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16"/>
  </p:notesMasterIdLst>
  <p:sldIdLst>
    <p:sldId id="256" r:id="rId2"/>
    <p:sldId id="257" r:id="rId3"/>
    <p:sldId id="258" r:id="rId4"/>
    <p:sldId id="259" r:id="rId5"/>
    <p:sldId id="260" r:id="rId6"/>
    <p:sldId id="261" r:id="rId7"/>
    <p:sldId id="262" r:id="rId8"/>
    <p:sldId id="268" r:id="rId9"/>
    <p:sldId id="263" r:id="rId10"/>
    <p:sldId id="264" r:id="rId11"/>
    <p:sldId id="265" r:id="rId12"/>
    <p:sldId id="266" r:id="rId13"/>
    <p:sldId id="267"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70085" autoAdjust="0"/>
  </p:normalViewPr>
  <p:slideViewPr>
    <p:cSldViewPr>
      <p:cViewPr varScale="1">
        <p:scale>
          <a:sx n="54" d="100"/>
          <a:sy n="54" d="100"/>
        </p:scale>
        <p:origin x="186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3A4875-373F-44B0-A2BD-9C90CEB2E624}" type="datetimeFigureOut">
              <a:rPr lang="en-US" smtClean="0"/>
              <a:t>6/26/2023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5D848A-306D-4100-8DC1-7C76A476BB40}" type="slidenum">
              <a:rPr lang="en-US" smtClean="0"/>
              <a:t>‹#›</a:t>
            </a:fld>
            <a:endParaRPr lang="en-US"/>
          </a:p>
        </p:txBody>
      </p:sp>
    </p:spTree>
    <p:extLst>
      <p:ext uri="{BB962C8B-B14F-4D97-AF65-F5344CB8AC3E}">
        <p14:creationId xmlns:p14="http://schemas.microsoft.com/office/powerpoint/2010/main" val="2792042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5D848A-306D-4100-8DC1-7C76A476BB40}" type="slidenum">
              <a:rPr lang="en-US" smtClean="0"/>
              <a:t>1</a:t>
            </a:fld>
            <a:endParaRPr lang="en-US"/>
          </a:p>
        </p:txBody>
      </p:sp>
    </p:spTree>
    <p:extLst>
      <p:ext uri="{BB962C8B-B14F-4D97-AF65-F5344CB8AC3E}">
        <p14:creationId xmlns:p14="http://schemas.microsoft.com/office/powerpoint/2010/main" val="19231663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Managing Up</a:t>
            </a:r>
          </a:p>
          <a:p>
            <a:pPr marL="171450" indent="-171450">
              <a:buFont typeface="Arial" panose="020B0604020202020204" pitchFamily="34" charset="0"/>
              <a:buChar char="•"/>
            </a:pPr>
            <a:r>
              <a:rPr lang="en-US" dirty="0"/>
              <a:t>Give</a:t>
            </a:r>
            <a:r>
              <a:rPr lang="en-US" baseline="0" dirty="0"/>
              <a:t> examples</a:t>
            </a:r>
          </a:p>
          <a:p>
            <a:pPr marL="171450" indent="-171450">
              <a:buFont typeface="Arial" panose="020B0604020202020204" pitchFamily="34" charset="0"/>
              <a:buChar char="•"/>
            </a:pPr>
            <a:r>
              <a:rPr lang="en-US" baseline="0" dirty="0"/>
              <a:t>Have class give examples</a:t>
            </a:r>
          </a:p>
          <a:p>
            <a:pPr marL="171450" indent="-171450">
              <a:buFont typeface="Arial" panose="020B0604020202020204" pitchFamily="34" charset="0"/>
              <a:buChar char="•"/>
            </a:pPr>
            <a:r>
              <a:rPr lang="en-US" baseline="0" dirty="0"/>
              <a:t>Can also be between coworkers and departments</a:t>
            </a:r>
          </a:p>
          <a:p>
            <a:pPr marL="171450" indent="-171450">
              <a:buFont typeface="Arial" panose="020B0604020202020204" pitchFamily="34" charset="0"/>
              <a:buChar char="•"/>
            </a:pPr>
            <a:r>
              <a:rPr lang="en-US" baseline="0" dirty="0"/>
              <a:t>Raises the bar for each other</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If you manage up in front of patients, staff will be more compelled to live up to the standard</a:t>
            </a:r>
            <a:endParaRPr lang="en-US" dirty="0"/>
          </a:p>
          <a:p>
            <a:pPr marL="0" indent="0">
              <a:buFont typeface="Arial" panose="020B0604020202020204" pitchFamily="34" charset="0"/>
              <a:buNone/>
            </a:pPr>
            <a:endParaRPr lang="en-US" baseline="0" dirty="0"/>
          </a:p>
          <a:p>
            <a:pPr marL="171450" indent="-171450">
              <a:buFont typeface="Arial" panose="020B0604020202020204" pitchFamily="34" charset="0"/>
              <a:buChar char="•"/>
            </a:pPr>
            <a:endParaRPr lang="en-US" baseline="0" dirty="0"/>
          </a:p>
          <a:p>
            <a:r>
              <a:rPr lang="en-US" dirty="0"/>
              <a:t>Create good habits</a:t>
            </a:r>
          </a:p>
          <a:p>
            <a:r>
              <a:rPr lang="en-US" dirty="0"/>
              <a:t>Everyone’s combined good habits become MCHD’s culture</a:t>
            </a:r>
          </a:p>
          <a:p>
            <a:r>
              <a:rPr lang="en-US" dirty="0"/>
              <a:t>People figure out what they can expect from you</a:t>
            </a:r>
          </a:p>
          <a:p>
            <a:r>
              <a:rPr lang="en-US" dirty="0"/>
              <a:t>What will your coworkers expect from you?</a:t>
            </a:r>
          </a:p>
          <a:p>
            <a:r>
              <a:rPr lang="en-US" dirty="0"/>
              <a:t>	lazy? </a:t>
            </a:r>
          </a:p>
          <a:p>
            <a:r>
              <a:rPr lang="en-US" dirty="0"/>
              <a:t>	Takes</a:t>
            </a:r>
            <a:r>
              <a:rPr lang="en-US" baseline="0" dirty="0"/>
              <a:t> too many breaks?</a:t>
            </a:r>
            <a:endParaRPr lang="en-US" dirty="0"/>
          </a:p>
          <a:p>
            <a:r>
              <a:rPr lang="en-US" dirty="0"/>
              <a:t>	leaves things unfinished?</a:t>
            </a:r>
          </a:p>
          <a:p>
            <a:r>
              <a:rPr lang="en-US" dirty="0"/>
              <a:t>	Gossips</a:t>
            </a:r>
          </a:p>
          <a:p>
            <a:r>
              <a:rPr lang="en-US" dirty="0"/>
              <a:t>	</a:t>
            </a:r>
          </a:p>
          <a:p>
            <a:r>
              <a:rPr lang="en-US" dirty="0"/>
              <a:t>	OR-</a:t>
            </a:r>
          </a:p>
          <a:p>
            <a:r>
              <a:rPr lang="en-US" dirty="0"/>
              <a:t>	Hard-working</a:t>
            </a:r>
          </a:p>
          <a:p>
            <a:r>
              <a:rPr lang="en-US" dirty="0"/>
              <a:t>	Reliable,</a:t>
            </a:r>
            <a:r>
              <a:rPr lang="en-US" baseline="0" dirty="0"/>
              <a:t> shows up to work</a:t>
            </a:r>
          </a:p>
          <a:p>
            <a:r>
              <a:rPr lang="en-US" baseline="0" dirty="0"/>
              <a:t>	Team-player</a:t>
            </a:r>
          </a:p>
          <a:p>
            <a:r>
              <a:rPr lang="en-US" baseline="0" dirty="0"/>
              <a:t>	Positive</a:t>
            </a:r>
          </a:p>
          <a:p>
            <a:r>
              <a:rPr lang="en-US" baseline="0" dirty="0"/>
              <a:t>	Caring</a:t>
            </a:r>
          </a:p>
          <a:p>
            <a:endParaRPr lang="en-US" baseline="0" dirty="0"/>
          </a:p>
          <a:p>
            <a:r>
              <a:rPr lang="en-US" baseline="0" dirty="0"/>
              <a:t>Our patient’s require you to be on your best EVERY time, ALWAYS.  Every patient deserves your care, your attention to detail, your great attitude, and your expertise.  </a:t>
            </a:r>
            <a:endParaRPr lang="en-US" dirty="0"/>
          </a:p>
          <a:p>
            <a:endParaRPr lang="en-US" dirty="0"/>
          </a:p>
        </p:txBody>
      </p:sp>
      <p:sp>
        <p:nvSpPr>
          <p:cNvPr id="4" name="Slide Number Placeholder 3"/>
          <p:cNvSpPr>
            <a:spLocks noGrp="1"/>
          </p:cNvSpPr>
          <p:nvPr>
            <p:ph type="sldNum" sz="quarter" idx="10"/>
          </p:nvPr>
        </p:nvSpPr>
        <p:spPr/>
        <p:txBody>
          <a:bodyPr/>
          <a:lstStyle/>
          <a:p>
            <a:fld id="{315D848A-306D-4100-8DC1-7C76A476BB40}" type="slidenum">
              <a:rPr lang="en-US" smtClean="0"/>
              <a:t>11</a:t>
            </a:fld>
            <a:endParaRPr lang="en-US"/>
          </a:p>
        </p:txBody>
      </p:sp>
    </p:spTree>
    <p:extLst>
      <p:ext uri="{BB962C8B-B14F-4D97-AF65-F5344CB8AC3E}">
        <p14:creationId xmlns:p14="http://schemas.microsoft.com/office/powerpoint/2010/main" val="28890130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5D848A-306D-4100-8DC1-7C76A476BB40}" type="slidenum">
              <a:rPr lang="en-US" smtClean="0"/>
              <a:t>13</a:t>
            </a:fld>
            <a:endParaRPr lang="en-US"/>
          </a:p>
        </p:txBody>
      </p:sp>
    </p:spTree>
    <p:extLst>
      <p:ext uri="{BB962C8B-B14F-4D97-AF65-F5344CB8AC3E}">
        <p14:creationId xmlns:p14="http://schemas.microsoft.com/office/powerpoint/2010/main" val="1123120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315D848A-306D-4100-8DC1-7C76A476BB40}" type="slidenum">
              <a:rPr lang="en-US" smtClean="0"/>
              <a:t>2</a:t>
            </a:fld>
            <a:endParaRPr lang="en-US"/>
          </a:p>
        </p:txBody>
      </p:sp>
    </p:spTree>
    <p:extLst>
      <p:ext uri="{BB962C8B-B14F-4D97-AF65-F5344CB8AC3E}">
        <p14:creationId xmlns:p14="http://schemas.microsoft.com/office/powerpoint/2010/main" val="37208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Studer Group Partner since 2008</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315D848A-306D-4100-8DC1-7C76A476BB40}" type="slidenum">
              <a:rPr lang="en-US" smtClean="0"/>
              <a:t>3</a:t>
            </a:fld>
            <a:endParaRPr lang="en-US"/>
          </a:p>
        </p:txBody>
      </p:sp>
    </p:spTree>
    <p:extLst>
      <p:ext uri="{BB962C8B-B14F-4D97-AF65-F5344CB8AC3E}">
        <p14:creationId xmlns:p14="http://schemas.microsoft.com/office/powerpoint/2010/main" val="42716954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315D848A-306D-4100-8DC1-7C76A476BB40}" type="slidenum">
              <a:rPr lang="en-US" smtClean="0"/>
              <a:t>4</a:t>
            </a:fld>
            <a:endParaRPr lang="en-US"/>
          </a:p>
        </p:txBody>
      </p:sp>
    </p:spTree>
    <p:extLst>
      <p:ext uri="{BB962C8B-B14F-4D97-AF65-F5344CB8AC3E}">
        <p14:creationId xmlns:p14="http://schemas.microsoft.com/office/powerpoint/2010/main" val="126178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We will start with some fundamentals</a:t>
            </a:r>
          </a:p>
          <a:p>
            <a:endParaRPr lang="en-US" dirty="0"/>
          </a:p>
          <a:p>
            <a:r>
              <a:rPr lang="en-US" dirty="0"/>
              <a:t>AIDET is the</a:t>
            </a:r>
            <a:r>
              <a:rPr lang="en-US" baseline="0" dirty="0"/>
              <a:t> format of your conversation both with patients and each other</a:t>
            </a:r>
          </a:p>
          <a:p>
            <a:endParaRPr lang="en-US" baseline="0" dirty="0"/>
          </a:p>
          <a:p>
            <a:r>
              <a:rPr lang="en-US" baseline="0" dirty="0"/>
              <a:t>AIDET is like learning to write an essay in school. The teacher tells you that you should have an INTRODUCTION, a couple of paragraphs, and then a Conclusion, but not necessarily WHAT to put in the paper.</a:t>
            </a:r>
          </a:p>
          <a:p>
            <a:endParaRPr lang="en-US" baseline="0" dirty="0"/>
          </a:p>
          <a:p>
            <a:r>
              <a:rPr lang="en-US" baseline="0" dirty="0"/>
              <a:t>AIDET is similar. You are supposed to include certain elements in your conversation, but nobody can tell you exactly how to word it, or what to say.  Lets look at what AIDET is.</a:t>
            </a:r>
          </a:p>
          <a:p>
            <a:endParaRPr lang="en-US" baseline="0" dirty="0"/>
          </a:p>
          <a:p>
            <a:pPr marL="171450" indent="-171450">
              <a:buFont typeface="Arial" panose="020B0604020202020204" pitchFamily="34" charset="0"/>
              <a:buChar char="•"/>
            </a:pPr>
            <a:r>
              <a:rPr lang="en-US" baseline="0" dirty="0"/>
              <a:t>Has anyone ever heard of AIDET – (to get an idea)</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r>
              <a:rPr lang="en-US" baseline="0" dirty="0"/>
              <a:t>Go through AIDET</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r>
              <a:rPr lang="en-US" baseline="0" dirty="0"/>
              <a:t>A – don’t be like lady at bank who ignores you – look at people, acknowledge their name, Knock on doors, smile in the hall, say hello, don’t create a cold environment</a:t>
            </a:r>
          </a:p>
          <a:p>
            <a:pPr marL="0" indent="0">
              <a:buFont typeface="Arial" panose="020B0604020202020204" pitchFamily="34" charset="0"/>
              <a:buNone/>
            </a:pPr>
            <a:endParaRPr lang="en-US" baseline="0" dirty="0"/>
          </a:p>
          <a:p>
            <a:pPr marL="171450" indent="-171450">
              <a:buFont typeface="Arial" panose="020B0604020202020204" pitchFamily="34" charset="0"/>
              <a:buChar char="•"/>
            </a:pPr>
            <a:r>
              <a:rPr lang="en-US" baseline="0" dirty="0"/>
              <a:t>I – elaborate, like the hand shake that made for a better introduction than just “hey miss.”  Tell the patient why they should trust you. Is it your experience, your compassion, your great skill</a:t>
            </a:r>
          </a:p>
          <a:p>
            <a:pPr marL="0" indent="0">
              <a:buFont typeface="Arial" panose="020B0604020202020204" pitchFamily="34" charset="0"/>
              <a:buNone/>
            </a:pPr>
            <a:endParaRPr lang="en-US" baseline="0" dirty="0"/>
          </a:p>
          <a:p>
            <a:pPr marL="171450" indent="-171450">
              <a:buFont typeface="Arial" panose="020B0604020202020204" pitchFamily="34" charset="0"/>
              <a:buChar char="•"/>
            </a:pPr>
            <a:r>
              <a:rPr lang="en-US" baseline="0" dirty="0"/>
              <a:t>D – How long will you be? Time is important.</a:t>
            </a:r>
          </a:p>
          <a:p>
            <a:pPr marL="0" indent="0">
              <a:buFont typeface="Arial" panose="020B0604020202020204" pitchFamily="34" charset="0"/>
              <a:buNone/>
            </a:pPr>
            <a:endParaRPr lang="en-US" baseline="0" dirty="0"/>
          </a:p>
          <a:p>
            <a:pPr marL="171450" indent="-171450">
              <a:buFont typeface="Arial" panose="020B0604020202020204" pitchFamily="34" charset="0"/>
              <a:buChar char="•"/>
            </a:pPr>
            <a:r>
              <a:rPr lang="en-US" baseline="0" dirty="0"/>
              <a:t>E – Explain</a:t>
            </a:r>
          </a:p>
          <a:p>
            <a:pPr marL="0" indent="0">
              <a:buFont typeface="Arial" panose="020B0604020202020204" pitchFamily="34" charset="0"/>
              <a:buNone/>
            </a:pPr>
            <a:endParaRPr lang="en-US" baseline="0" dirty="0"/>
          </a:p>
          <a:p>
            <a:pPr marL="171450" indent="-171450">
              <a:buFont typeface="Arial" panose="020B0604020202020204" pitchFamily="34" charset="0"/>
              <a:buChar char="•"/>
            </a:pPr>
            <a:r>
              <a:rPr lang="en-US" baseline="0" dirty="0"/>
              <a:t>T – Thank you – it is our privilege that they allowed us to care for them in their time of need. Many times, they could go somewhere else, but they came here</a:t>
            </a:r>
          </a:p>
          <a:p>
            <a:pPr marL="171450" indent="-171450">
              <a:buFont typeface="Arial" panose="020B0604020202020204" pitchFamily="34" charset="0"/>
              <a:buChar char="•"/>
            </a:pPr>
            <a:endParaRPr lang="en-US" baseline="0" dirty="0"/>
          </a:p>
          <a:p>
            <a:pPr marL="0" indent="0">
              <a:buFont typeface="Arial" panose="020B0604020202020204" pitchFamily="34" charset="0"/>
              <a:buNone/>
            </a:pPr>
            <a:endParaRPr lang="en-US" baseline="0" dirty="0"/>
          </a:p>
          <a:p>
            <a:pPr marL="0" indent="0">
              <a:buFont typeface="Arial" panose="020B0604020202020204" pitchFamily="34" charset="0"/>
              <a:buNone/>
            </a:pPr>
            <a:r>
              <a:rPr lang="en-US" baseline="0" dirty="0"/>
              <a:t>Inform them that ALL directors will validate they use this throughout their career with MCHD – set the expectation</a:t>
            </a:r>
            <a:endParaRPr lang="en-US" dirty="0"/>
          </a:p>
        </p:txBody>
      </p:sp>
      <p:sp>
        <p:nvSpPr>
          <p:cNvPr id="4" name="Slide Number Placeholder 3"/>
          <p:cNvSpPr>
            <a:spLocks noGrp="1"/>
          </p:cNvSpPr>
          <p:nvPr>
            <p:ph type="sldNum" sz="quarter" idx="10"/>
          </p:nvPr>
        </p:nvSpPr>
        <p:spPr/>
        <p:txBody>
          <a:bodyPr/>
          <a:lstStyle/>
          <a:p>
            <a:fld id="{315D848A-306D-4100-8DC1-7C76A476BB40}" type="slidenum">
              <a:rPr lang="en-US" smtClean="0"/>
              <a:t>5</a:t>
            </a:fld>
            <a:endParaRPr lang="en-US"/>
          </a:p>
        </p:txBody>
      </p:sp>
    </p:spTree>
    <p:extLst>
      <p:ext uri="{BB962C8B-B14F-4D97-AF65-F5344CB8AC3E}">
        <p14:creationId xmlns:p14="http://schemas.microsoft.com/office/powerpoint/2010/main" val="9540370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After 3</a:t>
            </a:r>
            <a:r>
              <a:rPr lang="en-US" baseline="30000" dirty="0"/>
              <a:t>rd</a:t>
            </a:r>
            <a:r>
              <a:rPr lang="en-US" dirty="0"/>
              <a:t> bullet</a:t>
            </a:r>
          </a:p>
          <a:p>
            <a:endParaRPr lang="en-US" dirty="0"/>
          </a:p>
          <a:p>
            <a:pPr marL="171450" indent="-171450">
              <a:buFont typeface="Arial" panose="020B0604020202020204" pitchFamily="34" charset="0"/>
              <a:buChar char="•"/>
            </a:pPr>
            <a:r>
              <a:rPr lang="en-US" dirty="0" err="1"/>
              <a:t>Aidet</a:t>
            </a:r>
            <a:r>
              <a:rPr lang="en-US" baseline="0" dirty="0"/>
              <a:t> is not a checklist. Don’t sound like robots.  We can teach you how to format your conversation but not the whole script.  You have to practice communication, get better at it, and be sincere.  Find your own words that improve the patient experience when they interact with you.</a:t>
            </a:r>
            <a:endParaRPr lang="en-US" dirty="0"/>
          </a:p>
        </p:txBody>
      </p:sp>
      <p:sp>
        <p:nvSpPr>
          <p:cNvPr id="4" name="Slide Number Placeholder 3"/>
          <p:cNvSpPr>
            <a:spLocks noGrp="1"/>
          </p:cNvSpPr>
          <p:nvPr>
            <p:ph type="sldNum" sz="quarter" idx="10"/>
          </p:nvPr>
        </p:nvSpPr>
        <p:spPr/>
        <p:txBody>
          <a:bodyPr/>
          <a:lstStyle/>
          <a:p>
            <a:fld id="{315D848A-306D-4100-8DC1-7C76A476BB40}" type="slidenum">
              <a:rPr lang="en-US" smtClean="0"/>
              <a:t>6</a:t>
            </a:fld>
            <a:endParaRPr lang="en-US"/>
          </a:p>
        </p:txBody>
      </p:sp>
    </p:spTree>
    <p:extLst>
      <p:ext uri="{BB962C8B-B14F-4D97-AF65-F5344CB8AC3E}">
        <p14:creationId xmlns:p14="http://schemas.microsoft.com/office/powerpoint/2010/main" val="3905766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dirty="0"/>
              <a:t>*10 min break after class activity – complete AIDET competency</a:t>
            </a:r>
            <a:r>
              <a:rPr lang="en-US" baseline="0" dirty="0"/>
              <a:t> – take to Director for HR file*</a:t>
            </a:r>
          </a:p>
          <a:p>
            <a:endParaRPr lang="en-US" baseline="0" dirty="0"/>
          </a:p>
          <a:p>
            <a:r>
              <a:rPr lang="en-US" baseline="0" dirty="0"/>
              <a:t>Set the expectation – Let them know that their leaders are expected to use this validation form routinely with employees</a:t>
            </a:r>
            <a:endParaRPr lang="en-US" dirty="0"/>
          </a:p>
        </p:txBody>
      </p:sp>
      <p:sp>
        <p:nvSpPr>
          <p:cNvPr id="4" name="Slide Number Placeholder 3"/>
          <p:cNvSpPr>
            <a:spLocks noGrp="1"/>
          </p:cNvSpPr>
          <p:nvPr>
            <p:ph type="sldNum" sz="quarter" idx="10"/>
          </p:nvPr>
        </p:nvSpPr>
        <p:spPr/>
        <p:txBody>
          <a:bodyPr/>
          <a:lstStyle/>
          <a:p>
            <a:fld id="{315D848A-306D-4100-8DC1-7C76A476BB40}" type="slidenum">
              <a:rPr lang="en-US" smtClean="0"/>
              <a:t>7</a:t>
            </a:fld>
            <a:endParaRPr lang="en-US"/>
          </a:p>
        </p:txBody>
      </p:sp>
    </p:spTree>
    <p:extLst>
      <p:ext uri="{BB962C8B-B14F-4D97-AF65-F5344CB8AC3E}">
        <p14:creationId xmlns:p14="http://schemas.microsoft.com/office/powerpoint/2010/main" val="5117160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Rounding</a:t>
            </a:r>
          </a:p>
          <a:p>
            <a:pPr marL="171450" indent="-171450">
              <a:buFont typeface="Arial" panose="020B0604020202020204" pitchFamily="34" charset="0"/>
              <a:buChar char="•"/>
            </a:pPr>
            <a:r>
              <a:rPr lang="en-US" dirty="0"/>
              <a:t>Going</a:t>
            </a:r>
            <a:r>
              <a:rPr lang="en-US" baseline="0" dirty="0"/>
              <a:t> back and checking on something</a:t>
            </a:r>
          </a:p>
          <a:p>
            <a:pPr marL="628650" lvl="1" indent="-171450">
              <a:buFont typeface="Arial" panose="020B0604020202020204" pitchFamily="34" charset="0"/>
              <a:buChar char="•"/>
            </a:pPr>
            <a:r>
              <a:rPr lang="en-US" baseline="0" dirty="0"/>
              <a:t>The patient’s pain level after pain med</a:t>
            </a:r>
          </a:p>
          <a:p>
            <a:pPr marL="628650" lvl="1" indent="-171450">
              <a:buFont typeface="Arial" panose="020B0604020202020204" pitchFamily="34" charset="0"/>
              <a:buChar char="•"/>
            </a:pPr>
            <a:r>
              <a:rPr lang="en-US" baseline="0" dirty="0"/>
              <a:t>Insurance approval after calling for an authorization</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r>
              <a:rPr lang="en-US" baseline="0" dirty="0"/>
              <a:t>Hourly rounding if you are clinical</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4 P’s – remember to leave items close to patient: CALL LIGHT – if you move it to clean, put it back. If you move it for therapy, put it close to them when they return. If you are delivering trays, put it in close proximity so the patient can actually eat (Dietary’s example when her husband had gallbladder </a:t>
            </a:r>
            <a:r>
              <a:rPr lang="en-US" baseline="0" dirty="0" err="1"/>
              <a:t>sx</a:t>
            </a:r>
            <a:r>
              <a:rPr lang="en-US" baseline="0" dirty="0"/>
              <a:t> – then Susan’s AIDET scenario)</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Consistency – if you tell the patient you will check on them hourly, and you don’t, they have lost trust in the whole place.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If you are supposed to check with insurance and you don’t, the patient could fall through the cracks and end up having to pay their whole bill – could be devastating</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Follow up and follow through consistently</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Your word only means something if you follow up and follow through</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endParaRPr lang="en-US" baseline="0" dirty="0"/>
          </a:p>
          <a:p>
            <a:pPr marL="0" indent="0">
              <a:buFont typeface="Arial" panose="020B0604020202020204" pitchFamily="34" charset="0"/>
              <a:buNone/>
            </a:pPr>
            <a:r>
              <a:rPr lang="en-US" baseline="0" dirty="0"/>
              <a:t>Practice Time – Ask for examples of things they round on – What do they follow up on?  What could happen if they didn’t?</a:t>
            </a:r>
          </a:p>
        </p:txBody>
      </p:sp>
      <p:sp>
        <p:nvSpPr>
          <p:cNvPr id="4" name="Slide Number Placeholder 3"/>
          <p:cNvSpPr>
            <a:spLocks noGrp="1"/>
          </p:cNvSpPr>
          <p:nvPr>
            <p:ph type="sldNum" sz="quarter" idx="10"/>
          </p:nvPr>
        </p:nvSpPr>
        <p:spPr/>
        <p:txBody>
          <a:bodyPr/>
          <a:lstStyle/>
          <a:p>
            <a:fld id="{315D848A-306D-4100-8DC1-7C76A476BB40}" type="slidenum">
              <a:rPr lang="en-US" smtClean="0"/>
              <a:t>9</a:t>
            </a:fld>
            <a:endParaRPr lang="en-US"/>
          </a:p>
        </p:txBody>
      </p:sp>
    </p:spTree>
    <p:extLst>
      <p:ext uri="{BB962C8B-B14F-4D97-AF65-F5344CB8AC3E}">
        <p14:creationId xmlns:p14="http://schemas.microsoft.com/office/powerpoint/2010/main" val="3193725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a:t>
            </a:r>
            <a:r>
              <a:rPr lang="en-US" baseline="30000" dirty="0"/>
              <a:t>st</a:t>
            </a:r>
            <a:r>
              <a:rPr lang="en-US" baseline="0" dirty="0"/>
              <a:t> Bullet </a:t>
            </a:r>
            <a:endParaRPr lang="en-US" dirty="0"/>
          </a:p>
          <a:p>
            <a:r>
              <a:rPr lang="en-US" dirty="0"/>
              <a:t>Class</a:t>
            </a:r>
            <a:r>
              <a:rPr lang="en-US" baseline="0" dirty="0"/>
              <a:t> exercise</a:t>
            </a:r>
          </a:p>
          <a:p>
            <a:pPr marL="0" indent="0">
              <a:buNone/>
            </a:pPr>
            <a:endParaRPr lang="en-US" baseline="0" dirty="0"/>
          </a:p>
          <a:p>
            <a:pPr marL="228600" indent="-228600">
              <a:buAutoNum type="arabicPeriod"/>
            </a:pPr>
            <a:r>
              <a:rPr lang="en-US" baseline="0" dirty="0"/>
              <a:t>Think of someone that made your toes curl when you saw them on the schedule with you, or maybe a relative that was coming over for the holidays that you didn’t look forward to…. Why?... What made that person difficult to be around?</a:t>
            </a:r>
          </a:p>
          <a:p>
            <a:pPr marL="628650" lvl="1" indent="-171450">
              <a:buFont typeface="Arial" panose="020B0604020202020204" pitchFamily="34" charset="0"/>
              <a:buChar char="•"/>
            </a:pPr>
            <a:r>
              <a:rPr lang="en-US" baseline="0" dirty="0"/>
              <a:t>Think of the person in your head</a:t>
            </a:r>
          </a:p>
          <a:p>
            <a:pPr marL="628650" lvl="1" indent="-171450">
              <a:buFont typeface="Arial" panose="020B0604020202020204" pitchFamily="34" charset="0"/>
              <a:buChar char="•"/>
            </a:pPr>
            <a:r>
              <a:rPr lang="en-US" baseline="0" dirty="0"/>
              <a:t>Why does that person come up</a:t>
            </a:r>
          </a:p>
          <a:p>
            <a:pPr marL="628650" lvl="1" indent="-171450">
              <a:buFont typeface="Arial" panose="020B0604020202020204" pitchFamily="34" charset="0"/>
              <a:buChar char="•"/>
            </a:pPr>
            <a:r>
              <a:rPr lang="en-US" baseline="0" dirty="0"/>
              <a:t>What characteristic did you dislike</a:t>
            </a:r>
          </a:p>
          <a:p>
            <a:pPr marL="628650" lvl="1" indent="-171450">
              <a:buFont typeface="Arial" panose="020B0604020202020204" pitchFamily="34" charset="0"/>
              <a:buChar char="•"/>
            </a:pPr>
            <a:endParaRPr lang="en-US" baseline="0" dirty="0"/>
          </a:p>
          <a:p>
            <a:pPr marL="228600" indent="-228600">
              <a:buAutoNum type="arabicPeriod"/>
            </a:pPr>
            <a:endParaRPr lang="en-US" baseline="0" dirty="0"/>
          </a:p>
          <a:p>
            <a:pPr marL="228600" indent="-228600">
              <a:buAutoNum type="arabicPeriod"/>
            </a:pPr>
            <a:r>
              <a:rPr lang="en-US" baseline="0" dirty="0"/>
              <a:t>Think of someone that made your day, when you knew you would be working with them</a:t>
            </a:r>
          </a:p>
          <a:p>
            <a:pPr marL="685800" lvl="1" indent="-228600">
              <a:buFont typeface="Arial" panose="020B0604020202020204" pitchFamily="34" charset="0"/>
              <a:buChar char="•"/>
            </a:pPr>
            <a:r>
              <a:rPr lang="en-US" baseline="0" dirty="0"/>
              <a:t>Why?</a:t>
            </a:r>
          </a:p>
          <a:p>
            <a:pPr marL="685800" lvl="1" indent="-228600">
              <a:buFont typeface="Arial" panose="020B0604020202020204" pitchFamily="34" charset="0"/>
              <a:buChar char="•"/>
            </a:pPr>
            <a:r>
              <a:rPr lang="en-US" baseline="0" dirty="0"/>
              <a:t>What characteristic made you enjoy their presence?</a:t>
            </a:r>
          </a:p>
          <a:p>
            <a:pPr marL="457200" lvl="1" indent="0">
              <a:buFont typeface="Arial" panose="020B0604020202020204" pitchFamily="34" charset="0"/>
              <a:buNone/>
            </a:pPr>
            <a:endParaRPr lang="en-US" baseline="0" dirty="0"/>
          </a:p>
          <a:p>
            <a:pPr marL="0" indent="0">
              <a:buNone/>
            </a:pPr>
            <a:r>
              <a:rPr lang="en-US" baseline="0" dirty="0"/>
              <a:t>Here’s the thing…</a:t>
            </a:r>
          </a:p>
          <a:p>
            <a:pPr marL="0" indent="0">
              <a:buNone/>
            </a:pPr>
            <a:r>
              <a:rPr lang="en-US" baseline="0" dirty="0"/>
              <a:t>You can’t change the 1</a:t>
            </a:r>
            <a:r>
              <a:rPr lang="en-US" baseline="30000" dirty="0"/>
              <a:t>st</a:t>
            </a:r>
            <a:r>
              <a:rPr lang="en-US" baseline="0" dirty="0"/>
              <a:t> person, but you can choose to be like the 2</a:t>
            </a:r>
            <a:r>
              <a:rPr lang="en-US" baseline="30000" dirty="0"/>
              <a:t>nd</a:t>
            </a:r>
            <a:r>
              <a:rPr lang="en-US" baseline="0" dirty="0"/>
              <a:t> person</a:t>
            </a:r>
          </a:p>
          <a:p>
            <a:pPr marL="0" indent="0">
              <a:buNone/>
            </a:pPr>
            <a:r>
              <a:rPr lang="en-US" baseline="0" dirty="0"/>
              <a:t>You have control over which person you are going to be more like</a:t>
            </a:r>
          </a:p>
          <a:p>
            <a:pPr marL="0" indent="0">
              <a:buNone/>
            </a:pPr>
            <a:endParaRPr lang="en-US" baseline="0" dirty="0"/>
          </a:p>
          <a:p>
            <a:pPr marL="0" indent="0">
              <a:buNone/>
            </a:pPr>
            <a:r>
              <a:rPr lang="en-US" baseline="0" dirty="0"/>
              <a:t>Ever heard of the saying</a:t>
            </a:r>
          </a:p>
          <a:p>
            <a:pPr marL="628650" lvl="1" indent="-171450">
              <a:buFont typeface="Arial" panose="020B0604020202020204" pitchFamily="34" charset="0"/>
              <a:buChar char="•"/>
            </a:pPr>
            <a:r>
              <a:rPr lang="en-US" baseline="0" dirty="0"/>
              <a:t>The grass is/isn’t greener on the other side?</a:t>
            </a:r>
          </a:p>
          <a:p>
            <a:pPr marL="628650" lvl="1" indent="-171450">
              <a:buFont typeface="Arial" panose="020B0604020202020204" pitchFamily="34" charset="0"/>
              <a:buChar char="•"/>
            </a:pPr>
            <a:r>
              <a:rPr lang="en-US" baseline="0" dirty="0"/>
              <a:t>It’s greener where you water it</a:t>
            </a:r>
          </a:p>
          <a:p>
            <a:pPr marL="628650" lvl="1" indent="-171450">
              <a:buFont typeface="Arial" panose="020B0604020202020204" pitchFamily="34" charset="0"/>
              <a:buChar char="•"/>
            </a:pPr>
            <a:r>
              <a:rPr lang="en-US" baseline="0" dirty="0"/>
              <a:t>You have to nurture your environment, it takes water, attention, care</a:t>
            </a:r>
          </a:p>
          <a:p>
            <a:pPr marL="457200" lvl="1" indent="0">
              <a:buFont typeface="Arial" panose="020B0604020202020204" pitchFamily="34" charset="0"/>
              <a:buNone/>
            </a:pPr>
            <a:endParaRPr lang="en-US" baseline="0" dirty="0"/>
          </a:p>
          <a:p>
            <a:pPr marL="0" indent="0">
              <a:buNone/>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2</a:t>
            </a:r>
            <a:r>
              <a:rPr lang="en-US" baseline="30000" dirty="0"/>
              <a:t>nd</a:t>
            </a:r>
            <a:r>
              <a:rPr lang="en-US" baseline="0" dirty="0"/>
              <a:t> Bullet</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Explain We/They attitude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Like rules of a football game to win or lose - Rules of the game at MCHD</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Gossip – Destructive</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	Who is worse, the person gossiping, or the one everyone goes to with their gossip?</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Quick example of what wrong looks like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Discuss video – what should he have done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How far will negativity go with you?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How can you turn it around? Give examples? Discuss…</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p:txBody>
      </p:sp>
      <p:sp>
        <p:nvSpPr>
          <p:cNvPr id="4" name="Slide Number Placeholder 3"/>
          <p:cNvSpPr>
            <a:spLocks noGrp="1"/>
          </p:cNvSpPr>
          <p:nvPr>
            <p:ph type="sldNum" sz="quarter" idx="10"/>
          </p:nvPr>
        </p:nvSpPr>
        <p:spPr/>
        <p:txBody>
          <a:bodyPr/>
          <a:lstStyle/>
          <a:p>
            <a:fld id="{315D848A-306D-4100-8DC1-7C76A476BB40}" type="slidenum">
              <a:rPr lang="en-US" smtClean="0"/>
              <a:t>10</a:t>
            </a:fld>
            <a:endParaRPr lang="en-US"/>
          </a:p>
        </p:txBody>
      </p:sp>
    </p:spTree>
    <p:extLst>
      <p:ext uri="{BB962C8B-B14F-4D97-AF65-F5344CB8AC3E}">
        <p14:creationId xmlns:p14="http://schemas.microsoft.com/office/powerpoint/2010/main" val="3783087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80CAF98E-18FF-4527-9EDD-AAD4C999BA69}" type="datetimeFigureOut">
              <a:rPr lang="en-US" smtClean="0"/>
              <a:t>6/26/2023</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AD608F06-DE44-424D-AA3A-F13F9FE2B01D}"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CAF98E-18FF-4527-9EDD-AAD4C999BA69}" type="datetimeFigureOut">
              <a:rPr lang="en-US" smtClean="0"/>
              <a:t>6/26/2023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608F06-DE44-424D-AA3A-F13F9FE2B01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CAF98E-18FF-4527-9EDD-AAD4C999BA69}" type="datetimeFigureOut">
              <a:rPr lang="en-US" smtClean="0"/>
              <a:t>6/26/2023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608F06-DE44-424D-AA3A-F13F9FE2B01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CAF98E-18FF-4527-9EDD-AAD4C999BA69}" type="datetimeFigureOut">
              <a:rPr lang="en-US" smtClean="0"/>
              <a:t>6/26/2023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608F06-DE44-424D-AA3A-F13F9FE2B01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CAF98E-18FF-4527-9EDD-AAD4C999BA69}" type="datetimeFigureOut">
              <a:rPr lang="en-US" smtClean="0"/>
              <a:t>6/26/2023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608F06-DE44-424D-AA3A-F13F9FE2B01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80CAF98E-18FF-4527-9EDD-AAD4C999BA69}" type="datetimeFigureOut">
              <a:rPr lang="en-US" smtClean="0"/>
              <a:t>6/26/2023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608F06-DE44-424D-AA3A-F13F9FE2B01D}"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0CAF98E-18FF-4527-9EDD-AAD4C999BA69}" type="datetimeFigureOut">
              <a:rPr lang="en-US" smtClean="0"/>
              <a:t>6/26/2023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608F06-DE44-424D-AA3A-F13F9FE2B01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0CAF98E-18FF-4527-9EDD-AAD4C999BA69}" type="datetimeFigureOut">
              <a:rPr lang="en-US" smtClean="0"/>
              <a:t>6/26/2023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608F06-DE44-424D-AA3A-F13F9FE2B01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CAF98E-18FF-4527-9EDD-AAD4C999BA69}" type="datetimeFigureOut">
              <a:rPr lang="en-US" smtClean="0"/>
              <a:t>6/26/2023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608F06-DE44-424D-AA3A-F13F9FE2B01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0CAF98E-18FF-4527-9EDD-AAD4C999BA69}" type="datetimeFigureOut">
              <a:rPr lang="en-US" smtClean="0"/>
              <a:t>6/26/2023</a:t>
            </a:fld>
            <a:endParaRPr lang="en-US"/>
          </a:p>
        </p:txBody>
      </p:sp>
      <p:sp>
        <p:nvSpPr>
          <p:cNvPr id="7" name="Slide Number Placeholder 6"/>
          <p:cNvSpPr>
            <a:spLocks noGrp="1"/>
          </p:cNvSpPr>
          <p:nvPr>
            <p:ph type="sldNum" sz="quarter" idx="12"/>
          </p:nvPr>
        </p:nvSpPr>
        <p:spPr/>
        <p:txBody>
          <a:bodyPr/>
          <a:lstStyle/>
          <a:p>
            <a:fld id="{AD608F06-DE44-424D-AA3A-F13F9FE2B01D}"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CAF98E-18FF-4527-9EDD-AAD4C999BA69}" type="datetimeFigureOut">
              <a:rPr lang="en-US" smtClean="0"/>
              <a:t>6/26/2023</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AD608F06-DE44-424D-AA3A-F13F9FE2B01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80CAF98E-18FF-4527-9EDD-AAD4C999BA69}" type="datetimeFigureOut">
              <a:rPr lang="en-US" smtClean="0"/>
              <a:t>6/26/2023</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AD608F06-DE44-424D-AA3A-F13F9FE2B01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wtoon.com/online-presentation/b72rquJP8KD/neo-introductio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studergroup.com/resources/learning-lab/resources/aligned-behavior/physician-integration/what-right-does-not-look-like-provider-manages-dow"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studergroup.com/resources/learning-lab/resources/aligned-behavior/must-haves/thank-you-notes/video-managing-up"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vimeo.com/95254011"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qPeFvvvBN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8nnsW1tSh0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youtube.com/watch?v=BOAmXYMQwoE"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6488" y="762000"/>
            <a:ext cx="5648623" cy="1218392"/>
          </a:xfrm>
        </p:spPr>
        <p:txBody>
          <a:bodyPr/>
          <a:lstStyle/>
          <a:p>
            <a:pPr algn="ctr"/>
            <a:r>
              <a:rPr lang="en-US" sz="4800" dirty="0"/>
              <a:t>WELCOME!</a:t>
            </a:r>
          </a:p>
        </p:txBody>
      </p:sp>
      <p:sp>
        <p:nvSpPr>
          <p:cNvPr id="5" name="TextBox 4"/>
          <p:cNvSpPr txBox="1"/>
          <p:nvPr/>
        </p:nvSpPr>
        <p:spPr>
          <a:xfrm>
            <a:off x="4800600" y="2514600"/>
            <a:ext cx="3200400" cy="2369880"/>
          </a:xfrm>
          <a:prstGeom prst="rect">
            <a:avLst/>
          </a:prstGeom>
          <a:noFill/>
        </p:spPr>
        <p:txBody>
          <a:bodyPr wrap="square" rtlCol="0">
            <a:spAutoFit/>
          </a:bodyPr>
          <a:lstStyle/>
          <a:p>
            <a:pPr algn="ctr"/>
            <a:r>
              <a:rPr lang="en-US" sz="2800" b="1" dirty="0"/>
              <a:t>New Employee </a:t>
            </a:r>
          </a:p>
          <a:p>
            <a:pPr algn="ctr"/>
            <a:r>
              <a:rPr lang="en-US" sz="2800" b="1" dirty="0"/>
              <a:t>AIDET Training</a:t>
            </a:r>
          </a:p>
          <a:p>
            <a:pPr algn="ctr"/>
            <a:r>
              <a:rPr lang="en-US" sz="1200" b="1" dirty="0"/>
              <a:t> </a:t>
            </a:r>
          </a:p>
          <a:p>
            <a:pPr algn="ctr"/>
            <a:r>
              <a:rPr lang="en-US" sz="1200" b="1" dirty="0"/>
              <a:t>Presented by: Kelly Galloway</a:t>
            </a:r>
          </a:p>
          <a:p>
            <a:pPr algn="ctr"/>
            <a:endParaRPr lang="en-US" sz="1200" b="1" dirty="0">
              <a:hlinkClick r:id="rId3"/>
            </a:endParaRPr>
          </a:p>
          <a:p>
            <a:pPr algn="ctr"/>
            <a:r>
              <a:rPr lang="en-US" sz="2800" b="1" dirty="0">
                <a:hlinkClick r:id="rId3"/>
              </a:rPr>
              <a:t>Where Character Counts!</a:t>
            </a:r>
            <a:endParaRPr lang="en-US" sz="2800" b="1" dirty="0"/>
          </a:p>
        </p:txBody>
      </p:sp>
    </p:spTree>
    <p:extLst>
      <p:ext uri="{BB962C8B-B14F-4D97-AF65-F5344CB8AC3E}">
        <p14:creationId xmlns:p14="http://schemas.microsoft.com/office/powerpoint/2010/main" val="38160404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2" y="1056332"/>
            <a:ext cx="7024744" cy="1143000"/>
          </a:xfrm>
        </p:spPr>
        <p:txBody>
          <a:bodyPr>
            <a:normAutofit/>
          </a:bodyPr>
          <a:lstStyle/>
          <a:p>
            <a:r>
              <a:rPr lang="en-US" dirty="0"/>
              <a:t>Managing Up</a:t>
            </a:r>
          </a:p>
        </p:txBody>
      </p:sp>
      <p:sp>
        <p:nvSpPr>
          <p:cNvPr id="3" name="Content Placeholder 2"/>
          <p:cNvSpPr>
            <a:spLocks noGrp="1"/>
          </p:cNvSpPr>
          <p:nvPr>
            <p:ph idx="1"/>
          </p:nvPr>
        </p:nvSpPr>
        <p:spPr/>
        <p:txBody>
          <a:bodyPr/>
          <a:lstStyle/>
          <a:p>
            <a:r>
              <a:rPr lang="en-US" dirty="0"/>
              <a:t>Employee Experiences</a:t>
            </a:r>
          </a:p>
          <a:p>
            <a:r>
              <a:rPr lang="en-US" dirty="0">
                <a:hlinkClick r:id="rId3"/>
              </a:rPr>
              <a:t>We/They Attitudes</a:t>
            </a:r>
            <a:endParaRPr lang="en-US" dirty="0"/>
          </a:p>
          <a:p>
            <a:r>
              <a:rPr lang="en-US" dirty="0"/>
              <a:t>Unacceptable Behaviors</a:t>
            </a:r>
          </a:p>
          <a:p>
            <a:r>
              <a:rPr lang="en-US" dirty="0"/>
              <a:t>How far will negative go with you?</a:t>
            </a:r>
          </a:p>
          <a:p>
            <a:pPr marL="685800" lvl="2" indent="0">
              <a:buNone/>
            </a:pPr>
            <a:r>
              <a:rPr lang="en-US" dirty="0"/>
              <a:t>How to turn it around?</a:t>
            </a:r>
          </a:p>
          <a:p>
            <a:pPr marL="685800" lvl="2" indent="0">
              <a:buNone/>
            </a:pPr>
            <a:endParaRPr lang="en-US" dirty="0"/>
          </a:p>
          <a:p>
            <a:pPr marL="685800" lvl="2" indent="0">
              <a:buNone/>
            </a:pPr>
            <a:endParaRPr lang="en-US" dirty="0"/>
          </a:p>
        </p:txBody>
      </p:sp>
    </p:spTree>
    <p:extLst>
      <p:ext uri="{BB962C8B-B14F-4D97-AF65-F5344CB8AC3E}">
        <p14:creationId xmlns:p14="http://schemas.microsoft.com/office/powerpoint/2010/main" val="1931133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Employee Relations: Managing Up</a:t>
            </a:r>
          </a:p>
        </p:txBody>
      </p:sp>
      <p:sp>
        <p:nvSpPr>
          <p:cNvPr id="3" name="Content Placeholder 2"/>
          <p:cNvSpPr>
            <a:spLocks noGrp="1"/>
          </p:cNvSpPr>
          <p:nvPr>
            <p:ph idx="1"/>
          </p:nvPr>
        </p:nvSpPr>
        <p:spPr/>
        <p:txBody>
          <a:bodyPr/>
          <a:lstStyle/>
          <a:p>
            <a:r>
              <a:rPr lang="en-US" u="sng" dirty="0">
                <a:hlinkClick r:id="rId3"/>
              </a:rPr>
              <a:t>Managing Up</a:t>
            </a:r>
            <a:endParaRPr lang="en-US" u="sng" dirty="0"/>
          </a:p>
          <a:p>
            <a:pPr marL="68580" indent="0">
              <a:buNone/>
            </a:pPr>
            <a:r>
              <a:rPr lang="en-US" dirty="0"/>
              <a:t>	-The act of speaking positively about</a:t>
            </a:r>
          </a:p>
          <a:p>
            <a:pPr marL="68580" indent="0">
              <a:buNone/>
            </a:pPr>
            <a:r>
              <a:rPr lang="en-US" dirty="0"/>
              <a:t>	someone else</a:t>
            </a:r>
          </a:p>
          <a:p>
            <a:pPr marL="68580" indent="0">
              <a:buNone/>
            </a:pPr>
            <a:r>
              <a:rPr lang="en-US" dirty="0"/>
              <a:t>	-Creates value for your organization</a:t>
            </a:r>
          </a:p>
          <a:p>
            <a:pPr marL="68580" indent="0">
              <a:buNone/>
            </a:pPr>
            <a:r>
              <a:rPr lang="en-US" dirty="0"/>
              <a:t>	and your colleagues</a:t>
            </a:r>
          </a:p>
          <a:p>
            <a:r>
              <a:rPr lang="en-US" dirty="0"/>
              <a:t>Managing Up between departments</a:t>
            </a:r>
          </a:p>
          <a:p>
            <a:pPr marL="68580" indent="0">
              <a:buNone/>
            </a:pPr>
            <a:endParaRPr lang="en-US" dirty="0"/>
          </a:p>
        </p:txBody>
      </p:sp>
    </p:spTree>
    <p:extLst>
      <p:ext uri="{BB962C8B-B14F-4D97-AF65-F5344CB8AC3E}">
        <p14:creationId xmlns:p14="http://schemas.microsoft.com/office/powerpoint/2010/main" val="20280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Accountability	</a:t>
            </a:r>
          </a:p>
        </p:txBody>
      </p:sp>
      <p:sp>
        <p:nvSpPr>
          <p:cNvPr id="3" name="Content Placeholder 2"/>
          <p:cNvSpPr>
            <a:spLocks noGrp="1"/>
          </p:cNvSpPr>
          <p:nvPr>
            <p:ph idx="1"/>
          </p:nvPr>
        </p:nvSpPr>
        <p:spPr/>
        <p:txBody>
          <a:bodyPr>
            <a:normAutofit fontScale="92500" lnSpcReduction="10000"/>
          </a:bodyPr>
          <a:lstStyle/>
          <a:p>
            <a:r>
              <a:rPr lang="en-US" dirty="0"/>
              <a:t>The culture at MCHD WILL NOT be compromised</a:t>
            </a:r>
          </a:p>
          <a:p>
            <a:pPr marL="365760" lvl="1" indent="0">
              <a:buNone/>
            </a:pPr>
            <a:r>
              <a:rPr lang="en-US" dirty="0"/>
              <a:t>	You are expected to use AIDET, Round,</a:t>
            </a:r>
          </a:p>
          <a:p>
            <a:pPr marL="365760" lvl="1" indent="0">
              <a:buNone/>
            </a:pPr>
            <a:r>
              <a:rPr lang="en-US" dirty="0"/>
              <a:t>	and manage up your colleagues</a:t>
            </a:r>
          </a:p>
          <a:p>
            <a:r>
              <a:rPr lang="en-US" dirty="0"/>
              <a:t>We/They behaviors will not be tolerated</a:t>
            </a:r>
          </a:p>
          <a:p>
            <a:r>
              <a:rPr lang="en-US" dirty="0"/>
              <a:t>Leaders at MCHD and your own coworkers will hold each of you accountable for your behaviors through:</a:t>
            </a:r>
          </a:p>
          <a:p>
            <a:pPr marL="685800" lvl="2" indent="0">
              <a:buNone/>
            </a:pPr>
            <a:r>
              <a:rPr lang="en-US" dirty="0"/>
              <a:t>	Evaluations &amp; Confirmation</a:t>
            </a:r>
          </a:p>
          <a:p>
            <a:pPr marL="685800" lvl="2" indent="0">
              <a:buNone/>
            </a:pPr>
            <a:r>
              <a:rPr lang="en-US" dirty="0"/>
              <a:t>	Relationships</a:t>
            </a:r>
          </a:p>
          <a:p>
            <a:endParaRPr lang="en-US" dirty="0"/>
          </a:p>
          <a:p>
            <a:pPr marL="365760" lvl="1" indent="0">
              <a:buNone/>
            </a:pPr>
            <a:endParaRPr lang="en-US" dirty="0"/>
          </a:p>
        </p:txBody>
      </p:sp>
    </p:spTree>
    <p:extLst>
      <p:ext uri="{BB962C8B-B14F-4D97-AF65-F5344CB8AC3E}">
        <p14:creationId xmlns:p14="http://schemas.microsoft.com/office/powerpoint/2010/main" val="2804849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219200"/>
            <a:ext cx="6777317" cy="4613429"/>
          </a:xfrm>
        </p:spPr>
        <p:txBody>
          <a:bodyPr>
            <a:normAutofit/>
          </a:bodyPr>
          <a:lstStyle/>
          <a:p>
            <a:pPr marL="68580" indent="0">
              <a:buNone/>
            </a:pPr>
            <a:r>
              <a:rPr lang="en-US" sz="2000" dirty="0"/>
              <a:t>	Each of you has gone through a series of interviews to be here today and have been selected by your leaders and colleagues to join our MCHD team!</a:t>
            </a:r>
          </a:p>
          <a:p>
            <a:pPr marL="68580" indent="0">
              <a:buNone/>
            </a:pPr>
            <a:endParaRPr lang="en-US" sz="2000" dirty="0"/>
          </a:p>
          <a:p>
            <a:pPr marL="68580" indent="0">
              <a:buNone/>
            </a:pPr>
            <a:r>
              <a:rPr lang="en-US" sz="2000" dirty="0"/>
              <a:t>	We have very high expectations of you.</a:t>
            </a:r>
          </a:p>
          <a:p>
            <a:pPr marL="68580" indent="0" algn="ctr">
              <a:buNone/>
            </a:pPr>
            <a:r>
              <a:rPr lang="en-US" sz="2000" dirty="0"/>
              <a:t>We are confident you will be successful and are very excited to have you with us!</a:t>
            </a:r>
          </a:p>
          <a:p>
            <a:pPr marL="68580" indent="0">
              <a:buNone/>
            </a:pPr>
            <a:endParaRPr lang="en-US" sz="2000" dirty="0"/>
          </a:p>
          <a:p>
            <a:pPr marL="68580" indent="0">
              <a:buNone/>
            </a:pPr>
            <a:endParaRPr lang="en-US" sz="2000" dirty="0"/>
          </a:p>
          <a:p>
            <a:pPr marL="68580" indent="0" algn="ctr">
              <a:buNone/>
            </a:pPr>
            <a:r>
              <a:rPr lang="en-US" sz="2000" dirty="0"/>
              <a:t>WELCOME!</a:t>
            </a:r>
          </a:p>
          <a:p>
            <a:pPr marL="68580" indent="0" algn="ctr">
              <a:buNone/>
            </a:pPr>
            <a:r>
              <a:rPr lang="en-US" sz="2000">
                <a:hlinkClick r:id="rId3"/>
              </a:rPr>
              <a:t>Empathy: </a:t>
            </a:r>
            <a:r>
              <a:rPr lang="en-US" sz="2000" dirty="0">
                <a:hlinkClick r:id="rId3"/>
              </a:rPr>
              <a:t>The Human Connection to Patient Care</a:t>
            </a:r>
            <a:endParaRPr lang="en-US" sz="2000" dirty="0"/>
          </a:p>
        </p:txBody>
      </p:sp>
    </p:spTree>
    <p:extLst>
      <p:ext uri="{BB962C8B-B14F-4D97-AF65-F5344CB8AC3E}">
        <p14:creationId xmlns:p14="http://schemas.microsoft.com/office/powerpoint/2010/main" val="1193657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B31BB-7566-4D63-BFB2-37776CC4AF3D}"/>
              </a:ext>
            </a:extLst>
          </p:cNvPr>
          <p:cNvSpPr>
            <a:spLocks noGrp="1"/>
          </p:cNvSpPr>
          <p:nvPr>
            <p:ph type="title"/>
          </p:nvPr>
        </p:nvSpPr>
        <p:spPr/>
        <p:txBody>
          <a:bodyPr/>
          <a:lstStyle/>
          <a:p>
            <a:r>
              <a:rPr lang="en-US" dirty="0"/>
              <a:t>AIDET CAN BE FUN </a:t>
            </a:r>
            <a:r>
              <a:rPr lang="en-US" dirty="0">
                <a:sym typeface="Wingdings" panose="05000000000000000000" pitchFamily="2" charset="2"/>
              </a:rPr>
              <a:t></a:t>
            </a:r>
            <a:endParaRPr lang="en-US" dirty="0"/>
          </a:p>
        </p:txBody>
      </p:sp>
      <p:sp>
        <p:nvSpPr>
          <p:cNvPr id="3" name="Content Placeholder 2">
            <a:extLst>
              <a:ext uri="{FF2B5EF4-FFF2-40B4-BE49-F238E27FC236}">
                <a16:creationId xmlns:a16="http://schemas.microsoft.com/office/drawing/2014/main" id="{0553FF2E-868A-4C07-A11D-35E609914E62}"/>
              </a:ext>
            </a:extLst>
          </p:cNvPr>
          <p:cNvSpPr>
            <a:spLocks noGrp="1"/>
          </p:cNvSpPr>
          <p:nvPr>
            <p:ph idx="1"/>
          </p:nvPr>
        </p:nvSpPr>
        <p:spPr/>
        <p:txBody>
          <a:bodyPr/>
          <a:lstStyle/>
          <a:p>
            <a:r>
              <a:rPr lang="en-US" u="sng" dirty="0">
                <a:hlinkClick r:id="rId2"/>
              </a:rPr>
              <a:t>Just AIDET! - YouTube</a:t>
            </a:r>
            <a:endParaRPr lang="en-US" dirty="0"/>
          </a:p>
        </p:txBody>
      </p:sp>
    </p:spTree>
    <p:extLst>
      <p:ext uri="{BB962C8B-B14F-4D97-AF65-F5344CB8AC3E}">
        <p14:creationId xmlns:p14="http://schemas.microsoft.com/office/powerpoint/2010/main" val="810290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371600"/>
            <a:ext cx="7024744" cy="1143000"/>
          </a:xfrm>
        </p:spPr>
        <p:txBody>
          <a:bodyPr/>
          <a:lstStyle/>
          <a:p>
            <a:r>
              <a:rPr lang="en-US" dirty="0"/>
              <a:t>Objectives:</a:t>
            </a:r>
          </a:p>
        </p:txBody>
      </p:sp>
      <p:sp>
        <p:nvSpPr>
          <p:cNvPr id="3" name="Content Placeholder 2"/>
          <p:cNvSpPr>
            <a:spLocks noGrp="1"/>
          </p:cNvSpPr>
          <p:nvPr>
            <p:ph idx="1"/>
          </p:nvPr>
        </p:nvSpPr>
        <p:spPr>
          <a:xfrm>
            <a:off x="1752600" y="2286000"/>
            <a:ext cx="6777317" cy="3508977"/>
          </a:xfrm>
        </p:spPr>
        <p:txBody>
          <a:bodyPr/>
          <a:lstStyle/>
          <a:p>
            <a:pPr>
              <a:buFont typeface="Arial" panose="020B0604020202020204" pitchFamily="34" charset="0"/>
              <a:buChar char="•"/>
            </a:pPr>
            <a:endParaRPr lang="en-US" dirty="0"/>
          </a:p>
          <a:p>
            <a:pPr>
              <a:buFont typeface="Arial" panose="020B0604020202020204" pitchFamily="34" charset="0"/>
              <a:buChar char="•"/>
            </a:pPr>
            <a:r>
              <a:rPr lang="en-US" dirty="0"/>
              <a:t>What is AIDET</a:t>
            </a:r>
          </a:p>
          <a:p>
            <a:pPr>
              <a:buFont typeface="Arial" panose="020B0604020202020204" pitchFamily="34" charset="0"/>
              <a:buChar char="•"/>
            </a:pPr>
            <a:r>
              <a:rPr lang="en-US" dirty="0"/>
              <a:t>MCHD Principles</a:t>
            </a:r>
          </a:p>
          <a:p>
            <a:pPr>
              <a:buFont typeface="Arial" panose="020B0604020202020204" pitchFamily="34" charset="0"/>
              <a:buChar char="•"/>
            </a:pPr>
            <a:r>
              <a:rPr lang="en-US" dirty="0"/>
              <a:t>Employee Expectations</a:t>
            </a:r>
          </a:p>
          <a:p>
            <a:pPr>
              <a:buFont typeface="Arial" panose="020B0604020202020204" pitchFamily="34" charset="0"/>
              <a:buChar char="•"/>
            </a:pPr>
            <a:r>
              <a:rPr lang="en-US" dirty="0"/>
              <a:t>Accountability</a:t>
            </a:r>
          </a:p>
        </p:txBody>
      </p:sp>
    </p:spTree>
    <p:extLst>
      <p:ext uri="{BB962C8B-B14F-4D97-AF65-F5344CB8AC3E}">
        <p14:creationId xmlns:p14="http://schemas.microsoft.com/office/powerpoint/2010/main" val="2033398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Studer Group</a:t>
            </a:r>
          </a:p>
        </p:txBody>
      </p:sp>
      <p:sp>
        <p:nvSpPr>
          <p:cNvPr id="3" name="Content Placeholder 2"/>
          <p:cNvSpPr>
            <a:spLocks noGrp="1"/>
          </p:cNvSpPr>
          <p:nvPr>
            <p:ph idx="1"/>
          </p:nvPr>
        </p:nvSpPr>
        <p:spPr/>
        <p:txBody>
          <a:bodyPr>
            <a:normAutofit/>
          </a:bodyPr>
          <a:lstStyle/>
          <a:p>
            <a:pPr marL="285750" indent="-285750">
              <a:buFont typeface="Arial" panose="020B0604020202020204" pitchFamily="34" charset="0"/>
              <a:buChar char="•"/>
            </a:pPr>
            <a:r>
              <a:rPr lang="en-US" dirty="0"/>
              <a:t>What is Studer Group?</a:t>
            </a:r>
          </a:p>
          <a:p>
            <a:pPr marL="237744" lvl="2" indent="0">
              <a:buNone/>
            </a:pPr>
            <a:r>
              <a:rPr lang="en-US" dirty="0"/>
              <a:t>	A service based company that partners with organizations to help them build sustainable cultures, that promote accountability, innovation, and consistent great patient experiences of the best quality</a:t>
            </a:r>
          </a:p>
          <a:p>
            <a:pPr marL="237744" lvl="2" indent="0">
              <a:buNone/>
            </a:pPr>
            <a:endParaRPr lang="en-US" b="0" dirty="0"/>
          </a:p>
          <a:p>
            <a:pPr marL="285750" indent="-285750">
              <a:buFont typeface="Arial" panose="020B0604020202020204" pitchFamily="34" charset="0"/>
              <a:buChar char="•"/>
            </a:pPr>
            <a:r>
              <a:rPr lang="en-US" dirty="0"/>
              <a:t>2010 Malcolm </a:t>
            </a:r>
            <a:r>
              <a:rPr lang="en-US" dirty="0" err="1"/>
              <a:t>Baldrige</a:t>
            </a:r>
            <a:r>
              <a:rPr lang="en-US" dirty="0"/>
              <a:t> National Quality Award</a:t>
            </a:r>
          </a:p>
          <a:p>
            <a:pPr marL="285750" indent="-285750">
              <a:buFont typeface="Arial" panose="020B0604020202020204" pitchFamily="34" charset="0"/>
              <a:buChar char="•"/>
            </a:pPr>
            <a:endParaRPr lang="en-US" b="0" dirty="0"/>
          </a:p>
          <a:p>
            <a:pPr marL="285750" indent="-285750">
              <a:buFont typeface="Arial" panose="020B0604020202020204" pitchFamily="34" charset="0"/>
              <a:buChar char="•"/>
            </a:pPr>
            <a:endParaRPr lang="en-US" dirty="0"/>
          </a:p>
          <a:p>
            <a:pPr marL="237744" lvl="2" indent="0">
              <a:buNone/>
            </a:pPr>
            <a:endParaRPr lang="en-US" dirty="0"/>
          </a:p>
          <a:p>
            <a:pPr marL="237744" lvl="2" indent="0">
              <a:buNone/>
            </a:pPr>
            <a:endParaRPr lang="en-US" dirty="0"/>
          </a:p>
        </p:txBody>
      </p:sp>
    </p:spTree>
    <p:extLst>
      <p:ext uri="{BB962C8B-B14F-4D97-AF65-F5344CB8AC3E}">
        <p14:creationId xmlns:p14="http://schemas.microsoft.com/office/powerpoint/2010/main" val="2169106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524000"/>
            <a:ext cx="6777317" cy="3508977"/>
          </a:xfrm>
        </p:spPr>
        <p:txBody>
          <a:bodyPr/>
          <a:lstStyle/>
          <a:p>
            <a:pPr marL="68580" indent="0" algn="ctr">
              <a:buNone/>
            </a:pPr>
            <a:endParaRPr lang="en-US" dirty="0"/>
          </a:p>
          <a:p>
            <a:pPr marL="68580" indent="0" algn="ctr">
              <a:buNone/>
            </a:pPr>
            <a:endParaRPr lang="en-US" dirty="0"/>
          </a:p>
          <a:p>
            <a:pPr marL="685800" indent="-685800" algn="ctr">
              <a:buFont typeface="Arial" panose="020B0604020202020204" pitchFamily="34" charset="0"/>
              <a:buChar char="•"/>
            </a:pPr>
            <a:r>
              <a:rPr lang="en-US" sz="3600" dirty="0"/>
              <a:t>Character Counts</a:t>
            </a:r>
          </a:p>
          <a:p>
            <a:pPr marL="685800" indent="-685800" algn="ctr">
              <a:buFont typeface="Arial" panose="020B0604020202020204" pitchFamily="34" charset="0"/>
              <a:buChar char="•"/>
            </a:pPr>
            <a:r>
              <a:rPr lang="en-US" sz="3600" dirty="0"/>
              <a:t>Everyone Matters</a:t>
            </a:r>
          </a:p>
        </p:txBody>
      </p:sp>
    </p:spTree>
    <p:extLst>
      <p:ext uri="{BB962C8B-B14F-4D97-AF65-F5344CB8AC3E}">
        <p14:creationId xmlns:p14="http://schemas.microsoft.com/office/powerpoint/2010/main" val="1596405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AIDET</a:t>
            </a:r>
          </a:p>
        </p:txBody>
      </p:sp>
      <p:sp>
        <p:nvSpPr>
          <p:cNvPr id="3" name="Content Placeholder 2"/>
          <p:cNvSpPr>
            <a:spLocks noGrp="1"/>
          </p:cNvSpPr>
          <p:nvPr>
            <p:ph idx="1"/>
          </p:nvPr>
        </p:nvSpPr>
        <p:spPr/>
        <p:txBody>
          <a:bodyPr/>
          <a:lstStyle/>
          <a:p>
            <a:pPr marL="285750" indent="-285750">
              <a:buFont typeface="Arial" panose="020B0604020202020204" pitchFamily="34" charset="0"/>
              <a:buChar char="•"/>
            </a:pPr>
            <a:r>
              <a:rPr lang="en-US" sz="1800" dirty="0"/>
              <a:t>Fundamental </a:t>
            </a:r>
          </a:p>
          <a:p>
            <a:pPr marL="288036" lvl="3" indent="0">
              <a:buNone/>
            </a:pPr>
            <a:r>
              <a:rPr lang="en-US" sz="1800" dirty="0"/>
              <a:t>You are expected to use it</a:t>
            </a:r>
          </a:p>
          <a:p>
            <a:pPr marL="288036" lvl="3" indent="0">
              <a:buNone/>
            </a:pPr>
            <a:r>
              <a:rPr lang="en-US" sz="1800" dirty="0"/>
              <a:t>Be elaborate!</a:t>
            </a:r>
          </a:p>
          <a:p>
            <a:pPr marL="285750" indent="-285750">
              <a:buFont typeface="Arial" panose="020B0604020202020204" pitchFamily="34" charset="0"/>
              <a:buChar char="•"/>
            </a:pPr>
            <a:r>
              <a:rPr lang="en-US" sz="1800" b="1" dirty="0">
                <a:solidFill>
                  <a:schemeClr val="accent3">
                    <a:lumMod val="50000"/>
                  </a:schemeClr>
                </a:solidFill>
              </a:rPr>
              <a:t>AIDET</a:t>
            </a:r>
            <a:r>
              <a:rPr lang="en-US" sz="1800" dirty="0"/>
              <a:t>-  The format of your conversation</a:t>
            </a:r>
          </a:p>
          <a:p>
            <a:pPr marL="288036" lvl="3" indent="0">
              <a:buNone/>
            </a:pPr>
            <a:r>
              <a:rPr lang="en-US" sz="1800" b="1" dirty="0">
                <a:solidFill>
                  <a:schemeClr val="accent3">
                    <a:lumMod val="50000"/>
                  </a:schemeClr>
                </a:solidFill>
              </a:rPr>
              <a:t>A</a:t>
            </a:r>
            <a:r>
              <a:rPr lang="en-US" sz="1800" dirty="0"/>
              <a:t>cknowledge</a:t>
            </a:r>
          </a:p>
          <a:p>
            <a:pPr marL="288036" lvl="3" indent="0">
              <a:buNone/>
            </a:pPr>
            <a:r>
              <a:rPr lang="en-US" sz="1800" b="1" dirty="0">
                <a:solidFill>
                  <a:schemeClr val="accent3">
                    <a:lumMod val="50000"/>
                  </a:schemeClr>
                </a:solidFill>
              </a:rPr>
              <a:t>I</a:t>
            </a:r>
            <a:r>
              <a:rPr lang="en-US" sz="1800" dirty="0"/>
              <a:t>ntroduce</a:t>
            </a:r>
          </a:p>
          <a:p>
            <a:pPr marL="288036" lvl="3" indent="0">
              <a:buNone/>
            </a:pPr>
            <a:r>
              <a:rPr lang="en-US" sz="1800" b="1" dirty="0">
                <a:solidFill>
                  <a:schemeClr val="accent3">
                    <a:lumMod val="50000"/>
                  </a:schemeClr>
                </a:solidFill>
              </a:rPr>
              <a:t>D</a:t>
            </a:r>
            <a:r>
              <a:rPr lang="en-US" sz="1800" dirty="0"/>
              <a:t>uration</a:t>
            </a:r>
          </a:p>
          <a:p>
            <a:pPr marL="288036" lvl="3" indent="0">
              <a:buNone/>
            </a:pPr>
            <a:r>
              <a:rPr lang="en-US" sz="1800" b="1" dirty="0">
                <a:solidFill>
                  <a:schemeClr val="accent3">
                    <a:lumMod val="50000"/>
                  </a:schemeClr>
                </a:solidFill>
              </a:rPr>
              <a:t>E</a:t>
            </a:r>
            <a:r>
              <a:rPr lang="en-US" sz="1800" dirty="0"/>
              <a:t>xplanation</a:t>
            </a:r>
          </a:p>
          <a:p>
            <a:pPr marL="288036" lvl="3" indent="0">
              <a:buNone/>
            </a:pPr>
            <a:r>
              <a:rPr lang="en-US" sz="1800" b="1" dirty="0">
                <a:solidFill>
                  <a:schemeClr val="accent3">
                    <a:lumMod val="50000"/>
                  </a:schemeClr>
                </a:solidFill>
              </a:rPr>
              <a:t>T</a:t>
            </a:r>
            <a:r>
              <a:rPr lang="en-US" sz="1800" dirty="0"/>
              <a:t>hank You</a:t>
            </a:r>
          </a:p>
          <a:p>
            <a:pPr marL="288036" lvl="3" indent="0">
              <a:buNone/>
            </a:pPr>
            <a:endParaRPr lang="en-US" sz="1800" dirty="0"/>
          </a:p>
        </p:txBody>
      </p:sp>
    </p:spTree>
    <p:extLst>
      <p:ext uri="{BB962C8B-B14F-4D97-AF65-F5344CB8AC3E}">
        <p14:creationId xmlns:p14="http://schemas.microsoft.com/office/powerpoint/2010/main" val="3118925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fade">
                                      <p:cBhvr>
                                        <p:cTn id="4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Studer Group principles: </a:t>
            </a:r>
            <a:r>
              <a:rPr lang="en-US" dirty="0" err="1"/>
              <a:t>aidet</a:t>
            </a:r>
            <a:endParaRPr lang="en-US" dirty="0"/>
          </a:p>
        </p:txBody>
      </p:sp>
      <p:sp>
        <p:nvSpPr>
          <p:cNvPr id="3" name="Content Placeholder 2"/>
          <p:cNvSpPr>
            <a:spLocks noGrp="1"/>
          </p:cNvSpPr>
          <p:nvPr>
            <p:ph idx="1"/>
          </p:nvPr>
        </p:nvSpPr>
        <p:spPr/>
        <p:txBody>
          <a:bodyPr>
            <a:normAutofit/>
          </a:bodyPr>
          <a:lstStyle/>
          <a:p>
            <a:pPr marL="285750" indent="-285750">
              <a:buFont typeface="Arial" panose="020B0604020202020204" pitchFamily="34" charset="0"/>
              <a:buChar char="•"/>
            </a:pPr>
            <a:r>
              <a:rPr lang="en-US" b="1" dirty="0"/>
              <a:t>AIDET vs. Comfort</a:t>
            </a:r>
          </a:p>
          <a:p>
            <a:pPr marL="573786" lvl="3" indent="-285750">
              <a:buFont typeface="Arial" panose="020B0604020202020204" pitchFamily="34" charset="0"/>
              <a:buChar char="•"/>
            </a:pPr>
            <a:r>
              <a:rPr lang="en-US" dirty="0"/>
              <a:t>AIDET is not meant to be for your comfort, but rather to comfort your patient</a:t>
            </a:r>
          </a:p>
          <a:p>
            <a:pPr marL="288036" lvl="3" indent="0">
              <a:buNone/>
            </a:pPr>
            <a:endParaRPr lang="en-US" dirty="0"/>
          </a:p>
          <a:p>
            <a:pPr marL="285750" indent="-285750">
              <a:buFont typeface="Arial" panose="020B0604020202020204" pitchFamily="34" charset="0"/>
              <a:buChar char="•"/>
            </a:pPr>
            <a:r>
              <a:rPr lang="en-US" dirty="0"/>
              <a:t>What Separates Us From Everyone Else?</a:t>
            </a:r>
          </a:p>
          <a:p>
            <a:pPr marL="288036" lvl="3" indent="0">
              <a:buNone/>
            </a:pPr>
            <a:r>
              <a:rPr lang="en-US" b="1" dirty="0"/>
              <a:t>Patient’s Perception &amp; Clinical Outcome</a:t>
            </a:r>
          </a:p>
          <a:p>
            <a:pPr marL="288036" lvl="3" indent="0">
              <a:buNone/>
            </a:pPr>
            <a:endParaRPr lang="en-US" dirty="0"/>
          </a:p>
          <a:p>
            <a:pPr marL="285750" indent="-285750">
              <a:buFont typeface="Arial" panose="020B0604020202020204" pitchFamily="34" charset="0"/>
              <a:buChar char="•"/>
            </a:pPr>
            <a:r>
              <a:rPr lang="en-US" b="1" dirty="0"/>
              <a:t>Sincerity vs. Script</a:t>
            </a:r>
          </a:p>
          <a:p>
            <a:pPr marL="0" indent="0"/>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237744" lvl="2" indent="0">
              <a:buNone/>
            </a:pPr>
            <a:endParaRPr lang="en-US" dirty="0"/>
          </a:p>
        </p:txBody>
      </p:sp>
    </p:spTree>
    <p:extLst>
      <p:ext uri="{BB962C8B-B14F-4D97-AF65-F5344CB8AC3E}">
        <p14:creationId xmlns:p14="http://schemas.microsoft.com/office/powerpoint/2010/main" val="2242534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AIDET THE WRONG WAY</a:t>
            </a:r>
          </a:p>
        </p:txBody>
      </p:sp>
      <p:sp>
        <p:nvSpPr>
          <p:cNvPr id="3" name="Content Placeholder 2"/>
          <p:cNvSpPr>
            <a:spLocks noGrp="1"/>
          </p:cNvSpPr>
          <p:nvPr>
            <p:ph idx="1"/>
          </p:nvPr>
        </p:nvSpPr>
        <p:spPr/>
        <p:txBody>
          <a:bodyPr/>
          <a:lstStyle/>
          <a:p>
            <a:r>
              <a:rPr lang="en-US" u="sng" dirty="0">
                <a:hlinkClick r:id="rId3"/>
              </a:rPr>
              <a:t>AIDET The Wrong Way – YouTube</a:t>
            </a:r>
            <a:endParaRPr lang="en-US" u="sng" dirty="0"/>
          </a:p>
          <a:p>
            <a:endParaRPr lang="en-US" u="sng" dirty="0"/>
          </a:p>
          <a:p>
            <a:pPr marL="68580" indent="0">
              <a:buNone/>
            </a:pPr>
            <a:r>
              <a:rPr lang="en-US" sz="4000" dirty="0">
                <a:solidFill>
                  <a:schemeClr val="bg2">
                    <a:lumMod val="50000"/>
                  </a:schemeClr>
                </a:solidFill>
              </a:rPr>
              <a:t>AIDET THE RIGHT WAY</a:t>
            </a:r>
          </a:p>
          <a:p>
            <a:pPr marL="68580" indent="0">
              <a:buNone/>
            </a:pPr>
            <a:r>
              <a:rPr lang="en-US" u="sng" dirty="0">
                <a:hlinkClick r:id="rId4"/>
              </a:rPr>
              <a:t>AIDET The Right Way - YouTube</a:t>
            </a:r>
            <a:endParaRPr lang="en-US" sz="4000" dirty="0">
              <a:solidFill>
                <a:schemeClr val="bg2">
                  <a:lumMod val="50000"/>
                </a:schemeClr>
              </a:solidFill>
            </a:endParaRPr>
          </a:p>
        </p:txBody>
      </p:sp>
    </p:spTree>
    <p:extLst>
      <p:ext uri="{BB962C8B-B14F-4D97-AF65-F5344CB8AC3E}">
        <p14:creationId xmlns:p14="http://schemas.microsoft.com/office/powerpoint/2010/main" val="4026343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5623F56-5BD6-4516-9744-4ECF8B70C6EE}"/>
              </a:ext>
            </a:extLst>
          </p:cNvPr>
          <p:cNvSpPr txBox="1"/>
          <p:nvPr/>
        </p:nvSpPr>
        <p:spPr>
          <a:xfrm>
            <a:off x="1028700" y="2286000"/>
            <a:ext cx="7086600" cy="830997"/>
          </a:xfrm>
          <a:prstGeom prst="rect">
            <a:avLst/>
          </a:prstGeom>
          <a:noFill/>
        </p:spPr>
        <p:txBody>
          <a:bodyPr wrap="square" rtlCol="0">
            <a:spAutoFit/>
          </a:bodyPr>
          <a:lstStyle/>
          <a:p>
            <a:pPr algn="ctr"/>
            <a:r>
              <a:rPr lang="en-US" sz="4800" dirty="0">
                <a:solidFill>
                  <a:schemeClr val="bg2">
                    <a:lumMod val="50000"/>
                  </a:schemeClr>
                </a:solidFill>
              </a:rPr>
              <a:t>PRACTICE TIME</a:t>
            </a:r>
          </a:p>
        </p:txBody>
      </p:sp>
    </p:spTree>
    <p:extLst>
      <p:ext uri="{BB962C8B-B14F-4D97-AF65-F5344CB8AC3E}">
        <p14:creationId xmlns:p14="http://schemas.microsoft.com/office/powerpoint/2010/main" val="3573908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HOURLY  ROUNDING </a:t>
            </a:r>
          </a:p>
        </p:txBody>
      </p:sp>
      <p:sp>
        <p:nvSpPr>
          <p:cNvPr id="3" name="Content Placeholder 2"/>
          <p:cNvSpPr>
            <a:spLocks noGrp="1"/>
          </p:cNvSpPr>
          <p:nvPr>
            <p:ph idx="1"/>
          </p:nvPr>
        </p:nvSpPr>
        <p:spPr/>
        <p:txBody>
          <a:bodyPr/>
          <a:lstStyle/>
          <a:p>
            <a:r>
              <a:rPr lang="en-US" dirty="0"/>
              <a:t>What is rounding?</a:t>
            </a:r>
          </a:p>
          <a:p>
            <a:r>
              <a:rPr lang="en-US" dirty="0"/>
              <a:t>4 P’s – Clinical Rounding</a:t>
            </a:r>
          </a:p>
          <a:p>
            <a:pPr marL="365760" lvl="1" indent="0">
              <a:buNone/>
            </a:pPr>
            <a:r>
              <a:rPr lang="en-US" dirty="0"/>
              <a:t>	Pain</a:t>
            </a:r>
          </a:p>
          <a:p>
            <a:pPr marL="365760" lvl="1" indent="0">
              <a:buNone/>
            </a:pPr>
            <a:r>
              <a:rPr lang="en-US" dirty="0"/>
              <a:t>	Potty</a:t>
            </a:r>
          </a:p>
          <a:p>
            <a:pPr marL="365760" lvl="1" indent="0">
              <a:buNone/>
            </a:pPr>
            <a:r>
              <a:rPr lang="en-US" dirty="0"/>
              <a:t>	Positioning</a:t>
            </a:r>
          </a:p>
          <a:p>
            <a:pPr marL="365760" lvl="1" indent="0">
              <a:buNone/>
            </a:pPr>
            <a:r>
              <a:rPr lang="en-US" dirty="0"/>
              <a:t>	Proximity</a:t>
            </a:r>
          </a:p>
          <a:p>
            <a:r>
              <a:rPr lang="en-US" dirty="0"/>
              <a:t>Consistency</a:t>
            </a:r>
          </a:p>
          <a:p>
            <a:r>
              <a:rPr lang="en-US" dirty="0"/>
              <a:t>Practice Time!</a:t>
            </a:r>
          </a:p>
          <a:p>
            <a:endParaRPr lang="en-US" dirty="0"/>
          </a:p>
        </p:txBody>
      </p:sp>
    </p:spTree>
    <p:extLst>
      <p:ext uri="{BB962C8B-B14F-4D97-AF65-F5344CB8AC3E}">
        <p14:creationId xmlns:p14="http://schemas.microsoft.com/office/powerpoint/2010/main" val="2525485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5008</TotalTime>
  <Words>1337</Words>
  <Application>Microsoft Office PowerPoint</Application>
  <PresentationFormat>On-screen Show (4:3)</PresentationFormat>
  <Paragraphs>212</Paragraphs>
  <Slides>14</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Century Gothic</vt:lpstr>
      <vt:lpstr>Wingdings</vt:lpstr>
      <vt:lpstr>Wingdings 2</vt:lpstr>
      <vt:lpstr>Austin</vt:lpstr>
      <vt:lpstr>WELCOME!</vt:lpstr>
      <vt:lpstr>Objectives:</vt:lpstr>
      <vt:lpstr>Studer Group</vt:lpstr>
      <vt:lpstr>PowerPoint Presentation</vt:lpstr>
      <vt:lpstr>AIDET</vt:lpstr>
      <vt:lpstr>Studer Group principles: aidet</vt:lpstr>
      <vt:lpstr>AIDET THE WRONG WAY</vt:lpstr>
      <vt:lpstr>PowerPoint Presentation</vt:lpstr>
      <vt:lpstr>HOURLY  ROUNDING </vt:lpstr>
      <vt:lpstr>Managing Up</vt:lpstr>
      <vt:lpstr>Employee Relations: Managing Up</vt:lpstr>
      <vt:lpstr>Accountability </vt:lpstr>
      <vt:lpstr>PowerPoint Presentation</vt:lpstr>
      <vt:lpstr>AIDET CAN BE FUN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Yessenia Longoria</dc:creator>
  <cp:lastModifiedBy>loaner</cp:lastModifiedBy>
  <cp:revision>42</cp:revision>
  <dcterms:created xsi:type="dcterms:W3CDTF">2016-06-29T20:44:40Z</dcterms:created>
  <dcterms:modified xsi:type="dcterms:W3CDTF">2023-06-26T16:20:30Z</dcterms:modified>
</cp:coreProperties>
</file>