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51" d="100"/>
          <a:sy n="151" d="100"/>
        </p:scale>
        <p:origin x="47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Engagement Indicator</c:v>
                </c:pt>
              </c:strCache>
            </c:strRef>
          </c:tx>
          <c:spPr>
            <a:solidFill>
              <a:schemeClr val="accent1"/>
            </a:solidFill>
            <a:ln w="9525" cap="flat">
              <a:solidFill>
                <a:srgbClr val="F9F9F9"/>
              </a:solidFill>
              <a:prstDash val="solid"/>
              <a:round/>
            </a:ln>
            <a:effectLst/>
          </c:spPr>
          <c:dPt>
            <c:idx val="0"/>
            <c:bubble3D val="0"/>
            <c:spPr>
              <a:solidFill>
                <a:srgbClr val="62B31C"/>
              </a:solidFill>
              <a:ln w="0" cap="flat">
                <a:solidFill>
                  <a:srgbClr val="DCE9F1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DE8D-49B8-AF94-573F21FB092C}"/>
              </c:ext>
            </c:extLst>
          </c:dPt>
          <c:dPt>
            <c:idx val="1"/>
            <c:bubble3D val="0"/>
            <c:spPr>
              <a:solidFill>
                <a:srgbClr val="A4D357"/>
              </a:solidFill>
              <a:ln w="0" cap="flat">
                <a:solidFill>
                  <a:srgbClr val="DCE9F1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DE8D-49B8-AF94-573F21FB092C}"/>
              </c:ext>
            </c:extLst>
          </c:dPt>
          <c:dPt>
            <c:idx val="2"/>
            <c:bubble3D val="0"/>
            <c:spPr>
              <a:solidFill>
                <a:srgbClr val="FFE000"/>
              </a:solidFill>
              <a:ln w="0" cap="flat">
                <a:solidFill>
                  <a:srgbClr val="DCE9F1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DE8D-49B8-AF94-573F21FB092C}"/>
              </c:ext>
            </c:extLst>
          </c:dPt>
          <c:dPt>
            <c:idx val="3"/>
            <c:bubble3D val="0"/>
            <c:spPr>
              <a:solidFill>
                <a:srgbClr val="D40001"/>
              </a:solidFill>
              <a:ln w="0" cap="flat">
                <a:solidFill>
                  <a:srgbClr val="DCE9F1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DE8D-49B8-AF94-573F21FB092C}"/>
              </c:ext>
            </c:extLst>
          </c:dPt>
          <c:cat>
            <c:strRef>
              <c:f>Sheet1!$A$2:$A$5</c:f>
              <c:strCache>
                <c:ptCount val="4"/>
                <c:pt idx="0">
                  <c:v>Highly Engaged (55%)</c:v>
                </c:pt>
                <c:pt idx="1">
                  <c:v>Engaged (30%)</c:v>
                </c:pt>
                <c:pt idx="2">
                  <c:v>Neutral (14%)</c:v>
                </c:pt>
                <c:pt idx="3">
                  <c:v>Disengaged (2%)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0.5460750853242321</c:v>
                </c:pt>
                <c:pt idx="1">
                  <c:v>0.29692832764505117</c:v>
                </c:pt>
                <c:pt idx="2">
                  <c:v>0.13651877133105803</c:v>
                </c:pt>
                <c:pt idx="3">
                  <c:v>2.0477815699658702E-2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E8D-49B8-AF94-573F21FB09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3"/>
      </c:doughnutChart>
      <c:spPr>
        <a:noFill/>
        <a:ln>
          <a:noFill/>
        </a:ln>
        <a:effectLst/>
      </c:spPr>
    </c:plotArea>
    <c:legend>
      <c:legendPos val="b"/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span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title>
      <c:tx>
        <c:rich>
          <a:bodyPr/>
          <a:lstStyle/>
          <a:p>
            <a:pPr>
              <a:defRPr sz="1000" b="0" i="0" u="none" strike="noStrike">
                <a:solidFill>
                  <a:srgbClr val="000000"/>
                </a:solidFill>
                <a:latin typeface="Arial"/>
              </a:defRPr>
            </a:pPr>
            <a:r>
              <a:rPr sz="1000" b="0" i="0" u="none" strike="noStrike">
                <a:solidFill>
                  <a:srgbClr val="000000"/>
                </a:solidFill>
                <a:latin typeface="Arial"/>
              </a:rPr>
              <a:t>vs. Nat'l Healthcare Avg (Employee) 2023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Team Index</c:v>
                </c:pt>
              </c:strCache>
            </c:strRef>
          </c:tx>
          <c:spPr>
            <a:solidFill>
              <a:srgbClr val="62B31C"/>
            </a:solidFill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A223-4758-AC73-69984BC3A6F0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A223-4758-AC73-69984BC3A6F0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A223-4758-AC73-69984BC3A6F0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A223-4758-AC73-69984BC3A6F0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A223-4758-AC73-69984BC3A6F0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A223-4758-AC73-69984BC3A6F0}"/>
              </c:ext>
            </c:extLst>
          </c:dPt>
          <c:dLbls>
            <c:numFmt formatCode="#0.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I would recommend this organization to family and friends who need care.</c:v>
                </c:pt>
                <c:pt idx="1">
                  <c:v>I am proud to tell people I work for this organization.</c:v>
                </c:pt>
                <c:pt idx="2">
                  <c:v>I would stay with this organization if offered a similar position elsewhere.</c:v>
                </c:pt>
                <c:pt idx="3">
                  <c:v>Overall, I am a satisfied employee.</c:v>
                </c:pt>
                <c:pt idx="4">
                  <c:v>I would recommend this organization as a good place to work.</c:v>
                </c:pt>
                <c:pt idx="5">
                  <c:v>I would like to be working at this organization three years from now.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0.24</c:v>
                </c:pt>
                <c:pt idx="1">
                  <c:v>0.28999999999999998</c:v>
                </c:pt>
                <c:pt idx="2">
                  <c:v>0.43</c:v>
                </c:pt>
                <c:pt idx="3">
                  <c:v>0.44</c:v>
                </c:pt>
                <c:pt idx="4">
                  <c:v>0.45</c:v>
                </c:pt>
                <c:pt idx="5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223-4758-AC73-69984BC3A6F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94734554"/>
        <c:axId val="2094734552"/>
      </c:barChart>
      <c:catAx>
        <c:axId val="209473455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12700" cap="flat">
            <a:solidFill>
              <a:srgbClr val="F0F0F0"/>
            </a:solidFill>
            <a:prstDash val="solid"/>
            <a:round/>
          </a:ln>
        </c:spPr>
        <c:txPr>
          <a:bodyPr/>
          <a:lstStyle/>
          <a:p>
            <a:pPr>
              <a:defRPr sz="8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2"/>
        <c:crosses val="autoZero"/>
        <c:auto val="1"/>
        <c:lblAlgn val="ctr"/>
        <c:lblOffset val="100"/>
        <c:noMultiLvlLbl val="1"/>
      </c:catAx>
      <c:valAx>
        <c:axId val="2094734552"/>
        <c:scaling>
          <c:orientation val="minMax"/>
        </c:scaling>
        <c:delete val="1"/>
        <c:axPos val="b"/>
        <c:majorGridlines>
          <c:spPr>
            <a:ln w="12700" cap="flat">
              <a:solidFill>
                <a:srgbClr val="F0F0F0"/>
              </a:solidFill>
              <a:prstDash val="solid"/>
              <a:round/>
            </a:ln>
          </c:spPr>
        </c:majorGridlines>
        <c:numFmt formatCode="General" sourceLinked="0"/>
        <c:majorTickMark val="out"/>
        <c:minorTickMark val="none"/>
        <c:tickLblPos val="low"/>
        <c:crossAx val="209473455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span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Team Index</c:v>
                </c:pt>
              </c:strCache>
            </c:strRef>
          </c:tx>
          <c:spPr>
            <a:solidFill>
              <a:srgbClr val="62B31C"/>
            </a:solidFill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F25A-4D58-A3B9-04A3B1561493}"/>
              </c:ext>
            </c:extLst>
          </c:dPt>
          <c:dPt>
            <c:idx val="1"/>
            <c:invertIfNegative val="0"/>
            <c:bubble3D val="0"/>
            <c:spPr>
              <a:solidFill>
                <a:srgbClr val="FFE000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3-F25A-4D58-A3B9-04A3B1561493}"/>
              </c:ext>
            </c:extLst>
          </c:dPt>
          <c:dPt>
            <c:idx val="2"/>
            <c:invertIfNegative val="0"/>
            <c:bubble3D val="0"/>
            <c:spPr>
              <a:solidFill>
                <a:srgbClr val="D40001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5-F25A-4D58-A3B9-04A3B1561493}"/>
              </c:ext>
            </c:extLst>
          </c:dPt>
          <c:cat>
            <c:strRef>
              <c:f>Sheet1!$A$2:$A$4</c:f>
              <c:strCache>
                <c:ptCount val="3"/>
                <c:pt idx="0">
                  <c:v>TI 1</c:v>
                </c:pt>
                <c:pt idx="1">
                  <c:v>TI 2</c:v>
                </c:pt>
                <c:pt idx="2">
                  <c:v>TI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0.77777777777777768</c:v>
                </c:pt>
                <c:pt idx="1">
                  <c:v>0.14814814814814814</c:v>
                </c:pt>
                <c:pt idx="2">
                  <c:v>7.407407407407407E-2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25A-4D58-A3B9-04A3B15614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4734554"/>
        <c:axId val="2094734552"/>
      </c:barChart>
      <c:catAx>
        <c:axId val="209473455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2"/>
        <c:crosses val="autoZero"/>
        <c:auto val="1"/>
        <c:lblAlgn val="ctr"/>
        <c:lblOffset val="100"/>
        <c:noMultiLvlLbl val="1"/>
      </c:catAx>
      <c:valAx>
        <c:axId val="2094734552"/>
        <c:scaling>
          <c:orientation val="minMax"/>
          <c:max val="1"/>
        </c:scaling>
        <c:delete val="0"/>
        <c:axPos val="l"/>
        <c:majorGridlines>
          <c:spPr>
            <a:ln w="12700" cap="flat">
              <a:solidFill>
                <a:srgbClr val="EEEEEE"/>
              </a:solidFill>
              <a:prstDash val="solid"/>
              <a:round/>
            </a:ln>
          </c:spPr>
        </c:majorGridlines>
        <c:numFmt formatCode="#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span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Team Index</c:v>
                </c:pt>
              </c:strCache>
            </c:strRef>
          </c:tx>
          <c:spPr>
            <a:solidFill>
              <a:srgbClr val="62B31C"/>
            </a:solidFill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BB35-4A5C-8FEF-894D11EF8BB1}"/>
              </c:ext>
            </c:extLst>
          </c:dPt>
          <c:dPt>
            <c:idx val="1"/>
            <c:invertIfNegative val="0"/>
            <c:bubble3D val="0"/>
            <c:spPr>
              <a:solidFill>
                <a:srgbClr val="A4D357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3-BB35-4A5C-8FEF-894D11EF8BB1}"/>
              </c:ext>
            </c:extLst>
          </c:dPt>
          <c:dPt>
            <c:idx val="2"/>
            <c:invertIfNegative val="0"/>
            <c:bubble3D val="0"/>
            <c:spPr>
              <a:solidFill>
                <a:srgbClr val="FFE000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5-BB35-4A5C-8FEF-894D11EF8BB1}"/>
              </c:ext>
            </c:extLst>
          </c:dPt>
          <c:dPt>
            <c:idx val="3"/>
            <c:invertIfNegative val="0"/>
            <c:bubble3D val="0"/>
            <c:spPr>
              <a:solidFill>
                <a:srgbClr val="FF8E00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7-BB35-4A5C-8FEF-894D11EF8BB1}"/>
              </c:ext>
            </c:extLst>
          </c:dPt>
          <c:dPt>
            <c:idx val="4"/>
            <c:invertIfNegative val="0"/>
            <c:bubble3D val="0"/>
            <c:spPr>
              <a:solidFill>
                <a:srgbClr val="D40001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9-BB35-4A5C-8FEF-894D11EF8BB1}"/>
              </c:ext>
            </c:extLst>
          </c:dPt>
          <c:cat>
            <c:strRef>
              <c:f>Sheet1!$A$2:$A$6</c:f>
              <c:strCache>
                <c:ptCount val="5"/>
                <c:pt idx="0">
                  <c:v>High</c:v>
                </c:pt>
                <c:pt idx="1">
                  <c:v>Moderately High</c:v>
                </c:pt>
                <c:pt idx="2">
                  <c:v>Moderate</c:v>
                </c:pt>
                <c:pt idx="3">
                  <c:v>Moderately Low</c:v>
                </c:pt>
                <c:pt idx="4">
                  <c:v>Low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0.70370370370370372</c:v>
                </c:pt>
                <c:pt idx="1">
                  <c:v>0.22222222222222221</c:v>
                </c:pt>
                <c:pt idx="2">
                  <c:v>3.7037037037037035E-2</c:v>
                </c:pt>
                <c:pt idx="3">
                  <c:v>0</c:v>
                </c:pt>
                <c:pt idx="4">
                  <c:v>3.7037037037037035E-2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B35-4A5C-8FEF-894D11EF8B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4734554"/>
        <c:axId val="2094734552"/>
      </c:barChart>
      <c:catAx>
        <c:axId val="209473455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8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2"/>
        <c:crosses val="autoZero"/>
        <c:auto val="1"/>
        <c:lblAlgn val="ctr"/>
        <c:lblOffset val="100"/>
        <c:noMultiLvlLbl val="1"/>
      </c:catAx>
      <c:valAx>
        <c:axId val="2094734552"/>
        <c:scaling>
          <c:orientation val="minMax"/>
          <c:max val="1"/>
        </c:scaling>
        <c:delete val="0"/>
        <c:axPos val="l"/>
        <c:majorGridlines>
          <c:spPr>
            <a:ln w="12700" cap="flat">
              <a:solidFill>
                <a:srgbClr val="EEEEEE"/>
              </a:solidFill>
              <a:prstDash val="solid"/>
              <a:round/>
            </a:ln>
          </c:spPr>
        </c:majorGridlines>
        <c:numFmt formatCode="#%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span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9552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Master_LC_SplitScreen_CA">
    <p:bg>
      <p:bgPr>
        <a:solidFill>
          <a:srgbClr val="E6EE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457200" y="1371600"/>
            <a:ext cx="5669280" cy="3200400"/>
          </a:xfrm>
          <a:prstGeom prst="rect">
            <a:avLst/>
          </a:prstGeom>
          <a:solidFill>
            <a:srgbClr val="FFFFFF"/>
          </a:solidFill>
          <a:ln/>
        </p:spPr>
      </p:sp>
      <p:sp>
        <p:nvSpPr>
          <p:cNvPr id="3" name="Shape 1"/>
          <p:cNvSpPr/>
          <p:nvPr/>
        </p:nvSpPr>
        <p:spPr>
          <a:xfrm>
            <a:off x="6400800" y="1371600"/>
            <a:ext cx="1828800" cy="1005840"/>
          </a:xfrm>
          <a:prstGeom prst="rect">
            <a:avLst/>
          </a:prstGeom>
          <a:solidFill>
            <a:srgbClr val="FFFFFF"/>
          </a:solidFill>
          <a:ln/>
        </p:spPr>
      </p:sp>
      <p:sp>
        <p:nvSpPr>
          <p:cNvPr id="4" name="Shape 2"/>
          <p:cNvSpPr/>
          <p:nvPr/>
        </p:nvSpPr>
        <p:spPr>
          <a:xfrm>
            <a:off x="6400800" y="2468880"/>
            <a:ext cx="1828800" cy="1005840"/>
          </a:xfrm>
          <a:prstGeom prst="rect">
            <a:avLst/>
          </a:prstGeom>
          <a:solidFill>
            <a:srgbClr val="FFFFFF"/>
          </a:solidFill>
          <a:ln/>
        </p:spPr>
      </p:sp>
      <p:sp>
        <p:nvSpPr>
          <p:cNvPr id="5" name="Shape 3"/>
          <p:cNvSpPr/>
          <p:nvPr/>
        </p:nvSpPr>
        <p:spPr>
          <a:xfrm>
            <a:off x="6400800" y="3566160"/>
            <a:ext cx="1828800" cy="1005840"/>
          </a:xfrm>
          <a:prstGeom prst="rect">
            <a:avLst/>
          </a:prstGeom>
          <a:solidFill>
            <a:srgbClr val="FFFFFF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4690872"/>
            <a:ext cx="9144000" cy="457200"/>
          </a:xfrm>
          <a:prstGeom prst="rect">
            <a:avLst/>
          </a:prstGeom>
          <a:solidFill>
            <a:srgbClr val="FFFFFF"/>
          </a:solidFill>
          <a:ln/>
        </p:spPr>
      </p:sp>
      <p:pic>
        <p:nvPicPr>
          <p:cNvPr id="7" name="Image 0" descr="/isa/MHEFJTEFAIDKIODVADEMBBJIFIMHDDIB/common/logo_navy_10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754880"/>
            <a:ext cx="1463040" cy="2864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Master_StrengthConcern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/isa/MHEFJTEFAIDKIODVADEMBBJIFIMHDDIB/common/logo_navy_10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663440"/>
            <a:ext cx="1463040" cy="2864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Master_KeyDriver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/isa/MHEFJTEFAIDKIODVADEMBBJIFIMHDDIB/common/logo_navy_10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663440"/>
            <a:ext cx="1463040" cy="2864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Master_TLIndex">
    <p:bg>
      <p:bgPr>
        <a:solidFill>
          <a:srgbClr val="DCE9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91440" y="2011680"/>
            <a:ext cx="4389120" cy="2743200"/>
          </a:xfrm>
          <a:prstGeom prst="rect">
            <a:avLst/>
          </a:prstGeom>
          <a:solidFill>
            <a:srgbClr val="FFFFFF"/>
          </a:solidFill>
          <a:ln/>
        </p:spPr>
      </p:sp>
      <p:sp>
        <p:nvSpPr>
          <p:cNvPr id="3" name="Shape 1"/>
          <p:cNvSpPr/>
          <p:nvPr/>
        </p:nvSpPr>
        <p:spPr>
          <a:xfrm>
            <a:off x="4663440" y="2011680"/>
            <a:ext cx="4389120" cy="2743200"/>
          </a:xfrm>
          <a:prstGeom prst="rect">
            <a:avLst/>
          </a:prstGeom>
          <a:solidFill>
            <a:srgbClr val="FFFFFF"/>
          </a:solidFill>
          <a:ln/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Master_Cover">
    <p:bg>
      <p:bgPr>
        <a:solidFill>
          <a:srgbClr val="DCE9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731520"/>
            <a:ext cx="9144000" cy="1005840"/>
          </a:xfrm>
          <a:prstGeom prst="rect">
            <a:avLst/>
          </a:prstGeom>
          <a:solidFill>
            <a:srgbClr val="325270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4690872"/>
            <a:ext cx="9144000" cy="457200"/>
          </a:xfrm>
          <a:prstGeom prst="rect">
            <a:avLst/>
          </a:prstGeom>
          <a:solidFill>
            <a:srgbClr val="FFFFFF"/>
          </a:solidFill>
          <a:ln/>
        </p:spPr>
      </p:sp>
      <p:sp>
        <p:nvSpPr>
          <p:cNvPr id="4" name="Text 2"/>
          <p:cNvSpPr/>
          <p:nvPr/>
        </p:nvSpPr>
        <p:spPr>
          <a:xfrm>
            <a:off x="5760720" y="4800600"/>
            <a:ext cx="3200400" cy="228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r>
              <a:rPr lang="en-US" sz="1400" dirty="0">
                <a:solidFill>
                  <a:srgbClr val="00253B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Data in black &amp; white, stories in color</a:t>
            </a:r>
            <a:endParaRPr lang="en-US" sz="1400" dirty="0"/>
          </a:p>
        </p:txBody>
      </p:sp>
      <p:pic>
        <p:nvPicPr>
          <p:cNvPr id="5" name="Image 0" descr="/isa/MHEFJTEFAIDKIODVADEMBBJIFIMHDDIB/common/logo_navy_xl_10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82880"/>
            <a:ext cx="2304288" cy="5056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Master_Indicator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2743200" cy="5138928"/>
          </a:xfrm>
          <a:prstGeom prst="rect">
            <a:avLst/>
          </a:prstGeom>
          <a:solidFill>
            <a:srgbClr val="DCE9F1"/>
          </a:solidFill>
          <a:ln/>
        </p:spPr>
      </p:sp>
      <p:pic>
        <p:nvPicPr>
          <p:cNvPr id="3" name="Image 0" descr="/isa/MHEFJTEFAIDKIODVADEMBBJIFIMHDDIB/common/logo_navy_10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663440"/>
            <a:ext cx="1463040" cy="286482"/>
          </a:xfrm>
          <a:prstGeom prst="rect">
            <a:avLst/>
          </a:prstGeom>
        </p:spPr>
      </p:pic>
      <p:pic>
        <p:nvPicPr>
          <p:cNvPr id="4" name="Image 1" descr="/isa/BDJPFRDMEYBPBKLVADAYFQCDAVIOEQJR/PressGaney/Indicatorfooter_RY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6240" y="4663440"/>
            <a:ext cx="3657600" cy="457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Master_LC">
    <p:bg>
      <p:bgPr>
        <a:solidFill>
          <a:srgbClr val="E6EE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182880" y="1033272"/>
            <a:ext cx="8686800" cy="3474720"/>
          </a:xfrm>
          <a:prstGeom prst="rect">
            <a:avLst/>
          </a:prstGeom>
          <a:solidFill>
            <a:srgbClr val="FFFFFF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4690872"/>
            <a:ext cx="9144000" cy="457200"/>
          </a:xfrm>
          <a:prstGeom prst="rect">
            <a:avLst/>
          </a:prstGeom>
          <a:solidFill>
            <a:srgbClr val="FFFFFF"/>
          </a:solidFill>
          <a:ln/>
        </p:spPr>
      </p:sp>
      <p:pic>
        <p:nvPicPr>
          <p:cNvPr id="4" name="Image 0" descr="/isa/MHEFJTEFAIDKIODVADEMBBJIFIMHDDIB/common/logo_navy_10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754880"/>
            <a:ext cx="1463040" cy="2864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Master_LC_Indicators">
    <p:bg>
      <p:bgPr>
        <a:solidFill>
          <a:srgbClr val="E6EE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274320" y="1828800"/>
            <a:ext cx="2743200" cy="2743200"/>
          </a:xfrm>
          <a:prstGeom prst="rect">
            <a:avLst/>
          </a:prstGeom>
          <a:solidFill>
            <a:srgbClr val="FFFFFF"/>
          </a:solidFill>
          <a:ln/>
        </p:spPr>
      </p:sp>
      <p:sp>
        <p:nvSpPr>
          <p:cNvPr id="3" name="Shape 1"/>
          <p:cNvSpPr/>
          <p:nvPr/>
        </p:nvSpPr>
        <p:spPr>
          <a:xfrm>
            <a:off x="3291840" y="1828800"/>
            <a:ext cx="5486400" cy="2743200"/>
          </a:xfrm>
          <a:prstGeom prst="rect">
            <a:avLst/>
          </a:prstGeom>
          <a:solidFill>
            <a:srgbClr val="FFFFFF"/>
          </a:solidFill>
          <a:ln/>
        </p:spPr>
      </p:sp>
      <p:sp>
        <p:nvSpPr>
          <p:cNvPr id="4" name="Shape 2"/>
          <p:cNvSpPr/>
          <p:nvPr/>
        </p:nvSpPr>
        <p:spPr>
          <a:xfrm>
            <a:off x="0" y="4690872"/>
            <a:ext cx="9144000" cy="457200"/>
          </a:xfrm>
          <a:prstGeom prst="rect">
            <a:avLst/>
          </a:prstGeom>
          <a:solidFill>
            <a:srgbClr val="FFFFFF"/>
          </a:solidFill>
          <a:ln/>
        </p:spPr>
      </p:sp>
      <p:pic>
        <p:nvPicPr>
          <p:cNvPr id="5" name="Image 0" descr="/isa/MHEFJTEFAIDKIODVADEMBBJIFIMHDDIB/common/logo_navy_10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754880"/>
            <a:ext cx="1463040" cy="2864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Master_LC_SplitScreen">
    <p:bg>
      <p:bgPr>
        <a:solidFill>
          <a:srgbClr val="E6EE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457200" y="1280160"/>
            <a:ext cx="4114800" cy="3337560"/>
          </a:xfrm>
          <a:prstGeom prst="rect">
            <a:avLst/>
          </a:prstGeom>
          <a:solidFill>
            <a:srgbClr val="FFFFFF"/>
          </a:solidFill>
          <a:ln/>
        </p:spPr>
      </p:sp>
      <p:sp>
        <p:nvSpPr>
          <p:cNvPr id="3" name="Shape 1"/>
          <p:cNvSpPr/>
          <p:nvPr/>
        </p:nvSpPr>
        <p:spPr>
          <a:xfrm>
            <a:off x="4754880" y="1280160"/>
            <a:ext cx="4114800" cy="3337560"/>
          </a:xfrm>
          <a:prstGeom prst="rect">
            <a:avLst/>
          </a:prstGeom>
          <a:solidFill>
            <a:srgbClr val="FFFFFF"/>
          </a:solidFill>
          <a:ln/>
        </p:spPr>
      </p:sp>
      <p:sp>
        <p:nvSpPr>
          <p:cNvPr id="4" name="Shape 2"/>
          <p:cNvSpPr/>
          <p:nvPr/>
        </p:nvSpPr>
        <p:spPr>
          <a:xfrm>
            <a:off x="0" y="4690872"/>
            <a:ext cx="9144000" cy="457200"/>
          </a:xfrm>
          <a:prstGeom prst="rect">
            <a:avLst/>
          </a:prstGeom>
          <a:solidFill>
            <a:srgbClr val="FFFFFF"/>
          </a:solidFill>
          <a:ln/>
        </p:spPr>
      </p:sp>
      <p:pic>
        <p:nvPicPr>
          <p:cNvPr id="5" name="Image 0" descr="/isa/MHEFJTEFAIDKIODVADEMBBJIFIMHDDIB/common/logo_navy_10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754880"/>
            <a:ext cx="1463040" cy="286482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868680"/>
            <a:ext cx="7086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2000" dirty="0">
                <a:solidFill>
                  <a:srgbClr val="FFFFFF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Moore County Hospital 2023 Employee Engagement Survey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170432"/>
            <a:ext cx="7086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1600" dirty="0">
                <a:solidFill>
                  <a:srgbClr val="FFFFFF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2023 Moore County Manager Rollup</a:t>
            </a:r>
            <a:endParaRPr lang="en-US" sz="1600" dirty="0"/>
          </a:p>
        </p:txBody>
      </p:sp>
      <p:graphicFrame>
        <p:nvGraphicFramePr>
          <p:cNvPr id="4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822960" y="1828800"/>
          <a:ext cx="6949440" cy="1828800"/>
        </p:xfrm>
        <a:graphic>
          <a:graphicData uri="http://schemas.openxmlformats.org/drawingml/2006/table">
            <a:tbl>
              <a:tblPr/>
              <a:tblGrid>
                <a:gridCol w="3474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74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Survey Dates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76200" marR="76200" marT="76200" marB="76200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DCE9F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Oct 2 - Oct 16, 2023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76200" marR="76200" marT="76200" marB="76200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DCE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Respondents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76200" marR="76200" marT="76200" marB="76200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296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76200" marR="76200" marT="76200" marB="76200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Response Rate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76200" marR="76200" marT="76200" marB="76200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DCE9F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94%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76200" marR="76200" marT="76200" marB="76200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DCE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Work Groups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76200" marR="76200" marT="76200" marB="76200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29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76200" marR="76200" marT="76200" marB="76200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Report Date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76200" marR="76200" marT="76200" marB="76200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DCE9F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Feb 8, 2024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76200" marR="76200" marT="76200" marB="76200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DCE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91440"/>
            <a:ext cx="2743200" cy="1371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Engagement Indicator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2834640" y="91440"/>
            <a:ext cx="5760720" cy="1371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1300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The Engagement Indicator is a composite metric of six (6) items that measure employees' degree of pride in the organization, intent to stay, willingness to recommend, and overall workplace satisfaction. </a:t>
            </a:r>
            <a:endParaRPr lang="en-US" sz="1300" dirty="0"/>
          </a:p>
        </p:txBody>
      </p:sp>
      <p:graphicFrame>
        <p:nvGraphicFramePr>
          <p:cNvPr id="4" name="Chart 0"/>
          <p:cNvGraphicFramePr/>
          <p:nvPr/>
        </p:nvGraphicFramePr>
        <p:xfrm>
          <a:off x="-228600" y="1005840"/>
          <a:ext cx="3291840" cy="192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2"/>
          <p:cNvSpPr/>
          <p:nvPr/>
        </p:nvSpPr>
        <p:spPr>
          <a:xfrm>
            <a:off x="822960" y="1371600"/>
            <a:ext cx="9144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1500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4.39</a:t>
            </a:r>
            <a:endParaRPr lang="en-US" sz="1500" dirty="0"/>
          </a:p>
        </p:txBody>
      </p:sp>
      <p:sp>
        <p:nvSpPr>
          <p:cNvPr id="6" name="Text 3"/>
          <p:cNvSpPr/>
          <p:nvPr/>
        </p:nvSpPr>
        <p:spPr>
          <a:xfrm>
            <a:off x="1161288" y="1389888"/>
            <a:ext cx="9144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1000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/5.00</a:t>
            </a:r>
            <a:endParaRPr lang="en-US" sz="1000" dirty="0"/>
          </a:p>
        </p:txBody>
      </p:sp>
      <p:sp>
        <p:nvSpPr>
          <p:cNvPr id="7" name="Text 4"/>
          <p:cNvSpPr/>
          <p:nvPr/>
        </p:nvSpPr>
        <p:spPr>
          <a:xfrm>
            <a:off x="155448" y="2651760"/>
            <a:ext cx="2514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92nd Rank vs. Nat'l Healthcare Avg (Employee) 2023</a:t>
            </a:r>
            <a:endParaRPr lang="en-US" sz="1200" dirty="0"/>
          </a:p>
        </p:txBody>
      </p:sp>
      <p:graphicFrame>
        <p:nvGraphicFramePr>
          <p:cNvPr id="8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155448" y="3291840"/>
          <a:ext cx="2468880" cy="914400"/>
        </p:xfrm>
        <a:graphic>
          <a:graphicData uri="http://schemas.openxmlformats.org/drawingml/2006/table">
            <a:tbl>
              <a:tblPr/>
              <a:tblGrid>
                <a:gridCol w="1234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00000"/>
                          </a:solidFill>
                        </a:rPr>
                        <a:t>Historical Performance</a:t>
                      </a:r>
                      <a:endParaRPr lang="en-US" sz="1200" dirty="0"/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0000"/>
                          </a:solidFill>
                        </a:rPr>
                        <a:t>2022</a:t>
                      </a:r>
                      <a:endParaRPr lang="en-US" sz="1200" dirty="0"/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rgbClr val="000000"/>
                          </a:solidFill>
                        </a:rPr>
                        <a:t>-</a:t>
                      </a:r>
                      <a:endParaRPr lang="en-US" sz="1200" dirty="0"/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Chart 1"/>
          <p:cNvGraphicFramePr/>
          <p:nvPr/>
        </p:nvGraphicFramePr>
        <p:xfrm>
          <a:off x="2743200" y="1143000"/>
          <a:ext cx="5943600" cy="360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292608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2400" b="1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Team Index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3017520" y="0"/>
            <a:ext cx="13716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2400" b="1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TI 1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72000" y="0"/>
            <a:ext cx="3236976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2400" b="1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Leader Index</a:t>
            </a:r>
            <a:endParaRPr lang="en-US" sz="2400" dirty="0"/>
          </a:p>
        </p:txBody>
      </p:sp>
      <p:sp>
        <p:nvSpPr>
          <p:cNvPr id="5" name="Text 3"/>
          <p:cNvSpPr/>
          <p:nvPr/>
        </p:nvSpPr>
        <p:spPr>
          <a:xfrm>
            <a:off x="7680960" y="0"/>
            <a:ext cx="13716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2400" b="1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LI 90</a:t>
            </a:r>
            <a:endParaRPr lang="en-US" sz="2400" dirty="0"/>
          </a:p>
        </p:txBody>
      </p:sp>
      <p:sp>
        <p:nvSpPr>
          <p:cNvPr id="6" name="Text 4"/>
          <p:cNvSpPr/>
          <p:nvPr/>
        </p:nvSpPr>
        <p:spPr>
          <a:xfrm>
            <a:off x="0" y="457200"/>
            <a:ext cx="4114800" cy="1371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1000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The Team Index illustrates the level of team functioning and viability. Scores in this index indicate the level of support needed to effectively drive improvement and positive outcomes. </a:t>
            </a:r>
            <a:endParaRPr lang="en-US" sz="1000" dirty="0"/>
          </a:p>
        </p:txBody>
      </p:sp>
      <p:sp>
        <p:nvSpPr>
          <p:cNvPr id="7" name="Text 5"/>
          <p:cNvSpPr/>
          <p:nvPr/>
        </p:nvSpPr>
        <p:spPr>
          <a:xfrm>
            <a:off x="4572000" y="457200"/>
            <a:ext cx="4114800" cy="1371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1000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The Leader Index illustrates how well-prepared a work group leader is to manage a work group through activities that support improvement and positive outcomes. This key metric provides insight into leader-employee relationships by measuring trust, respect, communication skills and openness to discussing issues and solutions. This score is presented on a 100-point scale.</a:t>
            </a:r>
            <a:endParaRPr lang="en-US" sz="1000" dirty="0"/>
          </a:p>
        </p:txBody>
      </p:sp>
      <p:graphicFrame>
        <p:nvGraphicFramePr>
          <p:cNvPr id="8" name="Chart 0"/>
          <p:cNvGraphicFramePr/>
          <p:nvPr/>
        </p:nvGraphicFramePr>
        <p:xfrm>
          <a:off x="91440" y="2240280"/>
          <a:ext cx="4389120" cy="256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1"/>
          <p:cNvGraphicFramePr/>
          <p:nvPr/>
        </p:nvGraphicFramePr>
        <p:xfrm>
          <a:off x="4663440" y="2276856"/>
          <a:ext cx="4389120" cy="256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 6"/>
          <p:cNvSpPr/>
          <p:nvPr/>
        </p:nvSpPr>
        <p:spPr>
          <a:xfrm>
            <a:off x="822960" y="2454250"/>
            <a:ext cx="914400" cy="466344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Groups: 21</a:t>
            </a:r>
            <a:endParaRPr lang="en-US" sz="800" dirty="0"/>
          </a:p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Resp: 205</a:t>
            </a:r>
            <a:endParaRPr lang="en-US" sz="800" dirty="0"/>
          </a:p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78%</a:t>
            </a:r>
            <a:endParaRPr lang="en-US" sz="800" dirty="0"/>
          </a:p>
        </p:txBody>
      </p:sp>
      <p:sp>
        <p:nvSpPr>
          <p:cNvPr id="11" name="Text 7"/>
          <p:cNvSpPr/>
          <p:nvPr/>
        </p:nvSpPr>
        <p:spPr>
          <a:xfrm>
            <a:off x="2057400" y="3721608"/>
            <a:ext cx="914400" cy="466344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Groups: 4</a:t>
            </a:r>
            <a:endParaRPr lang="en-US" sz="800" dirty="0"/>
          </a:p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Resp: 68</a:t>
            </a:r>
            <a:endParaRPr lang="en-US" sz="800" dirty="0"/>
          </a:p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15%</a:t>
            </a:r>
            <a:endParaRPr lang="en-US" sz="800" dirty="0"/>
          </a:p>
        </p:txBody>
      </p:sp>
      <p:sp>
        <p:nvSpPr>
          <p:cNvPr id="12" name="Text 8"/>
          <p:cNvSpPr/>
          <p:nvPr/>
        </p:nvSpPr>
        <p:spPr>
          <a:xfrm>
            <a:off x="3273552" y="3882542"/>
            <a:ext cx="914400" cy="466344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Groups: 2</a:t>
            </a:r>
            <a:endParaRPr lang="en-US" sz="800" dirty="0"/>
          </a:p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Resp: 20</a:t>
            </a:r>
            <a:endParaRPr lang="en-US" sz="800" dirty="0"/>
          </a:p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7%</a:t>
            </a:r>
            <a:endParaRPr lang="en-US" sz="800" dirty="0"/>
          </a:p>
        </p:txBody>
      </p:sp>
      <p:sp>
        <p:nvSpPr>
          <p:cNvPr id="13" name="Text 9"/>
          <p:cNvSpPr/>
          <p:nvPr/>
        </p:nvSpPr>
        <p:spPr>
          <a:xfrm>
            <a:off x="5212080" y="2615184"/>
            <a:ext cx="795528" cy="301752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Groups: 19</a:t>
            </a:r>
            <a:endParaRPr lang="en-US" sz="800" dirty="0"/>
          </a:p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70%</a:t>
            </a:r>
            <a:endParaRPr lang="en-US" sz="800" dirty="0"/>
          </a:p>
        </p:txBody>
      </p:sp>
      <p:sp>
        <p:nvSpPr>
          <p:cNvPr id="14" name="Text 10"/>
          <p:cNvSpPr/>
          <p:nvPr/>
        </p:nvSpPr>
        <p:spPr>
          <a:xfrm>
            <a:off x="5961888" y="3580790"/>
            <a:ext cx="795528" cy="301752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Groups: 6</a:t>
            </a:r>
            <a:endParaRPr lang="en-US" sz="800" dirty="0"/>
          </a:p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22%</a:t>
            </a:r>
            <a:endParaRPr lang="en-US" sz="800" dirty="0"/>
          </a:p>
        </p:txBody>
      </p:sp>
      <p:sp>
        <p:nvSpPr>
          <p:cNvPr id="15" name="Text 11"/>
          <p:cNvSpPr/>
          <p:nvPr/>
        </p:nvSpPr>
        <p:spPr>
          <a:xfrm>
            <a:off x="6693408" y="3942893"/>
            <a:ext cx="795528" cy="301752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Groups: 1</a:t>
            </a:r>
            <a:endParaRPr lang="en-US" sz="800" dirty="0"/>
          </a:p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4%</a:t>
            </a:r>
            <a:endParaRPr lang="en-US" sz="800" dirty="0"/>
          </a:p>
        </p:txBody>
      </p:sp>
      <p:sp>
        <p:nvSpPr>
          <p:cNvPr id="16" name="Text 12"/>
          <p:cNvSpPr/>
          <p:nvPr/>
        </p:nvSpPr>
        <p:spPr>
          <a:xfrm>
            <a:off x="7415784" y="4023360"/>
            <a:ext cx="795528" cy="301752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Groups: 0</a:t>
            </a:r>
            <a:endParaRPr lang="en-US" sz="800" dirty="0"/>
          </a:p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0%</a:t>
            </a:r>
            <a:endParaRPr lang="en-US" sz="800" dirty="0"/>
          </a:p>
        </p:txBody>
      </p:sp>
      <p:sp>
        <p:nvSpPr>
          <p:cNvPr id="17" name="Text 13"/>
          <p:cNvSpPr/>
          <p:nvPr/>
        </p:nvSpPr>
        <p:spPr>
          <a:xfrm>
            <a:off x="8129016" y="3942893"/>
            <a:ext cx="795528" cy="301752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Groups: 1</a:t>
            </a:r>
            <a:endParaRPr lang="en-US" sz="800" dirty="0"/>
          </a:p>
          <a:p>
            <a:pPr algn="ctr"/>
            <a:r>
              <a:rPr lang="en-US" sz="800" dirty="0">
                <a:solidFill>
                  <a:srgbClr val="666666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4%</a:t>
            </a:r>
            <a:endParaRPr lang="en-US" sz="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365760" y="182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2400" b="1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Strengths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365760" y="73152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1500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Strengths are identified through the application of an algorithm that considers performance score, Percent (%) Favorable, and positive difference from a designated national benchmark.</a:t>
            </a:r>
            <a:endParaRPr lang="en-US" sz="1500" dirty="0"/>
          </a:p>
        </p:txBody>
      </p:sp>
      <p:graphicFrame>
        <p:nvGraphicFramePr>
          <p:cNvPr id="5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280160"/>
          <a:ext cx="8229600" cy="914400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 Score 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 vs. Nat'l Healthcare Avg (Employee) 2023 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 Responses 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1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This organization contributes to the community.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4.58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+0.34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292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My job responsibilities are clear.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4.51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+0.32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294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3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Physicians and staff work well together.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4.40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+0.40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288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This organization cares about quality improvement.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4.44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+0.39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291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5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My job makes good use of my skills and abilities.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4.48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+0.38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294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6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This organization cares about its clients/patients.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4.51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+0.28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293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7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Employees in my work unit help clients/patients even when it's not part of their job.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4.54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+0.25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293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8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Patient safety is a priority in this organization.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4.50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+0.22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294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9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Employees in my work unit follow proper procedures for patient care/customer service.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4.56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+0.22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289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10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I have sufficient time to provide the best care/service for our clients/patients.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4.26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+0.58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290</a:t>
                      </a:r>
                      <a:endParaRPr lang="en-US" sz="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365760" y="182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2400" b="1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Concerns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365760" y="73152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1500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Concerns are identified through the application of an algorithm that considers performance score, Percent (%) Unfavorable, and negative difference from a designated National Benchmark.</a:t>
            </a:r>
            <a:endParaRPr lang="en-US" sz="1500" dirty="0"/>
          </a:p>
        </p:txBody>
      </p:sp>
      <p:graphicFrame>
        <p:nvGraphicFramePr>
          <p:cNvPr id="6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280160"/>
          <a:ext cx="8229600" cy="91440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(No matches)</a:t>
                      </a:r>
                      <a:endParaRPr lang="en-US" sz="18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365760" y="18288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2400" b="1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Key Drivers - PROMOTE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365760" y="6858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1600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Recognize What Matters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365760" y="100584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1400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Reinforce as key factors in Engagement and don't allow these to slip.</a:t>
            </a:r>
            <a:endParaRPr lang="en-US" sz="1400" dirty="0"/>
          </a:p>
        </p:txBody>
      </p:sp>
      <p:graphicFrame>
        <p:nvGraphicFramePr>
          <p:cNvPr id="7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280160"/>
          <a:ext cx="8229600" cy="914400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Item</a:t>
                      </a:r>
                      <a:endParaRPr lang="en-US" sz="13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Score</a:t>
                      </a:r>
                      <a:endParaRPr lang="en-US" sz="13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Percentile Rank</a:t>
                      </a:r>
                      <a:endParaRPr lang="en-US" sz="13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Responses</a:t>
                      </a:r>
                      <a:endParaRPr lang="en-US" sz="13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My job makes good use of my skills and abilities.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4.48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96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294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This organization cares about quality improvement.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4.44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93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291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3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My work gives me a feeling of accomplishment.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4.46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91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294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Senior management's actions support this organization's mission and values.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4.37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93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290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365760" y="18288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2400" b="1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Key Drivers - FOCUS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365760" y="6858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1600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Invest Here to Improve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365760" y="100584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1400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Focus action and investments here to drive Engagement.</a:t>
            </a:r>
            <a:endParaRPr lang="en-US" sz="1400" dirty="0"/>
          </a:p>
        </p:txBody>
      </p:sp>
      <p:graphicFrame>
        <p:nvGraphicFramePr>
          <p:cNvPr id="8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280160"/>
          <a:ext cx="8229600" cy="914400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Item</a:t>
                      </a:r>
                      <a:endParaRPr lang="en-US" sz="13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Score</a:t>
                      </a:r>
                      <a:endParaRPr lang="en-US" sz="13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Percentile Rank</a:t>
                      </a:r>
                      <a:endParaRPr lang="en-US" sz="13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Responses</a:t>
                      </a:r>
                      <a:endParaRPr lang="en-US" sz="13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My work is meaningful.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4.59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80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293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My work unit provides high-quality care and service.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4.52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79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293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365760" y="182880"/>
            <a:ext cx="32004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2400" b="1" dirty="0">
                <a:solidFill>
                  <a:srgbClr val="000000"/>
                </a:solidFill>
                <a:latin typeface="Arial" pitchFamily="34" charset="0"/>
                <a:ea typeface="Arial" pitchFamily="34" charset="-122"/>
                <a:cs typeface="Arial" pitchFamily="34" charset="-120"/>
              </a:rPr>
              <a:t>Summary</a:t>
            </a:r>
            <a:endParaRPr lang="en-US" sz="2400" dirty="0"/>
          </a:p>
        </p:txBody>
      </p:sp>
      <p:graphicFrame>
        <p:nvGraphicFramePr>
          <p:cNvPr id="9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365760" y="777240"/>
          <a:ext cx="8229600" cy="914400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Score</a:t>
                      </a:r>
                      <a:endParaRPr lang="en-US" sz="11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vs. Overall Organization</a:t>
                      </a:r>
                      <a:endParaRPr lang="en-US" sz="11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vs. Nat'l Healthcare Avg (Employee) 2023</a:t>
                      </a:r>
                      <a:endParaRPr lang="en-US" sz="11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vs. 2022 Results</a:t>
                      </a:r>
                      <a:endParaRPr lang="en-US" sz="11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b"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Engagement Indicator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4.39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0.00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+0.38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-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Team Index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E6EE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Leader Index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363636"/>
                          </a:solidFill>
                          <a:latin typeface="Arial" pitchFamily="34" charset="0"/>
                          <a:ea typeface="Arial" pitchFamily="34" charset="-122"/>
                          <a:cs typeface="Arial" pitchFamily="34" charset="-120"/>
                        </a:rPr>
                        <a:t>90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L w="0" cap="flat" cmpd="sng" algn="ctr">
                      <a:noFill/>
                    </a:lnL>
                    <a:lnR w="0" cap="flat" cmpd="sng" algn="ctr">
                      <a:noFill/>
                    </a:lnR>
                    <a:lnT w="0" cap="flat" cmpd="sng" algn="ctr">
                      <a:noFill/>
                    </a:lnT>
                    <a:lnB w="0" cap="flat" cmpd="sng" algn="ctr"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639</Words>
  <Application>Microsoft Office PowerPoint</Application>
  <PresentationFormat>On-screen Show (16:9)</PresentationFormat>
  <Paragraphs>170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Kathie Fuston</cp:lastModifiedBy>
  <cp:revision>1</cp:revision>
  <dcterms:created xsi:type="dcterms:W3CDTF">2024-02-08T22:59:39Z</dcterms:created>
  <dcterms:modified xsi:type="dcterms:W3CDTF">2024-02-08T23:04:36Z</dcterms:modified>
</cp:coreProperties>
</file>