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51" d="100"/>
          <a:sy n="151" d="100"/>
        </p:scale>
        <p:origin x="4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Engagement Indicator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62B31C"/>
              </a:solidFill>
              <a:ln w="0" cap="flat">
                <a:solidFill>
                  <a:srgbClr val="DCE9F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E18-4388-8E01-ED9E5269DF1E}"/>
              </c:ext>
            </c:extLst>
          </c:dPt>
          <c:dPt>
            <c:idx val="1"/>
            <c:bubble3D val="0"/>
            <c:spPr>
              <a:solidFill>
                <a:srgbClr val="A4D357"/>
              </a:solidFill>
              <a:ln w="0" cap="flat">
                <a:solidFill>
                  <a:srgbClr val="DCE9F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E18-4388-8E01-ED9E5269DF1E}"/>
              </c:ext>
            </c:extLst>
          </c:dPt>
          <c:dPt>
            <c:idx val="2"/>
            <c:bubble3D val="0"/>
            <c:spPr>
              <a:solidFill>
                <a:srgbClr val="FFE000"/>
              </a:solidFill>
              <a:ln w="0" cap="flat">
                <a:solidFill>
                  <a:srgbClr val="DCE9F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E18-4388-8E01-ED9E5269DF1E}"/>
              </c:ext>
            </c:extLst>
          </c:dPt>
          <c:dPt>
            <c:idx val="3"/>
            <c:bubble3D val="0"/>
            <c:spPr>
              <a:solidFill>
                <a:srgbClr val="D40001"/>
              </a:solidFill>
              <a:ln w="0" cap="flat">
                <a:solidFill>
                  <a:srgbClr val="DCE9F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E18-4388-8E01-ED9E5269DF1E}"/>
              </c:ext>
            </c:extLst>
          </c:dPt>
          <c:cat>
            <c:strRef>
              <c:f>Sheet1!$A$2:$A$5</c:f>
              <c:strCache>
                <c:ptCount val="4"/>
                <c:pt idx="0">
                  <c:v>Highly Engaged (55%)</c:v>
                </c:pt>
                <c:pt idx="1">
                  <c:v>Engaged (30%)</c:v>
                </c:pt>
                <c:pt idx="2">
                  <c:v>Neutral (14%)</c:v>
                </c:pt>
                <c:pt idx="3">
                  <c:v>Disengaged (2%)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0.5460750853242321</c:v>
                </c:pt>
                <c:pt idx="1">
                  <c:v>0.29692832764505117</c:v>
                </c:pt>
                <c:pt idx="2">
                  <c:v>0.13651877133105803</c:v>
                </c:pt>
                <c:pt idx="3">
                  <c:v>2.0477815699658702E-2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E18-4388-8E01-ED9E5269D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3"/>
      </c:doughnutChart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title>
      <c:tx>
        <c:rich>
          <a:bodyPr/>
          <a:lstStyle/>
          <a:p>
            <a:pPr>
              <a:defRPr sz="1000" b="0" i="0" u="none" strike="noStrike">
                <a:solidFill>
                  <a:srgbClr val="000000"/>
                </a:solidFill>
                <a:latin typeface="Arial"/>
              </a:defRPr>
            </a:pPr>
            <a:r>
              <a:rPr sz="1000" b="0" i="0" u="none" strike="noStrike">
                <a:solidFill>
                  <a:srgbClr val="000000"/>
                </a:solidFill>
                <a:latin typeface="Arial"/>
              </a:rPr>
              <a:t>vs. Nat'l Healthcare Avg (Employee) 2023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Team Index</c:v>
                </c:pt>
              </c:strCache>
            </c:strRef>
          </c:tx>
          <c:spPr>
            <a:solidFill>
              <a:srgbClr val="62B31C"/>
            </a:solidFill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E12-41BD-87AC-E9092BFECDE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E12-41BD-87AC-E9092BFECDE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E12-41BD-87AC-E9092BFECDE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E12-41BD-87AC-E9092BFECDE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2E12-41BD-87AC-E9092BFECDE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2E12-41BD-87AC-E9092BFECDEB}"/>
              </c:ext>
            </c:extLst>
          </c:dPt>
          <c:dLbls>
            <c:numFmt formatCode="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I would recommend this organization to family and friends who need care.</c:v>
                </c:pt>
                <c:pt idx="1">
                  <c:v>I am proud to tell people I work for this organization.</c:v>
                </c:pt>
                <c:pt idx="2">
                  <c:v>I would stay with this organization if offered a similar position elsewhere.</c:v>
                </c:pt>
                <c:pt idx="3">
                  <c:v>Overall, I am a satisfied employee.</c:v>
                </c:pt>
                <c:pt idx="4">
                  <c:v>I would recommend this organization as a good place to work.</c:v>
                </c:pt>
                <c:pt idx="5">
                  <c:v>I would like to be working at this organization three years from now.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0.24</c:v>
                </c:pt>
                <c:pt idx="1">
                  <c:v>0.28999999999999998</c:v>
                </c:pt>
                <c:pt idx="2">
                  <c:v>0.43</c:v>
                </c:pt>
                <c:pt idx="3">
                  <c:v>0.44</c:v>
                </c:pt>
                <c:pt idx="4">
                  <c:v>0.45</c:v>
                </c:pt>
                <c:pt idx="5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E12-41BD-87AC-E9092BFECD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12700" cap="flat">
            <a:solidFill>
              <a:srgbClr val="F0F0F0"/>
            </a:solidFill>
            <a:prstDash val="solid"/>
            <a:round/>
          </a:ln>
        </c:spPr>
        <c:txPr>
          <a:bodyPr/>
          <a:lstStyle/>
          <a:p>
            <a:pPr>
              <a:defRPr sz="8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</c:scaling>
        <c:delete val="1"/>
        <c:axPos val="b"/>
        <c:majorGridlines>
          <c:spPr>
            <a:ln w="12700" cap="flat">
              <a:solidFill>
                <a:srgbClr val="F0F0F0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Team Index</c:v>
                </c:pt>
              </c:strCache>
            </c:strRef>
          </c:tx>
          <c:spPr>
            <a:solidFill>
              <a:srgbClr val="62B31C"/>
            </a:solidFill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C3F-4F22-8748-1E85F8949C01}"/>
              </c:ext>
            </c:extLst>
          </c:dPt>
          <c:dPt>
            <c:idx val="1"/>
            <c:invertIfNegative val="0"/>
            <c:bubble3D val="0"/>
            <c:spPr>
              <a:solidFill>
                <a:srgbClr val="FFE000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EC3F-4F22-8748-1E85F8949C01}"/>
              </c:ext>
            </c:extLst>
          </c:dPt>
          <c:dPt>
            <c:idx val="2"/>
            <c:invertIfNegative val="0"/>
            <c:bubble3D val="0"/>
            <c:spPr>
              <a:solidFill>
                <a:srgbClr val="D40001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5-EC3F-4F22-8748-1E85F8949C01}"/>
              </c:ext>
            </c:extLst>
          </c:dPt>
          <c:cat>
            <c:strRef>
              <c:f>Sheet1!$A$2:$A$4</c:f>
              <c:strCache>
                <c:ptCount val="3"/>
                <c:pt idx="0">
                  <c:v>TI 1</c:v>
                </c:pt>
                <c:pt idx="1">
                  <c:v>TI 2</c:v>
                </c:pt>
                <c:pt idx="2">
                  <c:v>TI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0.75</c:v>
                </c:pt>
                <c:pt idx="1">
                  <c:v>0.1388888888888889</c:v>
                </c:pt>
                <c:pt idx="2">
                  <c:v>0.1111111111111111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3F-4F22-8748-1E85F8949C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1"/>
        </c:scaling>
        <c:delete val="0"/>
        <c:axPos val="l"/>
        <c:majorGridlines>
          <c:spPr>
            <a:ln w="12700" cap="flat">
              <a:solidFill>
                <a:srgbClr val="EEEEEE"/>
              </a:solidFill>
              <a:prstDash val="solid"/>
              <a:round/>
            </a:ln>
          </c:spPr>
        </c:majorGridlines>
        <c:numFmt formatCode="#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Team Index</c:v>
                </c:pt>
              </c:strCache>
            </c:strRef>
          </c:tx>
          <c:spPr>
            <a:solidFill>
              <a:srgbClr val="62B31C"/>
            </a:solidFill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888-4DD3-B404-A219C92CE212}"/>
              </c:ext>
            </c:extLst>
          </c:dPt>
          <c:dPt>
            <c:idx val="1"/>
            <c:invertIfNegative val="0"/>
            <c:bubble3D val="0"/>
            <c:spPr>
              <a:solidFill>
                <a:srgbClr val="A4D357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5888-4DD3-B404-A219C92CE212}"/>
              </c:ext>
            </c:extLst>
          </c:dPt>
          <c:dPt>
            <c:idx val="2"/>
            <c:invertIfNegative val="0"/>
            <c:bubble3D val="0"/>
            <c:spPr>
              <a:solidFill>
                <a:srgbClr val="FFE000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5-5888-4DD3-B404-A219C92CE212}"/>
              </c:ext>
            </c:extLst>
          </c:dPt>
          <c:dPt>
            <c:idx val="3"/>
            <c:invertIfNegative val="0"/>
            <c:bubble3D val="0"/>
            <c:spPr>
              <a:solidFill>
                <a:srgbClr val="FF8E00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7-5888-4DD3-B404-A219C92CE212}"/>
              </c:ext>
            </c:extLst>
          </c:dPt>
          <c:dPt>
            <c:idx val="4"/>
            <c:invertIfNegative val="0"/>
            <c:bubble3D val="0"/>
            <c:spPr>
              <a:solidFill>
                <a:srgbClr val="D40001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9-5888-4DD3-B404-A219C92CE212}"/>
              </c:ext>
            </c:extLst>
          </c:dPt>
          <c:cat>
            <c:strRef>
              <c:f>Sheet1!$A$2:$A$6</c:f>
              <c:strCache>
                <c:ptCount val="5"/>
                <c:pt idx="0">
                  <c:v>High</c:v>
                </c:pt>
                <c:pt idx="1">
                  <c:v>Moderately High</c:v>
                </c:pt>
                <c:pt idx="2">
                  <c:v>Moderate</c:v>
                </c:pt>
                <c:pt idx="3">
                  <c:v>Moderately Low</c:v>
                </c:pt>
                <c:pt idx="4">
                  <c:v>Low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0.69444444444444442</c:v>
                </c:pt>
                <c:pt idx="1">
                  <c:v>0.1388888888888889</c:v>
                </c:pt>
                <c:pt idx="2">
                  <c:v>8.3333333333333343E-2</c:v>
                </c:pt>
                <c:pt idx="3">
                  <c:v>5.5555555555555552E-2</c:v>
                </c:pt>
                <c:pt idx="4">
                  <c:v>2.7777777777777776E-2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888-4DD3-B404-A219C92CE2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8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1"/>
        </c:scaling>
        <c:delete val="0"/>
        <c:axPos val="l"/>
        <c:majorGridlines>
          <c:spPr>
            <a:ln w="12700" cap="flat">
              <a:solidFill>
                <a:srgbClr val="EEEEEE"/>
              </a:solidFill>
              <a:prstDash val="solid"/>
              <a:round/>
            </a:ln>
          </c:spPr>
        </c:majorGridlines>
        <c:numFmt formatCode="#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345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LC_SplitScreen_CA">
    <p:bg>
      <p:bgPr>
        <a:solidFill>
          <a:srgbClr val="E6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57200" y="1371600"/>
            <a:ext cx="5669280" cy="32004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6400800" y="1371600"/>
            <a:ext cx="1828800" cy="100584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4" name="Shape 2"/>
          <p:cNvSpPr/>
          <p:nvPr/>
        </p:nvSpPr>
        <p:spPr>
          <a:xfrm>
            <a:off x="6400800" y="2468880"/>
            <a:ext cx="1828800" cy="100584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5" name="Shape 3"/>
          <p:cNvSpPr/>
          <p:nvPr/>
        </p:nvSpPr>
        <p:spPr>
          <a:xfrm>
            <a:off x="6400800" y="3566160"/>
            <a:ext cx="1828800" cy="100584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pic>
        <p:nvPicPr>
          <p:cNvPr id="7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5488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StrengthConcern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6344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KeyDrive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6344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TLIndex">
    <p:bg>
      <p:bgPr>
        <a:solidFill>
          <a:srgbClr val="DC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91440" y="2011680"/>
            <a:ext cx="4389120" cy="27432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4663440" y="2011680"/>
            <a:ext cx="4389120" cy="27432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Cover">
    <p:bg>
      <p:bgPr>
        <a:solidFill>
          <a:srgbClr val="DC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731520"/>
            <a:ext cx="9144000" cy="1005840"/>
          </a:xfrm>
          <a:prstGeom prst="rect">
            <a:avLst/>
          </a:prstGeom>
          <a:solidFill>
            <a:srgbClr val="325270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4" name="Text 2"/>
          <p:cNvSpPr/>
          <p:nvPr/>
        </p:nvSpPr>
        <p:spPr>
          <a:xfrm>
            <a:off x="5760720" y="4800600"/>
            <a:ext cx="3200400" cy="228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400" dirty="0">
                <a:solidFill>
                  <a:srgbClr val="00253B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Data in black &amp; white, stories in color</a:t>
            </a:r>
            <a:endParaRPr lang="en-US" sz="1400" dirty="0"/>
          </a:p>
        </p:txBody>
      </p:sp>
      <p:pic>
        <p:nvPicPr>
          <p:cNvPr id="5" name="Image 0" descr="/isa/MHEFJTEFAIDKIODVADEMBBJIFIMHDDIB/common/logo_navy_xl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"/>
            <a:ext cx="2304288" cy="5056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Indicato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2743200" cy="5138928"/>
          </a:xfrm>
          <a:prstGeom prst="rect">
            <a:avLst/>
          </a:prstGeom>
          <a:solidFill>
            <a:srgbClr val="DCE9F1"/>
          </a:solidFill>
          <a:ln/>
        </p:spPr>
      </p:sp>
      <p:pic>
        <p:nvPicPr>
          <p:cNvPr id="3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63440"/>
            <a:ext cx="1463040" cy="286482"/>
          </a:xfrm>
          <a:prstGeom prst="rect">
            <a:avLst/>
          </a:prstGeom>
        </p:spPr>
      </p:pic>
      <p:pic>
        <p:nvPicPr>
          <p:cNvPr id="4" name="Image 1" descr="/isa/BDJPFRDMEYBPBKLVADAYFQCDAVIOEQJR/PressGaney/Indicatorfooter_RY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6240" y="4663440"/>
            <a:ext cx="3657600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LC">
    <p:bg>
      <p:bgPr>
        <a:solidFill>
          <a:srgbClr val="E6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182880" y="1033272"/>
            <a:ext cx="8686800" cy="347472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pic>
        <p:nvPicPr>
          <p:cNvPr id="4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5488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LC_Indicators">
    <p:bg>
      <p:bgPr>
        <a:solidFill>
          <a:srgbClr val="E6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74320" y="1828800"/>
            <a:ext cx="2743200" cy="27432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3291840" y="1828800"/>
            <a:ext cx="5486400" cy="27432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4" name="Shape 2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pic>
        <p:nvPicPr>
          <p:cNvPr id="5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5488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LC_SplitScreen">
    <p:bg>
      <p:bgPr>
        <a:solidFill>
          <a:srgbClr val="E6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57200" y="1280160"/>
            <a:ext cx="4114800" cy="333756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4754880" y="1280160"/>
            <a:ext cx="4114800" cy="333756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4" name="Shape 2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pic>
        <p:nvPicPr>
          <p:cNvPr id="5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5488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868680"/>
            <a:ext cx="7086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000" dirty="0">
                <a:solidFill>
                  <a:srgbClr val="FFFFFF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Moore County Hospital 2023 Employee Engagement Survey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170432"/>
            <a:ext cx="7086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600" dirty="0">
                <a:solidFill>
                  <a:srgbClr val="FFFFFF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2023 Moore County Unit Hierarchy</a:t>
            </a:r>
            <a:endParaRPr lang="en-US" sz="16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822960" y="1828800"/>
          <a:ext cx="6949440" cy="1828800"/>
        </p:xfrm>
        <a:graphic>
          <a:graphicData uri="http://schemas.openxmlformats.org/drawingml/2006/table">
            <a:tbl>
              <a:tblPr/>
              <a:tblGrid>
                <a:gridCol w="3474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Survey Dates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Oct 2 - Oct 16, 2023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Respondents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296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Response Rate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94%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Work Groups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39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Report Date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Feb 8, 2024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91440"/>
            <a:ext cx="27432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Engagement Indicator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834640" y="91440"/>
            <a:ext cx="576072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3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The Engagement Indicator is a composite metric of six (6) items that measure employees' degree of pride in the organization, intent to stay, willingness to recommend, and overall workplace satisfaction. </a:t>
            </a:r>
            <a:endParaRPr lang="en-US" sz="1300" dirty="0"/>
          </a:p>
        </p:txBody>
      </p:sp>
      <p:graphicFrame>
        <p:nvGraphicFramePr>
          <p:cNvPr id="4" name="Chart 0"/>
          <p:cNvGraphicFramePr/>
          <p:nvPr/>
        </p:nvGraphicFramePr>
        <p:xfrm>
          <a:off x="-228600" y="1005840"/>
          <a:ext cx="3291840" cy="192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2"/>
          <p:cNvSpPr/>
          <p:nvPr/>
        </p:nvSpPr>
        <p:spPr>
          <a:xfrm>
            <a:off x="822960" y="1371600"/>
            <a:ext cx="9144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5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4.39</a:t>
            </a:r>
            <a:endParaRPr lang="en-US" sz="1500" dirty="0"/>
          </a:p>
        </p:txBody>
      </p:sp>
      <p:sp>
        <p:nvSpPr>
          <p:cNvPr id="6" name="Text 3"/>
          <p:cNvSpPr/>
          <p:nvPr/>
        </p:nvSpPr>
        <p:spPr>
          <a:xfrm>
            <a:off x="1161288" y="1389888"/>
            <a:ext cx="9144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/5.00</a:t>
            </a:r>
            <a:endParaRPr lang="en-US" sz="1000" dirty="0"/>
          </a:p>
        </p:txBody>
      </p:sp>
      <p:sp>
        <p:nvSpPr>
          <p:cNvPr id="7" name="Text 4"/>
          <p:cNvSpPr/>
          <p:nvPr/>
        </p:nvSpPr>
        <p:spPr>
          <a:xfrm>
            <a:off x="155448" y="2651760"/>
            <a:ext cx="2514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92nd Rank vs. Nat'l Healthcare Avg (Employee) 2023</a:t>
            </a:r>
            <a:endParaRPr lang="en-US" sz="1200" dirty="0"/>
          </a:p>
        </p:txBody>
      </p:sp>
      <p:graphicFrame>
        <p:nvGraphicFramePr>
          <p:cNvPr id="8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155448" y="3291840"/>
          <a:ext cx="2468880" cy="914400"/>
        </p:xfrm>
        <a:graphic>
          <a:graphicData uri="http://schemas.openxmlformats.org/drawingml/2006/table">
            <a:tbl>
              <a:tblPr/>
              <a:tblGrid>
                <a:gridCol w="123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</a:rPr>
                        <a:t>Historical Performance</a:t>
                      </a:r>
                      <a:endParaRPr lang="en-US" sz="1200" dirty="0"/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00"/>
                          </a:solidFill>
                        </a:rPr>
                        <a:t>2022</a:t>
                      </a:r>
                      <a:endParaRPr lang="en-US" sz="1200" dirty="0"/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rgbClr val="000000"/>
                          </a:solidFill>
                        </a:rPr>
                        <a:t>4.48</a:t>
                      </a:r>
                      <a:endParaRPr lang="en-US" sz="1200" dirty="0"/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Chart 1"/>
          <p:cNvGraphicFramePr/>
          <p:nvPr/>
        </p:nvGraphicFramePr>
        <p:xfrm>
          <a:off x="2743200" y="1143000"/>
          <a:ext cx="5943600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292608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Team Index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017520" y="0"/>
            <a:ext cx="1371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TI 1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0" y="0"/>
            <a:ext cx="3236976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Leader Index</a:t>
            </a:r>
            <a:endParaRPr lang="en-US" sz="2400" dirty="0"/>
          </a:p>
        </p:txBody>
      </p:sp>
      <p:sp>
        <p:nvSpPr>
          <p:cNvPr id="5" name="Text 3"/>
          <p:cNvSpPr/>
          <p:nvPr/>
        </p:nvSpPr>
        <p:spPr>
          <a:xfrm>
            <a:off x="7680960" y="0"/>
            <a:ext cx="1371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LI 90</a:t>
            </a:r>
            <a:endParaRPr lang="en-US" sz="2400" dirty="0"/>
          </a:p>
        </p:txBody>
      </p:sp>
      <p:sp>
        <p:nvSpPr>
          <p:cNvPr id="6" name="Text 4"/>
          <p:cNvSpPr/>
          <p:nvPr/>
        </p:nvSpPr>
        <p:spPr>
          <a:xfrm>
            <a:off x="0" y="457200"/>
            <a:ext cx="41148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0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The Team Index illustrates the level of team functioning and viability. Scores in this index indicate the level of support needed to effectively drive improvement and positive outcomes. </a:t>
            </a:r>
            <a:endParaRPr lang="en-US" sz="1000" dirty="0"/>
          </a:p>
        </p:txBody>
      </p:sp>
      <p:sp>
        <p:nvSpPr>
          <p:cNvPr id="7" name="Text 5"/>
          <p:cNvSpPr/>
          <p:nvPr/>
        </p:nvSpPr>
        <p:spPr>
          <a:xfrm>
            <a:off x="4572000" y="457200"/>
            <a:ext cx="41148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0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The Leader Index illustrates how well-prepared a work group leader is to manage a work group through activities that support improvement and positive outcomes. This key metric provides insight into leader-employee relationships by measuring trust, respect, communication skills and openness to discussing issues and solutions. This score is presented on a 100-point scale.</a:t>
            </a:r>
            <a:endParaRPr lang="en-US" sz="1000" dirty="0"/>
          </a:p>
        </p:txBody>
      </p:sp>
      <p:graphicFrame>
        <p:nvGraphicFramePr>
          <p:cNvPr id="8" name="Chart 0"/>
          <p:cNvGraphicFramePr/>
          <p:nvPr/>
        </p:nvGraphicFramePr>
        <p:xfrm>
          <a:off x="91440" y="2240280"/>
          <a:ext cx="43891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1"/>
          <p:cNvGraphicFramePr/>
          <p:nvPr/>
        </p:nvGraphicFramePr>
        <p:xfrm>
          <a:off x="4663440" y="2276856"/>
          <a:ext cx="43891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6"/>
          <p:cNvSpPr/>
          <p:nvPr/>
        </p:nvSpPr>
        <p:spPr>
          <a:xfrm>
            <a:off x="822960" y="2514600"/>
            <a:ext cx="914400" cy="46634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27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Resp: 189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75%</a:t>
            </a:r>
            <a:endParaRPr lang="en-US" sz="800" dirty="0"/>
          </a:p>
        </p:txBody>
      </p:sp>
      <p:sp>
        <p:nvSpPr>
          <p:cNvPr id="11" name="Text 7"/>
          <p:cNvSpPr/>
          <p:nvPr/>
        </p:nvSpPr>
        <p:spPr>
          <a:xfrm>
            <a:off x="2057400" y="3741725"/>
            <a:ext cx="914400" cy="46634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5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Resp: 73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14%</a:t>
            </a:r>
            <a:endParaRPr lang="en-US" sz="800" dirty="0"/>
          </a:p>
        </p:txBody>
      </p:sp>
      <p:sp>
        <p:nvSpPr>
          <p:cNvPr id="12" name="Text 8"/>
          <p:cNvSpPr/>
          <p:nvPr/>
        </p:nvSpPr>
        <p:spPr>
          <a:xfrm>
            <a:off x="3273552" y="3802075"/>
            <a:ext cx="914400" cy="46634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4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Resp: 29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11%</a:t>
            </a:r>
            <a:endParaRPr lang="en-US" sz="800" dirty="0"/>
          </a:p>
        </p:txBody>
      </p:sp>
      <p:sp>
        <p:nvSpPr>
          <p:cNvPr id="13" name="Text 9"/>
          <p:cNvSpPr/>
          <p:nvPr/>
        </p:nvSpPr>
        <p:spPr>
          <a:xfrm>
            <a:off x="5212080" y="2635301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25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69%</a:t>
            </a:r>
            <a:endParaRPr lang="en-US" sz="800" dirty="0"/>
          </a:p>
        </p:txBody>
      </p:sp>
      <p:sp>
        <p:nvSpPr>
          <p:cNvPr id="14" name="Text 10"/>
          <p:cNvSpPr/>
          <p:nvPr/>
        </p:nvSpPr>
        <p:spPr>
          <a:xfrm>
            <a:off x="5961888" y="3741725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5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14%</a:t>
            </a:r>
            <a:endParaRPr lang="en-US" sz="800" dirty="0"/>
          </a:p>
        </p:txBody>
      </p:sp>
      <p:sp>
        <p:nvSpPr>
          <p:cNvPr id="15" name="Text 11"/>
          <p:cNvSpPr/>
          <p:nvPr/>
        </p:nvSpPr>
        <p:spPr>
          <a:xfrm>
            <a:off x="6693408" y="3862426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3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8%</a:t>
            </a:r>
            <a:endParaRPr lang="en-US" sz="800" dirty="0"/>
          </a:p>
        </p:txBody>
      </p:sp>
      <p:sp>
        <p:nvSpPr>
          <p:cNvPr id="16" name="Text 12"/>
          <p:cNvSpPr/>
          <p:nvPr/>
        </p:nvSpPr>
        <p:spPr>
          <a:xfrm>
            <a:off x="7415784" y="3902659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2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6%</a:t>
            </a:r>
            <a:endParaRPr lang="en-US" sz="800" dirty="0"/>
          </a:p>
        </p:txBody>
      </p:sp>
      <p:sp>
        <p:nvSpPr>
          <p:cNvPr id="17" name="Text 13"/>
          <p:cNvSpPr/>
          <p:nvPr/>
        </p:nvSpPr>
        <p:spPr>
          <a:xfrm>
            <a:off x="8129016" y="3963010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1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3%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Strengths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65760" y="731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5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Strengths are identified through the application of an algorithm that considers performance score, Percent (%) Favorable, and positive difference from a designated national benchmark.</a:t>
            </a:r>
            <a:endParaRPr lang="en-US" sz="15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91440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 Score 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 vs. Nat'l Healthcare Avg (Employee) 2023 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 Responses 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This organization contributes to the community.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job responsibilities are clear.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4.51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3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Physicians and staff work well together.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+0.40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288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This organization cares about quality improvement.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+0.39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291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5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job makes good use of my skills and abilities.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6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This organization cares about its clients/patients.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4.51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+0.28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293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7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Employees in my work unit help clients/patients even when it's not part of their job.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+0.25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293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Patient safety is a priority in this organization.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+0.22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Employees in my work unit follow proper procedures for patient care/customer service.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4.56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+0.22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289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I have sufficient time to provide the best care/service for our clients/patients.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4.26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+0.58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Concerns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65760" y="731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5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Concerns are identified through the application of an algorithm that considers performance score, Percent (%) Unfavorable, and negative difference from a designated National Benchmark.</a:t>
            </a:r>
            <a:endParaRPr lang="en-US" sz="1500" dirty="0"/>
          </a:p>
        </p:txBody>
      </p:sp>
      <p:graphicFrame>
        <p:nvGraphicFramePr>
          <p:cNvPr id="6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914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(No matches)</a:t>
                      </a:r>
                      <a:endParaRPr lang="en-US" sz="1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Key Drivers - PROMOTE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65760" y="6858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6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Recognize What Matters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365760" y="10058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Reinforce as key factors in Engagement and don't allow these to slip.</a:t>
            </a:r>
            <a:endParaRPr lang="en-US" sz="1400" dirty="0"/>
          </a:p>
        </p:txBody>
      </p:sp>
      <p:graphicFrame>
        <p:nvGraphicFramePr>
          <p:cNvPr id="7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91440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Item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Score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Percentile Rank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Responses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job makes good use of my skills and abilities.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96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This organization cares about quality improvement.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work gives me a feeling of accomplishment.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4.46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Senior management's actions support this organization's mission and values.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4.37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Key Drivers - FOCUS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65760" y="6858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6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Invest Here to Improve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365760" y="10058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Focus action and investments here to drive Engagement.</a:t>
            </a:r>
            <a:endParaRPr lang="en-US" sz="1400" dirty="0"/>
          </a:p>
        </p:txBody>
      </p:sp>
      <p:graphicFrame>
        <p:nvGraphicFramePr>
          <p:cNvPr id="8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91440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Item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Score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Percentile Rank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Responses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work is meaningful.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80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work unit provides high-quality care and service.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79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32004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Summary</a:t>
            </a:r>
            <a:endParaRPr lang="en-US" sz="2400" dirty="0"/>
          </a:p>
        </p:txBody>
      </p:sp>
      <p:graphicFrame>
        <p:nvGraphicFramePr>
          <p:cNvPr id="9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65760" y="777240"/>
          <a:ext cx="8229600" cy="91440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Score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vs. Overall Organization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vs. Nat'l Healthcare Avg (Employee) 2023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vs. 2022 Results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Engagement Indicator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4.39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0.00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-0.09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Team Index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Leader Index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640</Words>
  <Application>Microsoft Office PowerPoint</Application>
  <PresentationFormat>On-screen Show (16:9)</PresentationFormat>
  <Paragraphs>170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Kathie Fuston</cp:lastModifiedBy>
  <cp:revision>1</cp:revision>
  <dcterms:created xsi:type="dcterms:W3CDTF">2024-02-08T23:00:46Z</dcterms:created>
  <dcterms:modified xsi:type="dcterms:W3CDTF">2024-02-08T23:05:31Z</dcterms:modified>
</cp:coreProperties>
</file>