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66" r:id="rId4"/>
    <p:sldId id="258" r:id="rId5"/>
    <p:sldId id="269" r:id="rId6"/>
    <p:sldId id="270" r:id="rId7"/>
    <p:sldId id="268" r:id="rId8"/>
    <p:sldId id="271" r:id="rId9"/>
    <p:sldId id="272" r:id="rId10"/>
    <p:sldId id="257" r:id="rId11"/>
    <p:sldId id="259" r:id="rId12"/>
    <p:sldId id="260" r:id="rId13"/>
    <p:sldId id="261" r:id="rId14"/>
    <p:sldId id="262" r:id="rId15"/>
    <p:sldId id="263" r:id="rId16"/>
    <p:sldId id="264" r:id="rId17"/>
    <p:sldId id="26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64" d="100"/>
          <a:sy n="64" d="100"/>
        </p:scale>
        <p:origin x="-720"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pPr/>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pPr/>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pPr/>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pPr/>
              <a:t>3/25/2025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pPr/>
              <a:t>‹#›</a:t>
            </a:fld>
            <a:endParaRPr lang="en-US"/>
          </a:p>
        </p:txBody>
      </p:sp>
    </p:spTree>
    <p:extLst>
      <p:ext uri="{BB962C8B-B14F-4D97-AF65-F5344CB8AC3E}">
        <p14:creationId xmlns=""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ata.unwomen.org/country/gab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35117"/>
            <a:ext cx="7772400" cy="1470025"/>
          </a:xfrm>
        </p:spPr>
        <p:txBody>
          <a:bodyPr>
            <a:normAutofit fontScale="90000"/>
          </a:bodyPr>
          <a:lstStyle/>
          <a:p>
            <a:r>
              <a:t>Women Empowerment Agricultural Project (</a:t>
            </a:r>
            <a:r>
              <a:rPr/>
              <a:t>WEAP</a:t>
            </a:r>
            <a:r>
              <a:rPr smtClean="0"/>
              <a:t>)</a:t>
            </a:r>
            <a:r>
              <a:rPr lang="en-GB" dirty="0" smtClean="0"/>
              <a:t> report and future plans</a:t>
            </a:r>
            <a:endParaRPr/>
          </a:p>
        </p:txBody>
      </p:sp>
      <p:sp>
        <p:nvSpPr>
          <p:cNvPr id="3" name="Subtitle 2"/>
          <p:cNvSpPr>
            <a:spLocks noGrp="1"/>
          </p:cNvSpPr>
          <p:nvPr>
            <p:ph type="subTitle" idx="1"/>
          </p:nvPr>
        </p:nvSpPr>
        <p:spPr>
          <a:xfrm>
            <a:off x="1371600" y="3310759"/>
            <a:ext cx="6400800" cy="1752600"/>
          </a:xfrm>
        </p:spPr>
        <p:txBody>
          <a:bodyPr/>
          <a:lstStyle/>
          <a:p>
            <a:r>
              <a:t>Funding Proposal for £5,000</a:t>
            </a:r>
          </a:p>
          <a:p>
            <a:r>
              <a:t>Empowering Women through Sustainable Agriculture in Gabon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plans</a:t>
            </a:r>
            <a:endParaRPr/>
          </a:p>
        </p:txBody>
      </p:sp>
      <p:sp>
        <p:nvSpPr>
          <p:cNvPr id="3" name="Content Placeholder 2"/>
          <p:cNvSpPr>
            <a:spLocks noGrp="1"/>
          </p:cNvSpPr>
          <p:nvPr>
            <p:ph idx="1"/>
          </p:nvPr>
        </p:nvSpPr>
        <p:spPr/>
        <p:txBody>
          <a:bodyPr>
            <a:normAutofit lnSpcReduction="10000"/>
          </a:bodyPr>
          <a:lstStyle/>
          <a:p>
            <a:r>
              <a:t>The Women Empowerment Agricultural Project (WEAP) aims to empower 15 women in </a:t>
            </a:r>
            <a:r>
              <a:rPr/>
              <a:t>Gabon </a:t>
            </a:r>
            <a:r>
              <a:rPr lang="en-GB" dirty="0" smtClean="0"/>
              <a:t>in 2025 </a:t>
            </a:r>
            <a:r>
              <a:rPr smtClean="0"/>
              <a:t>through </a:t>
            </a:r>
            <a:r>
              <a:t>sustainable agriculture. By providing training, resources, and market access, WEAP enhances food security, improves incomes, and fosters economic development. This £5,000 proposal covers land, stipends, inputs, and market linkage, creating a scalable model for empowerment.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Objectives</a:t>
            </a:r>
          </a:p>
        </p:txBody>
      </p:sp>
      <p:sp>
        <p:nvSpPr>
          <p:cNvPr id="3" name="Content Placeholder 2"/>
          <p:cNvSpPr>
            <a:spLocks noGrp="1"/>
          </p:cNvSpPr>
          <p:nvPr>
            <p:ph idx="1"/>
          </p:nvPr>
        </p:nvSpPr>
        <p:spPr/>
        <p:txBody>
          <a:bodyPr/>
          <a:lstStyle/>
          <a:p>
            <a:r>
              <a:t>1. Empower 15 women through agricultural skills and resources.</a:t>
            </a:r>
          </a:p>
          <a:p>
            <a:r>
              <a:t>2. Cultivate 1 acre of land for high-demand crops.</a:t>
            </a:r>
          </a:p>
          <a:p>
            <a:r>
              <a:t>3. Enhance household incomes and community food security.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Project Activities</a:t>
            </a:r>
          </a:p>
        </p:txBody>
      </p:sp>
      <p:sp>
        <p:nvSpPr>
          <p:cNvPr id="3" name="Content Placeholder 2"/>
          <p:cNvSpPr>
            <a:spLocks noGrp="1"/>
          </p:cNvSpPr>
          <p:nvPr>
            <p:ph idx="1"/>
          </p:nvPr>
        </p:nvSpPr>
        <p:spPr/>
        <p:txBody>
          <a:bodyPr>
            <a:normAutofit fontScale="92500" lnSpcReduction="20000"/>
          </a:bodyPr>
          <a:lstStyle/>
          <a:p>
            <a:r>
              <a:t>1. Training and Capacity Building: Hands-on farming and financial literacy training.</a:t>
            </a:r>
          </a:p>
          <a:p>
            <a:r>
              <a:t>2. Resource Provision: Seeds, fertilizers, and tools.</a:t>
            </a:r>
          </a:p>
          <a:p>
            <a:r>
              <a:t>3. Land Preparation and Planting: Hire and prepare 1 acre of land.</a:t>
            </a:r>
          </a:p>
          <a:p>
            <a:r>
              <a:t>4. Market Linkage: Facilitate access to profitable markets.</a:t>
            </a:r>
          </a:p>
          <a:p>
            <a:r>
              <a:t>5. Monitoring and Evaluation: Document progress and lessons.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Budget Breakdown</a:t>
            </a:r>
          </a:p>
        </p:txBody>
      </p:sp>
      <p:sp>
        <p:nvSpPr>
          <p:cNvPr id="3" name="Content Placeholder 2"/>
          <p:cNvSpPr>
            <a:spLocks noGrp="1"/>
          </p:cNvSpPr>
          <p:nvPr>
            <p:ph idx="1"/>
          </p:nvPr>
        </p:nvSpPr>
        <p:spPr/>
        <p:txBody>
          <a:bodyPr>
            <a:normAutofit lnSpcReduction="10000"/>
          </a:bodyPr>
          <a:lstStyle/>
          <a:p>
            <a:r>
              <a:t>1. Land Hire: £400</a:t>
            </a:r>
          </a:p>
          <a:p>
            <a:r>
              <a:t>2. Stipends for Participants: £2,700 (£6/day for 15 women, 30 days)</a:t>
            </a:r>
          </a:p>
          <a:p>
            <a:r>
              <a:t>3. Agricultural Inputs: £900</a:t>
            </a:r>
          </a:p>
          <a:p>
            <a:r>
              <a:t>4. Training Costs: £600</a:t>
            </a:r>
          </a:p>
          <a:p>
            <a:r>
              <a:t>5. Market Access Support: £300</a:t>
            </a:r>
          </a:p>
          <a:p>
            <a:r>
              <a:t>6. Monitoring and Evaluation: £100</a:t>
            </a:r>
          </a:p>
          <a:p>
            <a:r>
              <a:t>Total: £5,000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Expected Outcomes</a:t>
            </a:r>
          </a:p>
        </p:txBody>
      </p:sp>
      <p:sp>
        <p:nvSpPr>
          <p:cNvPr id="3" name="Content Placeholder 2"/>
          <p:cNvSpPr>
            <a:spLocks noGrp="1"/>
          </p:cNvSpPr>
          <p:nvPr>
            <p:ph idx="1"/>
          </p:nvPr>
        </p:nvSpPr>
        <p:spPr/>
        <p:txBody>
          <a:bodyPr/>
          <a:lstStyle/>
          <a:p>
            <a:r>
              <a:t>- Economic Empowerment: Increased incomes for 15 women and their families.</a:t>
            </a:r>
          </a:p>
          <a:p>
            <a:r>
              <a:t>- Enhanced Food Security: Improved availability of nutritious food.</a:t>
            </a:r>
          </a:p>
          <a:p>
            <a:r>
              <a:t>- Sustainability: Establish a replicable model for women-led </a:t>
            </a:r>
            <a:r>
              <a:rPr/>
              <a:t>agriculture</a:t>
            </a:r>
            <a:r>
              <a:rPr smtClean="0"/>
              <a:t>.</a:t>
            </a:r>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Project Timeline</a:t>
            </a:r>
          </a:p>
        </p:txBody>
      </p:sp>
      <p:sp>
        <p:nvSpPr>
          <p:cNvPr id="3" name="Content Placeholder 2"/>
          <p:cNvSpPr>
            <a:spLocks noGrp="1"/>
          </p:cNvSpPr>
          <p:nvPr>
            <p:ph idx="1"/>
          </p:nvPr>
        </p:nvSpPr>
        <p:spPr/>
        <p:txBody>
          <a:bodyPr/>
          <a:lstStyle/>
          <a:p>
            <a:r>
              <a:t>Month 1: Project Planning</a:t>
            </a:r>
          </a:p>
          <a:p>
            <a:r>
              <a:t>Month 2: Training Sessions and Land Preparation</a:t>
            </a:r>
          </a:p>
          <a:p>
            <a:r>
              <a:t>Months 2-3: Planting Activities</a:t>
            </a:r>
          </a:p>
          <a:p>
            <a:r>
              <a:t>Months 3-6: Crop Management</a:t>
            </a:r>
          </a:p>
          <a:p>
            <a:r>
              <a:t>Months 6-7: Harvest and Market Access</a:t>
            </a:r>
          </a:p>
          <a:p>
            <a:r>
              <a:t>Month 8: Evaluation and Reporting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Sustainability and Scalability</a:t>
            </a:r>
          </a:p>
        </p:txBody>
      </p:sp>
      <p:sp>
        <p:nvSpPr>
          <p:cNvPr id="3" name="Content Placeholder 2"/>
          <p:cNvSpPr>
            <a:spLocks noGrp="1"/>
          </p:cNvSpPr>
          <p:nvPr>
            <p:ph idx="1"/>
          </p:nvPr>
        </p:nvSpPr>
        <p:spPr/>
        <p:txBody>
          <a:bodyPr/>
          <a:lstStyle/>
          <a:p>
            <a:r>
              <a:t>- Reinvestment Model: Profits reinvested into subsequent cycles.</a:t>
            </a:r>
          </a:p>
          <a:p>
            <a:r>
              <a:t>- Scaling Potential: Documenting the model for replication in other regions.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 and Contact</a:t>
            </a:r>
          </a:p>
        </p:txBody>
      </p:sp>
      <p:sp>
        <p:nvSpPr>
          <p:cNvPr id="3" name="Content Placeholder 2"/>
          <p:cNvSpPr>
            <a:spLocks noGrp="1"/>
          </p:cNvSpPr>
          <p:nvPr>
            <p:ph idx="1"/>
          </p:nvPr>
        </p:nvSpPr>
        <p:spPr/>
        <p:txBody>
          <a:bodyPr>
            <a:normAutofit/>
          </a:bodyPr>
          <a:lstStyle/>
          <a:p>
            <a:r>
              <a:t>The Women Empowerment Agricultural Project will empower women, improve food security, and drive rural economic development. Your support of £5,000 will lay the foundation for this transformative initiative.</a:t>
            </a:r>
          </a:p>
          <a:p>
            <a:endParaRPr/>
          </a:p>
          <a:p>
            <a:pPr>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 statement</a:t>
            </a:r>
            <a:endParaRPr lang="en-GB" dirty="0"/>
          </a:p>
        </p:txBody>
      </p:sp>
      <p:sp>
        <p:nvSpPr>
          <p:cNvPr id="3" name="Content Placeholder 2"/>
          <p:cNvSpPr>
            <a:spLocks noGrp="1"/>
          </p:cNvSpPr>
          <p:nvPr>
            <p:ph idx="1"/>
          </p:nvPr>
        </p:nvSpPr>
        <p:spPr/>
        <p:txBody>
          <a:bodyPr>
            <a:normAutofit lnSpcReduction="10000"/>
          </a:bodyPr>
          <a:lstStyle/>
          <a:p>
            <a:r>
              <a:rPr lang="en-GB" dirty="0" smtClean="0"/>
              <a:t>Gabonese women disproportionately suffer from poverty compared to their Gabonese male counterparts. According to the United Nations Women Count for Gabon, 3% of employed women in Gabon live below the international poverty line compared to 1.3% of employed men. Additionally, </a:t>
            </a:r>
            <a:r>
              <a:rPr lang="en-GB" dirty="0" smtClean="0">
                <a:hlinkClick r:id="rId2"/>
              </a:rPr>
              <a:t>28.5% of women</a:t>
            </a:r>
            <a:r>
              <a:rPr lang="en-GB" dirty="0" smtClean="0"/>
              <a:t> in Gabon above the age of 15 are unemployed, which is 14.1% higher than the unemployment rate for men.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 statement</a:t>
            </a:r>
            <a:endParaRPr lang="en-GB" dirty="0"/>
          </a:p>
        </p:txBody>
      </p:sp>
      <p:sp>
        <p:nvSpPr>
          <p:cNvPr id="3" name="Content Placeholder 2"/>
          <p:cNvSpPr>
            <a:spLocks noGrp="1"/>
          </p:cNvSpPr>
          <p:nvPr>
            <p:ph idx="1"/>
          </p:nvPr>
        </p:nvSpPr>
        <p:spPr/>
        <p:txBody>
          <a:bodyPr/>
          <a:lstStyle/>
          <a:p>
            <a:r>
              <a:rPr lang="en-GB" dirty="0" smtClean="0"/>
              <a:t>Gabon is very dependent on food imports with a very significant weight (80%) of imports in food consumption. Imports are increasing sharply at an average of + 11% per year. The principal subsistence crops are plantains, cassava, and maize.</a:t>
            </a:r>
          </a:p>
          <a:p>
            <a:pPr>
              <a:buNone/>
            </a:pPr>
            <a:r>
              <a:rPr lang="en-GB" dirty="0" smtClean="0"/>
              <a: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Problem Statement</a:t>
            </a:r>
          </a:p>
        </p:txBody>
      </p:sp>
      <p:sp>
        <p:nvSpPr>
          <p:cNvPr id="3" name="Content Placeholder 2"/>
          <p:cNvSpPr>
            <a:spLocks noGrp="1"/>
          </p:cNvSpPr>
          <p:nvPr>
            <p:ph idx="1"/>
          </p:nvPr>
        </p:nvSpPr>
        <p:spPr/>
        <p:txBody>
          <a:bodyPr/>
          <a:lstStyle/>
          <a:p>
            <a:r>
              <a:t>- Women face barriers in agriculture, including limited land, resources, and market access.</a:t>
            </a:r>
          </a:p>
          <a:p>
            <a:r>
              <a:t>- These challenges perpetuate poverty, food insecurity, and gender inequality.</a:t>
            </a:r>
          </a:p>
          <a:p>
            <a:r>
              <a:t>- WEAP addresses these challenges by equipping women with skills, resources, and market access.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Experimental </a:t>
            </a:r>
            <a:r>
              <a:rPr lang="en-GB" dirty="0" smtClean="0"/>
              <a:t>phase</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Our agricultural project, aimed at empowering unemployed Gabonese women, recently completed its experimental phase. This initiative was launched with a £600 donation to test its feasibility and impact. While the project showcased significant potential, several challenges limited its success during the trial phase.</a:t>
            </a:r>
          </a:p>
          <a:p>
            <a:endParaRPr lang="en-GB" dirty="0" smtClean="0"/>
          </a:p>
          <a:p>
            <a:r>
              <a:rPr lang="en-GB" dirty="0" smtClean="0"/>
              <a:t>Firstly, we lacked proper training in land preparation, which affected the smooth growth of crops. The financial constraints also posed difficulties, as the budget did not allow for consistent visits to the field, located in a remote area, to ensure regular watering of the plants. Additionally, the absence of a marketing strategy meant we were unprepared to effectively sell the harvested produce.</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Experimental </a:t>
            </a:r>
            <a:r>
              <a:rPr lang="en-GB" dirty="0" smtClean="0"/>
              <a:t>phase </a:t>
            </a:r>
            <a:endParaRPr lang="en-GB" dirty="0"/>
          </a:p>
        </p:txBody>
      </p:sp>
      <p:sp>
        <p:nvSpPr>
          <p:cNvPr id="3" name="Content Placeholder 2"/>
          <p:cNvSpPr>
            <a:spLocks noGrp="1"/>
          </p:cNvSpPr>
          <p:nvPr>
            <p:ph idx="1"/>
          </p:nvPr>
        </p:nvSpPr>
        <p:spPr>
          <a:xfrm>
            <a:off x="457200" y="1600200"/>
            <a:ext cx="8229600" cy="5021317"/>
          </a:xfrm>
        </p:spPr>
        <p:txBody>
          <a:bodyPr>
            <a:normAutofit fontScale="55000" lnSpcReduction="20000"/>
          </a:bodyPr>
          <a:lstStyle/>
          <a:p>
            <a:r>
              <a:rPr lang="en-GB" sz="4400" dirty="0" smtClean="0"/>
              <a:t>Despite these limitations, the project yielded positive outcomes. During the experiment, we cultivated relationships with potential buyers who expressed interest in purchasing future crops. We also identified individuals and organizations willing to provide training for the women, addressing the skill gap. Most importantly, the women involved demonstrated enthusiasm for the work, and the daily wages they received had a meaningful impact on their lives.</a:t>
            </a:r>
          </a:p>
          <a:p>
            <a:endParaRPr lang="en-GB" sz="4400" dirty="0" smtClean="0"/>
          </a:p>
          <a:p>
            <a:r>
              <a:rPr lang="en-GB" sz="4400" dirty="0" smtClean="0"/>
              <a:t>This experience has been invaluable in laying the groundwork for refining and expanding the project. Moving forward, we are confident that with enhanced training, better logistical planning, and a structured marketing strategy, this initiative can achieve its goal of empowering women and fostering economic growth.</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Experimental phase</a:t>
            </a:r>
            <a:endParaRPr lang="en-GB" dirty="0"/>
          </a:p>
        </p:txBody>
      </p:sp>
      <p:sp>
        <p:nvSpPr>
          <p:cNvPr id="3" name="Content Placeholder 2"/>
          <p:cNvSpPr>
            <a:spLocks noGrp="1"/>
          </p:cNvSpPr>
          <p:nvPr>
            <p:ph idx="1"/>
          </p:nvPr>
        </p:nvSpPr>
        <p:spPr>
          <a:xfrm>
            <a:off x="457200" y="1417638"/>
            <a:ext cx="8229600" cy="4983162"/>
          </a:xfrm>
        </p:spPr>
        <p:txBody>
          <a:bodyPr>
            <a:normAutofit fontScale="92500" lnSpcReduction="20000"/>
          </a:bodyPr>
          <a:lstStyle/>
          <a:p>
            <a:r>
              <a:rPr lang="en-GB" dirty="0" smtClean="0"/>
              <a:t>We used a donation of £600</a:t>
            </a:r>
          </a:p>
          <a:p>
            <a:r>
              <a:rPr lang="en-GB" dirty="0" smtClean="0"/>
              <a:t>Number of women: 4 women</a:t>
            </a:r>
          </a:p>
          <a:p>
            <a:r>
              <a:rPr lang="en-GB" dirty="0" smtClean="0"/>
              <a:t>1/ first clean-up: cut tall grass and trees over 2 days by men. cost: £70</a:t>
            </a:r>
          </a:p>
          <a:p>
            <a:r>
              <a:rPr lang="en-GB" dirty="0" smtClean="0"/>
              <a:t> 2/ second cleaning: thorough cleaning, 4 days *4women*£6 = £96</a:t>
            </a:r>
          </a:p>
          <a:p>
            <a:r>
              <a:rPr lang="en-GB" dirty="0" smtClean="0"/>
              <a:t> 3/ Purchase of seeds: £40</a:t>
            </a:r>
          </a:p>
          <a:p>
            <a:r>
              <a:rPr lang="en-GB" dirty="0" smtClean="0"/>
              <a:t>4/ planting: women for 3 days, cost: £72</a:t>
            </a:r>
          </a:p>
          <a:p>
            <a:r>
              <a:rPr lang="en-GB" dirty="0" smtClean="0"/>
              <a:t> 5/ transport : £74</a:t>
            </a:r>
          </a:p>
          <a:p>
            <a:r>
              <a:rPr lang="en-GB" dirty="0" smtClean="0"/>
              <a:t> 6/ Harvest 2 days: £48</a:t>
            </a:r>
          </a:p>
          <a:p>
            <a:r>
              <a:rPr lang="en-GB" dirty="0" smtClean="0"/>
              <a:t>Land hire: £200</a:t>
            </a:r>
          </a:p>
          <a:p>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experimental phase</a:t>
            </a:r>
            <a:endParaRPr lang="en-GB" dirty="0"/>
          </a:p>
        </p:txBody>
      </p:sp>
      <p:pic>
        <p:nvPicPr>
          <p:cNvPr id="5" name="Content Placeholder 4" descr="PHOTO-2024-01-17-21-23-12.jpg"/>
          <p:cNvPicPr>
            <a:picLocks noGrp="1" noChangeAspect="1"/>
          </p:cNvPicPr>
          <p:nvPr>
            <p:ph sz="half" idx="1"/>
          </p:nvPr>
        </p:nvPicPr>
        <p:blipFill>
          <a:blip r:embed="rId2"/>
          <a:stretch>
            <a:fillRect/>
          </a:stretch>
        </p:blipFill>
        <p:spPr>
          <a:xfrm>
            <a:off x="779264" y="1600200"/>
            <a:ext cx="3394472" cy="4525963"/>
          </a:xfrm>
        </p:spPr>
      </p:pic>
      <p:pic>
        <p:nvPicPr>
          <p:cNvPr id="6" name="Content Placeholder 5" descr="PHOTO-2023-12-09-13-38-14_2.jpg"/>
          <p:cNvPicPr>
            <a:picLocks noGrp="1" noChangeAspect="1"/>
          </p:cNvPicPr>
          <p:nvPr>
            <p:ph sz="half" idx="2"/>
          </p:nvPr>
        </p:nvPicPr>
        <p:blipFill>
          <a:blip r:embed="rId3"/>
          <a:stretch>
            <a:fillRect/>
          </a:stretch>
        </p:blipFill>
        <p:spPr>
          <a:xfrm>
            <a:off x="4970264" y="1600200"/>
            <a:ext cx="3394472" cy="452596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Testimonial</a:t>
            </a:r>
            <a:endParaRPr lang="en-GB" dirty="0"/>
          </a:p>
        </p:txBody>
      </p:sp>
      <p:pic>
        <p:nvPicPr>
          <p:cNvPr id="6" name="Content Placeholder 5" descr="PHOTO-2024-01-17-21-23-19.jpg"/>
          <p:cNvPicPr>
            <a:picLocks noGrp="1" noChangeAspect="1"/>
          </p:cNvPicPr>
          <p:nvPr>
            <p:ph sz="half" idx="1"/>
          </p:nvPr>
        </p:nvPicPr>
        <p:blipFill>
          <a:blip r:embed="rId2"/>
          <a:stretch>
            <a:fillRect/>
          </a:stretch>
        </p:blipFill>
        <p:spPr>
          <a:xfrm>
            <a:off x="779264" y="1600200"/>
            <a:ext cx="3394472" cy="4525963"/>
          </a:xfrm>
        </p:spPr>
      </p:pic>
      <p:sp>
        <p:nvSpPr>
          <p:cNvPr id="5" name="Content Placeholder 4"/>
          <p:cNvSpPr>
            <a:spLocks noGrp="1"/>
          </p:cNvSpPr>
          <p:nvPr>
            <p:ph sz="half" idx="2"/>
          </p:nvPr>
        </p:nvSpPr>
        <p:spPr/>
        <p:txBody>
          <a:bodyPr>
            <a:normAutofit fontScale="55000" lnSpcReduction="20000"/>
          </a:bodyPr>
          <a:lstStyle/>
          <a:p>
            <a:r>
              <a:rPr lang="en-GB" dirty="0" smtClean="0"/>
              <a:t>My name is </a:t>
            </a:r>
            <a:r>
              <a:rPr lang="en-GB" dirty="0" err="1" smtClean="0"/>
              <a:t>Nadège</a:t>
            </a:r>
            <a:r>
              <a:rPr lang="en-GB" dirty="0" smtClean="0"/>
              <a:t> </a:t>
            </a:r>
            <a:r>
              <a:rPr lang="en-GB" dirty="0" err="1" smtClean="0"/>
              <a:t>Mouti</a:t>
            </a:r>
            <a:r>
              <a:rPr lang="en-GB" dirty="0" smtClean="0"/>
              <a:t>, and I am both mother and father to my five children. Life has not been easy, especially without a stable job. Providing for my family felt impossible—until Tatiana introduced us to this incredible NGO project</a:t>
            </a:r>
            <a:r>
              <a:rPr lang="en-GB" dirty="0" smtClean="0"/>
              <a:t>.</a:t>
            </a:r>
          </a:p>
          <a:p>
            <a:endParaRPr lang="en-GB" dirty="0" smtClean="0"/>
          </a:p>
          <a:p>
            <a:r>
              <a:rPr lang="en-GB" dirty="0" smtClean="0"/>
              <a:t>Thanks to VOW, I was given the opportunity to earn a daily wage, ensuring that my children could eat well. I can’t express how much that meant to me. Before this, I didn’t even have the money to buy medicine when my youngest fell ill with the flu. But because of VOW, I was able to afford the care my child needed</a:t>
            </a:r>
            <a:r>
              <a:rPr lang="en-GB" dirty="0" smtClean="0"/>
              <a:t>.</a:t>
            </a:r>
          </a:p>
          <a:p>
            <a:endParaRPr lang="en-GB" dirty="0" smtClean="0"/>
          </a:p>
          <a:p>
            <a:r>
              <a:rPr lang="en-GB" dirty="0" smtClean="0"/>
              <a:t>This program isn’t just about work—it’s about survival, dignity, and hope. As long as I don’t have a steady job, I will continue to be part of this initiative. It has changed my life, and with your support, it can change many more</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7625</TotalTime>
  <Words>1048</Words>
  <Application>Microsoft Macintosh PowerPoint</Application>
  <PresentationFormat>On-screen Show (4:3)</PresentationFormat>
  <Paragraphs>73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Women Empowerment Agricultural Project (WEAP) report and future plans</vt:lpstr>
      <vt:lpstr>Problem statement</vt:lpstr>
      <vt:lpstr>Problem statement</vt:lpstr>
      <vt:lpstr>Problem Statement</vt:lpstr>
      <vt:lpstr>Our Experimental phase</vt:lpstr>
      <vt:lpstr>Experimental phase </vt:lpstr>
      <vt:lpstr>Experimental phase</vt:lpstr>
      <vt:lpstr>Our experimental phase</vt:lpstr>
      <vt:lpstr>Testimonial</vt:lpstr>
      <vt:lpstr>Future plans</vt:lpstr>
      <vt:lpstr>Objectives</vt:lpstr>
      <vt:lpstr>Project Activities</vt:lpstr>
      <vt:lpstr>Budget Breakdown</vt:lpstr>
      <vt:lpstr>Expected Outcomes</vt:lpstr>
      <vt:lpstr>Project Timeline</vt:lpstr>
      <vt:lpstr>Sustainability and Scalability</vt:lpstr>
      <vt:lpstr>Conclusion and Contact</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Empowerment Agricultural Project (WEAP)</dc:title>
  <dc:creator>Dell</dc:creator>
  <dc:description>generated using python-pptx</dc:description>
  <cp:lastModifiedBy>Dell</cp:lastModifiedBy>
  <cp:revision>32</cp:revision>
  <dcterms:created xsi:type="dcterms:W3CDTF">2013-01-27T09:14:16Z</dcterms:created>
  <dcterms:modified xsi:type="dcterms:W3CDTF">2025-03-25T05:37:08Z</dcterms:modified>
</cp:coreProperties>
</file>