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9" r:id="rId1"/>
  </p:sldMasterIdLst>
  <p:notesMasterIdLst>
    <p:notesMasterId r:id="rId11"/>
  </p:notesMasterIdLst>
  <p:sldIdLst>
    <p:sldId id="278" r:id="rId2"/>
    <p:sldId id="279" r:id="rId3"/>
    <p:sldId id="280" r:id="rId4"/>
    <p:sldId id="291" r:id="rId5"/>
    <p:sldId id="295" r:id="rId6"/>
    <p:sldId id="292" r:id="rId7"/>
    <p:sldId id="294" r:id="rId8"/>
    <p:sldId id="296" r:id="rId9"/>
    <p:sldId id="290" r:id="rId10"/>
  </p:sldIdLst>
  <p:sldSz cx="12192000" cy="6858000"/>
  <p:notesSz cx="13716000" cy="2438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orient="horz" pos="2616" userDrawn="1">
          <p15:clr>
            <a:srgbClr val="A4A3A4"/>
          </p15:clr>
        </p15:guide>
        <p15:guide id="4" orient="horz" pos="3264" userDrawn="1">
          <p15:clr>
            <a:srgbClr val="A4A3A4"/>
          </p15:clr>
        </p15:guide>
        <p15:guide id="5" pos="6912" userDrawn="1">
          <p15:clr>
            <a:srgbClr val="A4A3A4"/>
          </p15:clr>
        </p15:guide>
        <p15:guide id="6" orient="horz" pos="2136" userDrawn="1">
          <p15:clr>
            <a:srgbClr val="A4A3A4"/>
          </p15:clr>
        </p15:guide>
        <p15:guide id="7" orient="horz" pos="4008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2352" userDrawn="1">
          <p15:clr>
            <a:srgbClr val="A4A3A4"/>
          </p15:clr>
        </p15:guide>
        <p15:guide id="10" orient="horz" pos="1512" userDrawn="1">
          <p15:clr>
            <a:srgbClr val="A4A3A4"/>
          </p15:clr>
        </p15:guide>
        <p15:guide id="11" pos="7680" userDrawn="1">
          <p15:clr>
            <a:srgbClr val="A4A3A4"/>
          </p15:clr>
        </p15:guide>
        <p15:guide id="12" pos="6696" userDrawn="1">
          <p15:clr>
            <a:srgbClr val="A4A3A4"/>
          </p15:clr>
        </p15:guide>
        <p15:guide id="13" pos="1008" userDrawn="1">
          <p15:clr>
            <a:srgbClr val="A4A3A4"/>
          </p15:clr>
        </p15:guide>
        <p15:guide id="14" pos="1584" userDrawn="1">
          <p15:clr>
            <a:srgbClr val="A4A3A4"/>
          </p15:clr>
        </p15:guide>
        <p15:guide id="15" pos="2136" userDrawn="1">
          <p15:clr>
            <a:srgbClr val="A4A3A4"/>
          </p15:clr>
        </p15:guide>
        <p15:guide id="16" pos="2760" userDrawn="1">
          <p15:clr>
            <a:srgbClr val="A4A3A4"/>
          </p15:clr>
        </p15:guide>
        <p15:guide id="17" pos="3288" userDrawn="1">
          <p15:clr>
            <a:srgbClr val="A4A3A4"/>
          </p15:clr>
        </p15:guide>
        <p15:guide id="18" pos="4032" userDrawn="1">
          <p15:clr>
            <a:srgbClr val="A4A3A4"/>
          </p15:clr>
        </p15:guide>
        <p15:guide id="19" pos="4392" userDrawn="1">
          <p15:clr>
            <a:srgbClr val="A4A3A4"/>
          </p15:clr>
        </p15:guide>
        <p15:guide id="20" pos="4944" userDrawn="1">
          <p15:clr>
            <a:srgbClr val="A4A3A4"/>
          </p15:clr>
        </p15:guide>
        <p15:guide id="21" pos="5544" userDrawn="1">
          <p15:clr>
            <a:srgbClr val="A4A3A4"/>
          </p15:clr>
        </p15:guide>
        <p15:guide id="22" pos="6072" userDrawn="1">
          <p15:clr>
            <a:srgbClr val="A4A3A4"/>
          </p15:clr>
        </p15:guide>
        <p15:guide id="23" orient="horz" pos="2448" userDrawn="1">
          <p15:clr>
            <a:srgbClr val="A4A3A4"/>
          </p15:clr>
        </p15:guide>
        <p15:guide id="24" orient="horz" pos="960" userDrawn="1">
          <p15:clr>
            <a:srgbClr val="A4A3A4"/>
          </p15:clr>
        </p15:guide>
        <p15:guide id="25" pos="5256" userDrawn="1">
          <p15:clr>
            <a:srgbClr val="A4A3A4"/>
          </p15:clr>
        </p15:guide>
        <p15:guide id="26" pos="726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C8F"/>
    <a:srgbClr val="FDFBF6"/>
    <a:srgbClr val="AAC4E9"/>
    <a:srgbClr val="F5CDCE"/>
    <a:srgbClr val="DF8C8C"/>
    <a:srgbClr val="D4D593"/>
    <a:srgbClr val="E6F0FE"/>
    <a:srgbClr val="CDBE8A"/>
    <a:srgbClr val="FFEFEF"/>
    <a:srgbClr val="FCF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09" autoAdjust="0"/>
  </p:normalViewPr>
  <p:slideViewPr>
    <p:cSldViewPr snapToGrid="0" snapToObjects="1">
      <p:cViewPr varScale="1">
        <p:scale>
          <a:sx n="71" d="100"/>
          <a:sy n="71" d="100"/>
        </p:scale>
        <p:origin x="660" y="78"/>
      </p:cViewPr>
      <p:guideLst>
        <p:guide/>
        <p:guide pos="456"/>
        <p:guide orient="horz" pos="2616"/>
        <p:guide orient="horz" pos="3264"/>
        <p:guide pos="6912"/>
        <p:guide orient="horz" pos="2136"/>
        <p:guide orient="horz" pos="4008"/>
        <p:guide orient="horz" pos="1152"/>
        <p:guide orient="horz" pos="2352"/>
        <p:guide orient="horz" pos="1512"/>
        <p:guide pos="7680"/>
        <p:guide pos="6696"/>
        <p:guide pos="1008"/>
        <p:guide pos="1584"/>
        <p:guide pos="2136"/>
        <p:guide pos="2760"/>
        <p:guide pos="3288"/>
        <p:guide pos="4032"/>
        <p:guide pos="4392"/>
        <p:guide pos="4944"/>
        <p:guide pos="5544"/>
        <p:guide pos="6072"/>
        <p:guide orient="horz" pos="2448"/>
        <p:guide orient="horz" pos="960"/>
        <p:guide pos="5256"/>
        <p:guide pos="72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86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C7296-3A45-0262-EAEC-8D7FF633D7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3D215C-2832-321F-C96B-26FBF8D126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DD31C-236D-A7F1-2463-8685B4D25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1F19F-20DF-96C3-0D1E-982212065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21D5F-1482-FA7C-5386-8AC016C9B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52F6A68-4E17-A45D-20FA-42036E0A886E}"/>
              </a:ext>
            </a:extLst>
          </p:cNvPr>
          <p:cNvSpPr/>
          <p:nvPr userDrawn="1"/>
        </p:nvSpPr>
        <p:spPr>
          <a:xfrm>
            <a:off x="1600201" y="1153228"/>
            <a:ext cx="9191625" cy="5704772"/>
          </a:xfrm>
          <a:custGeom>
            <a:avLst/>
            <a:gdLst>
              <a:gd name="connsiteX0" fmla="*/ 4595813 w 9191625"/>
              <a:gd name="connsiteY0" fmla="*/ 0 h 5704772"/>
              <a:gd name="connsiteX1" fmla="*/ 9191625 w 9191625"/>
              <a:gd name="connsiteY1" fmla="*/ 4592108 h 5704772"/>
              <a:gd name="connsiteX2" fmla="*/ 9191625 w 9191625"/>
              <a:gd name="connsiteY2" fmla="*/ 5704772 h 5704772"/>
              <a:gd name="connsiteX3" fmla="*/ 0 w 9191625"/>
              <a:gd name="connsiteY3" fmla="*/ 5704772 h 5704772"/>
              <a:gd name="connsiteX4" fmla="*/ 0 w 9191625"/>
              <a:gd name="connsiteY4" fmla="*/ 4592108 h 5704772"/>
              <a:gd name="connsiteX5" fmla="*/ 4595813 w 9191625"/>
              <a:gd name="connsiteY5" fmla="*/ 0 h 570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1625" h="5704772">
                <a:moveTo>
                  <a:pt x="4595813" y="0"/>
                </a:moveTo>
                <a:cubicBezTo>
                  <a:pt x="7133987" y="0"/>
                  <a:pt x="9191625" y="2055957"/>
                  <a:pt x="9191625" y="4592108"/>
                </a:cubicBezTo>
                <a:lnTo>
                  <a:pt x="9191625" y="5704772"/>
                </a:lnTo>
                <a:lnTo>
                  <a:pt x="0" y="5704772"/>
                </a:lnTo>
                <a:lnTo>
                  <a:pt x="0" y="4592108"/>
                </a:lnTo>
                <a:cubicBezTo>
                  <a:pt x="0" y="2055957"/>
                  <a:pt x="2057614" y="0"/>
                  <a:pt x="4595813" y="0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83FE4FC-A86B-B0D3-CB8E-5994D7C3CB9C}"/>
              </a:ext>
            </a:extLst>
          </p:cNvPr>
          <p:cNvSpPr/>
          <p:nvPr userDrawn="1"/>
        </p:nvSpPr>
        <p:spPr>
          <a:xfrm>
            <a:off x="2795588" y="0"/>
            <a:ext cx="6803142" cy="5396474"/>
          </a:xfrm>
          <a:custGeom>
            <a:avLst/>
            <a:gdLst>
              <a:gd name="connsiteX0" fmla="*/ 0 w 6803142"/>
              <a:gd name="connsiteY0" fmla="*/ 0 h 5396474"/>
              <a:gd name="connsiteX1" fmla="*/ 6803142 w 6803142"/>
              <a:gd name="connsiteY1" fmla="*/ 0 h 5396474"/>
              <a:gd name="connsiteX2" fmla="*/ 6803142 w 6803142"/>
              <a:gd name="connsiteY2" fmla="*/ 1997094 h 5396474"/>
              <a:gd name="connsiteX3" fmla="*/ 3401576 w 6803142"/>
              <a:gd name="connsiteY3" fmla="*/ 5396474 h 5396474"/>
              <a:gd name="connsiteX4" fmla="*/ 0 w 6803142"/>
              <a:gd name="connsiteY4" fmla="*/ 1997094 h 53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142" h="5396474">
                <a:moveTo>
                  <a:pt x="0" y="0"/>
                </a:moveTo>
                <a:lnTo>
                  <a:pt x="6803142" y="0"/>
                </a:lnTo>
                <a:lnTo>
                  <a:pt x="6803142" y="1997094"/>
                </a:lnTo>
                <a:cubicBezTo>
                  <a:pt x="6803142" y="3874511"/>
                  <a:pt x="5280228" y="5396474"/>
                  <a:pt x="3401576" y="5396474"/>
                </a:cubicBezTo>
                <a:cubicBezTo>
                  <a:pt x="1522938" y="5396474"/>
                  <a:pt x="0" y="3874511"/>
                  <a:pt x="0" y="1997094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98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59F0A-B6C0-8D31-ED38-30BC14EC1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3527A0-9D73-05DF-4A26-631D6904B6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DED61-DC5D-74E1-0EFB-840672DB3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85566-FA2A-19F9-47B0-90173540F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C4A72-6334-12EE-D412-AAA11A4D1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37112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D618B2-F8A2-CE53-0E40-1EAFEC77AA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53EEF9-6B73-AE66-1E00-4E2BAD83C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5E4E4-483F-A3B7-AA71-0CE7F39AA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1E631-4615-B82D-C944-48980F49E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7D42A-0A35-8B34-9FBF-069499A47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019532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5923D9E-9381-3D11-B31A-1BF5C97F35B0}"/>
              </a:ext>
            </a:extLst>
          </p:cNvPr>
          <p:cNvGrpSpPr/>
          <p:nvPr userDrawn="1"/>
        </p:nvGrpSpPr>
        <p:grpSpPr>
          <a:xfrm>
            <a:off x="6452303" y="3405019"/>
            <a:ext cx="5739697" cy="3467971"/>
            <a:chOff x="5009037" y="2525712"/>
            <a:chExt cx="7170193" cy="433228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9E777D0-3240-08CE-6B6C-B33B910B8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037" y="25257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FEA81A2-6893-518C-6AF3-37C987789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536" y="2525712"/>
              <a:ext cx="3589694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F297964-0B81-31DC-6D6D-1414832238B1}"/>
              </a:ext>
            </a:extLst>
          </p:cNvPr>
          <p:cNvGrpSpPr/>
          <p:nvPr userDrawn="1"/>
        </p:nvGrpSpPr>
        <p:grpSpPr>
          <a:xfrm flipH="1" flipV="1">
            <a:off x="6465610" y="0"/>
            <a:ext cx="5739697" cy="3467971"/>
            <a:chOff x="5183405" y="2678112"/>
            <a:chExt cx="7170193" cy="4332288"/>
          </a:xfrm>
        </p:grpSpPr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CE4FDB43-7466-4B74-330E-836DA9504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405" y="26781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A39DB9-F1B4-F4E9-CF4D-717B0CD74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3903" y="2678112"/>
              <a:ext cx="3589695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Image 2" descr="preencoded.png">
            <a:extLst>
              <a:ext uri="{FF2B5EF4-FFF2-40B4-BE49-F238E27FC236}">
                <a16:creationId xmlns:a16="http://schemas.microsoft.com/office/drawing/2014/main" id="{EFFAEAD9-58A9-096B-C6D0-58F7AD08EB20}"/>
              </a:ext>
            </a:extLst>
          </p:cNvPr>
          <p:cNvSpPr/>
          <p:nvPr/>
        </p:nvSpPr>
        <p:spPr>
          <a:xfrm>
            <a:off x="7642518" y="4577658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CFBBA-B680-A6A7-3C4B-5FEAC425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616" y="1901952"/>
            <a:ext cx="5693664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2386C43-DD10-E892-08AD-D6F4AE96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616" y="2770632"/>
            <a:ext cx="5693664" cy="3122168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400"/>
            </a:lvl1pPr>
            <a:lvl2pPr marL="347472">
              <a:lnSpc>
                <a:spcPct val="150000"/>
              </a:lnSpc>
              <a:spcBef>
                <a:spcPts val="0"/>
              </a:spcBef>
              <a:defRPr sz="2000"/>
            </a:lvl2pPr>
            <a:lvl3pPr marL="685800">
              <a:lnSpc>
                <a:spcPct val="150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20469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1234440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232" y="2743200"/>
            <a:ext cx="3328416" cy="3557016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1911096" y="2258568"/>
            <a:ext cx="932688" cy="9326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2124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43984" y="2743200"/>
            <a:ext cx="3328416" cy="3557016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5641848" y="2258568"/>
            <a:ext cx="932688" cy="9326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22876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92440" y="2743200"/>
            <a:ext cx="3328416" cy="3557016"/>
          </a:xfrm>
          <a:noFill/>
          <a:ln w="12700">
            <a:solidFill>
              <a:schemeClr val="accent4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9290304" y="2258568"/>
            <a:ext cx="932688" cy="932688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71332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646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C26B5661-F583-FA44-8353-161B862E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Image 0" descr="preencoded.png">
            <a:extLst>
              <a:ext uri="{FF2B5EF4-FFF2-40B4-BE49-F238E27FC236}">
                <a16:creationId xmlns:a16="http://schemas.microsoft.com/office/drawing/2014/main" id="{CD2D664E-6702-6607-A37E-2E996144917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1" descr="preencoded.png">
            <a:extLst>
              <a:ext uri="{FF2B5EF4-FFF2-40B4-BE49-F238E27FC236}">
                <a16:creationId xmlns:a16="http://schemas.microsoft.com/office/drawing/2014/main" id="{951C5737-DF7E-D671-AC74-9E488335BC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232A1E1-DD38-15EA-6CA1-A84950EC43F0}"/>
              </a:ext>
            </a:extLst>
          </p:cNvPr>
          <p:cNvSpPr/>
          <p:nvPr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Image 5" descr="preencoded.png">
            <a:extLst>
              <a:ext uri="{FF2B5EF4-FFF2-40B4-BE49-F238E27FC236}">
                <a16:creationId xmlns:a16="http://schemas.microsoft.com/office/drawing/2014/main" id="{B9036D42-A06F-E6EE-BB91-8BAF045198BE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9" name="Image 6" descr="preencoded.png">
            <a:extLst>
              <a:ext uri="{FF2B5EF4-FFF2-40B4-BE49-F238E27FC236}">
                <a16:creationId xmlns:a16="http://schemas.microsoft.com/office/drawing/2014/main" id="{86E0540C-3355-A50D-AC61-047B54B70C6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503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672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5411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31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mage 0" descr="preencoded.png">
            <a:extLst>
              <a:ext uri="{FF2B5EF4-FFF2-40B4-BE49-F238E27FC236}">
                <a16:creationId xmlns:a16="http://schemas.microsoft.com/office/drawing/2014/main" id="{8D5D10FF-3DE5-39CA-FA9A-29A09DC47BF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BFA89E6A-8342-AE30-45E0-BC1DFE327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8309FA-889A-E2F2-1EDA-F872245F5FDF}"/>
              </a:ext>
            </a:extLst>
          </p:cNvPr>
          <p:cNvSpPr/>
          <p:nvPr userDrawn="1"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Image 5" descr="preencoded.png">
            <a:extLst>
              <a:ext uri="{FF2B5EF4-FFF2-40B4-BE49-F238E27FC236}">
                <a16:creationId xmlns:a16="http://schemas.microsoft.com/office/drawing/2014/main" id="{D9D7EB49-4BC9-040F-C4CC-5771C5FB312B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7" name="Image 6" descr="preencoded.png">
            <a:extLst>
              <a:ext uri="{FF2B5EF4-FFF2-40B4-BE49-F238E27FC236}">
                <a16:creationId xmlns:a16="http://schemas.microsoft.com/office/drawing/2014/main" id="{3CE04498-C285-EFB8-340C-1A06407815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8" name="Title 19">
            <a:extLst>
              <a:ext uri="{FF2B5EF4-FFF2-40B4-BE49-F238E27FC236}">
                <a16:creationId xmlns:a16="http://schemas.microsoft.com/office/drawing/2014/main" id="{9CBE0ADC-7FA0-F7E3-96EF-BBACB6A9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F9C0517-D83A-CC55-35B8-B2F990C9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8503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CF8BFBBE-0EAE-B647-2648-A5FB0094B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5411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3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9AF56-16B9-CF59-11B0-F80AD239A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DF159-9D5B-A833-AF78-9CF00F903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7F049-FD4A-4DD3-0D24-95B5C8978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1F81A-B282-6D87-FC2C-98D0E2DA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D6EBC-4EC3-C327-5C62-8C1746890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44425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B1157-DBCC-F0E8-69A6-549DEB972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2FF6F-D5B5-F384-A4F7-039897A69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AF59B-CBD3-4C56-486B-977AD5989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44ABD-2730-2BD7-E85C-B8764FADF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477A2-51FA-86EC-92DF-5F5DD2D72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3D5718AA-23C8-CECA-95BE-82FD30E32A93}"/>
              </a:ext>
            </a:extLst>
          </p:cNvPr>
          <p:cNvSpPr/>
          <p:nvPr userDrawn="1"/>
        </p:nvSpPr>
        <p:spPr>
          <a:xfrm>
            <a:off x="2062836" y="686475"/>
            <a:ext cx="7774629" cy="6193018"/>
          </a:xfrm>
          <a:custGeom>
            <a:avLst/>
            <a:gdLst>
              <a:gd name="connsiteX0" fmla="*/ 3887320 w 7774629"/>
              <a:gd name="connsiteY0" fmla="*/ 0 h 6193018"/>
              <a:gd name="connsiteX1" fmla="*/ 7774629 w 7774629"/>
              <a:gd name="connsiteY1" fmla="*/ 3884811 h 6193018"/>
              <a:gd name="connsiteX2" fmla="*/ 7774629 w 7774629"/>
              <a:gd name="connsiteY2" fmla="*/ 6193018 h 6193018"/>
              <a:gd name="connsiteX3" fmla="*/ 0 w 7774629"/>
              <a:gd name="connsiteY3" fmla="*/ 6193018 h 6193018"/>
              <a:gd name="connsiteX4" fmla="*/ 0 w 7774629"/>
              <a:gd name="connsiteY4" fmla="*/ 3884811 h 6193018"/>
              <a:gd name="connsiteX5" fmla="*/ 3887320 w 7774629"/>
              <a:gd name="connsiteY5" fmla="*/ 0 h 619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4629" h="6193018">
                <a:moveTo>
                  <a:pt x="3887320" y="0"/>
                </a:moveTo>
                <a:cubicBezTo>
                  <a:pt x="6034243" y="0"/>
                  <a:pt x="7774629" y="1739299"/>
                  <a:pt x="7774629" y="3884811"/>
                </a:cubicBezTo>
                <a:lnTo>
                  <a:pt x="7774629" y="6193018"/>
                </a:lnTo>
                <a:lnTo>
                  <a:pt x="0" y="6193018"/>
                </a:lnTo>
                <a:lnTo>
                  <a:pt x="0" y="3884811"/>
                </a:lnTo>
                <a:cubicBezTo>
                  <a:pt x="0" y="1739299"/>
                  <a:pt x="1740414" y="0"/>
                  <a:pt x="388732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99000"/>
            </a:schemeClr>
          </a:solidFill>
          <a:ln w="543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DBD695E-9CF1-AA55-98FC-16023DA63DCC}"/>
              </a:ext>
            </a:extLst>
          </p:cNvPr>
          <p:cNvSpPr/>
          <p:nvPr userDrawn="1"/>
        </p:nvSpPr>
        <p:spPr>
          <a:xfrm>
            <a:off x="7610252" y="1"/>
            <a:ext cx="2273668" cy="3147998"/>
          </a:xfrm>
          <a:custGeom>
            <a:avLst/>
            <a:gdLst>
              <a:gd name="connsiteX0" fmla="*/ 183295 w 2273668"/>
              <a:gd name="connsiteY0" fmla="*/ 0 h 3147998"/>
              <a:gd name="connsiteX1" fmla="*/ 2273668 w 2273668"/>
              <a:gd name="connsiteY1" fmla="*/ 0 h 3147998"/>
              <a:gd name="connsiteX2" fmla="*/ 2273668 w 2273668"/>
              <a:gd name="connsiteY2" fmla="*/ 3147998 h 3147998"/>
              <a:gd name="connsiteX3" fmla="*/ 2096300 w 2273668"/>
              <a:gd name="connsiteY3" fmla="*/ 3147998 h 3147998"/>
              <a:gd name="connsiteX4" fmla="*/ 2033714 w 2273668"/>
              <a:gd name="connsiteY4" fmla="*/ 3144814 h 3147998"/>
              <a:gd name="connsiteX5" fmla="*/ 0 w 2273668"/>
              <a:gd name="connsiteY5" fmla="*/ 886966 h 3147998"/>
              <a:gd name="connsiteX6" fmla="*/ 178732 w 2273668"/>
              <a:gd name="connsiteY6" fmla="*/ 9417 h 314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3668" h="3147998">
                <a:moveTo>
                  <a:pt x="183295" y="0"/>
                </a:moveTo>
                <a:lnTo>
                  <a:pt x="2273668" y="0"/>
                </a:lnTo>
                <a:lnTo>
                  <a:pt x="2273668" y="3147998"/>
                </a:lnTo>
                <a:lnTo>
                  <a:pt x="2096300" y="3147998"/>
                </a:lnTo>
                <a:lnTo>
                  <a:pt x="2033714" y="3144814"/>
                </a:lnTo>
                <a:cubicBezTo>
                  <a:pt x="895944" y="3028420"/>
                  <a:pt x="0" y="2060597"/>
                  <a:pt x="0" y="886966"/>
                </a:cubicBezTo>
                <a:cubicBezTo>
                  <a:pt x="0" y="576250"/>
                  <a:pt x="63712" y="279606"/>
                  <a:pt x="178732" y="9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5D00055-EDD4-C309-F17D-E2B894125DC5}"/>
              </a:ext>
            </a:extLst>
          </p:cNvPr>
          <p:cNvSpPr/>
          <p:nvPr userDrawn="1"/>
        </p:nvSpPr>
        <p:spPr>
          <a:xfrm>
            <a:off x="9883919" y="2"/>
            <a:ext cx="2254928" cy="3141557"/>
          </a:xfrm>
          <a:custGeom>
            <a:avLst/>
            <a:gdLst>
              <a:gd name="connsiteX0" fmla="*/ 0 w 2254928"/>
              <a:gd name="connsiteY0" fmla="*/ 0 h 3141557"/>
              <a:gd name="connsiteX1" fmla="*/ 2080472 w 2254928"/>
              <a:gd name="connsiteY1" fmla="*/ 0 h 3141557"/>
              <a:gd name="connsiteX2" fmla="*/ 2154269 w 2254928"/>
              <a:gd name="connsiteY2" fmla="*/ 202607 h 3141557"/>
              <a:gd name="connsiteX3" fmla="*/ 2254928 w 2254928"/>
              <a:gd name="connsiteY3" fmla="*/ 871976 h 3141557"/>
              <a:gd name="connsiteX4" fmla="*/ 231934 w 2254928"/>
              <a:gd name="connsiteY4" fmla="*/ 3128339 h 3141557"/>
              <a:gd name="connsiteX5" fmla="*/ 19 w 2254928"/>
              <a:gd name="connsiteY5" fmla="*/ 3141557 h 3141557"/>
              <a:gd name="connsiteX6" fmla="*/ 0 w 2254928"/>
              <a:gd name="connsiteY6" fmla="*/ 3141557 h 3141557"/>
              <a:gd name="connsiteX7" fmla="*/ 0 w 2254928"/>
              <a:gd name="connsiteY7" fmla="*/ 2729990 h 3141557"/>
              <a:gd name="connsiteX8" fmla="*/ 0 w 2254928"/>
              <a:gd name="connsiteY8" fmla="*/ 2344136 h 3141557"/>
              <a:gd name="connsiteX9" fmla="*/ 0 w 2254928"/>
              <a:gd name="connsiteY9" fmla="*/ 1983167 h 3141557"/>
              <a:gd name="connsiteX10" fmla="*/ 0 w 2254928"/>
              <a:gd name="connsiteY10" fmla="*/ 1646252 h 3141557"/>
              <a:gd name="connsiteX11" fmla="*/ 0 w 2254928"/>
              <a:gd name="connsiteY11" fmla="*/ 1332565 h 3141557"/>
              <a:gd name="connsiteX12" fmla="*/ 0 w 2254928"/>
              <a:gd name="connsiteY12" fmla="*/ 1041273 h 3141557"/>
              <a:gd name="connsiteX13" fmla="*/ 0 w 2254928"/>
              <a:gd name="connsiteY13" fmla="*/ 771549 h 3141557"/>
              <a:gd name="connsiteX14" fmla="*/ 0 w 2254928"/>
              <a:gd name="connsiteY14" fmla="*/ 522561 h 3141557"/>
              <a:gd name="connsiteX15" fmla="*/ 0 w 2254928"/>
              <a:gd name="connsiteY15" fmla="*/ 293482 h 3141557"/>
              <a:gd name="connsiteX16" fmla="*/ 0 w 2254928"/>
              <a:gd name="connsiteY16" fmla="*/ 83481 h 314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54928" h="3141557">
                <a:moveTo>
                  <a:pt x="0" y="0"/>
                </a:moveTo>
                <a:lnTo>
                  <a:pt x="2080472" y="0"/>
                </a:lnTo>
                <a:lnTo>
                  <a:pt x="2154269" y="202607"/>
                </a:lnTo>
                <a:cubicBezTo>
                  <a:pt x="2219730" y="414134"/>
                  <a:pt x="2254928" y="638939"/>
                  <a:pt x="2254928" y="871976"/>
                </a:cubicBezTo>
                <a:cubicBezTo>
                  <a:pt x="2254928" y="2045607"/>
                  <a:pt x="1374977" y="3005515"/>
                  <a:pt x="231934" y="3128339"/>
                </a:cubicBezTo>
                <a:lnTo>
                  <a:pt x="19" y="3141557"/>
                </a:lnTo>
                <a:lnTo>
                  <a:pt x="0" y="3141557"/>
                </a:lnTo>
                <a:lnTo>
                  <a:pt x="0" y="2729990"/>
                </a:lnTo>
                <a:lnTo>
                  <a:pt x="0" y="2344136"/>
                </a:lnTo>
                <a:lnTo>
                  <a:pt x="0" y="1983167"/>
                </a:lnTo>
                <a:lnTo>
                  <a:pt x="0" y="1646252"/>
                </a:lnTo>
                <a:lnTo>
                  <a:pt x="0" y="1332565"/>
                </a:lnTo>
                <a:lnTo>
                  <a:pt x="0" y="1041273"/>
                </a:lnTo>
                <a:lnTo>
                  <a:pt x="0" y="771549"/>
                </a:lnTo>
                <a:lnTo>
                  <a:pt x="0" y="522561"/>
                </a:lnTo>
                <a:lnTo>
                  <a:pt x="0" y="293482"/>
                </a:lnTo>
                <a:lnTo>
                  <a:pt x="0" y="8348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159CFE1-5BD1-E8F1-6368-C2A7C0653AB8}"/>
              </a:ext>
            </a:extLst>
          </p:cNvPr>
          <p:cNvSpPr/>
          <p:nvPr userDrawn="1"/>
        </p:nvSpPr>
        <p:spPr>
          <a:xfrm>
            <a:off x="8395730" y="2"/>
            <a:ext cx="2959203" cy="2352793"/>
          </a:xfrm>
          <a:custGeom>
            <a:avLst/>
            <a:gdLst>
              <a:gd name="connsiteX0" fmla="*/ 289830 w 2959203"/>
              <a:gd name="connsiteY0" fmla="*/ 0 h 2352793"/>
              <a:gd name="connsiteX1" fmla="*/ 2669374 w 2959203"/>
              <a:gd name="connsiteY1" fmla="*/ 0 h 2352793"/>
              <a:gd name="connsiteX2" fmla="*/ 2706511 w 2959203"/>
              <a:gd name="connsiteY2" fmla="*/ 49584 h 2352793"/>
              <a:gd name="connsiteX3" fmla="*/ 2951565 w 2959203"/>
              <a:gd name="connsiteY3" fmla="*/ 724493 h 2352793"/>
              <a:gd name="connsiteX4" fmla="*/ 2959203 w 2959203"/>
              <a:gd name="connsiteY4" fmla="*/ 875514 h 2352793"/>
              <a:gd name="connsiteX5" fmla="*/ 2959203 w 2959203"/>
              <a:gd name="connsiteY5" fmla="*/ 875554 h 2352793"/>
              <a:gd name="connsiteX6" fmla="*/ 2951565 w 2959203"/>
              <a:gd name="connsiteY6" fmla="*/ 1026575 h 2352793"/>
              <a:gd name="connsiteX7" fmla="*/ 1479602 w 2959203"/>
              <a:gd name="connsiteY7" fmla="*/ 2352793 h 2352793"/>
              <a:gd name="connsiteX8" fmla="*/ 0 w 2959203"/>
              <a:gd name="connsiteY8" fmla="*/ 875534 h 2352793"/>
              <a:gd name="connsiteX9" fmla="*/ 252694 w 2959203"/>
              <a:gd name="connsiteY9" fmla="*/ 49584 h 235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203" h="2352793">
                <a:moveTo>
                  <a:pt x="289830" y="0"/>
                </a:moveTo>
                <a:lnTo>
                  <a:pt x="2669374" y="0"/>
                </a:lnTo>
                <a:lnTo>
                  <a:pt x="2706511" y="49584"/>
                </a:lnTo>
                <a:cubicBezTo>
                  <a:pt x="2839459" y="246061"/>
                  <a:pt x="2926309" y="476187"/>
                  <a:pt x="2951565" y="724493"/>
                </a:cubicBezTo>
                <a:lnTo>
                  <a:pt x="2959203" y="875514"/>
                </a:lnTo>
                <a:lnTo>
                  <a:pt x="2959203" y="875554"/>
                </a:lnTo>
                <a:lnTo>
                  <a:pt x="2951565" y="1026575"/>
                </a:lnTo>
                <a:cubicBezTo>
                  <a:pt x="2875795" y="1771492"/>
                  <a:pt x="2245691" y="2352793"/>
                  <a:pt x="1479602" y="2352793"/>
                </a:cubicBezTo>
                <a:cubicBezTo>
                  <a:pt x="662440" y="2352793"/>
                  <a:pt x="0" y="1691401"/>
                  <a:pt x="0" y="875534"/>
                </a:cubicBezTo>
                <a:cubicBezTo>
                  <a:pt x="0" y="569583"/>
                  <a:pt x="93156" y="285356"/>
                  <a:pt x="252694" y="495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5473593-8EC1-9DBA-D2D0-04CD683CC6A2}"/>
              </a:ext>
            </a:extLst>
          </p:cNvPr>
          <p:cNvSpPr/>
          <p:nvPr userDrawn="1"/>
        </p:nvSpPr>
        <p:spPr>
          <a:xfrm>
            <a:off x="1390854" y="3130662"/>
            <a:ext cx="3106248" cy="3748831"/>
          </a:xfrm>
          <a:custGeom>
            <a:avLst/>
            <a:gdLst>
              <a:gd name="connsiteX0" fmla="*/ 0 w 3106248"/>
              <a:gd name="connsiteY0" fmla="*/ 0 h 3748831"/>
              <a:gd name="connsiteX1" fmla="*/ 3106248 w 3106248"/>
              <a:gd name="connsiteY1" fmla="*/ 3748831 h 3748831"/>
              <a:gd name="connsiteX2" fmla="*/ 0 w 3106248"/>
              <a:gd name="connsiteY2" fmla="*/ 3748831 h 37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6248" h="3748831">
                <a:moveTo>
                  <a:pt x="0" y="0"/>
                </a:moveTo>
                <a:lnTo>
                  <a:pt x="3106248" y="3748831"/>
                </a:lnTo>
                <a:lnTo>
                  <a:pt x="0" y="3748831"/>
                </a:lnTo>
                <a:close/>
              </a:path>
            </a:pathLst>
          </a:custGeom>
          <a:solidFill>
            <a:schemeClr val="accent2">
              <a:alpha val="9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2A465DE-454F-2263-F4C4-0365BDE7445A}"/>
              </a:ext>
            </a:extLst>
          </p:cNvPr>
          <p:cNvSpPr/>
          <p:nvPr userDrawn="1"/>
        </p:nvSpPr>
        <p:spPr>
          <a:xfrm>
            <a:off x="0" y="3130661"/>
            <a:ext cx="1400640" cy="3748832"/>
          </a:xfrm>
          <a:custGeom>
            <a:avLst/>
            <a:gdLst>
              <a:gd name="connsiteX0" fmla="*/ 1400640 w 1400640"/>
              <a:gd name="connsiteY0" fmla="*/ 0 h 3748832"/>
              <a:gd name="connsiteX1" fmla="*/ 1400640 w 1400640"/>
              <a:gd name="connsiteY1" fmla="*/ 3748832 h 3748832"/>
              <a:gd name="connsiteX2" fmla="*/ 0 w 1400640"/>
              <a:gd name="connsiteY2" fmla="*/ 3748832 h 3748832"/>
              <a:gd name="connsiteX3" fmla="*/ 0 w 1400640"/>
              <a:gd name="connsiteY3" fmla="*/ 1684743 h 37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640" h="3748832">
                <a:moveTo>
                  <a:pt x="1400640" y="0"/>
                </a:moveTo>
                <a:lnTo>
                  <a:pt x="1400640" y="3748832"/>
                </a:lnTo>
                <a:lnTo>
                  <a:pt x="0" y="3748832"/>
                </a:lnTo>
                <a:lnTo>
                  <a:pt x="0" y="1684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86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22FFF-0F69-3BF9-C9D5-6ECE1FEE2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B901E-CB83-8464-4622-9D1E8C7A5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DF8EF0-04CA-663D-5353-69DA73676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FB40F4-3599-DDEA-4735-9FCF41133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C5C810-79AC-50A2-C9C2-02CB0922B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C9ECF2-1C9E-7A77-9BC1-C7D4198D9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322277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C3BBB-2E03-D5A1-C518-9C4500862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98922D-85D2-915B-F96A-5BB0DDA05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DF8FC-3F9F-B564-7866-7B8111E25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6E0696-6021-27DC-5BF8-B8585ABD2C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B21FB0-C8F2-770B-7994-0D03F05141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430F7A-897F-21C0-EE4E-58E83A19A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A9E2F4-872F-2432-5342-3A0D9FEBF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A36C71-CCEB-C3C7-2F94-1550B76AA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Image 0" descr="preencoded.png">
            <a:extLst>
              <a:ext uri="{FF2B5EF4-FFF2-40B4-BE49-F238E27FC236}">
                <a16:creationId xmlns:a16="http://schemas.microsoft.com/office/drawing/2014/main" id="{C86A10FF-8AB5-B90A-4443-312D30B7B377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4285B64F-C744-ABEB-6BF7-DC312F5DF7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2" name="Image 5" descr="preencoded.png">
            <a:extLst>
              <a:ext uri="{FF2B5EF4-FFF2-40B4-BE49-F238E27FC236}">
                <a16:creationId xmlns:a16="http://schemas.microsoft.com/office/drawing/2014/main" id="{07A2ABD4-9892-414C-936A-8AA9B42AC457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6" descr="preencoded.png">
            <a:extLst>
              <a:ext uri="{FF2B5EF4-FFF2-40B4-BE49-F238E27FC236}">
                <a16:creationId xmlns:a16="http://schemas.microsoft.com/office/drawing/2014/main" id="{6E958560-7BA1-3553-920F-2E052CE2DFD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86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26EEF-F32A-E8CE-315A-CEC0CFD41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6857E5-97F1-983B-51B3-D60BEBDB5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1696EB-1076-8DA3-4A39-4B0417C9C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A137E-4469-9107-EAD8-18541B4C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A930A71-CF42-578E-3E70-22A09A916C97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7A6EC75-41AB-472D-6481-6A2C6ABBBE85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630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B2973E-A39C-6414-20ED-B4A9FA46F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F3F85F-AB9F-313D-2D28-7B041EF59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2B1A6D-C3EC-C35C-9CE3-0CD16A3B2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024165F-0A02-EDAD-416C-FB30978D89F6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54F662F-2D46-0C58-C018-C34564AB4F25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51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11F21-34D5-6448-0F62-2EA691A4A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733E8-E4F2-B70D-0F69-E2264EB9E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236FC3-EF8D-F244-6159-116B7DCB87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D2864-1A30-7E59-D82F-FCABD2112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1E509B-0D69-27E4-0D02-1CBBE7C81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432FFF-2208-E6F4-57CE-CBBC20DB0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52F3E6C-E69E-44E2-745E-5883A5480A22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8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011DA-3BBC-FB86-6CE5-538B369CC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196E42-6E61-296D-58B6-201250C10C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9381EC-C390-FB73-F5C6-130806361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21DDC-0FCB-E39E-3716-D0360117C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7F2424-104F-AC98-B5F7-2E405032E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DFA889-C8B7-2117-8B01-95E289B4F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D06760A-49B0-FE8B-0F72-D8E169BF47EA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62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326472-0025-451F-FAC4-68B0C50B4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85605-9659-8422-8B16-E2B8EAEC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5CCF0-6A91-70A3-B718-30EEB0D21B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147D8-81E2-CB86-DB9C-355036D95C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34F82-19CD-29C8-89FE-EE023EE9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915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655" r:id="rId14"/>
    <p:sldLayoutId id="2147483654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860D9-9D47-C0BB-B2B4-4B6F2B36C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8356" y="251819"/>
            <a:ext cx="8915399" cy="2262781"/>
          </a:xfrm>
        </p:spPr>
        <p:txBody>
          <a:bodyPr/>
          <a:lstStyle/>
          <a:p>
            <a:pPr algn="ctr"/>
            <a:r>
              <a:rPr lang="en-US" sz="2800" dirty="0"/>
              <a:t>Gymnastics Newfoundland &amp; Labrador</a:t>
            </a:r>
            <a:br>
              <a:rPr lang="en-US" dirty="0"/>
            </a:br>
            <a:r>
              <a:rPr lang="en-US" sz="4000" dirty="0"/>
              <a:t>Strategic Plan</a:t>
            </a:r>
            <a:br>
              <a:rPr lang="en-US" sz="4000" dirty="0"/>
            </a:br>
            <a:r>
              <a:rPr lang="en-US" sz="4000" dirty="0"/>
              <a:t>2022 - 2025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C1060B-300F-3CE3-E5AA-D8E29791C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7498" y="2636275"/>
            <a:ext cx="8915399" cy="1126283"/>
          </a:xfrm>
        </p:spPr>
        <p:txBody>
          <a:bodyPr/>
          <a:lstStyle/>
          <a:p>
            <a:r>
              <a:rPr lang="en-US" dirty="0"/>
              <a:t>Presented by:  Lindsay Winters &amp; Sarah Byrne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56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65E9-D88A-55D3-9D42-BD1C24B6D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chemeClr val="accent6"/>
                </a:solidFill>
                <a:latin typeface="Arial Black" panose="020B0604020202020204" pitchFamily="34" charset="0"/>
                <a:ea typeface="Arial Regular" pitchFamily="34" charset="-122"/>
                <a:cs typeface="Arial Black" panose="020B0604020202020204" pitchFamily="34" charset="0"/>
              </a:rPr>
              <a:t>AGENDA</a:t>
            </a:r>
            <a:endParaRPr lang="en-US" sz="4400" b="1" dirty="0">
              <a:solidFill>
                <a:schemeClr val="accent6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F66E5-D2D7-172B-46BA-FEBFE092C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  <a:p>
            <a:r>
              <a:rPr lang="en-US" dirty="0"/>
              <a:t>Key Goals</a:t>
            </a:r>
          </a:p>
          <a:p>
            <a:r>
              <a:rPr lang="en-US" dirty="0"/>
              <a:t>​Draft “In Progress” Work Plan</a:t>
            </a:r>
          </a:p>
          <a:p>
            <a:r>
              <a:rPr lang="en-US" dirty="0"/>
              <a:t>​Summary​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53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59" y="409288"/>
            <a:ext cx="8911687" cy="1280890"/>
          </a:xfrm>
        </p:spPr>
        <p:txBody>
          <a:bodyPr/>
          <a:lstStyle/>
          <a:p>
            <a:r>
              <a:rPr lang="en-US" sz="3600" b="1" dirty="0">
                <a:solidFill>
                  <a:schemeClr val="accent6"/>
                </a:solidFill>
                <a:latin typeface="Arial Black" panose="020B0604020202020204" pitchFamily="34" charset="0"/>
                <a:ea typeface="Arial Regular" pitchFamily="34" charset="-122"/>
                <a:cs typeface="Arial Black" panose="020B0604020202020204" pitchFamily="34" charset="0"/>
              </a:rPr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406" y="1962552"/>
            <a:ext cx="6900432" cy="4393798"/>
          </a:xfrm>
        </p:spPr>
        <p:txBody>
          <a:bodyPr>
            <a:normAutofit fontScale="70000" lnSpcReduction="20000"/>
          </a:bodyPr>
          <a:lstStyle/>
          <a:p>
            <a:r>
              <a:rPr lang="en-US" sz="2300" dirty="0"/>
              <a:t>Engaged Darlene Scott of Community Sector Counsel (CSC) to assist in the identification of key strategic priorities to form the basis of a new GNL Strategic Plan</a:t>
            </a:r>
          </a:p>
          <a:p>
            <a:endParaRPr lang="en-US" sz="2300" dirty="0"/>
          </a:p>
          <a:p>
            <a:r>
              <a:rPr lang="en-US" sz="2300" dirty="0"/>
              <a:t>CSC interviews with stakeholders held earlier in 2022: GNL Board of Directors and staff;  and volunteers and staff of 11 GNL member clubs</a:t>
            </a:r>
          </a:p>
          <a:p>
            <a:pPr marL="0" indent="0">
              <a:buNone/>
            </a:pPr>
            <a:endParaRPr lang="en-US" sz="2300" dirty="0"/>
          </a:p>
          <a:p>
            <a:r>
              <a:rPr lang="en-US" sz="2300" dirty="0"/>
              <a:t>CSC shared preliminary findings with GNL Board and member clubs at April 7/22 meeting</a:t>
            </a:r>
          </a:p>
          <a:p>
            <a:pPr marL="0" indent="0">
              <a:buNone/>
            </a:pPr>
            <a:endParaRPr lang="en-US" sz="2300" dirty="0"/>
          </a:p>
          <a:p>
            <a:r>
              <a:rPr lang="en-US" sz="2300" dirty="0"/>
              <a:t>Three key goals identified along with various supporting objectives</a:t>
            </a:r>
          </a:p>
          <a:p>
            <a:endParaRPr lang="en-US" sz="2300" dirty="0"/>
          </a:p>
          <a:p>
            <a:r>
              <a:rPr lang="en-US" sz="2300" dirty="0"/>
              <a:t>GNL Strategic Plan focused on effectively supporting clubs, enhancing member service and ensuring effective, sustainable GNL operations into the future</a:t>
            </a:r>
          </a:p>
          <a:p>
            <a:pPr marL="0" indent="0">
              <a:buNone/>
            </a:pPr>
            <a:endParaRPr lang="en-US" sz="2300" dirty="0"/>
          </a:p>
          <a:p>
            <a:r>
              <a:rPr lang="en-US" sz="2300" dirty="0"/>
              <a:t>Draft work plan “in-progress”; actions and responsible stakeholders being identified; future detail and timelines </a:t>
            </a:r>
            <a:r>
              <a:rPr lang="en-US" sz="2300"/>
              <a:t>to be developed</a:t>
            </a:r>
            <a:endParaRPr lang="en-US" sz="2300" dirty="0"/>
          </a:p>
          <a:p>
            <a:pPr marL="0" indent="0">
              <a:buNone/>
            </a:pPr>
            <a:endParaRPr lang="en-US" sz="2000" dirty="0"/>
          </a:p>
          <a:p>
            <a:endParaRPr lang="en-US" sz="16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03571BF2-FCCE-E7A0-736D-9168D2BBF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7FC3FD3F-45EE-74E3-AD64-441303B8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3A4F790B-7B0A-B420-FDAB-D926DB773636}"/>
              </a:ext>
            </a:extLst>
          </p:cNvPr>
          <p:cNvSpPr txBox="1">
            <a:spLocks/>
          </p:cNvSpPr>
          <p:nvPr/>
        </p:nvSpPr>
        <p:spPr>
          <a:xfrm>
            <a:off x="7720420" y="2109555"/>
            <a:ext cx="4275909" cy="355701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 </a:t>
            </a:r>
            <a:r>
              <a:rPr lang="en-US" b="1" dirty="0"/>
              <a:t>Three key goals identified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1.	</a:t>
            </a:r>
            <a:r>
              <a:rPr lang="en-US" b="1" dirty="0"/>
              <a:t>Review of GNL Governance</a:t>
            </a:r>
          </a:p>
          <a:p>
            <a:pPr>
              <a:buAutoNum type="arabicPeriod"/>
            </a:pPr>
            <a:endParaRPr lang="en-US" dirty="0"/>
          </a:p>
          <a:p>
            <a:pPr marL="461963" indent="-461963">
              <a:buNone/>
            </a:pPr>
            <a:r>
              <a:rPr lang="en-US" dirty="0"/>
              <a:t>2.</a:t>
            </a:r>
            <a:r>
              <a:rPr lang="en-US" b="1" dirty="0"/>
              <a:t>	Develop new communications strategies</a:t>
            </a:r>
          </a:p>
          <a:p>
            <a:pPr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	</a:t>
            </a:r>
            <a:r>
              <a:rPr lang="en-US" b="1" dirty="0"/>
              <a:t>Realign members services </a:t>
            </a:r>
          </a:p>
        </p:txBody>
      </p:sp>
    </p:spTree>
    <p:extLst>
      <p:ext uri="{BB962C8B-B14F-4D97-AF65-F5344CB8AC3E}">
        <p14:creationId xmlns:p14="http://schemas.microsoft.com/office/powerpoint/2010/main" val="97962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71CEB5-0F43-BA22-C4E7-3A84E631D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812" y="101122"/>
            <a:ext cx="10671048" cy="768096"/>
          </a:xfrm>
        </p:spPr>
        <p:txBody>
          <a:bodyPr/>
          <a:lstStyle/>
          <a:p>
            <a:r>
              <a:rPr lang="en-US" sz="4400" b="1" dirty="0">
                <a:solidFill>
                  <a:schemeClr val="accent6"/>
                </a:solidFill>
                <a:latin typeface="Arial Black" panose="020B0604020202020204" pitchFamily="34" charset="0"/>
              </a:rPr>
              <a:t>KEY GOALS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FC63C25-FE2A-0C11-2CEA-A80AA78FC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232" y="1650491"/>
            <a:ext cx="3328416" cy="4341005"/>
          </a:xfrm>
        </p:spPr>
        <p:txBody>
          <a:bodyPr/>
          <a:lstStyle/>
          <a:p>
            <a:r>
              <a:rPr lang="en-US" dirty="0"/>
              <a:t>GOVERNANCE STRUCTURE</a:t>
            </a:r>
          </a:p>
        </p:txBody>
      </p:sp>
      <p:pic>
        <p:nvPicPr>
          <p:cNvPr id="72" name="Picture Placeholder 71" descr="Flowchart outline">
            <a:extLst>
              <a:ext uri="{FF2B5EF4-FFF2-40B4-BE49-F238E27FC236}">
                <a16:creationId xmlns:a16="http://schemas.microsoft.com/office/drawing/2014/main" id="{FD5AE93E-9743-FD3B-C935-638BF9D159CC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911096" y="1165860"/>
            <a:ext cx="932688" cy="932688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AD6749A-51D8-599C-7C31-9922CF228D3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29502" y="3319054"/>
            <a:ext cx="2770632" cy="2206752"/>
          </a:xfrm>
        </p:spPr>
        <p:txBody>
          <a:bodyPr/>
          <a:lstStyle/>
          <a:p>
            <a:pPr marL="0" indent="0">
              <a:buNone/>
            </a:pPr>
            <a:r>
              <a:rPr lang="en-CA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Governance structure dispersed more regionally at the board level and supported with committee structures based on club inputs  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753AB0-02A6-E89E-7E23-593DBF52F4E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69645" y="1632204"/>
            <a:ext cx="3328416" cy="4341004"/>
          </a:xfrm>
        </p:spPr>
        <p:txBody>
          <a:bodyPr/>
          <a:lstStyle/>
          <a:p>
            <a:r>
              <a:rPr lang="en-US" dirty="0"/>
              <a:t>COMMUNICATIONS PLAN</a:t>
            </a:r>
          </a:p>
        </p:txBody>
      </p:sp>
      <p:pic>
        <p:nvPicPr>
          <p:cNvPr id="76" name="Picture Placeholder 75" descr="Call center outline">
            <a:extLst>
              <a:ext uri="{FF2B5EF4-FFF2-40B4-BE49-F238E27FC236}">
                <a16:creationId xmlns:a16="http://schemas.microsoft.com/office/drawing/2014/main" id="{7541E72A-A0CB-A011-55A9-1126F707D889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816019" y="1165860"/>
            <a:ext cx="932688" cy="932688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BF56CE2-ADEB-1E22-50FB-9F2AB378648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897047" y="3319054"/>
            <a:ext cx="2770632" cy="2206752"/>
          </a:xfrm>
        </p:spPr>
        <p:txBody>
          <a:bodyPr/>
          <a:lstStyle/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Communication strategies and tools that allow for and promote and improve collaboration opportunities between and among clubs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45CA7-A767-9133-8871-800B16D5D7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58784" y="1650492"/>
            <a:ext cx="3328416" cy="4341004"/>
          </a:xfrm>
        </p:spPr>
        <p:txBody>
          <a:bodyPr/>
          <a:lstStyle/>
          <a:p>
            <a:r>
              <a:rPr lang="en-US" altLang="zh-CN" dirty="0"/>
              <a:t>Realign member services</a:t>
            </a:r>
            <a:endParaRPr lang="en-US" dirty="0"/>
          </a:p>
        </p:txBody>
      </p:sp>
      <p:pic>
        <p:nvPicPr>
          <p:cNvPr id="80" name="Picture Placeholder 79" descr="Group success outline">
            <a:extLst>
              <a:ext uri="{FF2B5EF4-FFF2-40B4-BE49-F238E27FC236}">
                <a16:creationId xmlns:a16="http://schemas.microsoft.com/office/drawing/2014/main" id="{FCC17566-BE36-5CE0-25C6-8AC132D1479D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9756648" y="1165860"/>
            <a:ext cx="932688" cy="932688"/>
          </a:xfr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063C991-877C-CD1D-A03D-547E04121FE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916054" y="3319054"/>
            <a:ext cx="2770632" cy="2206752"/>
          </a:xfrm>
        </p:spPr>
        <p:txBody>
          <a:bodyPr/>
          <a:lstStyle/>
          <a:p>
            <a:pPr marL="0" indent="0">
              <a:buNone/>
            </a:pPr>
            <a:r>
              <a:rPr lang="en-CA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Realign member services to reflect the differing nature and size of clubs that belong to GNL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4" name="Slide Number Placeholder 14">
            <a:extLst>
              <a:ext uri="{FF2B5EF4-FFF2-40B4-BE49-F238E27FC236}">
                <a16:creationId xmlns:a16="http://schemas.microsoft.com/office/drawing/2014/main" id="{15E364C5-84C3-5AC3-8521-344A3ECB6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4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65E9-D88A-55D3-9D42-BD1C24B6D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440" y="2527363"/>
            <a:ext cx="8634985" cy="1803273"/>
          </a:xfrm>
        </p:spPr>
        <p:txBody>
          <a:bodyPr/>
          <a:lstStyle/>
          <a:p>
            <a:r>
              <a:rPr lang="en-US" sz="4400" b="1" dirty="0">
                <a:solidFill>
                  <a:schemeClr val="accent6"/>
                </a:solidFill>
                <a:latin typeface="Arial Black" panose="020B0604020202020204" pitchFamily="34" charset="0"/>
                <a:ea typeface="Arial Regular" pitchFamily="34" charset="-122"/>
                <a:cs typeface="Arial Black" panose="020B0604020202020204" pitchFamily="34" charset="0"/>
              </a:rPr>
              <a:t>DRAFT “IN PROGRESS” WORK PLAN</a:t>
            </a:r>
            <a:endParaRPr lang="en-US" sz="4400" b="1" dirty="0">
              <a:solidFill>
                <a:schemeClr val="accent6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012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F7D2E-080D-DBDD-73C4-3C38A2B77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4616" y="513025"/>
            <a:ext cx="8911687" cy="69986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6"/>
                </a:solidFill>
                <a:latin typeface="Arial Black" panose="020B0604020202020204" pitchFamily="34" charset="0"/>
                <a:ea typeface="Arial Regular" pitchFamily="34" charset="-122"/>
              </a:rPr>
              <a:t>GOVERNANCE STRUCTURE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7F20BE-640F-EFAB-3A43-2AA146DB4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2575" y="6254977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228E077-4ABD-1F6E-966F-F7E6B5E468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354755"/>
              </p:ext>
            </p:extLst>
          </p:nvPr>
        </p:nvGraphicFramePr>
        <p:xfrm>
          <a:off x="304800" y="1589348"/>
          <a:ext cx="11582400" cy="39692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1975">
                  <a:extLst>
                    <a:ext uri="{9D8B030D-6E8A-4147-A177-3AD203B41FA5}">
                      <a16:colId xmlns:a16="http://schemas.microsoft.com/office/drawing/2014/main" val="205729681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564652187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763425967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1512333505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546141360"/>
                    </a:ext>
                  </a:extLst>
                </a:gridCol>
              </a:tblGrid>
              <a:tr h="180481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Goal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 </a:t>
                      </a:r>
                      <a:r>
                        <a:rPr lang="en-CA" sz="12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Supports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 Draft Action Plan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Engagement 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 </a:t>
                      </a:r>
                      <a:r>
                        <a:rPr lang="en-CA" sz="12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Target Completion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extLst>
                  <a:ext uri="{0D108BD9-81ED-4DB2-BD59-A6C34878D82A}">
                    <a16:rowId xmlns:a16="http://schemas.microsoft.com/office/drawing/2014/main" val="3137126057"/>
                  </a:ext>
                </a:extLst>
              </a:tr>
              <a:tr h="684616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 </a:t>
                      </a: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</a:rPr>
                        <a:t>By-Law Review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u="sng" dirty="0">
                          <a:effectLst/>
                        </a:rPr>
                        <a:t>Strike committee to evaluate:</a:t>
                      </a:r>
                      <a:endParaRPr lang="en-US" sz="1100" b="1" u="sng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 Procure other PSO by-laws to determine best practices</a:t>
                      </a:r>
                      <a:endParaRPr lang="en-US" sz="11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</a:rPr>
                        <a:t>Develop Terms of Reference</a:t>
                      </a:r>
                      <a:endParaRPr lang="en-US" sz="11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</a:rPr>
                        <a:t>Invite member club participation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</a:rPr>
                        <a:t>Board Committee/Clubs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extLst>
                  <a:ext uri="{0D108BD9-81ED-4DB2-BD59-A6C34878D82A}">
                    <a16:rowId xmlns:a16="http://schemas.microsoft.com/office/drawing/2014/main" val="1970777720"/>
                  </a:ext>
                </a:extLst>
              </a:tr>
              <a:tr h="1896094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</a:rPr>
                        <a:t>Succession Planning-Staff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u="sng" dirty="0">
                          <a:effectLst/>
                        </a:rPr>
                        <a:t>Phase 1</a:t>
                      </a:r>
                      <a:endParaRPr lang="en-US" sz="1100" b="1" u="sng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</a:rPr>
                        <a:t>Detailed Job Descriptions</a:t>
                      </a:r>
                      <a:endParaRPr lang="en-US" sz="11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</a:rPr>
                        <a:t>Roles and responsibilities</a:t>
                      </a:r>
                      <a:endParaRPr lang="en-US" sz="11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</a:rPr>
                        <a:t>Annual Program Calendar for all positions </a:t>
                      </a:r>
                      <a:endParaRPr lang="en-US" sz="11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</a:rPr>
                        <a:t>Organizational Structure reconfiguration and graphics to be disseminated and posted</a:t>
                      </a:r>
                      <a:endParaRPr lang="en-US" sz="11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</a:rPr>
                        <a:t>Establish pay brackets for positions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u="sng" dirty="0">
                          <a:effectLst/>
                        </a:rPr>
                        <a:t>Phase 2</a:t>
                      </a:r>
                      <a:endParaRPr lang="en-US" sz="1100" b="1" u="sng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</a:rPr>
                        <a:t>Forecast HR needs</a:t>
                      </a:r>
                      <a:endParaRPr lang="en-US" sz="11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</a:rPr>
                        <a:t>Apply information gained from forecast to current situation – who do we have? What can they do? Where do we need to develop or hire?</a:t>
                      </a:r>
                      <a:endParaRPr lang="en-US" sz="11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</a:rPr>
                        <a:t>Outsourcing – are there business functions that are best done via contract?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</a:rPr>
                        <a:t>Board Committee/GNL Staff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extLst>
                  <a:ext uri="{0D108BD9-81ED-4DB2-BD59-A6C34878D82A}">
                    <a16:rowId xmlns:a16="http://schemas.microsoft.com/office/drawing/2014/main" val="134661880"/>
                  </a:ext>
                </a:extLst>
              </a:tr>
              <a:tr h="1107286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</a:rPr>
                        <a:t>Succession planning GNL board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i="0" u="sng" dirty="0">
                          <a:effectLst/>
                        </a:rPr>
                        <a:t>Recruitment &amp; nominations</a:t>
                      </a:r>
                      <a:endParaRPr lang="en-US" sz="1100" b="1" i="0" u="sng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</a:rPr>
                        <a:t>Standardize timelines for call for nominations and nomination forms</a:t>
                      </a:r>
                      <a:endParaRPr lang="en-US" sz="11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</a:rPr>
                        <a:t>Strike ad hoc committee to engage potential new board members</a:t>
                      </a:r>
                      <a:endParaRPr lang="en-US" sz="11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</a:rPr>
                        <a:t>Determine if nominations document is current</a:t>
                      </a:r>
                      <a:endParaRPr lang="en-US" sz="11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</a:rPr>
                        <a:t>Review of director’s manual</a:t>
                      </a:r>
                      <a:endParaRPr lang="en-US" sz="11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</a:rPr>
                        <a:t>Annual report card for board members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</a:rPr>
                        <a:t>Board Committee/GNL Staff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extLst>
                  <a:ext uri="{0D108BD9-81ED-4DB2-BD59-A6C34878D82A}">
                    <a16:rowId xmlns:a16="http://schemas.microsoft.com/office/drawing/2014/main" val="283907962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CF11100-9AC4-BD3C-F4D9-ED7877F80297}"/>
              </a:ext>
            </a:extLst>
          </p:cNvPr>
          <p:cNvSpPr txBox="1"/>
          <p:nvPr/>
        </p:nvSpPr>
        <p:spPr>
          <a:xfrm>
            <a:off x="372673" y="1989364"/>
            <a:ext cx="492443" cy="3962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Governance Structure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240348-36FE-BE87-8168-B0DFF57F62DA}"/>
              </a:ext>
            </a:extLst>
          </p:cNvPr>
          <p:cNvSpPr txBox="1"/>
          <p:nvPr/>
        </p:nvSpPr>
        <p:spPr>
          <a:xfrm>
            <a:off x="3838575" y="603885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DRAFT FOR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94818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F7D2E-080D-DBDD-73C4-3C38A2B77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2807" y="58769"/>
            <a:ext cx="8911687" cy="69986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6"/>
                </a:solidFill>
                <a:latin typeface="Arial Black" panose="020B0604020202020204" pitchFamily="34" charset="0"/>
                <a:ea typeface="Arial Regular" pitchFamily="34" charset="-122"/>
              </a:rPr>
              <a:t>COMMUNICATIONS STRATEGY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7F20BE-640F-EFAB-3A43-2AA146DB4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2575" y="6254977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228E077-4ABD-1F6E-966F-F7E6B5E468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032574"/>
              </p:ext>
            </p:extLst>
          </p:nvPr>
        </p:nvGraphicFramePr>
        <p:xfrm>
          <a:off x="304800" y="758634"/>
          <a:ext cx="11582400" cy="5740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57296813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1564652187"/>
                    </a:ext>
                  </a:extLst>
                </a:gridCol>
                <a:gridCol w="7219950">
                  <a:extLst>
                    <a:ext uri="{9D8B030D-6E8A-4147-A177-3AD203B41FA5}">
                      <a16:colId xmlns:a16="http://schemas.microsoft.com/office/drawing/2014/main" val="763425967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1512333505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546141360"/>
                    </a:ext>
                  </a:extLst>
                </a:gridCol>
              </a:tblGrid>
              <a:tr h="357435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Goal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 </a:t>
                      </a:r>
                      <a:r>
                        <a:rPr lang="en-CA" sz="12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Supports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 Draft Action Plan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Engagement 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 </a:t>
                      </a:r>
                      <a:r>
                        <a:rPr lang="en-CA" sz="12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Target Completion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extLst>
                  <a:ext uri="{0D108BD9-81ED-4DB2-BD59-A6C34878D82A}">
                    <a16:rowId xmlns:a16="http://schemas.microsoft.com/office/drawing/2014/main" val="3137126057"/>
                  </a:ext>
                </a:extLst>
              </a:tr>
              <a:tr h="236081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</a:rPr>
                        <a:t> </a:t>
                      </a: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Redevelop Website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Reconstruct the GNL website so it is easily navigated: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key areas to highlight on main page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Compile resources necessary to functionality in each key area and post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Send out memo on changes and where to find information now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GNL Staff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0777720"/>
                  </a:ext>
                </a:extLst>
              </a:tr>
              <a:tr h="158031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Communication Plan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Improve internal communications:</a:t>
                      </a:r>
                      <a:endParaRPr lang="en-US" sz="11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 weekly staff meetings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Align workflow and information dissemination with newly adapted organizational structure and roles and responsibilities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Establish communication lines electronically, via phone, and plan annual in person staff meeting.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Collaborate with PSO’s, NSO’’s and Sport Law to determine best practices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 a Communication’s Policy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Improve External Communications</a:t>
                      </a:r>
                      <a:endParaRPr lang="en-US" sz="11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 Operations council meeting to quarterly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Update and disseminate terms of reference for technical committees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Update technical committee membership and create document to be disseminated to membership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 quarterly newsletter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Reinforce effective communication lines with newly established organizational structure/roles &amp; responsibilities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Establish key contacts for all areas of business at clubs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Create database of media contacts for entire province (geographic areas pertaining to newsworthiness)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Create and send out press releases for results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GNL Staff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661880"/>
                  </a:ext>
                </a:extLst>
              </a:tr>
              <a:tr h="905398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 Media Plan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Utilize existing social media platforms:</a:t>
                      </a: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-3429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Create/maintain accounts with Facebook, Instagram, Twitter and Tik Tok</a:t>
                      </a:r>
                    </a:p>
                    <a:p>
                      <a:pPr marL="0" marR="0" lvl="0" indent="-3429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Assign Human Resources to update platforms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Create social media calendars for posts:</a:t>
                      </a: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-3429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Weekly established posts (ex/motivation Monday, Athlete highlight, Coach highlight, Volunteer highlight)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-3429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Ensure results and accomplishments are highlighted across all platforms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Branding:</a:t>
                      </a: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-34290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Standardize GNL logo and get proper files for profile pictures and pages 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GNL Staff</a:t>
                      </a: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extLst>
                  <a:ext uri="{0D108BD9-81ED-4DB2-BD59-A6C34878D82A}">
                    <a16:rowId xmlns:a16="http://schemas.microsoft.com/office/drawing/2014/main" val="283907962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CF11100-9AC4-BD3C-F4D9-ED7877F80297}"/>
              </a:ext>
            </a:extLst>
          </p:cNvPr>
          <p:cNvSpPr txBox="1"/>
          <p:nvPr/>
        </p:nvSpPr>
        <p:spPr>
          <a:xfrm>
            <a:off x="645238" y="2137768"/>
            <a:ext cx="492443" cy="3962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Communications Strategy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CBB29F-3397-7A6D-5967-A36D046D3720}"/>
              </a:ext>
            </a:extLst>
          </p:cNvPr>
          <p:cNvSpPr txBox="1"/>
          <p:nvPr/>
        </p:nvSpPr>
        <p:spPr>
          <a:xfrm>
            <a:off x="3829050" y="6499226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DRAFT FOR DISCUSSION PURPOSES ONLY</a:t>
            </a:r>
          </a:p>
        </p:txBody>
      </p:sp>
      <p:sp>
        <p:nvSpPr>
          <p:cNvPr id="7" name="Slide Number Placeholder 14">
            <a:extLst>
              <a:ext uri="{FF2B5EF4-FFF2-40B4-BE49-F238E27FC236}">
                <a16:creationId xmlns:a16="http://schemas.microsoft.com/office/drawing/2014/main" id="{DAD9A782-7B26-37CF-D85A-C268C52FCF4D}"/>
              </a:ext>
            </a:extLst>
          </p:cNvPr>
          <p:cNvSpPr txBox="1">
            <a:spLocks/>
          </p:cNvSpPr>
          <p:nvPr/>
        </p:nvSpPr>
        <p:spPr>
          <a:xfrm>
            <a:off x="9144000" y="64753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8F63A3B-78C7-47BE-AE5E-E10140E0464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223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F7D2E-080D-DBDD-73C4-3C38A2B77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4616" y="513025"/>
            <a:ext cx="8911687" cy="69986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6"/>
                </a:solidFill>
                <a:latin typeface="Arial Black" panose="020B0604020202020204" pitchFamily="34" charset="0"/>
                <a:ea typeface="Arial Regular" pitchFamily="34" charset="-122"/>
              </a:rPr>
              <a:t>MEMBER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7F20BE-640F-EFAB-3A43-2AA146DB4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2575" y="6254977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228E077-4ABD-1F6E-966F-F7E6B5E468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040398"/>
              </p:ext>
            </p:extLst>
          </p:nvPr>
        </p:nvGraphicFramePr>
        <p:xfrm>
          <a:off x="304800" y="1189809"/>
          <a:ext cx="11582400" cy="45968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1975">
                  <a:extLst>
                    <a:ext uri="{9D8B030D-6E8A-4147-A177-3AD203B41FA5}">
                      <a16:colId xmlns:a16="http://schemas.microsoft.com/office/drawing/2014/main" val="205729681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564652187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763425967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1512333505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546141360"/>
                    </a:ext>
                  </a:extLst>
                </a:gridCol>
              </a:tblGrid>
              <a:tr h="169127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Goal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 </a:t>
                      </a:r>
                      <a:r>
                        <a:rPr lang="en-CA" sz="12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Supports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 Draft Action Plan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Engagement 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 </a:t>
                      </a:r>
                      <a:r>
                        <a:rPr lang="en-CA" sz="12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Target Completion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extLst>
                  <a:ext uri="{0D108BD9-81ED-4DB2-BD59-A6C34878D82A}">
                    <a16:rowId xmlns:a16="http://schemas.microsoft.com/office/drawing/2014/main" val="3137126057"/>
                  </a:ext>
                </a:extLst>
              </a:tr>
              <a:tr h="452096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 </a:t>
                      </a: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Committee Structures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Technical Committees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Edit and approve terms of reference for all technical committees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Ensure committees are educated and knowledgeable about the scope of their work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Communicate committee members roster to membership and post on website inclusive of dates of terms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Standardize timelines and nomination forms for technical committees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composition of technical committees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GNL Staff/Clubs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0777720"/>
                  </a:ext>
                </a:extLst>
              </a:tr>
              <a:tr h="6457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Policy Review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Determine key policies for review &amp; prioritize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Structure Terms of reference for review and committee structure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Strike committee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Board/GNL Staff/Clubs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5495559"/>
                  </a:ext>
                </a:extLst>
              </a:tr>
              <a:tr h="747195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Club Development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Construct a committee structure to develop a plan for club recruitment and development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GNL Staff/Clubs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661880"/>
                  </a:ext>
                </a:extLst>
              </a:tr>
              <a:tr h="1167013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7" marR="49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 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CA" sz="11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Evaluate the impact of realigned members services with annual member surveys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Board/GNL Staff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907962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CF11100-9AC4-BD3C-F4D9-ED7877F80297}"/>
              </a:ext>
            </a:extLst>
          </p:cNvPr>
          <p:cNvSpPr txBox="1"/>
          <p:nvPr/>
        </p:nvSpPr>
        <p:spPr>
          <a:xfrm>
            <a:off x="372673" y="1989364"/>
            <a:ext cx="492443" cy="3962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Member Services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84E61-EEDC-A588-A1AD-8A870BDDF160}"/>
              </a:ext>
            </a:extLst>
          </p:cNvPr>
          <p:cNvSpPr txBox="1"/>
          <p:nvPr/>
        </p:nvSpPr>
        <p:spPr>
          <a:xfrm>
            <a:off x="3790950" y="6160309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DRAFT FOR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124455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5058AE03-D409-0714-CCED-4548A9C92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1150" y="6302375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9</a:t>
            </a:fld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5FD924-041A-595E-D893-9F0E78A19D0C}"/>
              </a:ext>
            </a:extLst>
          </p:cNvPr>
          <p:cNvSpPr txBox="1"/>
          <p:nvPr/>
        </p:nvSpPr>
        <p:spPr>
          <a:xfrm>
            <a:off x="3776662" y="2151727"/>
            <a:ext cx="828913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000" dirty="0"/>
              <a:t>Work plan to be further developed in 2022</a:t>
            </a:r>
          </a:p>
          <a:p>
            <a:endParaRPr lang="en-US" sz="20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000" dirty="0"/>
              <a:t>Strategic Plan to be executed over the next 3 years</a:t>
            </a:r>
          </a:p>
          <a:p>
            <a:endParaRPr lang="en-US" sz="20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000" dirty="0"/>
              <a:t>Engagement with member clubs important especially on review of governance structure and committee structures</a:t>
            </a:r>
          </a:p>
          <a:p>
            <a:endParaRPr lang="en-US" sz="20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000" dirty="0"/>
              <a:t>Update membership on Strategic Plan activities/progress during the year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656BD41-71B6-8544-962C-FE51C0CFED92}"/>
              </a:ext>
            </a:extLst>
          </p:cNvPr>
          <p:cNvSpPr txBox="1"/>
          <p:nvPr/>
        </p:nvSpPr>
        <p:spPr>
          <a:xfrm>
            <a:off x="3793331" y="752187"/>
            <a:ext cx="61007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  <a:latin typeface="Arial Black" panose="020B0604020202020204" pitchFamily="34" charset="0"/>
                <a:ea typeface="Arial Regular" pitchFamily="34" charset="-122"/>
                <a:cs typeface="+mj-cs"/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170280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912</Words>
  <Application>Microsoft Office PowerPoint</Application>
  <PresentationFormat>Widescreen</PresentationFormat>
  <Paragraphs>169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Symbol</vt:lpstr>
      <vt:lpstr>Wingdings</vt:lpstr>
      <vt:lpstr>Wingdings 3</vt:lpstr>
      <vt:lpstr>Office Theme</vt:lpstr>
      <vt:lpstr>Gymnastics Newfoundland &amp; Labrador Strategic Plan 2022 - 2025</vt:lpstr>
      <vt:lpstr>AGENDA</vt:lpstr>
      <vt:lpstr>BACKGROUND</vt:lpstr>
      <vt:lpstr>KEY GOALS</vt:lpstr>
      <vt:lpstr>DRAFT “IN PROGRESS” WORK PLAN</vt:lpstr>
      <vt:lpstr>GOVERNANCE STRUCTURE</vt:lpstr>
      <vt:lpstr>COMMUNICATIONS STRATEGY</vt:lpstr>
      <vt:lpstr>MEMBER SERVICES</vt:lpstr>
      <vt:lpstr>PowerPoint Presentation</vt:lpstr>
    </vt:vector>
  </TitlesOfParts>
  <Company>Fortis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subject/>
  <dc:creator>Gosse, Karen</dc:creator>
  <cp:lastModifiedBy>Lisa Fridgen</cp:lastModifiedBy>
  <cp:revision>5</cp:revision>
  <dcterms:created xsi:type="dcterms:W3CDTF">2022-09-11T15:10:53Z</dcterms:created>
  <dcterms:modified xsi:type="dcterms:W3CDTF">2022-10-18T11:54:30Z</dcterms:modified>
</cp:coreProperties>
</file>