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9" r:id="rId1"/>
  </p:sldMasterIdLst>
  <p:notesMasterIdLst>
    <p:notesMasterId r:id="rId11"/>
  </p:notesMasterIdLst>
  <p:sldIdLst>
    <p:sldId id="278" r:id="rId2"/>
    <p:sldId id="279" r:id="rId3"/>
    <p:sldId id="280" r:id="rId4"/>
    <p:sldId id="291" r:id="rId5"/>
    <p:sldId id="295" r:id="rId6"/>
    <p:sldId id="292" r:id="rId7"/>
    <p:sldId id="294" r:id="rId8"/>
    <p:sldId id="296" r:id="rId9"/>
    <p:sldId id="290" r:id="rId10"/>
  </p:sldIdLst>
  <p:sldSz cx="12192000" cy="6858000"/>
  <p:notesSz cx="13716000" cy="2438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09" autoAdjust="0"/>
  </p:normalViewPr>
  <p:slideViewPr>
    <p:cSldViewPr snapToGrid="0" snapToObjects="1">
      <p:cViewPr varScale="1">
        <p:scale>
          <a:sx n="71" d="100"/>
          <a:sy n="71" d="100"/>
        </p:scale>
        <p:origin x="660" y="78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7296-3A45-0262-EAEC-8D7FF633D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D215C-2832-321F-C96B-26FBF8D12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DD31C-236D-A7F1-2463-8685B4D25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1F19F-20DF-96C3-0D1E-98221206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21D5F-1482-FA7C-5386-8AC016C9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52F6A68-4E17-A45D-20FA-42036E0A886E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83FE4FC-A86B-B0D3-CB8E-5994D7C3CB9C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8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59F0A-B6C0-8D31-ED38-30BC14EC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3527A0-9D73-05DF-4A26-631D6904B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DED61-DC5D-74E1-0EFB-840672DB3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5566-FA2A-19F9-47B0-90173540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C4A72-6334-12EE-D412-AAA11A4D1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711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D618B2-F8A2-CE53-0E40-1EAFEC77AA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53EEF9-6B73-AE66-1E00-4E2BAD83C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5E4E4-483F-A3B7-AA71-0CE7F39A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1E631-4615-B82D-C944-48980F49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7D42A-0A35-8B34-9FBF-069499A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01953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0469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646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9AF56-16B9-CF59-11B0-F80AD239A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DF159-9D5B-A833-AF78-9CF00F903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7F049-FD4A-4DD3-0D24-95B5C8978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1F81A-B282-6D87-FC2C-98D0E2DA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D6EBC-4EC3-C327-5C62-8C174689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4442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1157-DBCC-F0E8-69A6-549DEB97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2FF6F-D5B5-F384-A4F7-039897A69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AF59B-CBD3-4C56-486B-977AD598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44ABD-2730-2BD7-E85C-B8764FAD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477A2-51FA-86EC-92DF-5F5DD2D7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D5718AA-23C8-CECA-95BE-82FD30E32A93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DBD695E-9CF1-AA55-98FC-16023DA63DCC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5D00055-EDD4-C309-F17D-E2B894125DC5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159CFE1-5BD1-E8F1-6368-C2A7C0653AB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5473593-8EC1-9DBA-D2D0-04CD683CC6A2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2A465DE-454F-2263-F4C4-0365BDE7445A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2FFF-0F69-3BF9-C9D5-6ECE1FEE2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B901E-CB83-8464-4622-9D1E8C7A5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DF8EF0-04CA-663D-5353-69DA7367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B40F4-3599-DDEA-4735-9FCF41133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5C810-79AC-50A2-C9C2-02CB0922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9ECF2-1C9E-7A77-9BC1-C7D4198D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2227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3BBB-2E03-D5A1-C518-9C450086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8922D-85D2-915B-F96A-5BB0DDA05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DF8FC-3F9F-B564-7866-7B8111E25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E0696-6021-27DC-5BF8-B8585ABD2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B21FB0-C8F2-770B-7994-0D03F0514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30F7A-897F-21C0-EE4E-58E83A19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A9E2F4-872F-2432-5342-3A0D9FEB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A36C71-CCEB-C3C7-2F94-1550B76AA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Image 0" descr="preencoded.png">
            <a:extLst>
              <a:ext uri="{FF2B5EF4-FFF2-40B4-BE49-F238E27FC236}">
                <a16:creationId xmlns:a16="http://schemas.microsoft.com/office/drawing/2014/main" id="{C86A10FF-8AB5-B90A-4443-312D30B7B377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4285B64F-C744-ABEB-6BF7-DC312F5DF7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2" name="Image 5" descr="preencoded.png">
            <a:extLst>
              <a:ext uri="{FF2B5EF4-FFF2-40B4-BE49-F238E27FC236}">
                <a16:creationId xmlns:a16="http://schemas.microsoft.com/office/drawing/2014/main" id="{07A2ABD4-9892-414C-936A-8AA9B42AC457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6" descr="preencoded.png">
            <a:extLst>
              <a:ext uri="{FF2B5EF4-FFF2-40B4-BE49-F238E27FC236}">
                <a16:creationId xmlns:a16="http://schemas.microsoft.com/office/drawing/2014/main" id="{6E958560-7BA1-3553-920F-2E052CE2DFD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6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26EEF-F32A-E8CE-315A-CEC0CFD41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857E5-97F1-983B-51B3-D60BEBDB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696EB-1076-8DA3-4A39-4B0417C9C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A137E-4469-9107-EAD8-18541B4C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A930A71-CF42-578E-3E70-22A09A916C97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7A6EC75-41AB-472D-6481-6A2C6ABBBE85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3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B2973E-A39C-6414-20ED-B4A9FA46F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F3F85F-AB9F-313D-2D28-7B041EF5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2B1A6D-C3EC-C35C-9CE3-0CD16A3B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024165F-0A02-EDAD-416C-FB30978D89F6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54F662F-2D46-0C58-C018-C34564AB4F25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51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1F21-34D5-6448-0F62-2EA691A4A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733E8-E4F2-B70D-0F69-E2264EB9E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36FC3-EF8D-F244-6159-116B7DCB8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D2864-1A30-7E59-D82F-FCABD211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E509B-0D69-27E4-0D02-1CBBE7C8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32FFF-2208-E6F4-57CE-CBBC20DB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52F3E6C-E69E-44E2-745E-5883A5480A22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011DA-3BBC-FB86-6CE5-538B369C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96E42-6E61-296D-58B6-201250C10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381EC-C390-FB73-F5C6-130806361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21DDC-0FCB-E39E-3716-D0360117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F2424-104F-AC98-B5F7-2E40503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FA889-C8B7-2117-8B01-95E289B4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D06760A-49B0-FE8B-0F72-D8E169BF47EA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62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326472-0025-451F-FAC4-68B0C50B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85605-9659-8422-8B16-E2B8EAEC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5CCF0-6A91-70A3-B718-30EEB0D21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147D8-81E2-CB86-DB9C-355036D95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34F82-19CD-29C8-89FE-EE023EE9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1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655" r:id="rId14"/>
    <p:sldLayoutId id="2147483654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8356" y="251819"/>
            <a:ext cx="8915399" cy="2262781"/>
          </a:xfrm>
        </p:spPr>
        <p:txBody>
          <a:bodyPr/>
          <a:lstStyle/>
          <a:p>
            <a:pPr algn="ctr"/>
            <a:r>
              <a:rPr lang="en-US" sz="2800" dirty="0"/>
              <a:t>Gymnastics Newfoundland &amp; Labrador</a:t>
            </a:r>
            <a:br>
              <a:rPr lang="en-US" dirty="0"/>
            </a:br>
            <a:r>
              <a:rPr lang="en-US" sz="4000" dirty="0"/>
              <a:t>Strategic Plan</a:t>
            </a:r>
            <a:br>
              <a:rPr lang="en-US" sz="4000" dirty="0"/>
            </a:br>
            <a:r>
              <a:rPr lang="en-US" sz="4000" dirty="0"/>
              <a:t>2022 - 2025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7498" y="2636275"/>
            <a:ext cx="8915399" cy="1126283"/>
          </a:xfrm>
        </p:spPr>
        <p:txBody>
          <a:bodyPr/>
          <a:lstStyle/>
          <a:p>
            <a:r>
              <a:rPr lang="en-US" dirty="0"/>
              <a:t>Presented by:  Lindsay Winters &amp; Sarah Byrne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5E9-D88A-55D3-9D42-BD1C24B6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  <a:cs typeface="Arial Black" panose="020B0604020202020204" pitchFamily="34" charset="0"/>
              </a:rPr>
              <a:t>AGENDA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66E5-D2D7-172B-46BA-FEBFE092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Key Goals</a:t>
            </a:r>
          </a:p>
          <a:p>
            <a:r>
              <a:rPr lang="en-US" dirty="0"/>
              <a:t>​Draft “In Progress” Work Plan</a:t>
            </a:r>
          </a:p>
          <a:p>
            <a:r>
              <a:rPr lang="en-US" dirty="0"/>
              <a:t>​Summary​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59" y="409288"/>
            <a:ext cx="8911687" cy="1280890"/>
          </a:xfrm>
        </p:spPr>
        <p:txBody>
          <a:bodyPr/>
          <a:lstStyle/>
          <a:p>
            <a:r>
              <a:rPr lang="en-US" sz="36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  <a:cs typeface="Arial Black" panose="020B0604020202020204" pitchFamily="34" charset="0"/>
              </a:rPr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06" y="1962552"/>
            <a:ext cx="6900432" cy="4393798"/>
          </a:xfrm>
        </p:spPr>
        <p:txBody>
          <a:bodyPr>
            <a:normAutofit fontScale="70000" lnSpcReduction="20000"/>
          </a:bodyPr>
          <a:lstStyle/>
          <a:p>
            <a:r>
              <a:rPr lang="en-US" sz="2300" dirty="0"/>
              <a:t>Engaged Darlene Scott of Community Sector Counsel (CSC) to assist in the identification of key strategic priorities to form the basis of a new GNL Strategic Plan</a:t>
            </a:r>
          </a:p>
          <a:p>
            <a:endParaRPr lang="en-US" sz="2300" dirty="0"/>
          </a:p>
          <a:p>
            <a:r>
              <a:rPr lang="en-US" sz="2300" dirty="0"/>
              <a:t>CSC interviews with stakeholders held earlier in 2022: GNL Board of Directors and staff;  and volunteers and staff of 11 GNL member clubs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sz="2300" dirty="0"/>
              <a:t>CSC shared preliminary findings with GNL Board and member clubs at April 7/22 meeting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sz="2300" dirty="0"/>
              <a:t>Three key goals identified along with various supporting objectives</a:t>
            </a:r>
          </a:p>
          <a:p>
            <a:endParaRPr lang="en-US" sz="2300" dirty="0"/>
          </a:p>
          <a:p>
            <a:r>
              <a:rPr lang="en-US" sz="2300" dirty="0"/>
              <a:t>GNL Strategic Plan focused on effectively supporting clubs, enhancing member service and ensuring effective, sustainable GNL operations into the future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sz="2300" dirty="0"/>
              <a:t>Draft work plan “in-progress”; actions and responsible stakeholders being identified; future detail and timelines </a:t>
            </a:r>
            <a:r>
              <a:rPr lang="en-US" sz="2300"/>
              <a:t>to be developed</a:t>
            </a:r>
            <a:endParaRPr lang="en-US" sz="2300" dirty="0"/>
          </a:p>
          <a:p>
            <a:pPr marL="0" indent="0">
              <a:buNone/>
            </a:pPr>
            <a:endParaRPr lang="en-US" sz="2000" dirty="0"/>
          </a:p>
          <a:p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3A4F790B-7B0A-B420-FDAB-D926DB773636}"/>
              </a:ext>
            </a:extLst>
          </p:cNvPr>
          <p:cNvSpPr txBox="1">
            <a:spLocks/>
          </p:cNvSpPr>
          <p:nvPr/>
        </p:nvSpPr>
        <p:spPr>
          <a:xfrm>
            <a:off x="7720420" y="2109555"/>
            <a:ext cx="4275909" cy="355701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 </a:t>
            </a:r>
            <a:r>
              <a:rPr lang="en-US" b="1" dirty="0"/>
              <a:t>Three key goals identified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1.	</a:t>
            </a:r>
            <a:r>
              <a:rPr lang="en-US" b="1" dirty="0"/>
              <a:t>Review of GNL Governance</a:t>
            </a:r>
          </a:p>
          <a:p>
            <a:pPr>
              <a:buAutoNum type="arabicPeriod"/>
            </a:pPr>
            <a:endParaRPr lang="en-US" dirty="0"/>
          </a:p>
          <a:p>
            <a:pPr marL="461963" indent="-461963">
              <a:buNone/>
            </a:pPr>
            <a:r>
              <a:rPr lang="en-US" dirty="0"/>
              <a:t>2.</a:t>
            </a:r>
            <a:r>
              <a:rPr lang="en-US" b="1" dirty="0"/>
              <a:t>	Develop new communications strategies</a:t>
            </a:r>
          </a:p>
          <a:p>
            <a:pPr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	</a:t>
            </a:r>
            <a:r>
              <a:rPr lang="en-US" b="1" dirty="0"/>
              <a:t>Realign members services </a:t>
            </a:r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71CEB5-0F43-BA22-C4E7-3A84E631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2" y="101122"/>
            <a:ext cx="10671048" cy="768096"/>
          </a:xfrm>
        </p:spPr>
        <p:txBody>
          <a:bodyPr/>
          <a:lstStyle/>
          <a:p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</a:rPr>
              <a:t>KEY GOALS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C63C25-FE2A-0C11-2CEA-A80AA78FC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1650491"/>
            <a:ext cx="3328416" cy="4341005"/>
          </a:xfrm>
        </p:spPr>
        <p:txBody>
          <a:bodyPr/>
          <a:lstStyle/>
          <a:p>
            <a:r>
              <a:rPr lang="en-US" dirty="0"/>
              <a:t>GOVERNANCE STRUCTURE</a:t>
            </a:r>
          </a:p>
        </p:txBody>
      </p:sp>
      <p:pic>
        <p:nvPicPr>
          <p:cNvPr id="72" name="Picture Placeholder 71" descr="Flowchart outline">
            <a:extLst>
              <a:ext uri="{FF2B5EF4-FFF2-40B4-BE49-F238E27FC236}">
                <a16:creationId xmlns:a16="http://schemas.microsoft.com/office/drawing/2014/main" id="{FD5AE93E-9743-FD3B-C935-638BF9D159CC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911096" y="1165860"/>
            <a:ext cx="932688" cy="932688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D6749A-51D8-599C-7C31-9922CF228D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29502" y="3319054"/>
            <a:ext cx="2770632" cy="2206752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Governance structure dispersed more regionally at the board level and supported with committee structures based on club inputs  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53AB0-02A6-E89E-7E23-593DBF52F4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69645" y="1632204"/>
            <a:ext cx="3328416" cy="4341004"/>
          </a:xfrm>
        </p:spPr>
        <p:txBody>
          <a:bodyPr/>
          <a:lstStyle/>
          <a:p>
            <a:r>
              <a:rPr lang="en-US" dirty="0"/>
              <a:t>COMMUNICATIONS PLAN</a:t>
            </a:r>
          </a:p>
        </p:txBody>
      </p:sp>
      <p:pic>
        <p:nvPicPr>
          <p:cNvPr id="76" name="Picture Placeholder 75" descr="Call center outline">
            <a:extLst>
              <a:ext uri="{FF2B5EF4-FFF2-40B4-BE49-F238E27FC236}">
                <a16:creationId xmlns:a16="http://schemas.microsoft.com/office/drawing/2014/main" id="{7541E72A-A0CB-A011-55A9-1126F707D889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16019" y="1165860"/>
            <a:ext cx="932688" cy="932688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F56CE2-ADEB-1E22-50FB-9F2AB378648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97047" y="3319054"/>
            <a:ext cx="2770632" cy="2206752"/>
          </a:xfrm>
        </p:spPr>
        <p:txBody>
          <a:bodyPr/>
          <a:lstStyle/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strategies and tools that allow for and promote and improve collaboration opportunities between and among clubs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45CA7-A767-9133-8871-800B16D5D7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58784" y="1650492"/>
            <a:ext cx="3328416" cy="4341004"/>
          </a:xfrm>
        </p:spPr>
        <p:txBody>
          <a:bodyPr/>
          <a:lstStyle/>
          <a:p>
            <a:r>
              <a:rPr lang="en-US" altLang="zh-CN" dirty="0"/>
              <a:t>Realign member services</a:t>
            </a:r>
            <a:endParaRPr lang="en-US" dirty="0"/>
          </a:p>
        </p:txBody>
      </p:sp>
      <p:pic>
        <p:nvPicPr>
          <p:cNvPr id="80" name="Picture Placeholder 79" descr="Group success outline">
            <a:extLst>
              <a:ext uri="{FF2B5EF4-FFF2-40B4-BE49-F238E27FC236}">
                <a16:creationId xmlns:a16="http://schemas.microsoft.com/office/drawing/2014/main" id="{FCC17566-BE36-5CE0-25C6-8AC132D1479D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756648" y="1165860"/>
            <a:ext cx="932688" cy="932688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63C991-877C-CD1D-A03D-547E04121FE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916054" y="3319054"/>
            <a:ext cx="2770632" cy="2206752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Realign member services to reflect the differing nature and size of clubs that belong to GNL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4" name="Slide Number Placeholder 14">
            <a:extLst>
              <a:ext uri="{FF2B5EF4-FFF2-40B4-BE49-F238E27FC236}">
                <a16:creationId xmlns:a16="http://schemas.microsoft.com/office/drawing/2014/main" id="{15E364C5-84C3-5AC3-8521-344A3ECB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4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5E9-D88A-55D3-9D42-BD1C24B6D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440" y="2527363"/>
            <a:ext cx="8634985" cy="1803273"/>
          </a:xfrm>
        </p:spPr>
        <p:txBody>
          <a:bodyPr/>
          <a:lstStyle/>
          <a:p>
            <a:r>
              <a:rPr lang="en-US" sz="44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  <a:cs typeface="Arial Black" panose="020B0604020202020204" pitchFamily="34" charset="0"/>
              </a:rPr>
              <a:t>DRAFT “IN PROGRESS” WORK PLAN</a:t>
            </a:r>
            <a:endParaRPr lang="en-US" sz="44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01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7D2E-080D-DBDD-73C4-3C38A2B77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616" y="513025"/>
            <a:ext cx="8911687" cy="6998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</a:rPr>
              <a:t>GOVERNANCE STRUCTURE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F20BE-640F-EFAB-3A43-2AA146DB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575" y="6254977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28E077-4ABD-1F6E-966F-F7E6B5E46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54755"/>
              </p:ext>
            </p:extLst>
          </p:nvPr>
        </p:nvGraphicFramePr>
        <p:xfrm>
          <a:off x="304800" y="1589348"/>
          <a:ext cx="11582400" cy="3969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975">
                  <a:extLst>
                    <a:ext uri="{9D8B030D-6E8A-4147-A177-3AD203B41FA5}">
                      <a16:colId xmlns:a16="http://schemas.microsoft.com/office/drawing/2014/main" val="20572968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6465218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763425967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1512333505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546141360"/>
                    </a:ext>
                  </a:extLst>
                </a:gridCol>
              </a:tblGrid>
              <a:tr h="180481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Supports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Draft Action Plan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Engagement 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Target Completion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extLst>
                  <a:ext uri="{0D108BD9-81ED-4DB2-BD59-A6C34878D82A}">
                    <a16:rowId xmlns:a16="http://schemas.microsoft.com/office/drawing/2014/main" val="3137126057"/>
                  </a:ext>
                </a:extLst>
              </a:tr>
              <a:tr h="684616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</a:rPr>
                        <a:t>By-Law Review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u="sng" dirty="0">
                          <a:effectLst/>
                        </a:rPr>
                        <a:t>Strike committee to evaluate:</a:t>
                      </a:r>
                      <a:endParaRPr lang="en-US" sz="1100" b="1" u="sng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 Procure other PSO by-laws to determine best practices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Develop Terms of Reference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Invite member club participation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</a:rPr>
                        <a:t>Board Committee/Clubs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extLst>
                  <a:ext uri="{0D108BD9-81ED-4DB2-BD59-A6C34878D82A}">
                    <a16:rowId xmlns:a16="http://schemas.microsoft.com/office/drawing/2014/main" val="1970777720"/>
                  </a:ext>
                </a:extLst>
              </a:tr>
              <a:tr h="1896094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</a:rPr>
                        <a:t>Succession Planning-Staff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u="sng" dirty="0">
                          <a:effectLst/>
                        </a:rPr>
                        <a:t>Phase 1</a:t>
                      </a:r>
                      <a:endParaRPr lang="en-US" sz="1100" b="1" u="sng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Detailed Job Descriptions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Roles and responsibilities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Annual Program Calendar for all positions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Organizational Structure reconfiguration and graphics to be disseminated and posted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Establish pay brackets for positions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u="sng" dirty="0">
                          <a:effectLst/>
                        </a:rPr>
                        <a:t>Phase 2</a:t>
                      </a:r>
                      <a:endParaRPr lang="en-US" sz="1100" b="1" u="sng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Forecast HR needs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Apply information gained from forecast to current situation – who do we have? What can they do? Where do we need to develop or hire?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Outsourcing – are there business functions that are best done via contract?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</a:rPr>
                        <a:t>Board Committee/GNL Staff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extLst>
                  <a:ext uri="{0D108BD9-81ED-4DB2-BD59-A6C34878D82A}">
                    <a16:rowId xmlns:a16="http://schemas.microsoft.com/office/drawing/2014/main" val="134661880"/>
                  </a:ext>
                </a:extLst>
              </a:tr>
              <a:tr h="1107286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</a:rPr>
                        <a:t>Succession planning GNL board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i="0" u="sng" dirty="0">
                          <a:effectLst/>
                        </a:rPr>
                        <a:t>Recruitment &amp; nominations</a:t>
                      </a:r>
                      <a:endParaRPr lang="en-US" sz="1100" b="1" i="0" u="sng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Standardize timelines for call for nominations and nomination forms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Strike ad hoc committee to engage potential new board members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Determine if nominations document is current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Review of director’s manual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</a:rPr>
                        <a:t>Annual report card for board members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</a:rPr>
                        <a:t>Board Committee/GNL Staff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extLst>
                  <a:ext uri="{0D108BD9-81ED-4DB2-BD59-A6C34878D82A}">
                    <a16:rowId xmlns:a16="http://schemas.microsoft.com/office/drawing/2014/main" val="283907962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CF11100-9AC4-BD3C-F4D9-ED7877F80297}"/>
              </a:ext>
            </a:extLst>
          </p:cNvPr>
          <p:cNvSpPr txBox="1"/>
          <p:nvPr/>
        </p:nvSpPr>
        <p:spPr>
          <a:xfrm>
            <a:off x="372673" y="1989364"/>
            <a:ext cx="492443" cy="3962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Governance Structure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240348-36FE-BE87-8168-B0DFF57F62DA}"/>
              </a:ext>
            </a:extLst>
          </p:cNvPr>
          <p:cNvSpPr txBox="1"/>
          <p:nvPr/>
        </p:nvSpPr>
        <p:spPr>
          <a:xfrm>
            <a:off x="3838575" y="603885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DRAFT 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9481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7D2E-080D-DBDD-73C4-3C38A2B77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807" y="58769"/>
            <a:ext cx="8911687" cy="6998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</a:rPr>
              <a:t>COMMUNICATIONS STRATEGY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F20BE-640F-EFAB-3A43-2AA146DB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575" y="6254977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28E077-4ABD-1F6E-966F-F7E6B5E46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32574"/>
              </p:ext>
            </p:extLst>
          </p:nvPr>
        </p:nvGraphicFramePr>
        <p:xfrm>
          <a:off x="304800" y="758634"/>
          <a:ext cx="11582400" cy="5740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57296813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1564652187"/>
                    </a:ext>
                  </a:extLst>
                </a:gridCol>
                <a:gridCol w="7219950">
                  <a:extLst>
                    <a:ext uri="{9D8B030D-6E8A-4147-A177-3AD203B41FA5}">
                      <a16:colId xmlns:a16="http://schemas.microsoft.com/office/drawing/2014/main" val="763425967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1512333505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546141360"/>
                    </a:ext>
                  </a:extLst>
                </a:gridCol>
              </a:tblGrid>
              <a:tr h="357435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Supports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Draft Action Plan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Engagement 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Target Completion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extLst>
                  <a:ext uri="{0D108BD9-81ED-4DB2-BD59-A6C34878D82A}">
                    <a16:rowId xmlns:a16="http://schemas.microsoft.com/office/drawing/2014/main" val="3137126057"/>
                  </a:ext>
                </a:extLst>
              </a:tr>
              <a:tr h="23608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b="1" dirty="0">
                          <a:effectLst/>
                        </a:rPr>
                        <a:t> </a:t>
                      </a: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Redevelop Website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Reconstruct the GNL website so it is easily navigated: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key areas to highlight on main page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Compile resources necessary to functionality in each key area and post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Send out memo on changes and where to find information now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GNL Staff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0777720"/>
                  </a:ext>
                </a:extLst>
              </a:tr>
              <a:tr h="158031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Plan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 internal communications:</a:t>
                      </a:r>
                      <a:endParaRPr lang="en-US" sz="11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 weekly staff meetings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Align workflow and information dissemination with newly adapted organizational structure and roles and responsibilities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Establish communication lines electronically, via phone, and plan annual in person staff meeting.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Collaborate with PSO’s, NSO’’s and Sport Law to determine best practices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a Communication’s Policy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 External Communications</a:t>
                      </a:r>
                      <a:endParaRPr lang="en-US" sz="11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Operations council meeting to quarterly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Update and disseminate terms of reference for technical committees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Update technical committee membership and create document to be disseminated to membership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 quarterly newsletter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Reinforce effective communication lines with newly established organizational structure/roles &amp; responsibilities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Establish key contacts for all areas of business at clubs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database of media contacts for entire province (geographic areas pertaining to newsworthiness)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and send out press releases for results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GNL Staff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661880"/>
                  </a:ext>
                </a:extLst>
              </a:tr>
              <a:tr h="905398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Media Plan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Utilize existing social media platforms:</a:t>
                      </a:r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-34290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Create/maintain accounts with Facebook, Instagram, Twitter and Tik Tok</a:t>
                      </a:r>
                    </a:p>
                    <a:p>
                      <a:pPr marL="0" marR="0" lvl="0" indent="-34290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Assign Human Resources to update platforms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social media calendars for posts:</a:t>
                      </a:r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-34290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Weekly established posts (ex/motivation Monday, Athlete highlight, Coach highlight, Volunteer highlight)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-34290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Ensure results and accomplishments are highlighted across all platforms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Branding:</a:t>
                      </a:r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-34290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Standardize GNL logo and get proper files for profile pictures and pages 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GNL Staff</a:t>
                      </a:r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extLst>
                  <a:ext uri="{0D108BD9-81ED-4DB2-BD59-A6C34878D82A}">
                    <a16:rowId xmlns:a16="http://schemas.microsoft.com/office/drawing/2014/main" val="283907962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CF11100-9AC4-BD3C-F4D9-ED7877F80297}"/>
              </a:ext>
            </a:extLst>
          </p:cNvPr>
          <p:cNvSpPr txBox="1"/>
          <p:nvPr/>
        </p:nvSpPr>
        <p:spPr>
          <a:xfrm>
            <a:off x="645238" y="2137768"/>
            <a:ext cx="492443" cy="3962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Communications Strategy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CBB29F-3397-7A6D-5967-A36D046D3720}"/>
              </a:ext>
            </a:extLst>
          </p:cNvPr>
          <p:cNvSpPr txBox="1"/>
          <p:nvPr/>
        </p:nvSpPr>
        <p:spPr>
          <a:xfrm>
            <a:off x="3829050" y="6499226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DRAFT FOR DISCUSSION PURPOSES ONLY</a:t>
            </a:r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DAD9A782-7B26-37CF-D85A-C268C52FCF4D}"/>
              </a:ext>
            </a:extLst>
          </p:cNvPr>
          <p:cNvSpPr txBox="1">
            <a:spLocks/>
          </p:cNvSpPr>
          <p:nvPr/>
        </p:nvSpPr>
        <p:spPr>
          <a:xfrm>
            <a:off x="9144000" y="64753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F63A3B-78C7-47BE-AE5E-E10140E046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22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7D2E-080D-DBDD-73C4-3C38A2B77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616" y="513025"/>
            <a:ext cx="8911687" cy="6998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</a:rPr>
              <a:t>MEMBER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F20BE-640F-EFAB-3A43-2AA146DB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2575" y="6254977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28E077-4ABD-1F6E-966F-F7E6B5E46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040398"/>
              </p:ext>
            </p:extLst>
          </p:nvPr>
        </p:nvGraphicFramePr>
        <p:xfrm>
          <a:off x="304800" y="1189809"/>
          <a:ext cx="11582400" cy="4596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975">
                  <a:extLst>
                    <a:ext uri="{9D8B030D-6E8A-4147-A177-3AD203B41FA5}">
                      <a16:colId xmlns:a16="http://schemas.microsoft.com/office/drawing/2014/main" val="20572968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6465218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763425967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1512333505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546141360"/>
                    </a:ext>
                  </a:extLst>
                </a:gridCol>
              </a:tblGrid>
              <a:tr h="169127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Supports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Draft Action Plan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Engagement 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r>
                        <a:rPr lang="en-CA" sz="12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Target Completion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extLst>
                  <a:ext uri="{0D108BD9-81ED-4DB2-BD59-A6C34878D82A}">
                    <a16:rowId xmlns:a16="http://schemas.microsoft.com/office/drawing/2014/main" val="3137126057"/>
                  </a:ext>
                </a:extLst>
              </a:tr>
              <a:tr h="452096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 Structures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 Committees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Edit and approve terms of reference for all technical committees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Ensure committees are educated and knowledgeable about the scope of their work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Communicate committee members roster to membership and post on website inclusive of dates of terms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Standardize timelines and nomination forms for technical committees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composition of technical committees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GNL Staff/Clubs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0777720"/>
                  </a:ext>
                </a:extLst>
              </a:tr>
              <a:tr h="6457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Policy Review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Determine key policies for review &amp; prioritize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Terms of reference for review and committee structure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Strike committee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Board/GNL Staff/Clubs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495559"/>
                  </a:ext>
                </a:extLst>
              </a:tr>
              <a:tr h="747195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Club Development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Construct a committee structure to develop a plan for club recruitment and development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GNL Staff/Clubs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661880"/>
                  </a:ext>
                </a:extLst>
              </a:tr>
              <a:tr h="116701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7" marR="49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Evaluate the impact of realigned members services with annual member surveys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Board/GNL Staff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07962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CF11100-9AC4-BD3C-F4D9-ED7877F80297}"/>
              </a:ext>
            </a:extLst>
          </p:cNvPr>
          <p:cNvSpPr txBox="1"/>
          <p:nvPr/>
        </p:nvSpPr>
        <p:spPr>
          <a:xfrm>
            <a:off x="372673" y="1989364"/>
            <a:ext cx="492443" cy="3962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Member Services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B84E61-EEDC-A588-A1AD-8A870BDDF160}"/>
              </a:ext>
            </a:extLst>
          </p:cNvPr>
          <p:cNvSpPr txBox="1"/>
          <p:nvPr/>
        </p:nvSpPr>
        <p:spPr>
          <a:xfrm>
            <a:off x="3790950" y="6160309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DRAFT 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2445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5058AE03-D409-0714-CCED-4548A9C92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150" y="6302375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5FD924-041A-595E-D893-9F0E78A19D0C}"/>
              </a:ext>
            </a:extLst>
          </p:cNvPr>
          <p:cNvSpPr txBox="1"/>
          <p:nvPr/>
        </p:nvSpPr>
        <p:spPr>
          <a:xfrm>
            <a:off x="3776662" y="2151727"/>
            <a:ext cx="828913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dirty="0"/>
              <a:t>Work plan to be further developed in 2022</a:t>
            </a:r>
          </a:p>
          <a:p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dirty="0"/>
              <a:t>Strategic Plan to be executed over the next 3 years</a:t>
            </a:r>
          </a:p>
          <a:p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dirty="0"/>
              <a:t>Engagement with member clubs important especially on review of governance structure and committee structures</a:t>
            </a:r>
          </a:p>
          <a:p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dirty="0"/>
              <a:t>Update membership on Strategic Plan activities/progress during the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56BD41-71B6-8544-962C-FE51C0CFED92}"/>
              </a:ext>
            </a:extLst>
          </p:cNvPr>
          <p:cNvSpPr txBox="1"/>
          <p:nvPr/>
        </p:nvSpPr>
        <p:spPr>
          <a:xfrm>
            <a:off x="3793331" y="752187"/>
            <a:ext cx="6100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  <a:cs typeface="+mj-cs"/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17028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912</Words>
  <Application>Microsoft Office PowerPoint</Application>
  <PresentationFormat>Widescreen</PresentationFormat>
  <Paragraphs>169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Symbol</vt:lpstr>
      <vt:lpstr>Wingdings</vt:lpstr>
      <vt:lpstr>Wingdings 3</vt:lpstr>
      <vt:lpstr>Office Theme</vt:lpstr>
      <vt:lpstr>Gymnastics Newfoundland &amp; Labrador Strategic Plan 2022 - 2025</vt:lpstr>
      <vt:lpstr>AGENDA</vt:lpstr>
      <vt:lpstr>BACKGROUND</vt:lpstr>
      <vt:lpstr>KEY GOALS</vt:lpstr>
      <vt:lpstr>DRAFT “IN PROGRESS” WORK PLAN</vt:lpstr>
      <vt:lpstr>GOVERNANCE STRUCTURE</vt:lpstr>
      <vt:lpstr>COMMUNICATIONS STRATEGY</vt:lpstr>
      <vt:lpstr>MEMBER SERVICES</vt:lpstr>
      <vt:lpstr>PowerPoint Presentation</vt:lpstr>
    </vt:vector>
  </TitlesOfParts>
  <Company>Fortis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Gosse, Karen</dc:creator>
  <cp:lastModifiedBy>Lisa Fridgen</cp:lastModifiedBy>
  <cp:revision>5</cp:revision>
  <dcterms:created xsi:type="dcterms:W3CDTF">2022-09-11T15:10:53Z</dcterms:created>
  <dcterms:modified xsi:type="dcterms:W3CDTF">2022-10-18T11:54:30Z</dcterms:modified>
</cp:coreProperties>
</file>