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0" r:id="rId4"/>
  </p:sldMasterIdLst>
  <p:notesMasterIdLst>
    <p:notesMasterId r:id="rId42"/>
  </p:notesMasterIdLst>
  <p:handoutMasterIdLst>
    <p:handoutMasterId r:id="rId43"/>
  </p:handoutMasterIdLst>
  <p:sldIdLst>
    <p:sldId id="409" r:id="rId5"/>
    <p:sldId id="440" r:id="rId6"/>
    <p:sldId id="458" r:id="rId7"/>
    <p:sldId id="427" r:id="rId8"/>
    <p:sldId id="411" r:id="rId9"/>
    <p:sldId id="459" r:id="rId10"/>
    <p:sldId id="294" r:id="rId11"/>
    <p:sldId id="382" r:id="rId12"/>
    <p:sldId id="333" r:id="rId13"/>
    <p:sldId id="451" r:id="rId14"/>
    <p:sldId id="446" r:id="rId15"/>
    <p:sldId id="336" r:id="rId16"/>
    <p:sldId id="352" r:id="rId17"/>
    <p:sldId id="355" r:id="rId18"/>
    <p:sldId id="400" r:id="rId19"/>
    <p:sldId id="417" r:id="rId20"/>
    <p:sldId id="385" r:id="rId21"/>
    <p:sldId id="450" r:id="rId22"/>
    <p:sldId id="351" r:id="rId23"/>
    <p:sldId id="460" r:id="rId24"/>
    <p:sldId id="465" r:id="rId25"/>
    <p:sldId id="467" r:id="rId26"/>
    <p:sldId id="320" r:id="rId27"/>
    <p:sldId id="463" r:id="rId28"/>
    <p:sldId id="464" r:id="rId29"/>
    <p:sldId id="328" r:id="rId30"/>
    <p:sldId id="468" r:id="rId31"/>
    <p:sldId id="429" r:id="rId32"/>
    <p:sldId id="430" r:id="rId33"/>
    <p:sldId id="431" r:id="rId34"/>
    <p:sldId id="432" r:id="rId35"/>
    <p:sldId id="367" r:id="rId36"/>
    <p:sldId id="447" r:id="rId37"/>
    <p:sldId id="448" r:id="rId38"/>
    <p:sldId id="456" r:id="rId39"/>
    <p:sldId id="389" r:id="rId40"/>
    <p:sldId id="270" r:id="rId41"/>
  </p:sldIdLst>
  <p:sldSz cx="12192000" cy="6858000"/>
  <p:notesSz cx="7077075" cy="90773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59" userDrawn="1">
          <p15:clr>
            <a:srgbClr val="A4A3A4"/>
          </p15:clr>
        </p15:guide>
        <p15:guide id="2" pos="222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elley Coolidge" initials="SC" lastIdx="1" clrIdx="0">
    <p:extLst>
      <p:ext uri="{19B8F6BF-5375-455C-9EA6-DF929625EA0E}">
        <p15:presenceInfo xmlns:p15="http://schemas.microsoft.com/office/powerpoint/2012/main" userId="S-1-5-21-3128400858-2360148985-3495218591-1815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067" autoAdjust="0"/>
    <p:restoredTop sz="73885" autoAdjust="0"/>
  </p:normalViewPr>
  <p:slideViewPr>
    <p:cSldViewPr>
      <p:cViewPr varScale="1">
        <p:scale>
          <a:sx n="73" d="100"/>
          <a:sy n="73" d="100"/>
        </p:scale>
        <p:origin x="528" y="62"/>
      </p:cViewPr>
      <p:guideLst>
        <p:guide orient="horz" pos="2160"/>
        <p:guide pos="3840"/>
      </p:guideLst>
    </p:cSldViewPr>
  </p:slideViewPr>
  <p:notesTextViewPr>
    <p:cViewPr>
      <p:scale>
        <a:sx n="100" d="100"/>
        <a:sy n="100" d="100"/>
      </p:scale>
      <p:origin x="0" y="0"/>
    </p:cViewPr>
  </p:notesTextViewPr>
  <p:sorterViewPr>
    <p:cViewPr>
      <p:scale>
        <a:sx n="66" d="100"/>
        <a:sy n="66" d="100"/>
      </p:scale>
      <p:origin x="0" y="-7728"/>
    </p:cViewPr>
  </p:sorterViewPr>
  <p:notesViewPr>
    <p:cSldViewPr>
      <p:cViewPr varScale="1">
        <p:scale>
          <a:sx n="50" d="100"/>
          <a:sy n="50" d="100"/>
        </p:scale>
        <p:origin x="2684" y="52"/>
      </p:cViewPr>
      <p:guideLst>
        <p:guide orient="horz" pos="2859"/>
        <p:guide pos="2229"/>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handoutMaster" Target="handoutMasters/handoutMaster1.xml"/><Relationship Id="rId48"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s>
</file>

<file path=ppt/diagrams/_rels/data2.xml.rels><?xml version="1.0" encoding="UTF-8" standalone="yes"?>
<Relationships xmlns="http://schemas.openxmlformats.org/package/2006/relationships"><Relationship Id="rId1" Type="http://schemas.openxmlformats.org/officeDocument/2006/relationships/hyperlink" Target="https://www.sterlingtalentsolutions.ca/" TargetMode="External"/></Relationships>
</file>

<file path=ppt/diagrams/_rels/drawing2.xml.rels><?xml version="1.0" encoding="UTF-8" standalone="yes"?>
<Relationships xmlns="http://schemas.openxmlformats.org/package/2006/relationships"><Relationship Id="rId1" Type="http://schemas.openxmlformats.org/officeDocument/2006/relationships/hyperlink" Target="https://www.sterlingtalentsolutions.ca/" TargetMode="Externa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86F27E-E8BB-4E31-8037-B701756699F3}" type="doc">
      <dgm:prSet loTypeId="urn:microsoft.com/office/officeart/2005/8/layout/venn2" loCatId="relationship" qsTypeId="urn:microsoft.com/office/officeart/2005/8/quickstyle/simple3" qsCatId="simple" csTypeId="urn:microsoft.com/office/officeart/2005/8/colors/colorful1" csCatId="colorful" phldr="1"/>
      <dgm:spPr/>
    </dgm:pt>
    <dgm:pt modelId="{EDD04EBD-8014-4711-90D8-A93746A18660}">
      <dgm:prSet phldrT="[Text]" custT="1"/>
      <dgm:spPr/>
      <dgm:t>
        <a:bodyPr/>
        <a:lstStyle/>
        <a:p>
          <a:r>
            <a:rPr lang="en-US" sz="2600" b="1" dirty="0" smtClean="0">
              <a:latin typeface="Arial" panose="020B0604020202020204" pitchFamily="34" charset="0"/>
              <a:cs typeface="Arial" panose="020B0604020202020204" pitchFamily="34" charset="0"/>
            </a:rPr>
            <a:t>COACH &amp; VOLUNTEER</a:t>
          </a:r>
          <a:endParaRPr lang="en-US" sz="2600" b="1" dirty="0">
            <a:latin typeface="Arial" panose="020B0604020202020204" pitchFamily="34" charset="0"/>
            <a:cs typeface="Arial" panose="020B0604020202020204" pitchFamily="34" charset="0"/>
          </a:endParaRPr>
        </a:p>
      </dgm:t>
    </dgm:pt>
    <dgm:pt modelId="{00A60E9E-769E-4BDA-A572-13AB8C03D476}" type="parTrans" cxnId="{686558DF-0619-48FA-BEE0-561FC23AD274}">
      <dgm:prSet/>
      <dgm:spPr/>
      <dgm:t>
        <a:bodyPr/>
        <a:lstStyle/>
        <a:p>
          <a:endParaRPr lang="en-US"/>
        </a:p>
      </dgm:t>
    </dgm:pt>
    <dgm:pt modelId="{BE34996F-6FF3-4720-A169-38454A690D8A}" type="sibTrans" cxnId="{686558DF-0619-48FA-BEE0-561FC23AD274}">
      <dgm:prSet/>
      <dgm:spPr/>
      <dgm:t>
        <a:bodyPr/>
        <a:lstStyle/>
        <a:p>
          <a:endParaRPr lang="en-US"/>
        </a:p>
      </dgm:t>
    </dgm:pt>
    <dgm:pt modelId="{E485A9C7-074B-4B8E-8F45-B7854144F50F}">
      <dgm:prSet phldrT="[Text]" custT="1"/>
      <dgm:spPr/>
      <dgm:t>
        <a:bodyPr/>
        <a:lstStyle/>
        <a:p>
          <a:r>
            <a:rPr lang="en-US" sz="2600" b="1" dirty="0" smtClean="0">
              <a:latin typeface="Arial" panose="020B0604020202020204" pitchFamily="34" charset="0"/>
              <a:cs typeface="Arial" panose="020B0604020202020204" pitchFamily="34" charset="0"/>
            </a:rPr>
            <a:t>PTSO</a:t>
          </a:r>
          <a:endParaRPr lang="en-US" sz="2600" b="1" dirty="0">
            <a:latin typeface="Arial" panose="020B0604020202020204" pitchFamily="34" charset="0"/>
            <a:cs typeface="Arial" panose="020B0604020202020204" pitchFamily="34" charset="0"/>
          </a:endParaRPr>
        </a:p>
      </dgm:t>
    </dgm:pt>
    <dgm:pt modelId="{E74D19C0-5468-4FCE-A961-0920E7ACDF71}" type="parTrans" cxnId="{320BBCF1-BA69-4474-9453-E13CA1B2B1C7}">
      <dgm:prSet/>
      <dgm:spPr/>
      <dgm:t>
        <a:bodyPr/>
        <a:lstStyle/>
        <a:p>
          <a:endParaRPr lang="en-US"/>
        </a:p>
      </dgm:t>
    </dgm:pt>
    <dgm:pt modelId="{1201C17A-D38F-4C4B-AD86-977324E082C9}" type="sibTrans" cxnId="{320BBCF1-BA69-4474-9453-E13CA1B2B1C7}">
      <dgm:prSet/>
      <dgm:spPr/>
      <dgm:t>
        <a:bodyPr/>
        <a:lstStyle/>
        <a:p>
          <a:endParaRPr lang="en-US"/>
        </a:p>
      </dgm:t>
    </dgm:pt>
    <dgm:pt modelId="{6E9814F3-950C-4F4C-961B-EE56CE35B40E}">
      <dgm:prSet phldrT="[Text]"/>
      <dgm:spPr/>
      <dgm:t>
        <a:bodyPr/>
        <a:lstStyle/>
        <a:p>
          <a:r>
            <a:rPr lang="en-US" b="1" dirty="0" smtClean="0">
              <a:latin typeface="Arial" panose="020B0604020202020204" pitchFamily="34" charset="0"/>
              <a:cs typeface="Arial" panose="020B0604020202020204" pitchFamily="34" charset="0"/>
            </a:rPr>
            <a:t>NSO</a:t>
          </a:r>
          <a:endParaRPr lang="en-US" b="1" dirty="0">
            <a:latin typeface="Arial" panose="020B0604020202020204" pitchFamily="34" charset="0"/>
            <a:cs typeface="Arial" panose="020B0604020202020204" pitchFamily="34" charset="0"/>
          </a:endParaRPr>
        </a:p>
      </dgm:t>
    </dgm:pt>
    <dgm:pt modelId="{0D11E671-36D1-4C36-A36D-67E9AD8B4C50}" type="parTrans" cxnId="{10ABDE5D-7935-42AB-871F-F373EC0D3FD6}">
      <dgm:prSet/>
      <dgm:spPr/>
      <dgm:t>
        <a:bodyPr/>
        <a:lstStyle/>
        <a:p>
          <a:endParaRPr lang="en-US"/>
        </a:p>
      </dgm:t>
    </dgm:pt>
    <dgm:pt modelId="{63C057EE-6C44-4EC0-B8CE-75A7C8FE34C8}" type="sibTrans" cxnId="{10ABDE5D-7935-42AB-871F-F373EC0D3FD6}">
      <dgm:prSet/>
      <dgm:spPr/>
      <dgm:t>
        <a:bodyPr/>
        <a:lstStyle/>
        <a:p>
          <a:endParaRPr lang="en-US"/>
        </a:p>
      </dgm:t>
    </dgm:pt>
    <dgm:pt modelId="{B4145048-F4AA-48DC-9E25-B73A6C5E13EC}">
      <dgm:prSet phldrT="[Text]" custT="1"/>
      <dgm:spPr/>
      <dgm:t>
        <a:bodyPr/>
        <a:lstStyle/>
        <a:p>
          <a:r>
            <a:rPr lang="en-US" sz="2600" b="1" dirty="0" smtClean="0">
              <a:latin typeface="Arial" panose="020B0604020202020204" pitchFamily="34" charset="0"/>
              <a:cs typeface="Arial" panose="020B0604020202020204" pitchFamily="34" charset="0"/>
            </a:rPr>
            <a:t>LSO/CSO</a:t>
          </a:r>
          <a:endParaRPr lang="en-US" sz="2600" b="1" dirty="0">
            <a:latin typeface="Arial" panose="020B0604020202020204" pitchFamily="34" charset="0"/>
            <a:cs typeface="Arial" panose="020B0604020202020204" pitchFamily="34" charset="0"/>
          </a:endParaRPr>
        </a:p>
      </dgm:t>
    </dgm:pt>
    <dgm:pt modelId="{6E4D092F-AA0F-4CE7-BD6F-70C41D87CB06}" type="parTrans" cxnId="{53A20DBA-7ACF-45F1-B56F-1CC3FCAB9674}">
      <dgm:prSet/>
      <dgm:spPr/>
      <dgm:t>
        <a:bodyPr/>
        <a:lstStyle/>
        <a:p>
          <a:endParaRPr lang="en-US"/>
        </a:p>
      </dgm:t>
    </dgm:pt>
    <dgm:pt modelId="{EE03D76C-75F8-4EB5-B172-9D072A6853E4}" type="sibTrans" cxnId="{53A20DBA-7ACF-45F1-B56F-1CC3FCAB9674}">
      <dgm:prSet/>
      <dgm:spPr/>
      <dgm:t>
        <a:bodyPr/>
        <a:lstStyle/>
        <a:p>
          <a:endParaRPr lang="en-US"/>
        </a:p>
      </dgm:t>
    </dgm:pt>
    <dgm:pt modelId="{F9E681DE-8266-48F4-9014-9EEE40489070}">
      <dgm:prSet phldrT="[Text]" custT="1"/>
      <dgm:spPr/>
      <dgm:t>
        <a:bodyPr/>
        <a:lstStyle/>
        <a:p>
          <a:r>
            <a:rPr lang="en-US" sz="2600" b="1" dirty="0" smtClean="0">
              <a:latin typeface="Arial" panose="020B0604020202020204" pitchFamily="34" charset="0"/>
              <a:cs typeface="Arial" panose="020B0604020202020204" pitchFamily="34" charset="0"/>
            </a:rPr>
            <a:t>ATHLETE</a:t>
          </a:r>
          <a:endParaRPr lang="en-US" sz="2600" b="1" dirty="0">
            <a:latin typeface="Arial" panose="020B0604020202020204" pitchFamily="34" charset="0"/>
            <a:cs typeface="Arial" panose="020B0604020202020204" pitchFamily="34" charset="0"/>
          </a:endParaRPr>
        </a:p>
      </dgm:t>
    </dgm:pt>
    <dgm:pt modelId="{73DA21F8-94F3-488D-B384-38CB4F7941A3}" type="parTrans" cxnId="{EC3832F5-D930-4EAC-888C-88114C072058}">
      <dgm:prSet/>
      <dgm:spPr/>
      <dgm:t>
        <a:bodyPr/>
        <a:lstStyle/>
        <a:p>
          <a:endParaRPr lang="en-US"/>
        </a:p>
      </dgm:t>
    </dgm:pt>
    <dgm:pt modelId="{7DBF6C7E-DAD6-4874-BFAB-A342401E79AC}" type="sibTrans" cxnId="{EC3832F5-D930-4EAC-888C-88114C072058}">
      <dgm:prSet/>
      <dgm:spPr/>
      <dgm:t>
        <a:bodyPr/>
        <a:lstStyle/>
        <a:p>
          <a:endParaRPr lang="en-US"/>
        </a:p>
      </dgm:t>
    </dgm:pt>
    <dgm:pt modelId="{6CEBA207-350E-4400-B1E3-B7AA96AEB46C}" type="pres">
      <dgm:prSet presAssocID="{6F86F27E-E8BB-4E31-8037-B701756699F3}" presName="Name0" presStyleCnt="0">
        <dgm:presLayoutVars>
          <dgm:chMax val="7"/>
          <dgm:resizeHandles val="exact"/>
        </dgm:presLayoutVars>
      </dgm:prSet>
      <dgm:spPr/>
    </dgm:pt>
    <dgm:pt modelId="{D09B96A3-554A-4919-BAFE-D0D1C16FF303}" type="pres">
      <dgm:prSet presAssocID="{6F86F27E-E8BB-4E31-8037-B701756699F3}" presName="comp1" presStyleCnt="0"/>
      <dgm:spPr/>
    </dgm:pt>
    <dgm:pt modelId="{E35AB425-8FDB-44E6-88F7-22E9B05B165C}" type="pres">
      <dgm:prSet presAssocID="{6F86F27E-E8BB-4E31-8037-B701756699F3}" presName="circle1" presStyleLbl="node1" presStyleIdx="0" presStyleCnt="5" custScaleX="162187" custLinFactNeighborX="1407"/>
      <dgm:spPr/>
      <dgm:t>
        <a:bodyPr/>
        <a:lstStyle/>
        <a:p>
          <a:endParaRPr lang="en-US"/>
        </a:p>
      </dgm:t>
    </dgm:pt>
    <dgm:pt modelId="{9E409269-CAC8-4345-B200-54C1CC82E757}" type="pres">
      <dgm:prSet presAssocID="{6F86F27E-E8BB-4E31-8037-B701756699F3}" presName="c1text" presStyleLbl="node1" presStyleIdx="0" presStyleCnt="5">
        <dgm:presLayoutVars>
          <dgm:bulletEnabled val="1"/>
        </dgm:presLayoutVars>
      </dgm:prSet>
      <dgm:spPr/>
      <dgm:t>
        <a:bodyPr/>
        <a:lstStyle/>
        <a:p>
          <a:endParaRPr lang="en-US"/>
        </a:p>
      </dgm:t>
    </dgm:pt>
    <dgm:pt modelId="{DAA1633E-2A3C-405E-A0A4-8AE368655441}" type="pres">
      <dgm:prSet presAssocID="{6F86F27E-E8BB-4E31-8037-B701756699F3}" presName="comp2" presStyleCnt="0"/>
      <dgm:spPr/>
    </dgm:pt>
    <dgm:pt modelId="{6B258C85-FC9F-4BA5-B4E6-C385332891BB}" type="pres">
      <dgm:prSet presAssocID="{6F86F27E-E8BB-4E31-8037-B701756699F3}" presName="circle2" presStyleLbl="node1" presStyleIdx="1" presStyleCnt="5" custScaleX="151103"/>
      <dgm:spPr/>
      <dgm:t>
        <a:bodyPr/>
        <a:lstStyle/>
        <a:p>
          <a:endParaRPr lang="en-US"/>
        </a:p>
      </dgm:t>
    </dgm:pt>
    <dgm:pt modelId="{A98C3032-37B1-4200-9CA6-ED8A5D79A7F7}" type="pres">
      <dgm:prSet presAssocID="{6F86F27E-E8BB-4E31-8037-B701756699F3}" presName="c2text" presStyleLbl="node1" presStyleIdx="1" presStyleCnt="5">
        <dgm:presLayoutVars>
          <dgm:bulletEnabled val="1"/>
        </dgm:presLayoutVars>
      </dgm:prSet>
      <dgm:spPr/>
      <dgm:t>
        <a:bodyPr/>
        <a:lstStyle/>
        <a:p>
          <a:endParaRPr lang="en-US"/>
        </a:p>
      </dgm:t>
    </dgm:pt>
    <dgm:pt modelId="{6C698C91-9CD3-4D87-A460-388F05DB1BB4}" type="pres">
      <dgm:prSet presAssocID="{6F86F27E-E8BB-4E31-8037-B701756699F3}" presName="comp3" presStyleCnt="0"/>
      <dgm:spPr/>
    </dgm:pt>
    <dgm:pt modelId="{830DF41B-6FE7-4C5F-8BD3-8D1D335E24D5}" type="pres">
      <dgm:prSet presAssocID="{6F86F27E-E8BB-4E31-8037-B701756699F3}" presName="circle3" presStyleLbl="node1" presStyleIdx="2" presStyleCnt="5" custScaleX="126969"/>
      <dgm:spPr/>
      <dgm:t>
        <a:bodyPr/>
        <a:lstStyle/>
        <a:p>
          <a:endParaRPr lang="en-US"/>
        </a:p>
      </dgm:t>
    </dgm:pt>
    <dgm:pt modelId="{084A2D35-BB51-4191-AC5A-3B9B73F427AA}" type="pres">
      <dgm:prSet presAssocID="{6F86F27E-E8BB-4E31-8037-B701756699F3}" presName="c3text" presStyleLbl="node1" presStyleIdx="2" presStyleCnt="5">
        <dgm:presLayoutVars>
          <dgm:bulletEnabled val="1"/>
        </dgm:presLayoutVars>
      </dgm:prSet>
      <dgm:spPr/>
      <dgm:t>
        <a:bodyPr/>
        <a:lstStyle/>
        <a:p>
          <a:endParaRPr lang="en-US"/>
        </a:p>
      </dgm:t>
    </dgm:pt>
    <dgm:pt modelId="{C784B807-A86B-468E-BE67-156FBA3CC607}" type="pres">
      <dgm:prSet presAssocID="{6F86F27E-E8BB-4E31-8037-B701756699F3}" presName="comp4" presStyleCnt="0"/>
      <dgm:spPr/>
    </dgm:pt>
    <dgm:pt modelId="{2493F823-5FCA-43C6-8CB7-E1001FB5331F}" type="pres">
      <dgm:prSet presAssocID="{6F86F27E-E8BB-4E31-8037-B701756699F3}" presName="circle4" presStyleLbl="node1" presStyleIdx="3" presStyleCnt="5"/>
      <dgm:spPr/>
      <dgm:t>
        <a:bodyPr/>
        <a:lstStyle/>
        <a:p>
          <a:endParaRPr lang="en-US"/>
        </a:p>
      </dgm:t>
    </dgm:pt>
    <dgm:pt modelId="{8CADFC49-5C5D-4714-8D0C-3653F0CBD50D}" type="pres">
      <dgm:prSet presAssocID="{6F86F27E-E8BB-4E31-8037-B701756699F3}" presName="c4text" presStyleLbl="node1" presStyleIdx="3" presStyleCnt="5">
        <dgm:presLayoutVars>
          <dgm:bulletEnabled val="1"/>
        </dgm:presLayoutVars>
      </dgm:prSet>
      <dgm:spPr/>
      <dgm:t>
        <a:bodyPr/>
        <a:lstStyle/>
        <a:p>
          <a:endParaRPr lang="en-US"/>
        </a:p>
      </dgm:t>
    </dgm:pt>
    <dgm:pt modelId="{9C6D9785-FFD2-40D2-871E-08704BB3F837}" type="pres">
      <dgm:prSet presAssocID="{6F86F27E-E8BB-4E31-8037-B701756699F3}" presName="comp5" presStyleCnt="0"/>
      <dgm:spPr/>
    </dgm:pt>
    <dgm:pt modelId="{A7109252-56EB-48C6-B0D1-1257160837C3}" type="pres">
      <dgm:prSet presAssocID="{6F86F27E-E8BB-4E31-8037-B701756699F3}" presName="circle5" presStyleLbl="node1" presStyleIdx="4" presStyleCnt="5"/>
      <dgm:spPr/>
      <dgm:t>
        <a:bodyPr/>
        <a:lstStyle/>
        <a:p>
          <a:endParaRPr lang="en-US"/>
        </a:p>
      </dgm:t>
    </dgm:pt>
    <dgm:pt modelId="{DD98CB61-F77F-4758-B956-309FB7E1E893}" type="pres">
      <dgm:prSet presAssocID="{6F86F27E-E8BB-4E31-8037-B701756699F3}" presName="c5text" presStyleLbl="node1" presStyleIdx="4" presStyleCnt="5">
        <dgm:presLayoutVars>
          <dgm:bulletEnabled val="1"/>
        </dgm:presLayoutVars>
      </dgm:prSet>
      <dgm:spPr/>
      <dgm:t>
        <a:bodyPr/>
        <a:lstStyle/>
        <a:p>
          <a:endParaRPr lang="en-US"/>
        </a:p>
      </dgm:t>
    </dgm:pt>
  </dgm:ptLst>
  <dgm:cxnLst>
    <dgm:cxn modelId="{EB15C3FE-990C-44C0-BB2E-9D5E93E19B24}" type="presOf" srcId="{E485A9C7-074B-4B8E-8F45-B7854144F50F}" destId="{2493F823-5FCA-43C6-8CB7-E1001FB5331F}" srcOrd="0" destOrd="0" presId="urn:microsoft.com/office/officeart/2005/8/layout/venn2"/>
    <dgm:cxn modelId="{740FF2EF-914F-42AF-8BB6-8B6B6548E125}" type="presOf" srcId="{E485A9C7-074B-4B8E-8F45-B7854144F50F}" destId="{8CADFC49-5C5D-4714-8D0C-3653F0CBD50D}" srcOrd="1" destOrd="0" presId="urn:microsoft.com/office/officeart/2005/8/layout/venn2"/>
    <dgm:cxn modelId="{686558DF-0619-48FA-BEE0-561FC23AD274}" srcId="{6F86F27E-E8BB-4E31-8037-B701756699F3}" destId="{EDD04EBD-8014-4711-90D8-A93746A18660}" srcOrd="1" destOrd="0" parTransId="{00A60E9E-769E-4BDA-A572-13AB8C03D476}" sibTransId="{BE34996F-6FF3-4720-A169-38454A690D8A}"/>
    <dgm:cxn modelId="{E4EFBC32-6751-4FEC-A86C-F54A185ABE97}" type="presOf" srcId="{EDD04EBD-8014-4711-90D8-A93746A18660}" destId="{A98C3032-37B1-4200-9CA6-ED8A5D79A7F7}" srcOrd="1" destOrd="0" presId="urn:microsoft.com/office/officeart/2005/8/layout/venn2"/>
    <dgm:cxn modelId="{AA76F30A-74F6-464A-8A2B-D9AE648CF2E5}" type="presOf" srcId="{F9E681DE-8266-48F4-9014-9EEE40489070}" destId="{9E409269-CAC8-4345-B200-54C1CC82E757}" srcOrd="1" destOrd="0" presId="urn:microsoft.com/office/officeart/2005/8/layout/venn2"/>
    <dgm:cxn modelId="{2AF29394-8438-4463-A3F7-EEA23823F4A5}" type="presOf" srcId="{6E9814F3-950C-4F4C-961B-EE56CE35B40E}" destId="{A7109252-56EB-48C6-B0D1-1257160837C3}" srcOrd="0" destOrd="0" presId="urn:microsoft.com/office/officeart/2005/8/layout/venn2"/>
    <dgm:cxn modelId="{53A20DBA-7ACF-45F1-B56F-1CC3FCAB9674}" srcId="{6F86F27E-E8BB-4E31-8037-B701756699F3}" destId="{B4145048-F4AA-48DC-9E25-B73A6C5E13EC}" srcOrd="2" destOrd="0" parTransId="{6E4D092F-AA0F-4CE7-BD6F-70C41D87CB06}" sibTransId="{EE03D76C-75F8-4EB5-B172-9D072A6853E4}"/>
    <dgm:cxn modelId="{63B2784F-903F-4DA3-AF52-F6E8550CE2D8}" type="presOf" srcId="{EDD04EBD-8014-4711-90D8-A93746A18660}" destId="{6B258C85-FC9F-4BA5-B4E6-C385332891BB}" srcOrd="0" destOrd="0" presId="urn:microsoft.com/office/officeart/2005/8/layout/venn2"/>
    <dgm:cxn modelId="{ADB8D009-7BED-4F78-A522-587360933EA0}" type="presOf" srcId="{6F86F27E-E8BB-4E31-8037-B701756699F3}" destId="{6CEBA207-350E-4400-B1E3-B7AA96AEB46C}" srcOrd="0" destOrd="0" presId="urn:microsoft.com/office/officeart/2005/8/layout/venn2"/>
    <dgm:cxn modelId="{2140C273-EBD2-4BA6-AB67-6E3029CDF632}" type="presOf" srcId="{6E9814F3-950C-4F4C-961B-EE56CE35B40E}" destId="{DD98CB61-F77F-4758-B956-309FB7E1E893}" srcOrd="1" destOrd="0" presId="urn:microsoft.com/office/officeart/2005/8/layout/venn2"/>
    <dgm:cxn modelId="{320BBCF1-BA69-4474-9453-E13CA1B2B1C7}" srcId="{6F86F27E-E8BB-4E31-8037-B701756699F3}" destId="{E485A9C7-074B-4B8E-8F45-B7854144F50F}" srcOrd="3" destOrd="0" parTransId="{E74D19C0-5468-4FCE-A961-0920E7ACDF71}" sibTransId="{1201C17A-D38F-4C4B-AD86-977324E082C9}"/>
    <dgm:cxn modelId="{58B10D07-E57D-4545-815B-375E95B2CC63}" type="presOf" srcId="{F9E681DE-8266-48F4-9014-9EEE40489070}" destId="{E35AB425-8FDB-44E6-88F7-22E9B05B165C}" srcOrd="0" destOrd="0" presId="urn:microsoft.com/office/officeart/2005/8/layout/venn2"/>
    <dgm:cxn modelId="{EC3832F5-D930-4EAC-888C-88114C072058}" srcId="{6F86F27E-E8BB-4E31-8037-B701756699F3}" destId="{F9E681DE-8266-48F4-9014-9EEE40489070}" srcOrd="0" destOrd="0" parTransId="{73DA21F8-94F3-488D-B384-38CB4F7941A3}" sibTransId="{7DBF6C7E-DAD6-4874-BFAB-A342401E79AC}"/>
    <dgm:cxn modelId="{10ABDE5D-7935-42AB-871F-F373EC0D3FD6}" srcId="{6F86F27E-E8BB-4E31-8037-B701756699F3}" destId="{6E9814F3-950C-4F4C-961B-EE56CE35B40E}" srcOrd="4" destOrd="0" parTransId="{0D11E671-36D1-4C36-A36D-67E9AD8B4C50}" sibTransId="{63C057EE-6C44-4EC0-B8CE-75A7C8FE34C8}"/>
    <dgm:cxn modelId="{F8AA5B3F-9DD5-4AE8-8C2E-233361C04BE2}" type="presOf" srcId="{B4145048-F4AA-48DC-9E25-B73A6C5E13EC}" destId="{084A2D35-BB51-4191-AC5A-3B9B73F427AA}" srcOrd="1" destOrd="0" presId="urn:microsoft.com/office/officeart/2005/8/layout/venn2"/>
    <dgm:cxn modelId="{29B53509-D3D6-4952-A69A-1177DF330E17}" type="presOf" srcId="{B4145048-F4AA-48DC-9E25-B73A6C5E13EC}" destId="{830DF41B-6FE7-4C5F-8BD3-8D1D335E24D5}" srcOrd="0" destOrd="0" presId="urn:microsoft.com/office/officeart/2005/8/layout/venn2"/>
    <dgm:cxn modelId="{8F847602-DEAB-43B5-B5BE-85C0B53DA86D}" type="presParOf" srcId="{6CEBA207-350E-4400-B1E3-B7AA96AEB46C}" destId="{D09B96A3-554A-4919-BAFE-D0D1C16FF303}" srcOrd="0" destOrd="0" presId="urn:microsoft.com/office/officeart/2005/8/layout/venn2"/>
    <dgm:cxn modelId="{AD7E0CA7-3A14-4623-967D-D424680B5F53}" type="presParOf" srcId="{D09B96A3-554A-4919-BAFE-D0D1C16FF303}" destId="{E35AB425-8FDB-44E6-88F7-22E9B05B165C}" srcOrd="0" destOrd="0" presId="urn:microsoft.com/office/officeart/2005/8/layout/venn2"/>
    <dgm:cxn modelId="{0867FA8A-5689-44C3-968B-570F2B57342E}" type="presParOf" srcId="{D09B96A3-554A-4919-BAFE-D0D1C16FF303}" destId="{9E409269-CAC8-4345-B200-54C1CC82E757}" srcOrd="1" destOrd="0" presId="urn:microsoft.com/office/officeart/2005/8/layout/venn2"/>
    <dgm:cxn modelId="{A9AF2677-B77F-4B40-BD10-4DCF55267B30}" type="presParOf" srcId="{6CEBA207-350E-4400-B1E3-B7AA96AEB46C}" destId="{DAA1633E-2A3C-405E-A0A4-8AE368655441}" srcOrd="1" destOrd="0" presId="urn:microsoft.com/office/officeart/2005/8/layout/venn2"/>
    <dgm:cxn modelId="{9950679B-DBBE-4CF6-94A5-14AD26B8BFA5}" type="presParOf" srcId="{DAA1633E-2A3C-405E-A0A4-8AE368655441}" destId="{6B258C85-FC9F-4BA5-B4E6-C385332891BB}" srcOrd="0" destOrd="0" presId="urn:microsoft.com/office/officeart/2005/8/layout/venn2"/>
    <dgm:cxn modelId="{B92AEAF0-CD84-475F-91E2-A6CF82A0C0A2}" type="presParOf" srcId="{DAA1633E-2A3C-405E-A0A4-8AE368655441}" destId="{A98C3032-37B1-4200-9CA6-ED8A5D79A7F7}" srcOrd="1" destOrd="0" presId="urn:microsoft.com/office/officeart/2005/8/layout/venn2"/>
    <dgm:cxn modelId="{207453CA-0054-4F24-846E-B8EA9494ED70}" type="presParOf" srcId="{6CEBA207-350E-4400-B1E3-B7AA96AEB46C}" destId="{6C698C91-9CD3-4D87-A460-388F05DB1BB4}" srcOrd="2" destOrd="0" presId="urn:microsoft.com/office/officeart/2005/8/layout/venn2"/>
    <dgm:cxn modelId="{8501CF7E-4E1D-45AB-8C2D-CD40D99D83F4}" type="presParOf" srcId="{6C698C91-9CD3-4D87-A460-388F05DB1BB4}" destId="{830DF41B-6FE7-4C5F-8BD3-8D1D335E24D5}" srcOrd="0" destOrd="0" presId="urn:microsoft.com/office/officeart/2005/8/layout/venn2"/>
    <dgm:cxn modelId="{C22207EE-21DD-4E90-8F25-057B0BDB2624}" type="presParOf" srcId="{6C698C91-9CD3-4D87-A460-388F05DB1BB4}" destId="{084A2D35-BB51-4191-AC5A-3B9B73F427AA}" srcOrd="1" destOrd="0" presId="urn:microsoft.com/office/officeart/2005/8/layout/venn2"/>
    <dgm:cxn modelId="{3E8569DB-BCFE-47CA-836C-72E47D338F0A}" type="presParOf" srcId="{6CEBA207-350E-4400-B1E3-B7AA96AEB46C}" destId="{C784B807-A86B-468E-BE67-156FBA3CC607}" srcOrd="3" destOrd="0" presId="urn:microsoft.com/office/officeart/2005/8/layout/venn2"/>
    <dgm:cxn modelId="{3EDBABFC-40A7-4AF3-A767-712D00986045}" type="presParOf" srcId="{C784B807-A86B-468E-BE67-156FBA3CC607}" destId="{2493F823-5FCA-43C6-8CB7-E1001FB5331F}" srcOrd="0" destOrd="0" presId="urn:microsoft.com/office/officeart/2005/8/layout/venn2"/>
    <dgm:cxn modelId="{5F765848-B1EB-4630-A4D6-FD950FAA2A48}" type="presParOf" srcId="{C784B807-A86B-468E-BE67-156FBA3CC607}" destId="{8CADFC49-5C5D-4714-8D0C-3653F0CBD50D}" srcOrd="1" destOrd="0" presId="urn:microsoft.com/office/officeart/2005/8/layout/venn2"/>
    <dgm:cxn modelId="{ED309123-D499-462E-BF79-FB4309CB14E0}" type="presParOf" srcId="{6CEBA207-350E-4400-B1E3-B7AA96AEB46C}" destId="{9C6D9785-FFD2-40D2-871E-08704BB3F837}" srcOrd="4" destOrd="0" presId="urn:microsoft.com/office/officeart/2005/8/layout/venn2"/>
    <dgm:cxn modelId="{078ED988-045B-4B64-AD4B-34221EEB1443}" type="presParOf" srcId="{9C6D9785-FFD2-40D2-871E-08704BB3F837}" destId="{A7109252-56EB-48C6-B0D1-1257160837C3}" srcOrd="0" destOrd="0" presId="urn:microsoft.com/office/officeart/2005/8/layout/venn2"/>
    <dgm:cxn modelId="{9703859C-F4AF-43F8-8960-47134A73C8DC}" type="presParOf" srcId="{9C6D9785-FFD2-40D2-871E-08704BB3F837}" destId="{DD98CB61-F77F-4758-B956-309FB7E1E893}"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992BA40-E3DB-463D-BCAC-847000F6DD00}" type="doc">
      <dgm:prSet loTypeId="urn:microsoft.com/office/officeart/2005/8/layout/chevron2" loCatId="process" qsTypeId="urn:microsoft.com/office/officeart/2005/8/quickstyle/simple1" qsCatId="simple" csTypeId="urn:microsoft.com/office/officeart/2005/8/colors/colorful4" csCatId="colorful" phldr="1"/>
      <dgm:spPr/>
      <dgm:t>
        <a:bodyPr/>
        <a:lstStyle/>
        <a:p>
          <a:endParaRPr lang="en-US"/>
        </a:p>
      </dgm:t>
    </dgm:pt>
    <dgm:pt modelId="{4C419F3B-BC8E-4095-B137-F744CDA7D297}">
      <dgm:prSet phldrT="[Text]" custT="1"/>
      <dgm:spPr/>
      <dgm:t>
        <a:bodyPr/>
        <a:lstStyle/>
        <a:p>
          <a:r>
            <a:rPr lang="en-US" sz="1800" b="1" dirty="0">
              <a:solidFill>
                <a:schemeClr val="tx1"/>
              </a:solidFill>
              <a:latin typeface="Arial" panose="020B0604020202020204" pitchFamily="34" charset="0"/>
              <a:cs typeface="Arial" panose="020B0604020202020204" pitchFamily="34" charset="0"/>
            </a:rPr>
            <a:t>The </a:t>
          </a:r>
        </a:p>
        <a:p>
          <a:r>
            <a:rPr lang="en-US" sz="1800" b="1" dirty="0">
              <a:solidFill>
                <a:schemeClr val="tx1"/>
              </a:solidFill>
              <a:latin typeface="Arial" panose="020B0604020202020204" pitchFamily="34" charset="0"/>
              <a:cs typeface="Arial" panose="020B0604020202020204" pitchFamily="34" charset="0"/>
            </a:rPr>
            <a:t>Person</a:t>
          </a:r>
        </a:p>
      </dgm:t>
    </dgm:pt>
    <dgm:pt modelId="{DDA2820A-631A-401E-94BE-9D924FBE4C14}" type="parTrans" cxnId="{859EBF49-7326-4EED-BE01-ACEDF3B76126}">
      <dgm:prSet/>
      <dgm:spPr/>
      <dgm:t>
        <a:bodyPr/>
        <a:lstStyle/>
        <a:p>
          <a:endParaRPr lang="en-US" sz="1600">
            <a:latin typeface="Arial" panose="020B0604020202020204" pitchFamily="34" charset="0"/>
            <a:cs typeface="Arial" panose="020B0604020202020204" pitchFamily="34" charset="0"/>
          </a:endParaRPr>
        </a:p>
      </dgm:t>
    </dgm:pt>
    <dgm:pt modelId="{BB24090B-EB73-4003-9E18-71136687AB8B}" type="sibTrans" cxnId="{859EBF49-7326-4EED-BE01-ACEDF3B76126}">
      <dgm:prSet/>
      <dgm:spPr/>
      <dgm:t>
        <a:bodyPr/>
        <a:lstStyle/>
        <a:p>
          <a:endParaRPr lang="en-US" sz="1600">
            <a:latin typeface="Arial" panose="020B0604020202020204" pitchFamily="34" charset="0"/>
            <a:cs typeface="Arial" panose="020B0604020202020204" pitchFamily="34" charset="0"/>
          </a:endParaRPr>
        </a:p>
      </dgm:t>
    </dgm:pt>
    <dgm:pt modelId="{BBE5DC47-09E4-4004-A337-5A5E4F13AEBB}">
      <dgm:prSet custT="1"/>
      <dgm:spPr/>
      <dgm:t>
        <a:bodyPr/>
        <a:lstStyle/>
        <a:p>
          <a:r>
            <a:rPr lang="en-US" sz="1600" b="1" dirty="0">
              <a:solidFill>
                <a:schemeClr val="tx1"/>
              </a:solidFill>
              <a:latin typeface="Arial" panose="020B0604020202020204" pitchFamily="34" charset="0"/>
              <a:cs typeface="Arial" panose="020B0604020202020204" pitchFamily="34" charset="0"/>
            </a:rPr>
            <a:t>Role </a:t>
          </a:r>
        </a:p>
        <a:p>
          <a:r>
            <a:rPr lang="en-US" sz="1600" b="1" dirty="0">
              <a:solidFill>
                <a:schemeClr val="tx1"/>
              </a:solidFill>
              <a:latin typeface="Arial" panose="020B0604020202020204" pitchFamily="34" charset="0"/>
              <a:cs typeface="Arial" panose="020B0604020202020204" pitchFamily="34" charset="0"/>
            </a:rPr>
            <a:t>Clarity</a:t>
          </a:r>
        </a:p>
      </dgm:t>
    </dgm:pt>
    <dgm:pt modelId="{5C70EE3D-FD34-426E-8359-550EA1D82CCC}" type="parTrans" cxnId="{F9656B53-4F1E-44CA-B1B6-C881C02094CC}">
      <dgm:prSet/>
      <dgm:spPr/>
      <dgm:t>
        <a:bodyPr/>
        <a:lstStyle/>
        <a:p>
          <a:endParaRPr lang="en-US" sz="1600">
            <a:latin typeface="Arial" panose="020B0604020202020204" pitchFamily="34" charset="0"/>
            <a:cs typeface="Arial" panose="020B0604020202020204" pitchFamily="34" charset="0"/>
          </a:endParaRPr>
        </a:p>
      </dgm:t>
    </dgm:pt>
    <dgm:pt modelId="{AFF65C3A-A42A-4F30-BDA1-B4943CDA3F1E}" type="sibTrans" cxnId="{F9656B53-4F1E-44CA-B1B6-C881C02094CC}">
      <dgm:prSet/>
      <dgm:spPr/>
      <dgm:t>
        <a:bodyPr/>
        <a:lstStyle/>
        <a:p>
          <a:endParaRPr lang="en-US" sz="1600">
            <a:latin typeface="Arial" panose="020B0604020202020204" pitchFamily="34" charset="0"/>
            <a:cs typeface="Arial" panose="020B0604020202020204" pitchFamily="34" charset="0"/>
          </a:endParaRPr>
        </a:p>
      </dgm:t>
    </dgm:pt>
    <dgm:pt modelId="{8608C979-8D68-434F-971B-02F0EFF466D9}">
      <dgm:prSet custT="1"/>
      <dgm:spPr/>
      <dgm:t>
        <a:bodyPr/>
        <a:lstStyle/>
        <a:p>
          <a:r>
            <a:rPr lang="en-CA" sz="1600" b="1" dirty="0">
              <a:latin typeface="Arial" panose="020B0604020202020204" pitchFamily="34" charset="0"/>
              <a:cs typeface="Arial" panose="020B0604020202020204" pitchFamily="34" charset="0"/>
            </a:rPr>
            <a:t>Reference checks</a:t>
          </a:r>
        </a:p>
      </dgm:t>
    </dgm:pt>
    <dgm:pt modelId="{D4DD1444-476B-4A0F-9CB4-07367DBEEA0F}" type="parTrans" cxnId="{9BEBD440-35DD-4302-8F39-0A5E0BCFBCA3}">
      <dgm:prSet/>
      <dgm:spPr/>
      <dgm:t>
        <a:bodyPr/>
        <a:lstStyle/>
        <a:p>
          <a:endParaRPr lang="en-US" sz="1600">
            <a:latin typeface="Arial" panose="020B0604020202020204" pitchFamily="34" charset="0"/>
            <a:cs typeface="Arial" panose="020B0604020202020204" pitchFamily="34" charset="0"/>
          </a:endParaRPr>
        </a:p>
      </dgm:t>
    </dgm:pt>
    <dgm:pt modelId="{A4BE1F35-25F7-4E67-8463-E9775CAEB7E0}" type="sibTrans" cxnId="{9BEBD440-35DD-4302-8F39-0A5E0BCFBCA3}">
      <dgm:prSet/>
      <dgm:spPr/>
      <dgm:t>
        <a:bodyPr/>
        <a:lstStyle/>
        <a:p>
          <a:endParaRPr lang="en-US" sz="1600">
            <a:latin typeface="Arial" panose="020B0604020202020204" pitchFamily="34" charset="0"/>
            <a:cs typeface="Arial" panose="020B0604020202020204" pitchFamily="34" charset="0"/>
          </a:endParaRPr>
        </a:p>
      </dgm:t>
    </dgm:pt>
    <dgm:pt modelId="{7188C3B2-678B-414D-B867-61F5292B758F}">
      <dgm:prSet custT="1"/>
      <dgm:spPr/>
      <dgm:t>
        <a:bodyPr/>
        <a:lstStyle/>
        <a:p>
          <a:r>
            <a:rPr lang="en-CA" sz="1600" b="1" dirty="0">
              <a:latin typeface="Arial" panose="020B0604020202020204" pitchFamily="34" charset="0"/>
              <a:cs typeface="Arial" panose="020B0604020202020204" pitchFamily="34" charset="0"/>
            </a:rPr>
            <a:t>Specific training relative to needs</a:t>
          </a:r>
        </a:p>
      </dgm:t>
    </dgm:pt>
    <dgm:pt modelId="{767A863F-E6EE-4530-AFED-207708E9E1D4}" type="parTrans" cxnId="{3CE7D58B-5DF4-4A41-964C-F51CF2EDFFA9}">
      <dgm:prSet/>
      <dgm:spPr/>
      <dgm:t>
        <a:bodyPr/>
        <a:lstStyle/>
        <a:p>
          <a:endParaRPr lang="en-US" sz="1600">
            <a:latin typeface="Arial" panose="020B0604020202020204" pitchFamily="34" charset="0"/>
            <a:cs typeface="Arial" panose="020B0604020202020204" pitchFamily="34" charset="0"/>
          </a:endParaRPr>
        </a:p>
      </dgm:t>
    </dgm:pt>
    <dgm:pt modelId="{2CA4F002-3421-45E1-B4D4-5CAD4F144328}" type="sibTrans" cxnId="{3CE7D58B-5DF4-4A41-964C-F51CF2EDFFA9}">
      <dgm:prSet/>
      <dgm:spPr/>
      <dgm:t>
        <a:bodyPr/>
        <a:lstStyle/>
        <a:p>
          <a:endParaRPr lang="en-US" sz="1600">
            <a:latin typeface="Arial" panose="020B0604020202020204" pitchFamily="34" charset="0"/>
            <a:cs typeface="Arial" panose="020B0604020202020204" pitchFamily="34" charset="0"/>
          </a:endParaRPr>
        </a:p>
      </dgm:t>
    </dgm:pt>
    <dgm:pt modelId="{85310857-453D-4CD9-A22A-7FCC71FF63EC}">
      <dgm:prSet custT="1"/>
      <dgm:spPr/>
      <dgm:t>
        <a:bodyPr/>
        <a:lstStyle/>
        <a:p>
          <a:r>
            <a:rPr lang="en-CA" sz="1600" b="1" dirty="0">
              <a:latin typeface="Arial" panose="020B0604020202020204" pitchFamily="34" charset="0"/>
              <a:cs typeface="Arial" panose="020B0604020202020204" pitchFamily="34" charset="0"/>
            </a:rPr>
            <a:t>Vulnerable Sector </a:t>
          </a:r>
          <a:r>
            <a:rPr lang="en-CA" sz="1600" b="1" dirty="0" smtClean="0">
              <a:latin typeface="Arial" panose="020B0604020202020204" pitchFamily="34" charset="0"/>
              <a:cs typeface="Arial" panose="020B0604020202020204" pitchFamily="34" charset="0"/>
            </a:rPr>
            <a:t>Checks (VSS, VSV, VSC) – RCMP or Local Police</a:t>
          </a:r>
          <a:endParaRPr lang="en-CA" sz="1600" b="1" dirty="0">
            <a:latin typeface="Arial" panose="020B0604020202020204" pitchFamily="34" charset="0"/>
            <a:cs typeface="Arial" panose="020B0604020202020204" pitchFamily="34" charset="0"/>
          </a:endParaRPr>
        </a:p>
      </dgm:t>
    </dgm:pt>
    <dgm:pt modelId="{E900AB29-A9D2-4B22-B117-1BA5C6C78A98}" type="parTrans" cxnId="{F3F4F352-42B9-40D6-92B7-F622E26C0AE6}">
      <dgm:prSet/>
      <dgm:spPr/>
      <dgm:t>
        <a:bodyPr/>
        <a:lstStyle/>
        <a:p>
          <a:endParaRPr lang="en-US" sz="1600">
            <a:latin typeface="Arial" panose="020B0604020202020204" pitchFamily="34" charset="0"/>
            <a:cs typeface="Arial" panose="020B0604020202020204" pitchFamily="34" charset="0"/>
          </a:endParaRPr>
        </a:p>
      </dgm:t>
    </dgm:pt>
    <dgm:pt modelId="{683003C2-BE2D-4A0F-A34A-004974AC9E92}" type="sibTrans" cxnId="{F3F4F352-42B9-40D6-92B7-F622E26C0AE6}">
      <dgm:prSet/>
      <dgm:spPr/>
      <dgm:t>
        <a:bodyPr/>
        <a:lstStyle/>
        <a:p>
          <a:endParaRPr lang="en-US" sz="1600">
            <a:latin typeface="Arial" panose="020B0604020202020204" pitchFamily="34" charset="0"/>
            <a:cs typeface="Arial" panose="020B0604020202020204" pitchFamily="34" charset="0"/>
          </a:endParaRPr>
        </a:p>
      </dgm:t>
    </dgm:pt>
    <dgm:pt modelId="{BA17CF1C-E063-491B-B97A-C81BA0D9EEAB}">
      <dgm:prSet custT="1"/>
      <dgm:spPr/>
      <dgm:t>
        <a:bodyPr/>
        <a:lstStyle/>
        <a:p>
          <a:r>
            <a:rPr lang="en-CA" sz="1800" b="1" dirty="0">
              <a:solidFill>
                <a:schemeClr val="tx1"/>
              </a:solidFill>
              <a:latin typeface="Arial" panose="020B0604020202020204" pitchFamily="34" charset="0"/>
              <a:cs typeface="Arial" panose="020B0604020202020204" pitchFamily="34" charset="0"/>
            </a:rPr>
            <a:t>Criminal Record Checks</a:t>
          </a:r>
        </a:p>
      </dgm:t>
    </dgm:pt>
    <dgm:pt modelId="{60A44F6A-E82D-41FF-90D6-750543145228}" type="sibTrans" cxnId="{FE7F2F9C-2334-44D4-9D40-A53488856C10}">
      <dgm:prSet/>
      <dgm:spPr/>
      <dgm:t>
        <a:bodyPr/>
        <a:lstStyle/>
        <a:p>
          <a:endParaRPr lang="en-US" sz="1600">
            <a:latin typeface="Arial" panose="020B0604020202020204" pitchFamily="34" charset="0"/>
            <a:cs typeface="Arial" panose="020B0604020202020204" pitchFamily="34" charset="0"/>
          </a:endParaRPr>
        </a:p>
      </dgm:t>
    </dgm:pt>
    <dgm:pt modelId="{AE002EDE-9A1C-44AB-8CCB-2A4C6D369F40}" type="parTrans" cxnId="{FE7F2F9C-2334-44D4-9D40-A53488856C10}">
      <dgm:prSet/>
      <dgm:spPr/>
      <dgm:t>
        <a:bodyPr/>
        <a:lstStyle/>
        <a:p>
          <a:endParaRPr lang="en-US" sz="1600">
            <a:latin typeface="Arial" panose="020B0604020202020204" pitchFamily="34" charset="0"/>
            <a:cs typeface="Arial" panose="020B0604020202020204" pitchFamily="34" charset="0"/>
          </a:endParaRPr>
        </a:p>
      </dgm:t>
    </dgm:pt>
    <dgm:pt modelId="{6C238DB9-E103-4974-B4E8-9E15880525A8}">
      <dgm:prSet custT="1"/>
      <dgm:spPr/>
      <dgm:t>
        <a:bodyPr/>
        <a:lstStyle/>
        <a:p>
          <a:r>
            <a:rPr lang="en-CA" sz="1600" b="1" dirty="0">
              <a:latin typeface="Arial" panose="020B0604020202020204" pitchFamily="34" charset="0"/>
              <a:cs typeface="Arial" panose="020B0604020202020204" pitchFamily="34" charset="0"/>
            </a:rPr>
            <a:t>Screening Process </a:t>
          </a:r>
          <a:endParaRPr lang="en-US" sz="1600" dirty="0">
            <a:latin typeface="Arial" panose="020B0604020202020204" pitchFamily="34" charset="0"/>
            <a:cs typeface="Arial" panose="020B0604020202020204" pitchFamily="34" charset="0"/>
          </a:endParaRPr>
        </a:p>
      </dgm:t>
    </dgm:pt>
    <dgm:pt modelId="{121FB0BF-EF4F-457A-ADEE-6017DB84C159}" type="parTrans" cxnId="{91FC60F1-F942-48D2-945E-07923C6ACA84}">
      <dgm:prSet/>
      <dgm:spPr/>
      <dgm:t>
        <a:bodyPr/>
        <a:lstStyle/>
        <a:p>
          <a:endParaRPr lang="en-US" sz="1600">
            <a:latin typeface="Arial" panose="020B0604020202020204" pitchFamily="34" charset="0"/>
            <a:cs typeface="Arial" panose="020B0604020202020204" pitchFamily="34" charset="0"/>
          </a:endParaRPr>
        </a:p>
      </dgm:t>
    </dgm:pt>
    <dgm:pt modelId="{E9607DDC-7694-4149-8B24-37205D2E553C}" type="sibTrans" cxnId="{91FC60F1-F942-48D2-945E-07923C6ACA84}">
      <dgm:prSet/>
      <dgm:spPr/>
      <dgm:t>
        <a:bodyPr/>
        <a:lstStyle/>
        <a:p>
          <a:endParaRPr lang="en-US" sz="1600">
            <a:latin typeface="Arial" panose="020B0604020202020204" pitchFamily="34" charset="0"/>
            <a:cs typeface="Arial" panose="020B0604020202020204" pitchFamily="34" charset="0"/>
          </a:endParaRPr>
        </a:p>
      </dgm:t>
    </dgm:pt>
    <dgm:pt modelId="{DF56FBAB-4206-4AC7-921C-285B3D07E692}">
      <dgm:prSet custT="1"/>
      <dgm:spPr/>
      <dgm:t>
        <a:bodyPr/>
        <a:lstStyle/>
        <a:p>
          <a:r>
            <a:rPr lang="en-CA" sz="1600" b="1" dirty="0">
              <a:latin typeface="Arial" panose="020B0604020202020204" pitchFamily="34" charset="0"/>
              <a:cs typeface="Arial" panose="020B0604020202020204" pitchFamily="34" charset="0"/>
            </a:rPr>
            <a:t>may vary depending on </a:t>
          </a:r>
          <a:r>
            <a:rPr lang="en-CA" sz="1600" b="1" dirty="0" smtClean="0">
              <a:latin typeface="Arial" panose="020B0604020202020204" pitchFamily="34" charset="0"/>
              <a:cs typeface="Arial" panose="020B0604020202020204" pitchFamily="34" charset="0"/>
            </a:rPr>
            <a:t>position</a:t>
          </a:r>
          <a:endParaRPr lang="en-CA" sz="1600" b="1" dirty="0">
            <a:latin typeface="Arial" panose="020B0604020202020204" pitchFamily="34" charset="0"/>
            <a:cs typeface="Arial" panose="020B0604020202020204" pitchFamily="34" charset="0"/>
          </a:endParaRPr>
        </a:p>
      </dgm:t>
    </dgm:pt>
    <dgm:pt modelId="{0A8B5958-F87A-43B2-93E5-D7C472391D15}" type="parTrans" cxnId="{49954F42-47F2-4797-9FC1-CAAFAB29C05E}">
      <dgm:prSet/>
      <dgm:spPr/>
      <dgm:t>
        <a:bodyPr/>
        <a:lstStyle/>
        <a:p>
          <a:endParaRPr lang="en-US" sz="1600">
            <a:latin typeface="Arial" panose="020B0604020202020204" pitchFamily="34" charset="0"/>
            <a:cs typeface="Arial" panose="020B0604020202020204" pitchFamily="34" charset="0"/>
          </a:endParaRPr>
        </a:p>
      </dgm:t>
    </dgm:pt>
    <dgm:pt modelId="{DC300B9E-1CB5-4BEA-A31A-D2F63806FC82}" type="sibTrans" cxnId="{49954F42-47F2-4797-9FC1-CAAFAB29C05E}">
      <dgm:prSet/>
      <dgm:spPr/>
      <dgm:t>
        <a:bodyPr/>
        <a:lstStyle/>
        <a:p>
          <a:endParaRPr lang="en-US" sz="1600">
            <a:latin typeface="Arial" panose="020B0604020202020204" pitchFamily="34" charset="0"/>
            <a:cs typeface="Arial" panose="020B0604020202020204" pitchFamily="34" charset="0"/>
          </a:endParaRPr>
        </a:p>
      </dgm:t>
    </dgm:pt>
    <dgm:pt modelId="{AD10D1E5-2F01-4808-9F51-403F3430139C}">
      <dgm:prSet custT="1"/>
      <dgm:spPr/>
      <dgm:t>
        <a:bodyPr/>
        <a:lstStyle/>
        <a:p>
          <a:r>
            <a:rPr lang="en-CA" sz="1600" b="1" dirty="0" smtClean="0">
              <a:latin typeface="Arial" panose="020B0604020202020204" pitchFamily="34" charset="0"/>
              <a:cs typeface="Arial" panose="020B0604020202020204" pitchFamily="34" charset="0"/>
            </a:rPr>
            <a:t>CJMRC</a:t>
          </a:r>
          <a:endParaRPr lang="en-CA" sz="1600" b="1" dirty="0">
            <a:latin typeface="Arial" panose="020B0604020202020204" pitchFamily="34" charset="0"/>
            <a:cs typeface="Arial" panose="020B0604020202020204" pitchFamily="34" charset="0"/>
          </a:endParaRPr>
        </a:p>
      </dgm:t>
    </dgm:pt>
    <dgm:pt modelId="{850B9E69-1645-4417-81F7-E2745768DEF3}" type="parTrans" cxnId="{39C316F2-4072-40F0-AA2C-10A81F360BE4}">
      <dgm:prSet/>
      <dgm:spPr/>
      <dgm:t>
        <a:bodyPr/>
        <a:lstStyle/>
        <a:p>
          <a:endParaRPr lang="en-US" sz="1600">
            <a:latin typeface="Arial" panose="020B0604020202020204" pitchFamily="34" charset="0"/>
            <a:cs typeface="Arial" panose="020B0604020202020204" pitchFamily="34" charset="0"/>
          </a:endParaRPr>
        </a:p>
      </dgm:t>
    </dgm:pt>
    <dgm:pt modelId="{7015A44C-3D03-427B-AA7D-FD3133C27B90}" type="sibTrans" cxnId="{39C316F2-4072-40F0-AA2C-10A81F360BE4}">
      <dgm:prSet/>
      <dgm:spPr/>
      <dgm:t>
        <a:bodyPr/>
        <a:lstStyle/>
        <a:p>
          <a:endParaRPr lang="en-US" sz="1600">
            <a:latin typeface="Arial" panose="020B0604020202020204" pitchFamily="34" charset="0"/>
            <a:cs typeface="Arial" panose="020B0604020202020204" pitchFamily="34" charset="0"/>
          </a:endParaRPr>
        </a:p>
      </dgm:t>
    </dgm:pt>
    <dgm:pt modelId="{ED7DFC02-A27C-4433-BC7F-F11BEEB674C8}">
      <dgm:prSet custT="1"/>
      <dgm:spPr/>
      <dgm:t>
        <a:bodyPr/>
        <a:lstStyle/>
        <a:p>
          <a:r>
            <a:rPr lang="en-CA" sz="1600" b="1" dirty="0">
              <a:latin typeface="Arial" panose="020B0604020202020204" pitchFamily="34" charset="0"/>
              <a:cs typeface="Arial" panose="020B0604020202020204" pitchFamily="34" charset="0"/>
            </a:rPr>
            <a:t>Comprehensive Job </a:t>
          </a:r>
          <a:r>
            <a:rPr lang="en-CA" sz="1600" b="1" dirty="0" smtClean="0">
              <a:latin typeface="Arial" panose="020B0604020202020204" pitchFamily="34" charset="0"/>
              <a:cs typeface="Arial" panose="020B0604020202020204" pitchFamily="34" charset="0"/>
            </a:rPr>
            <a:t>Postings and Job Descriptions</a:t>
          </a:r>
          <a:endParaRPr lang="en-CA" sz="1600" b="1" dirty="0">
            <a:latin typeface="Arial" panose="020B0604020202020204" pitchFamily="34" charset="0"/>
            <a:cs typeface="Arial" panose="020B0604020202020204" pitchFamily="34" charset="0"/>
          </a:endParaRPr>
        </a:p>
      </dgm:t>
    </dgm:pt>
    <dgm:pt modelId="{2EE27BAE-06FA-421D-B6EA-79FE711376F1}" type="parTrans" cxnId="{2012C517-9D97-41DF-9218-40CC431AFE84}">
      <dgm:prSet/>
      <dgm:spPr/>
      <dgm:t>
        <a:bodyPr/>
        <a:lstStyle/>
        <a:p>
          <a:endParaRPr lang="en-US" sz="1600">
            <a:latin typeface="Arial" panose="020B0604020202020204" pitchFamily="34" charset="0"/>
            <a:cs typeface="Arial" panose="020B0604020202020204" pitchFamily="34" charset="0"/>
          </a:endParaRPr>
        </a:p>
      </dgm:t>
    </dgm:pt>
    <dgm:pt modelId="{AEC49E43-331F-461D-9E6E-EAF02F04D211}" type="sibTrans" cxnId="{2012C517-9D97-41DF-9218-40CC431AFE84}">
      <dgm:prSet/>
      <dgm:spPr/>
      <dgm:t>
        <a:bodyPr/>
        <a:lstStyle/>
        <a:p>
          <a:endParaRPr lang="en-US" sz="1600">
            <a:latin typeface="Arial" panose="020B0604020202020204" pitchFamily="34" charset="0"/>
            <a:cs typeface="Arial" panose="020B0604020202020204" pitchFamily="34" charset="0"/>
          </a:endParaRPr>
        </a:p>
      </dgm:t>
    </dgm:pt>
    <dgm:pt modelId="{ECABDAE9-72DE-4597-AFDA-47CA6409BEF8}">
      <dgm:prSet custT="1"/>
      <dgm:spPr/>
      <dgm:t>
        <a:bodyPr/>
        <a:lstStyle/>
        <a:p>
          <a:r>
            <a:rPr lang="en-CA" sz="1600" b="1" dirty="0">
              <a:latin typeface="Arial" panose="020B0604020202020204" pitchFamily="34" charset="0"/>
              <a:cs typeface="Arial" panose="020B0604020202020204" pitchFamily="34" charset="0"/>
            </a:rPr>
            <a:t>Interviews – right questions</a:t>
          </a:r>
        </a:p>
      </dgm:t>
    </dgm:pt>
    <dgm:pt modelId="{5452855F-5BE6-4218-BB05-F31627764C91}" type="parTrans" cxnId="{C0A5CCD2-285F-423F-8AD6-A7CC24951D8F}">
      <dgm:prSet/>
      <dgm:spPr/>
      <dgm:t>
        <a:bodyPr/>
        <a:lstStyle/>
        <a:p>
          <a:endParaRPr lang="en-US" sz="1600">
            <a:latin typeface="Arial" panose="020B0604020202020204" pitchFamily="34" charset="0"/>
            <a:cs typeface="Arial" panose="020B0604020202020204" pitchFamily="34" charset="0"/>
          </a:endParaRPr>
        </a:p>
      </dgm:t>
    </dgm:pt>
    <dgm:pt modelId="{179C1611-CB90-40E5-975D-FC75102DD8EB}" type="sibTrans" cxnId="{C0A5CCD2-285F-423F-8AD6-A7CC24951D8F}">
      <dgm:prSet/>
      <dgm:spPr/>
      <dgm:t>
        <a:bodyPr/>
        <a:lstStyle/>
        <a:p>
          <a:endParaRPr lang="en-US" sz="1600">
            <a:latin typeface="Arial" panose="020B0604020202020204" pitchFamily="34" charset="0"/>
            <a:cs typeface="Arial" panose="020B0604020202020204" pitchFamily="34" charset="0"/>
          </a:endParaRPr>
        </a:p>
      </dgm:t>
    </dgm:pt>
    <dgm:pt modelId="{52E22DAB-7878-4C4C-A756-C636ED2DD879}">
      <dgm:prSet custT="1"/>
      <dgm:spPr/>
      <dgm:t>
        <a:bodyPr/>
        <a:lstStyle/>
        <a:p>
          <a:r>
            <a:rPr lang="en-CA" sz="1600" b="1" dirty="0" smtClean="0">
              <a:latin typeface="Arial" panose="020B0604020202020204" pitchFamily="34" charset="0"/>
              <a:cs typeface="Arial" panose="020B0604020202020204" pitchFamily="34" charset="0"/>
            </a:rPr>
            <a:t>Evaluation and on-going supervision</a:t>
          </a:r>
          <a:endParaRPr lang="en-CA" sz="1600" b="1" dirty="0">
            <a:latin typeface="Arial" panose="020B0604020202020204" pitchFamily="34" charset="0"/>
            <a:cs typeface="Arial" panose="020B0604020202020204" pitchFamily="34" charset="0"/>
          </a:endParaRPr>
        </a:p>
      </dgm:t>
    </dgm:pt>
    <dgm:pt modelId="{99DF5E2C-1F0A-4EE5-A8BE-CACE1673B2C8}" type="parTrans" cxnId="{FC251428-E7F5-4CD9-9602-A71DDB427780}">
      <dgm:prSet/>
      <dgm:spPr/>
      <dgm:t>
        <a:bodyPr/>
        <a:lstStyle/>
        <a:p>
          <a:endParaRPr lang="en-US" sz="1600">
            <a:latin typeface="Arial" panose="020B0604020202020204" pitchFamily="34" charset="0"/>
            <a:cs typeface="Arial" panose="020B0604020202020204" pitchFamily="34" charset="0"/>
          </a:endParaRPr>
        </a:p>
      </dgm:t>
    </dgm:pt>
    <dgm:pt modelId="{F3847197-C1C5-467B-8752-01076AA62CDB}" type="sibTrans" cxnId="{FC251428-E7F5-4CD9-9602-A71DDB427780}">
      <dgm:prSet/>
      <dgm:spPr/>
      <dgm:t>
        <a:bodyPr/>
        <a:lstStyle/>
        <a:p>
          <a:endParaRPr lang="en-US" sz="1600">
            <a:latin typeface="Arial" panose="020B0604020202020204" pitchFamily="34" charset="0"/>
            <a:cs typeface="Arial" panose="020B0604020202020204" pitchFamily="34" charset="0"/>
          </a:endParaRPr>
        </a:p>
      </dgm:t>
    </dgm:pt>
    <dgm:pt modelId="{6B73A988-1AFC-4786-98E0-F3F4D37988FC}">
      <dgm:prSet custT="1"/>
      <dgm:spPr/>
      <dgm:t>
        <a:bodyPr/>
        <a:lstStyle/>
        <a:p>
          <a:r>
            <a:rPr lang="en-CA" sz="1600" b="1" dirty="0">
              <a:latin typeface="Arial" panose="020B0604020202020204" pitchFamily="34" charset="0"/>
              <a:cs typeface="Arial" panose="020B0604020202020204" pitchFamily="34" charset="0"/>
              <a:hlinkClick xmlns:r="http://schemas.openxmlformats.org/officeDocument/2006/relationships" r:id="rId1"/>
            </a:rPr>
            <a:t>https://www.sterlingtalentsolutions.ca</a:t>
          </a:r>
          <a:endParaRPr lang="en-CA" sz="1600" b="1" dirty="0">
            <a:latin typeface="Arial" panose="020B0604020202020204" pitchFamily="34" charset="0"/>
            <a:cs typeface="Arial" panose="020B0604020202020204" pitchFamily="34" charset="0"/>
          </a:endParaRPr>
        </a:p>
      </dgm:t>
    </dgm:pt>
    <dgm:pt modelId="{A05FD839-F4EC-4C64-B34E-446B30EAB0EC}" type="parTrans" cxnId="{53D94D91-5A96-4A89-8617-A2D5CE9FD0BB}">
      <dgm:prSet/>
      <dgm:spPr/>
      <dgm:t>
        <a:bodyPr/>
        <a:lstStyle/>
        <a:p>
          <a:endParaRPr lang="en-US" sz="1600">
            <a:latin typeface="Arial" panose="020B0604020202020204" pitchFamily="34" charset="0"/>
            <a:cs typeface="Arial" panose="020B0604020202020204" pitchFamily="34" charset="0"/>
          </a:endParaRPr>
        </a:p>
      </dgm:t>
    </dgm:pt>
    <dgm:pt modelId="{03A3958B-503D-4002-B248-F92934402D2C}" type="sibTrans" cxnId="{53D94D91-5A96-4A89-8617-A2D5CE9FD0BB}">
      <dgm:prSet/>
      <dgm:spPr/>
      <dgm:t>
        <a:bodyPr/>
        <a:lstStyle/>
        <a:p>
          <a:endParaRPr lang="en-US" sz="1600">
            <a:latin typeface="Arial" panose="020B0604020202020204" pitchFamily="34" charset="0"/>
            <a:cs typeface="Arial" panose="020B0604020202020204" pitchFamily="34" charset="0"/>
          </a:endParaRPr>
        </a:p>
      </dgm:t>
    </dgm:pt>
    <dgm:pt modelId="{22CA59B8-78B8-442B-AD06-8CCFFBAFB129}">
      <dgm:prSet custT="1"/>
      <dgm:spPr/>
      <dgm:t>
        <a:bodyPr/>
        <a:lstStyle/>
        <a:p>
          <a:r>
            <a:rPr lang="en-CA" sz="1600" b="1" dirty="0" smtClean="0">
              <a:latin typeface="Arial" panose="020B0604020202020204" pitchFamily="34" charset="0"/>
              <a:cs typeface="Arial" panose="020B0604020202020204" pitchFamily="34" charset="0"/>
            </a:rPr>
            <a:t>E-PIC</a:t>
          </a:r>
          <a:endParaRPr lang="en-CA" sz="1600" b="1" dirty="0">
            <a:latin typeface="Arial" panose="020B0604020202020204" pitchFamily="34" charset="0"/>
            <a:cs typeface="Arial" panose="020B0604020202020204" pitchFamily="34" charset="0"/>
          </a:endParaRPr>
        </a:p>
      </dgm:t>
    </dgm:pt>
    <dgm:pt modelId="{3592CA4A-82BD-4DBD-94C7-77EDA7EC8BA4}" type="parTrans" cxnId="{DF78C3E2-D14D-433B-881A-67196EF233CE}">
      <dgm:prSet/>
      <dgm:spPr/>
    </dgm:pt>
    <dgm:pt modelId="{83B3A5B2-D9B7-4C41-A75E-34FF1DE144B2}" type="sibTrans" cxnId="{DF78C3E2-D14D-433B-881A-67196EF233CE}">
      <dgm:prSet/>
      <dgm:spPr/>
    </dgm:pt>
    <dgm:pt modelId="{9E766BB2-5D83-4E98-8BA8-5377C8490EC8}">
      <dgm:prSet custT="1"/>
      <dgm:spPr/>
      <dgm:t>
        <a:bodyPr/>
        <a:lstStyle/>
        <a:p>
          <a:r>
            <a:rPr lang="en-CA" sz="1600" b="1" dirty="0" smtClean="0">
              <a:latin typeface="Arial" panose="020B0604020202020204" pitchFamily="34" charset="0"/>
              <a:cs typeface="Arial" panose="020B0604020202020204" pitchFamily="34" charset="0"/>
            </a:rPr>
            <a:t>Youth – additional reference checks vs criminal record check</a:t>
          </a:r>
          <a:endParaRPr lang="en-CA" sz="1600" b="1" dirty="0">
            <a:latin typeface="Arial" panose="020B0604020202020204" pitchFamily="34" charset="0"/>
            <a:cs typeface="Arial" panose="020B0604020202020204" pitchFamily="34" charset="0"/>
          </a:endParaRPr>
        </a:p>
      </dgm:t>
    </dgm:pt>
    <dgm:pt modelId="{AB5D6089-1F8D-4D8B-A023-C11983AD271C}" type="parTrans" cxnId="{641B52CE-FE18-4EBE-919E-03ACE50A6641}">
      <dgm:prSet/>
      <dgm:spPr/>
    </dgm:pt>
    <dgm:pt modelId="{C47E62B2-E286-417E-AADB-DD65BB329A85}" type="sibTrans" cxnId="{641B52CE-FE18-4EBE-919E-03ACE50A6641}">
      <dgm:prSet/>
      <dgm:spPr/>
    </dgm:pt>
    <dgm:pt modelId="{F7197A6B-A2F8-4DBC-B0DC-846D2757A200}" type="pres">
      <dgm:prSet presAssocID="{E992BA40-E3DB-463D-BCAC-847000F6DD00}" presName="linearFlow" presStyleCnt="0">
        <dgm:presLayoutVars>
          <dgm:dir/>
          <dgm:animLvl val="lvl"/>
          <dgm:resizeHandles val="exact"/>
        </dgm:presLayoutVars>
      </dgm:prSet>
      <dgm:spPr/>
      <dgm:t>
        <a:bodyPr/>
        <a:lstStyle/>
        <a:p>
          <a:endParaRPr lang="en-US"/>
        </a:p>
      </dgm:t>
    </dgm:pt>
    <dgm:pt modelId="{A2D32EEF-9647-407A-BB1D-0C02893473F2}" type="pres">
      <dgm:prSet presAssocID="{4C419F3B-BC8E-4095-B137-F744CDA7D297}" presName="composite" presStyleCnt="0"/>
      <dgm:spPr/>
    </dgm:pt>
    <dgm:pt modelId="{932A19E9-B2D7-4FB0-B73C-867E0485550B}" type="pres">
      <dgm:prSet presAssocID="{4C419F3B-BC8E-4095-B137-F744CDA7D297}" presName="parentText" presStyleLbl="alignNode1" presStyleIdx="0" presStyleCnt="3" custLinFactNeighborY="0">
        <dgm:presLayoutVars>
          <dgm:chMax val="1"/>
          <dgm:bulletEnabled val="1"/>
        </dgm:presLayoutVars>
      </dgm:prSet>
      <dgm:spPr/>
      <dgm:t>
        <a:bodyPr/>
        <a:lstStyle/>
        <a:p>
          <a:endParaRPr lang="en-US"/>
        </a:p>
      </dgm:t>
    </dgm:pt>
    <dgm:pt modelId="{7D8A2D79-1272-490D-BF44-6D885C455820}" type="pres">
      <dgm:prSet presAssocID="{4C419F3B-BC8E-4095-B137-F744CDA7D297}" presName="descendantText" presStyleLbl="alignAcc1" presStyleIdx="0" presStyleCnt="3" custScaleY="132080" custLinFactNeighborY="14239">
        <dgm:presLayoutVars>
          <dgm:bulletEnabled val="1"/>
        </dgm:presLayoutVars>
      </dgm:prSet>
      <dgm:spPr/>
      <dgm:t>
        <a:bodyPr/>
        <a:lstStyle/>
        <a:p>
          <a:endParaRPr lang="en-US"/>
        </a:p>
      </dgm:t>
    </dgm:pt>
    <dgm:pt modelId="{96015110-1D1E-4D10-91CE-015F6AD9AA37}" type="pres">
      <dgm:prSet presAssocID="{BB24090B-EB73-4003-9E18-71136687AB8B}" presName="sp" presStyleCnt="0"/>
      <dgm:spPr/>
    </dgm:pt>
    <dgm:pt modelId="{CBA08C6F-A1F6-46E0-B2CD-35E5EC02E018}" type="pres">
      <dgm:prSet presAssocID="{BA17CF1C-E063-491B-B97A-C81BA0D9EEAB}" presName="composite" presStyleCnt="0"/>
      <dgm:spPr/>
    </dgm:pt>
    <dgm:pt modelId="{00540FB9-6B35-451A-AB0C-5EBDF7732CFA}" type="pres">
      <dgm:prSet presAssocID="{BA17CF1C-E063-491B-B97A-C81BA0D9EEAB}" presName="parentText" presStyleLbl="alignNode1" presStyleIdx="1" presStyleCnt="3">
        <dgm:presLayoutVars>
          <dgm:chMax val="1"/>
          <dgm:bulletEnabled val="1"/>
        </dgm:presLayoutVars>
      </dgm:prSet>
      <dgm:spPr/>
      <dgm:t>
        <a:bodyPr/>
        <a:lstStyle/>
        <a:p>
          <a:endParaRPr lang="en-US"/>
        </a:p>
      </dgm:t>
    </dgm:pt>
    <dgm:pt modelId="{3D5E41C0-74B2-4F56-8C77-B44EED079A23}" type="pres">
      <dgm:prSet presAssocID="{BA17CF1C-E063-491B-B97A-C81BA0D9EEAB}" presName="descendantText" presStyleLbl="alignAcc1" presStyleIdx="1" presStyleCnt="3" custScaleY="144799">
        <dgm:presLayoutVars>
          <dgm:bulletEnabled val="1"/>
        </dgm:presLayoutVars>
      </dgm:prSet>
      <dgm:spPr/>
      <dgm:t>
        <a:bodyPr/>
        <a:lstStyle/>
        <a:p>
          <a:endParaRPr lang="en-US"/>
        </a:p>
      </dgm:t>
    </dgm:pt>
    <dgm:pt modelId="{15B4561B-7A15-4F7F-ACCF-00A4A530A56C}" type="pres">
      <dgm:prSet presAssocID="{60A44F6A-E82D-41FF-90D6-750543145228}" presName="sp" presStyleCnt="0"/>
      <dgm:spPr/>
    </dgm:pt>
    <dgm:pt modelId="{1E33CE1B-9D2D-4848-B1A0-55D99F56FA8A}" type="pres">
      <dgm:prSet presAssocID="{BBE5DC47-09E4-4004-A337-5A5E4F13AEBB}" presName="composite" presStyleCnt="0"/>
      <dgm:spPr/>
    </dgm:pt>
    <dgm:pt modelId="{3F08E7FE-72DA-4446-B22D-3746DFD042CC}" type="pres">
      <dgm:prSet presAssocID="{BBE5DC47-09E4-4004-A337-5A5E4F13AEBB}" presName="parentText" presStyleLbl="alignNode1" presStyleIdx="2" presStyleCnt="3" custLinFactNeighborY="0">
        <dgm:presLayoutVars>
          <dgm:chMax val="1"/>
          <dgm:bulletEnabled val="1"/>
        </dgm:presLayoutVars>
      </dgm:prSet>
      <dgm:spPr/>
      <dgm:t>
        <a:bodyPr/>
        <a:lstStyle/>
        <a:p>
          <a:endParaRPr lang="en-US"/>
        </a:p>
      </dgm:t>
    </dgm:pt>
    <dgm:pt modelId="{CDDA3FCE-D8FB-4A90-A8D3-6667980B988D}" type="pres">
      <dgm:prSet presAssocID="{BBE5DC47-09E4-4004-A337-5A5E4F13AEBB}" presName="descendantText" presStyleLbl="alignAcc1" presStyleIdx="2" presStyleCnt="3" custLinFactNeighborX="640" custLinFactNeighborY="951">
        <dgm:presLayoutVars>
          <dgm:bulletEnabled val="1"/>
        </dgm:presLayoutVars>
      </dgm:prSet>
      <dgm:spPr/>
      <dgm:t>
        <a:bodyPr/>
        <a:lstStyle/>
        <a:p>
          <a:endParaRPr lang="en-US"/>
        </a:p>
      </dgm:t>
    </dgm:pt>
  </dgm:ptLst>
  <dgm:cxnLst>
    <dgm:cxn modelId="{00D0AB2E-0D2F-43ED-A3E3-F7A04366207D}" type="presOf" srcId="{52E22DAB-7878-4C4C-A756-C636ED2DD879}" destId="{7D8A2D79-1272-490D-BF44-6D885C455820}" srcOrd="0" destOrd="4" presId="urn:microsoft.com/office/officeart/2005/8/layout/chevron2"/>
    <dgm:cxn modelId="{8A76E87F-CFA3-4C42-B6DE-EF78A260B46A}" type="presOf" srcId="{8608C979-8D68-434F-971B-02F0EFF466D9}" destId="{7D8A2D79-1272-490D-BF44-6D885C455820}" srcOrd="0" destOrd="2" presId="urn:microsoft.com/office/officeart/2005/8/layout/chevron2"/>
    <dgm:cxn modelId="{859EBF49-7326-4EED-BE01-ACEDF3B76126}" srcId="{E992BA40-E3DB-463D-BCAC-847000F6DD00}" destId="{4C419F3B-BC8E-4095-B137-F744CDA7D297}" srcOrd="0" destOrd="0" parTransId="{DDA2820A-631A-401E-94BE-9D924FBE4C14}" sibTransId="{BB24090B-EB73-4003-9E18-71136687AB8B}"/>
    <dgm:cxn modelId="{6A5B8E2B-55B3-4942-977B-43F9C6038132}" type="presOf" srcId="{6C238DB9-E103-4974-B4E8-9E15880525A8}" destId="{CDDA3FCE-D8FB-4A90-A8D3-6667980B988D}" srcOrd="0" destOrd="0" presId="urn:microsoft.com/office/officeart/2005/8/layout/chevron2"/>
    <dgm:cxn modelId="{FC251428-E7F5-4CD9-9602-A71DDB427780}" srcId="{4C419F3B-BC8E-4095-B137-F744CDA7D297}" destId="{52E22DAB-7878-4C4C-A756-C636ED2DD879}" srcOrd="4" destOrd="0" parTransId="{99DF5E2C-1F0A-4EE5-A8BE-CACE1673B2C8}" sibTransId="{F3847197-C1C5-467B-8752-01076AA62CDB}"/>
    <dgm:cxn modelId="{0A35ADD0-2FF4-4B79-9FAB-62150A8E223E}" type="presOf" srcId="{AD10D1E5-2F01-4808-9F51-403F3430139C}" destId="{3D5E41C0-74B2-4F56-8C77-B44EED079A23}" srcOrd="0" destOrd="1" presId="urn:microsoft.com/office/officeart/2005/8/layout/chevron2"/>
    <dgm:cxn modelId="{F3F4F352-42B9-40D6-92B7-F622E26C0AE6}" srcId="{BA17CF1C-E063-491B-B97A-C81BA0D9EEAB}" destId="{85310857-453D-4CD9-A22A-7FCC71FF63EC}" srcOrd="0" destOrd="0" parTransId="{E900AB29-A9D2-4B22-B117-1BA5C6C78A98}" sibTransId="{683003C2-BE2D-4A0F-A34A-004974AC9E92}"/>
    <dgm:cxn modelId="{C52974EE-21D2-49C4-9341-52C3923FFF17}" type="presOf" srcId="{ED7DFC02-A27C-4433-BC7F-F11BEEB674C8}" destId="{7D8A2D79-1272-490D-BF44-6D885C455820}" srcOrd="0" destOrd="0" presId="urn:microsoft.com/office/officeart/2005/8/layout/chevron2"/>
    <dgm:cxn modelId="{C0A5CCD2-285F-423F-8AD6-A7CC24951D8F}" srcId="{4C419F3B-BC8E-4095-B137-F744CDA7D297}" destId="{ECABDAE9-72DE-4597-AFDA-47CA6409BEF8}" srcOrd="1" destOrd="0" parTransId="{5452855F-5BE6-4218-BB05-F31627764C91}" sibTransId="{179C1611-CB90-40E5-975D-FC75102DD8EB}"/>
    <dgm:cxn modelId="{C9085E3D-1BE9-4A7D-B25C-99ECA8430E55}" type="presOf" srcId="{BBE5DC47-09E4-4004-A337-5A5E4F13AEBB}" destId="{3F08E7FE-72DA-4446-B22D-3746DFD042CC}" srcOrd="0" destOrd="0" presId="urn:microsoft.com/office/officeart/2005/8/layout/chevron2"/>
    <dgm:cxn modelId="{546EAA96-987F-45B0-9064-7CE1BC64A7A8}" type="presOf" srcId="{6B73A988-1AFC-4786-98E0-F3F4D37988FC}" destId="{3D5E41C0-74B2-4F56-8C77-B44EED079A23}" srcOrd="0" destOrd="2" presId="urn:microsoft.com/office/officeart/2005/8/layout/chevron2"/>
    <dgm:cxn modelId="{CE67DC22-BC20-4550-AE6B-182A49BAE1E5}" type="presOf" srcId="{E992BA40-E3DB-463D-BCAC-847000F6DD00}" destId="{F7197A6B-A2F8-4DBC-B0DC-846D2757A200}" srcOrd="0" destOrd="0" presId="urn:microsoft.com/office/officeart/2005/8/layout/chevron2"/>
    <dgm:cxn modelId="{641B52CE-FE18-4EBE-919E-03ACE50A6641}" srcId="{BA17CF1C-E063-491B-B97A-C81BA0D9EEAB}" destId="{9E766BB2-5D83-4E98-8BA8-5377C8490EC8}" srcOrd="4" destOrd="0" parTransId="{AB5D6089-1F8D-4D8B-A023-C11983AD271C}" sibTransId="{C47E62B2-E286-417E-AADB-DD65BB329A85}"/>
    <dgm:cxn modelId="{4B7E41AF-CC0C-4DE8-A0D5-04CE170DB771}" type="presOf" srcId="{BA17CF1C-E063-491B-B97A-C81BA0D9EEAB}" destId="{00540FB9-6B35-451A-AB0C-5EBDF7732CFA}" srcOrd="0" destOrd="0" presId="urn:microsoft.com/office/officeart/2005/8/layout/chevron2"/>
    <dgm:cxn modelId="{DD648EC0-2C63-4948-A397-13F3A3A05104}" type="presOf" srcId="{4C419F3B-BC8E-4095-B137-F744CDA7D297}" destId="{932A19E9-B2D7-4FB0-B73C-867E0485550B}" srcOrd="0" destOrd="0" presId="urn:microsoft.com/office/officeart/2005/8/layout/chevron2"/>
    <dgm:cxn modelId="{ABC3880D-9F2C-4BE8-83FC-A0A72D24E033}" type="presOf" srcId="{22CA59B8-78B8-442B-AD06-8CCFFBAFB129}" destId="{3D5E41C0-74B2-4F56-8C77-B44EED079A23}" srcOrd="0" destOrd="3" presId="urn:microsoft.com/office/officeart/2005/8/layout/chevron2"/>
    <dgm:cxn modelId="{FE7F2F9C-2334-44D4-9D40-A53488856C10}" srcId="{E992BA40-E3DB-463D-BCAC-847000F6DD00}" destId="{BA17CF1C-E063-491B-B97A-C81BA0D9EEAB}" srcOrd="1" destOrd="0" parTransId="{AE002EDE-9A1C-44AB-8CCB-2A4C6D369F40}" sibTransId="{60A44F6A-E82D-41FF-90D6-750543145228}"/>
    <dgm:cxn modelId="{DF78C3E2-D14D-433B-881A-67196EF233CE}" srcId="{BA17CF1C-E063-491B-B97A-C81BA0D9EEAB}" destId="{22CA59B8-78B8-442B-AD06-8CCFFBAFB129}" srcOrd="3" destOrd="0" parTransId="{3592CA4A-82BD-4DBD-94C7-77EDA7EC8BA4}" sibTransId="{83B3A5B2-D9B7-4C41-A75E-34FF1DE144B2}"/>
    <dgm:cxn modelId="{2012C517-9D97-41DF-9218-40CC431AFE84}" srcId="{4C419F3B-BC8E-4095-B137-F744CDA7D297}" destId="{ED7DFC02-A27C-4433-BC7F-F11BEEB674C8}" srcOrd="0" destOrd="0" parTransId="{2EE27BAE-06FA-421D-B6EA-79FE711376F1}" sibTransId="{AEC49E43-331F-461D-9E6E-EAF02F04D211}"/>
    <dgm:cxn modelId="{39C316F2-4072-40F0-AA2C-10A81F360BE4}" srcId="{BA17CF1C-E063-491B-B97A-C81BA0D9EEAB}" destId="{AD10D1E5-2F01-4808-9F51-403F3430139C}" srcOrd="1" destOrd="0" parTransId="{850B9E69-1645-4417-81F7-E2745768DEF3}" sibTransId="{7015A44C-3D03-427B-AA7D-FD3133C27B90}"/>
    <dgm:cxn modelId="{91FC60F1-F942-48D2-945E-07923C6ACA84}" srcId="{BBE5DC47-09E4-4004-A337-5A5E4F13AEBB}" destId="{6C238DB9-E103-4974-B4E8-9E15880525A8}" srcOrd="0" destOrd="0" parTransId="{121FB0BF-EF4F-457A-ADEE-6017DB84C159}" sibTransId="{E9607DDC-7694-4149-8B24-37205D2E553C}"/>
    <dgm:cxn modelId="{F9656B53-4F1E-44CA-B1B6-C881C02094CC}" srcId="{E992BA40-E3DB-463D-BCAC-847000F6DD00}" destId="{BBE5DC47-09E4-4004-A337-5A5E4F13AEBB}" srcOrd="2" destOrd="0" parTransId="{5C70EE3D-FD34-426E-8359-550EA1D82CCC}" sibTransId="{AFF65C3A-A42A-4F30-BDA1-B4943CDA3F1E}"/>
    <dgm:cxn modelId="{53D94D91-5A96-4A89-8617-A2D5CE9FD0BB}" srcId="{BA17CF1C-E063-491B-B97A-C81BA0D9EEAB}" destId="{6B73A988-1AFC-4786-98E0-F3F4D37988FC}" srcOrd="2" destOrd="0" parTransId="{A05FD839-F4EC-4C64-B34E-446B30EAB0EC}" sibTransId="{03A3958B-503D-4002-B248-F92934402D2C}"/>
    <dgm:cxn modelId="{49954F42-47F2-4797-9FC1-CAAFAB29C05E}" srcId="{6C238DB9-E103-4974-B4E8-9E15880525A8}" destId="{DF56FBAB-4206-4AC7-921C-285B3D07E692}" srcOrd="0" destOrd="0" parTransId="{0A8B5958-F87A-43B2-93E5-D7C472391D15}" sibTransId="{DC300B9E-1CB5-4BEA-A31A-D2F63806FC82}"/>
    <dgm:cxn modelId="{2720A8C4-2122-4D48-904D-331F69838226}" type="presOf" srcId="{ECABDAE9-72DE-4597-AFDA-47CA6409BEF8}" destId="{7D8A2D79-1272-490D-BF44-6D885C455820}" srcOrd="0" destOrd="1" presId="urn:microsoft.com/office/officeart/2005/8/layout/chevron2"/>
    <dgm:cxn modelId="{3CE7D58B-5DF4-4A41-964C-F51CF2EDFFA9}" srcId="{4C419F3B-BC8E-4095-B137-F744CDA7D297}" destId="{7188C3B2-678B-414D-B867-61F5292B758F}" srcOrd="3" destOrd="0" parTransId="{767A863F-E6EE-4530-AFED-207708E9E1D4}" sibTransId="{2CA4F002-3421-45E1-B4D4-5CAD4F144328}"/>
    <dgm:cxn modelId="{AFF28E6E-F43F-40C3-8D65-6A7DFAAEBBE8}" type="presOf" srcId="{9E766BB2-5D83-4E98-8BA8-5377C8490EC8}" destId="{3D5E41C0-74B2-4F56-8C77-B44EED079A23}" srcOrd="0" destOrd="4" presId="urn:microsoft.com/office/officeart/2005/8/layout/chevron2"/>
    <dgm:cxn modelId="{9BEBD440-35DD-4302-8F39-0A5E0BCFBCA3}" srcId="{4C419F3B-BC8E-4095-B137-F744CDA7D297}" destId="{8608C979-8D68-434F-971B-02F0EFF466D9}" srcOrd="2" destOrd="0" parTransId="{D4DD1444-476B-4A0F-9CB4-07367DBEEA0F}" sibTransId="{A4BE1F35-25F7-4E67-8463-E9775CAEB7E0}"/>
    <dgm:cxn modelId="{889CB0FD-7D06-4E99-A71A-DC177EB492FA}" type="presOf" srcId="{7188C3B2-678B-414D-B867-61F5292B758F}" destId="{7D8A2D79-1272-490D-BF44-6D885C455820}" srcOrd="0" destOrd="3" presId="urn:microsoft.com/office/officeart/2005/8/layout/chevron2"/>
    <dgm:cxn modelId="{6EC598BA-2948-4544-8E3B-52178B42AB32}" type="presOf" srcId="{85310857-453D-4CD9-A22A-7FCC71FF63EC}" destId="{3D5E41C0-74B2-4F56-8C77-B44EED079A23}" srcOrd="0" destOrd="0" presId="urn:microsoft.com/office/officeart/2005/8/layout/chevron2"/>
    <dgm:cxn modelId="{F6251579-22DA-4377-9E10-A83EF0A1C8E2}" type="presOf" srcId="{DF56FBAB-4206-4AC7-921C-285B3D07E692}" destId="{CDDA3FCE-D8FB-4A90-A8D3-6667980B988D}" srcOrd="0" destOrd="1" presId="urn:microsoft.com/office/officeart/2005/8/layout/chevron2"/>
    <dgm:cxn modelId="{39A1B81C-AD59-43D0-B4D4-285628ABCC5F}" type="presParOf" srcId="{F7197A6B-A2F8-4DBC-B0DC-846D2757A200}" destId="{A2D32EEF-9647-407A-BB1D-0C02893473F2}" srcOrd="0" destOrd="0" presId="urn:microsoft.com/office/officeart/2005/8/layout/chevron2"/>
    <dgm:cxn modelId="{FBC03886-C156-43CD-9D3D-3BD1BAEF087D}" type="presParOf" srcId="{A2D32EEF-9647-407A-BB1D-0C02893473F2}" destId="{932A19E9-B2D7-4FB0-B73C-867E0485550B}" srcOrd="0" destOrd="0" presId="urn:microsoft.com/office/officeart/2005/8/layout/chevron2"/>
    <dgm:cxn modelId="{52F45C63-2665-4F74-9DED-37A40591AF38}" type="presParOf" srcId="{A2D32EEF-9647-407A-BB1D-0C02893473F2}" destId="{7D8A2D79-1272-490D-BF44-6D885C455820}" srcOrd="1" destOrd="0" presId="urn:microsoft.com/office/officeart/2005/8/layout/chevron2"/>
    <dgm:cxn modelId="{BB04BDE7-60B0-428B-B912-D11A3BF0C03C}" type="presParOf" srcId="{F7197A6B-A2F8-4DBC-B0DC-846D2757A200}" destId="{96015110-1D1E-4D10-91CE-015F6AD9AA37}" srcOrd="1" destOrd="0" presId="urn:microsoft.com/office/officeart/2005/8/layout/chevron2"/>
    <dgm:cxn modelId="{BF76B504-24C0-48DF-BA7F-F8CDDA7AF16A}" type="presParOf" srcId="{F7197A6B-A2F8-4DBC-B0DC-846D2757A200}" destId="{CBA08C6F-A1F6-46E0-B2CD-35E5EC02E018}" srcOrd="2" destOrd="0" presId="urn:microsoft.com/office/officeart/2005/8/layout/chevron2"/>
    <dgm:cxn modelId="{AF5C5460-A241-4AF0-936C-CD5B393DD0F7}" type="presParOf" srcId="{CBA08C6F-A1F6-46E0-B2CD-35E5EC02E018}" destId="{00540FB9-6B35-451A-AB0C-5EBDF7732CFA}" srcOrd="0" destOrd="0" presId="urn:microsoft.com/office/officeart/2005/8/layout/chevron2"/>
    <dgm:cxn modelId="{9E9880EC-30EB-4E26-B0CC-30E998121403}" type="presParOf" srcId="{CBA08C6F-A1F6-46E0-B2CD-35E5EC02E018}" destId="{3D5E41C0-74B2-4F56-8C77-B44EED079A23}" srcOrd="1" destOrd="0" presId="urn:microsoft.com/office/officeart/2005/8/layout/chevron2"/>
    <dgm:cxn modelId="{DC9B3B1B-5B12-48B3-A4B4-12154A593E21}" type="presParOf" srcId="{F7197A6B-A2F8-4DBC-B0DC-846D2757A200}" destId="{15B4561B-7A15-4F7F-ACCF-00A4A530A56C}" srcOrd="3" destOrd="0" presId="urn:microsoft.com/office/officeart/2005/8/layout/chevron2"/>
    <dgm:cxn modelId="{F3D455FE-A80E-498F-B478-65CC84EDA48B}" type="presParOf" srcId="{F7197A6B-A2F8-4DBC-B0DC-846D2757A200}" destId="{1E33CE1B-9D2D-4848-B1A0-55D99F56FA8A}" srcOrd="4" destOrd="0" presId="urn:microsoft.com/office/officeart/2005/8/layout/chevron2"/>
    <dgm:cxn modelId="{3E2ED719-D7BC-4A2B-921E-D1E04E709D84}" type="presParOf" srcId="{1E33CE1B-9D2D-4848-B1A0-55D99F56FA8A}" destId="{3F08E7FE-72DA-4446-B22D-3746DFD042CC}" srcOrd="0" destOrd="0" presId="urn:microsoft.com/office/officeart/2005/8/layout/chevron2"/>
    <dgm:cxn modelId="{C72228C3-C974-4DC4-A5A4-4563D5BC7F33}" type="presParOf" srcId="{1E33CE1B-9D2D-4848-B1A0-55D99F56FA8A}" destId="{CDDA3FCE-D8FB-4A90-A8D3-6667980B988D}"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5AB425-8FDB-44E6-88F7-22E9B05B165C}">
      <dsp:nvSpPr>
        <dsp:cNvPr id="0" name=""/>
        <dsp:cNvSpPr/>
      </dsp:nvSpPr>
      <dsp:spPr>
        <a:xfrm>
          <a:off x="-337569" y="0"/>
          <a:ext cx="7547451" cy="4653549"/>
        </a:xfrm>
        <a:prstGeom prst="ellipse">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84912" tIns="184912" rIns="184912" bIns="184912" numCol="1" spcCol="1270" anchor="ctr" anchorCtr="0">
          <a:noAutofit/>
        </a:bodyPr>
        <a:lstStyle/>
        <a:p>
          <a:pPr lvl="0" algn="ctr" defTabSz="1155700">
            <a:lnSpc>
              <a:spcPct val="90000"/>
            </a:lnSpc>
            <a:spcBef>
              <a:spcPct val="0"/>
            </a:spcBef>
            <a:spcAft>
              <a:spcPct val="35000"/>
            </a:spcAft>
          </a:pPr>
          <a:r>
            <a:rPr lang="en-US" sz="2600" b="1" kern="1200" dirty="0" smtClean="0">
              <a:latin typeface="Arial" panose="020B0604020202020204" pitchFamily="34" charset="0"/>
              <a:cs typeface="Arial" panose="020B0604020202020204" pitchFamily="34" charset="0"/>
            </a:rPr>
            <a:t>ATHLETE</a:t>
          </a:r>
          <a:endParaRPr lang="en-US" sz="2600" b="1" kern="1200" dirty="0">
            <a:latin typeface="Arial" panose="020B0604020202020204" pitchFamily="34" charset="0"/>
            <a:cs typeface="Arial" panose="020B0604020202020204" pitchFamily="34" charset="0"/>
          </a:endParaRPr>
        </a:p>
      </dsp:txBody>
      <dsp:txXfrm>
        <a:off x="2021008" y="232677"/>
        <a:ext cx="2830294" cy="465354"/>
      </dsp:txXfrm>
    </dsp:sp>
    <dsp:sp modelId="{6B258C85-FC9F-4BA5-B4E6-C385332891BB}">
      <dsp:nvSpPr>
        <dsp:cNvPr id="0" name=""/>
        <dsp:cNvSpPr/>
      </dsp:nvSpPr>
      <dsp:spPr>
        <a:xfrm>
          <a:off x="447703" y="698032"/>
          <a:ext cx="5976904" cy="3955516"/>
        </a:xfrm>
        <a:prstGeom prst="ellipse">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84912" tIns="184912" rIns="184912" bIns="184912" numCol="1" spcCol="1270" anchor="ctr" anchorCtr="0">
          <a:noAutofit/>
        </a:bodyPr>
        <a:lstStyle/>
        <a:p>
          <a:pPr lvl="0" algn="ctr" defTabSz="1155700">
            <a:lnSpc>
              <a:spcPct val="90000"/>
            </a:lnSpc>
            <a:spcBef>
              <a:spcPct val="0"/>
            </a:spcBef>
            <a:spcAft>
              <a:spcPct val="35000"/>
            </a:spcAft>
          </a:pPr>
          <a:r>
            <a:rPr lang="en-US" sz="2600" b="1" kern="1200" dirty="0" smtClean="0">
              <a:latin typeface="Arial" panose="020B0604020202020204" pitchFamily="34" charset="0"/>
              <a:cs typeface="Arial" panose="020B0604020202020204" pitchFamily="34" charset="0"/>
            </a:rPr>
            <a:t>COACH &amp; VOLUNTEER</a:t>
          </a:r>
          <a:endParaRPr lang="en-US" sz="2600" b="1" kern="1200" dirty="0">
            <a:latin typeface="Arial" panose="020B0604020202020204" pitchFamily="34" charset="0"/>
            <a:cs typeface="Arial" panose="020B0604020202020204" pitchFamily="34" charset="0"/>
          </a:endParaRPr>
        </a:p>
      </dsp:txBody>
      <dsp:txXfrm>
        <a:off x="2147386" y="925474"/>
        <a:ext cx="2577539" cy="454884"/>
      </dsp:txXfrm>
    </dsp:sp>
    <dsp:sp modelId="{830DF41B-6FE7-4C5F-8BD3-8D1D335E24D5}">
      <dsp:nvSpPr>
        <dsp:cNvPr id="0" name=""/>
        <dsp:cNvSpPr/>
      </dsp:nvSpPr>
      <dsp:spPr>
        <a:xfrm>
          <a:off x="1368158" y="1396064"/>
          <a:ext cx="4135995" cy="3257484"/>
        </a:xfrm>
        <a:prstGeom prst="ellipse">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84912" tIns="184912" rIns="184912" bIns="184912" numCol="1" spcCol="1270" anchor="ctr" anchorCtr="0">
          <a:noAutofit/>
        </a:bodyPr>
        <a:lstStyle/>
        <a:p>
          <a:pPr lvl="0" algn="ctr" defTabSz="1155700">
            <a:lnSpc>
              <a:spcPct val="90000"/>
            </a:lnSpc>
            <a:spcBef>
              <a:spcPct val="0"/>
            </a:spcBef>
            <a:spcAft>
              <a:spcPct val="35000"/>
            </a:spcAft>
          </a:pPr>
          <a:r>
            <a:rPr lang="en-US" sz="2600" b="1" kern="1200" dirty="0" smtClean="0">
              <a:latin typeface="Arial" panose="020B0604020202020204" pitchFamily="34" charset="0"/>
              <a:cs typeface="Arial" panose="020B0604020202020204" pitchFamily="34" charset="0"/>
            </a:rPr>
            <a:t>LSO/CSO</a:t>
          </a:r>
          <a:endParaRPr lang="en-US" sz="2600" b="1" kern="1200" dirty="0">
            <a:latin typeface="Arial" panose="020B0604020202020204" pitchFamily="34" charset="0"/>
            <a:cs typeface="Arial" panose="020B0604020202020204" pitchFamily="34" charset="0"/>
          </a:endParaRPr>
        </a:p>
      </dsp:txBody>
      <dsp:txXfrm>
        <a:off x="2365967" y="1620831"/>
        <a:ext cx="2140377" cy="449532"/>
      </dsp:txXfrm>
    </dsp:sp>
    <dsp:sp modelId="{2493F823-5FCA-43C6-8CB7-E1001FB5331F}">
      <dsp:nvSpPr>
        <dsp:cNvPr id="0" name=""/>
        <dsp:cNvSpPr/>
      </dsp:nvSpPr>
      <dsp:spPr>
        <a:xfrm>
          <a:off x="2156430" y="2094097"/>
          <a:ext cx="2559451" cy="2559451"/>
        </a:xfrm>
        <a:prstGeom prst="ellipse">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84912" tIns="184912" rIns="184912" bIns="184912" numCol="1" spcCol="1270" anchor="ctr" anchorCtr="0">
          <a:noAutofit/>
        </a:bodyPr>
        <a:lstStyle/>
        <a:p>
          <a:pPr lvl="0" algn="ctr" defTabSz="1155700">
            <a:lnSpc>
              <a:spcPct val="90000"/>
            </a:lnSpc>
            <a:spcBef>
              <a:spcPct val="0"/>
            </a:spcBef>
            <a:spcAft>
              <a:spcPct val="35000"/>
            </a:spcAft>
          </a:pPr>
          <a:r>
            <a:rPr lang="en-US" sz="2600" b="1" kern="1200" dirty="0" smtClean="0">
              <a:latin typeface="Arial" panose="020B0604020202020204" pitchFamily="34" charset="0"/>
              <a:cs typeface="Arial" panose="020B0604020202020204" pitchFamily="34" charset="0"/>
            </a:rPr>
            <a:t>PTSO</a:t>
          </a:r>
          <a:endParaRPr lang="en-US" sz="2600" b="1" kern="1200" dirty="0">
            <a:latin typeface="Arial" panose="020B0604020202020204" pitchFamily="34" charset="0"/>
            <a:cs typeface="Arial" panose="020B0604020202020204" pitchFamily="34" charset="0"/>
          </a:endParaRPr>
        </a:p>
      </dsp:txBody>
      <dsp:txXfrm>
        <a:off x="2745103" y="2324447"/>
        <a:ext cx="1382104" cy="460701"/>
      </dsp:txXfrm>
    </dsp:sp>
    <dsp:sp modelId="{A7109252-56EB-48C6-B0D1-1257160837C3}">
      <dsp:nvSpPr>
        <dsp:cNvPr id="0" name=""/>
        <dsp:cNvSpPr/>
      </dsp:nvSpPr>
      <dsp:spPr>
        <a:xfrm>
          <a:off x="2505446" y="2792129"/>
          <a:ext cx="1861419" cy="1861419"/>
        </a:xfrm>
        <a:prstGeom prst="ellipse">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0472" tIns="220472" rIns="220472" bIns="220472" numCol="1" spcCol="1270" anchor="ctr" anchorCtr="0">
          <a:noAutofit/>
        </a:bodyPr>
        <a:lstStyle/>
        <a:p>
          <a:pPr lvl="0" algn="ctr" defTabSz="1377950">
            <a:lnSpc>
              <a:spcPct val="90000"/>
            </a:lnSpc>
            <a:spcBef>
              <a:spcPct val="0"/>
            </a:spcBef>
            <a:spcAft>
              <a:spcPct val="35000"/>
            </a:spcAft>
          </a:pPr>
          <a:r>
            <a:rPr lang="en-US" sz="3100" b="1" kern="1200" dirty="0" smtClean="0">
              <a:latin typeface="Arial" panose="020B0604020202020204" pitchFamily="34" charset="0"/>
              <a:cs typeface="Arial" panose="020B0604020202020204" pitchFamily="34" charset="0"/>
            </a:rPr>
            <a:t>NSO</a:t>
          </a:r>
          <a:endParaRPr lang="en-US" sz="3100" b="1" kern="1200" dirty="0">
            <a:latin typeface="Arial" panose="020B0604020202020204" pitchFamily="34" charset="0"/>
            <a:cs typeface="Arial" panose="020B0604020202020204" pitchFamily="34" charset="0"/>
          </a:endParaRPr>
        </a:p>
      </dsp:txBody>
      <dsp:txXfrm>
        <a:off x="2778044" y="3257484"/>
        <a:ext cx="1316222" cy="93070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2A19E9-B2D7-4FB0-B73C-867E0485550B}">
      <dsp:nvSpPr>
        <dsp:cNvPr id="0" name=""/>
        <dsp:cNvSpPr/>
      </dsp:nvSpPr>
      <dsp:spPr>
        <a:xfrm rot="5400000">
          <a:off x="-222372" y="380364"/>
          <a:ext cx="1482482" cy="1037737"/>
        </a:xfrm>
        <a:prstGeom prst="chevron">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a:solidFill>
                <a:schemeClr val="tx1"/>
              </a:solidFill>
              <a:latin typeface="Arial" panose="020B0604020202020204" pitchFamily="34" charset="0"/>
              <a:cs typeface="Arial" panose="020B0604020202020204" pitchFamily="34" charset="0"/>
            </a:rPr>
            <a:t>The </a:t>
          </a:r>
        </a:p>
        <a:p>
          <a:pPr lvl="0" algn="ctr" defTabSz="800100">
            <a:lnSpc>
              <a:spcPct val="90000"/>
            </a:lnSpc>
            <a:spcBef>
              <a:spcPct val="0"/>
            </a:spcBef>
            <a:spcAft>
              <a:spcPct val="35000"/>
            </a:spcAft>
          </a:pPr>
          <a:r>
            <a:rPr lang="en-US" sz="1800" b="1" kern="1200" dirty="0">
              <a:solidFill>
                <a:schemeClr val="tx1"/>
              </a:solidFill>
              <a:latin typeface="Arial" panose="020B0604020202020204" pitchFamily="34" charset="0"/>
              <a:cs typeface="Arial" panose="020B0604020202020204" pitchFamily="34" charset="0"/>
            </a:rPr>
            <a:t>Person</a:t>
          </a:r>
        </a:p>
      </dsp:txBody>
      <dsp:txXfrm rot="-5400000">
        <a:off x="1" y="676861"/>
        <a:ext cx="1037737" cy="444745"/>
      </dsp:txXfrm>
    </dsp:sp>
    <dsp:sp modelId="{7D8A2D79-1272-490D-BF44-6D885C455820}">
      <dsp:nvSpPr>
        <dsp:cNvPr id="0" name=""/>
        <dsp:cNvSpPr/>
      </dsp:nvSpPr>
      <dsp:spPr>
        <a:xfrm rot="5400000">
          <a:off x="4346659" y="-3168294"/>
          <a:ext cx="1273410" cy="7891254"/>
        </a:xfrm>
        <a:prstGeom prst="round2Same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CA" sz="1600" b="1" kern="1200" dirty="0">
              <a:latin typeface="Arial" panose="020B0604020202020204" pitchFamily="34" charset="0"/>
              <a:cs typeface="Arial" panose="020B0604020202020204" pitchFamily="34" charset="0"/>
            </a:rPr>
            <a:t>Comprehensive Job </a:t>
          </a:r>
          <a:r>
            <a:rPr lang="en-CA" sz="1600" b="1" kern="1200" dirty="0" smtClean="0">
              <a:latin typeface="Arial" panose="020B0604020202020204" pitchFamily="34" charset="0"/>
              <a:cs typeface="Arial" panose="020B0604020202020204" pitchFamily="34" charset="0"/>
            </a:rPr>
            <a:t>Postings and Job Descriptions</a:t>
          </a:r>
          <a:endParaRPr lang="en-CA" sz="1600" b="1" kern="1200" dirty="0">
            <a:latin typeface="Arial" panose="020B0604020202020204" pitchFamily="34" charset="0"/>
            <a:cs typeface="Arial" panose="020B0604020202020204" pitchFamily="34" charset="0"/>
          </a:endParaRPr>
        </a:p>
        <a:p>
          <a:pPr marL="171450" lvl="1" indent="-171450" algn="l" defTabSz="711200">
            <a:lnSpc>
              <a:spcPct val="90000"/>
            </a:lnSpc>
            <a:spcBef>
              <a:spcPct val="0"/>
            </a:spcBef>
            <a:spcAft>
              <a:spcPct val="15000"/>
            </a:spcAft>
            <a:buChar char="••"/>
          </a:pPr>
          <a:r>
            <a:rPr lang="en-CA" sz="1600" b="1" kern="1200" dirty="0">
              <a:latin typeface="Arial" panose="020B0604020202020204" pitchFamily="34" charset="0"/>
              <a:cs typeface="Arial" panose="020B0604020202020204" pitchFamily="34" charset="0"/>
            </a:rPr>
            <a:t>Interviews – right questions</a:t>
          </a:r>
        </a:p>
        <a:p>
          <a:pPr marL="171450" lvl="1" indent="-171450" algn="l" defTabSz="711200">
            <a:lnSpc>
              <a:spcPct val="90000"/>
            </a:lnSpc>
            <a:spcBef>
              <a:spcPct val="0"/>
            </a:spcBef>
            <a:spcAft>
              <a:spcPct val="15000"/>
            </a:spcAft>
            <a:buChar char="••"/>
          </a:pPr>
          <a:r>
            <a:rPr lang="en-CA" sz="1600" b="1" kern="1200" dirty="0">
              <a:latin typeface="Arial" panose="020B0604020202020204" pitchFamily="34" charset="0"/>
              <a:cs typeface="Arial" panose="020B0604020202020204" pitchFamily="34" charset="0"/>
            </a:rPr>
            <a:t>Reference checks</a:t>
          </a:r>
        </a:p>
        <a:p>
          <a:pPr marL="171450" lvl="1" indent="-171450" algn="l" defTabSz="711200">
            <a:lnSpc>
              <a:spcPct val="90000"/>
            </a:lnSpc>
            <a:spcBef>
              <a:spcPct val="0"/>
            </a:spcBef>
            <a:spcAft>
              <a:spcPct val="15000"/>
            </a:spcAft>
            <a:buChar char="••"/>
          </a:pPr>
          <a:r>
            <a:rPr lang="en-CA" sz="1600" b="1" kern="1200" dirty="0">
              <a:latin typeface="Arial" panose="020B0604020202020204" pitchFamily="34" charset="0"/>
              <a:cs typeface="Arial" panose="020B0604020202020204" pitchFamily="34" charset="0"/>
            </a:rPr>
            <a:t>Specific training relative to needs</a:t>
          </a:r>
        </a:p>
        <a:p>
          <a:pPr marL="171450" lvl="1" indent="-171450" algn="l" defTabSz="711200">
            <a:lnSpc>
              <a:spcPct val="90000"/>
            </a:lnSpc>
            <a:spcBef>
              <a:spcPct val="0"/>
            </a:spcBef>
            <a:spcAft>
              <a:spcPct val="15000"/>
            </a:spcAft>
            <a:buChar char="••"/>
          </a:pPr>
          <a:r>
            <a:rPr lang="en-CA" sz="1600" b="1" kern="1200" dirty="0" smtClean="0">
              <a:latin typeface="Arial" panose="020B0604020202020204" pitchFamily="34" charset="0"/>
              <a:cs typeface="Arial" panose="020B0604020202020204" pitchFamily="34" charset="0"/>
            </a:rPr>
            <a:t>Evaluation and on-going supervision</a:t>
          </a:r>
          <a:endParaRPr lang="en-CA" sz="1600" b="1" kern="1200" dirty="0">
            <a:latin typeface="Arial" panose="020B0604020202020204" pitchFamily="34" charset="0"/>
            <a:cs typeface="Arial" panose="020B0604020202020204" pitchFamily="34" charset="0"/>
          </a:endParaRPr>
        </a:p>
      </dsp:txBody>
      <dsp:txXfrm rot="-5400000">
        <a:off x="1037738" y="202790"/>
        <a:ext cx="7829091" cy="1149084"/>
      </dsp:txXfrm>
    </dsp:sp>
    <dsp:sp modelId="{00540FB9-6B35-451A-AB0C-5EBDF7732CFA}">
      <dsp:nvSpPr>
        <dsp:cNvPr id="0" name=""/>
        <dsp:cNvSpPr/>
      </dsp:nvSpPr>
      <dsp:spPr>
        <a:xfrm rot="5400000">
          <a:off x="-222372" y="1901002"/>
          <a:ext cx="1482482" cy="1037737"/>
        </a:xfrm>
        <a:prstGeom prst="chevron">
          <a:avLst/>
        </a:prstGeom>
        <a:solidFill>
          <a:schemeClr val="accent4">
            <a:hueOff val="4900445"/>
            <a:satOff val="-20388"/>
            <a:lumOff val="4804"/>
            <a:alphaOff val="0"/>
          </a:schemeClr>
        </a:solidFill>
        <a:ln w="12700" cap="flat" cmpd="sng" algn="ctr">
          <a:solidFill>
            <a:schemeClr val="accent4">
              <a:hueOff val="4900445"/>
              <a:satOff val="-20388"/>
              <a:lumOff val="480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CA" sz="1800" b="1" kern="1200" dirty="0">
              <a:solidFill>
                <a:schemeClr val="tx1"/>
              </a:solidFill>
              <a:latin typeface="Arial" panose="020B0604020202020204" pitchFamily="34" charset="0"/>
              <a:cs typeface="Arial" panose="020B0604020202020204" pitchFamily="34" charset="0"/>
            </a:rPr>
            <a:t>Criminal Record Checks</a:t>
          </a:r>
        </a:p>
      </dsp:txBody>
      <dsp:txXfrm rot="-5400000">
        <a:off x="1" y="2197499"/>
        <a:ext cx="1037737" cy="444745"/>
      </dsp:txXfrm>
    </dsp:sp>
    <dsp:sp modelId="{3D5E41C0-74B2-4F56-8C77-B44EED079A23}">
      <dsp:nvSpPr>
        <dsp:cNvPr id="0" name=""/>
        <dsp:cNvSpPr/>
      </dsp:nvSpPr>
      <dsp:spPr>
        <a:xfrm rot="5400000">
          <a:off x="4285713" y="-1785190"/>
          <a:ext cx="1395302" cy="7891254"/>
        </a:xfrm>
        <a:prstGeom prst="round2SameRect">
          <a:avLst/>
        </a:prstGeom>
        <a:solidFill>
          <a:schemeClr val="lt1">
            <a:alpha val="90000"/>
            <a:hueOff val="0"/>
            <a:satOff val="0"/>
            <a:lumOff val="0"/>
            <a:alphaOff val="0"/>
          </a:schemeClr>
        </a:solidFill>
        <a:ln w="12700" cap="flat" cmpd="sng" algn="ctr">
          <a:solidFill>
            <a:schemeClr val="accent4">
              <a:hueOff val="4900445"/>
              <a:satOff val="-20388"/>
              <a:lumOff val="480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CA" sz="1600" b="1" kern="1200" dirty="0">
              <a:latin typeface="Arial" panose="020B0604020202020204" pitchFamily="34" charset="0"/>
              <a:cs typeface="Arial" panose="020B0604020202020204" pitchFamily="34" charset="0"/>
            </a:rPr>
            <a:t>Vulnerable Sector </a:t>
          </a:r>
          <a:r>
            <a:rPr lang="en-CA" sz="1600" b="1" kern="1200" dirty="0" smtClean="0">
              <a:latin typeface="Arial" panose="020B0604020202020204" pitchFamily="34" charset="0"/>
              <a:cs typeface="Arial" panose="020B0604020202020204" pitchFamily="34" charset="0"/>
            </a:rPr>
            <a:t>Checks (VSS, VSV, VSC) – RCMP or Local Police</a:t>
          </a:r>
          <a:endParaRPr lang="en-CA" sz="1600" b="1" kern="1200" dirty="0">
            <a:latin typeface="Arial" panose="020B0604020202020204" pitchFamily="34" charset="0"/>
            <a:cs typeface="Arial" panose="020B0604020202020204" pitchFamily="34" charset="0"/>
          </a:endParaRPr>
        </a:p>
        <a:p>
          <a:pPr marL="171450" lvl="1" indent="-171450" algn="l" defTabSz="711200">
            <a:lnSpc>
              <a:spcPct val="90000"/>
            </a:lnSpc>
            <a:spcBef>
              <a:spcPct val="0"/>
            </a:spcBef>
            <a:spcAft>
              <a:spcPct val="15000"/>
            </a:spcAft>
            <a:buChar char="••"/>
          </a:pPr>
          <a:r>
            <a:rPr lang="en-CA" sz="1600" b="1" kern="1200" dirty="0" smtClean="0">
              <a:latin typeface="Arial" panose="020B0604020202020204" pitchFamily="34" charset="0"/>
              <a:cs typeface="Arial" panose="020B0604020202020204" pitchFamily="34" charset="0"/>
            </a:rPr>
            <a:t>CJMRC</a:t>
          </a:r>
          <a:endParaRPr lang="en-CA" sz="1600" b="1" kern="1200" dirty="0">
            <a:latin typeface="Arial" panose="020B0604020202020204" pitchFamily="34" charset="0"/>
            <a:cs typeface="Arial" panose="020B0604020202020204" pitchFamily="34" charset="0"/>
          </a:endParaRPr>
        </a:p>
        <a:p>
          <a:pPr marL="171450" lvl="1" indent="-171450" algn="l" defTabSz="711200">
            <a:lnSpc>
              <a:spcPct val="90000"/>
            </a:lnSpc>
            <a:spcBef>
              <a:spcPct val="0"/>
            </a:spcBef>
            <a:spcAft>
              <a:spcPct val="15000"/>
            </a:spcAft>
            <a:buChar char="••"/>
          </a:pPr>
          <a:r>
            <a:rPr lang="en-CA" sz="1600" b="1" kern="1200" dirty="0">
              <a:latin typeface="Arial" panose="020B0604020202020204" pitchFamily="34" charset="0"/>
              <a:cs typeface="Arial" panose="020B0604020202020204" pitchFamily="34" charset="0"/>
              <a:hlinkClick xmlns:r="http://schemas.openxmlformats.org/officeDocument/2006/relationships" r:id="rId1"/>
            </a:rPr>
            <a:t>https://www.sterlingtalentsolutions.ca</a:t>
          </a:r>
          <a:endParaRPr lang="en-CA" sz="1600" b="1" kern="1200" dirty="0">
            <a:latin typeface="Arial" panose="020B0604020202020204" pitchFamily="34" charset="0"/>
            <a:cs typeface="Arial" panose="020B0604020202020204" pitchFamily="34" charset="0"/>
          </a:endParaRPr>
        </a:p>
        <a:p>
          <a:pPr marL="171450" lvl="1" indent="-171450" algn="l" defTabSz="711200">
            <a:lnSpc>
              <a:spcPct val="90000"/>
            </a:lnSpc>
            <a:spcBef>
              <a:spcPct val="0"/>
            </a:spcBef>
            <a:spcAft>
              <a:spcPct val="15000"/>
            </a:spcAft>
            <a:buChar char="••"/>
          </a:pPr>
          <a:r>
            <a:rPr lang="en-CA" sz="1600" b="1" kern="1200" dirty="0" smtClean="0">
              <a:latin typeface="Arial" panose="020B0604020202020204" pitchFamily="34" charset="0"/>
              <a:cs typeface="Arial" panose="020B0604020202020204" pitchFamily="34" charset="0"/>
            </a:rPr>
            <a:t>E-PIC</a:t>
          </a:r>
          <a:endParaRPr lang="en-CA" sz="1600" b="1" kern="1200" dirty="0">
            <a:latin typeface="Arial" panose="020B0604020202020204" pitchFamily="34" charset="0"/>
            <a:cs typeface="Arial" panose="020B0604020202020204" pitchFamily="34" charset="0"/>
          </a:endParaRPr>
        </a:p>
        <a:p>
          <a:pPr marL="171450" lvl="1" indent="-171450" algn="l" defTabSz="711200">
            <a:lnSpc>
              <a:spcPct val="90000"/>
            </a:lnSpc>
            <a:spcBef>
              <a:spcPct val="0"/>
            </a:spcBef>
            <a:spcAft>
              <a:spcPct val="15000"/>
            </a:spcAft>
            <a:buChar char="••"/>
          </a:pPr>
          <a:r>
            <a:rPr lang="en-CA" sz="1600" b="1" kern="1200" dirty="0" smtClean="0">
              <a:latin typeface="Arial" panose="020B0604020202020204" pitchFamily="34" charset="0"/>
              <a:cs typeface="Arial" panose="020B0604020202020204" pitchFamily="34" charset="0"/>
            </a:rPr>
            <a:t>Youth – additional reference checks vs criminal record check</a:t>
          </a:r>
          <a:endParaRPr lang="en-CA" sz="1600" b="1" kern="1200" dirty="0">
            <a:latin typeface="Arial" panose="020B0604020202020204" pitchFamily="34" charset="0"/>
            <a:cs typeface="Arial" panose="020B0604020202020204" pitchFamily="34" charset="0"/>
          </a:endParaRPr>
        </a:p>
      </dsp:txBody>
      <dsp:txXfrm rot="-5400000">
        <a:off x="1037738" y="1530898"/>
        <a:ext cx="7823141" cy="1259076"/>
      </dsp:txXfrm>
    </dsp:sp>
    <dsp:sp modelId="{3F08E7FE-72DA-4446-B22D-3746DFD042CC}">
      <dsp:nvSpPr>
        <dsp:cNvPr id="0" name=""/>
        <dsp:cNvSpPr/>
      </dsp:nvSpPr>
      <dsp:spPr>
        <a:xfrm rot="5400000">
          <a:off x="-222372" y="3205796"/>
          <a:ext cx="1482482" cy="1037737"/>
        </a:xfrm>
        <a:prstGeom prst="chevron">
          <a:avLst/>
        </a:prstGeom>
        <a:solidFill>
          <a:schemeClr val="accent4">
            <a:hueOff val="9800891"/>
            <a:satOff val="-40777"/>
            <a:lumOff val="9608"/>
            <a:alphaOff val="0"/>
          </a:schemeClr>
        </a:solidFill>
        <a:ln w="12700" cap="flat" cmpd="sng" algn="ctr">
          <a:solidFill>
            <a:schemeClr val="accent4">
              <a:hueOff val="9800891"/>
              <a:satOff val="-40777"/>
              <a:lumOff val="960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a:solidFill>
                <a:schemeClr val="tx1"/>
              </a:solidFill>
              <a:latin typeface="Arial" panose="020B0604020202020204" pitchFamily="34" charset="0"/>
              <a:cs typeface="Arial" panose="020B0604020202020204" pitchFamily="34" charset="0"/>
            </a:rPr>
            <a:t>Role </a:t>
          </a:r>
        </a:p>
        <a:p>
          <a:pPr lvl="0" algn="ctr" defTabSz="711200">
            <a:lnSpc>
              <a:spcPct val="90000"/>
            </a:lnSpc>
            <a:spcBef>
              <a:spcPct val="0"/>
            </a:spcBef>
            <a:spcAft>
              <a:spcPct val="35000"/>
            </a:spcAft>
          </a:pPr>
          <a:r>
            <a:rPr lang="en-US" sz="1600" b="1" kern="1200" dirty="0">
              <a:solidFill>
                <a:schemeClr val="tx1"/>
              </a:solidFill>
              <a:latin typeface="Arial" panose="020B0604020202020204" pitchFamily="34" charset="0"/>
              <a:cs typeface="Arial" panose="020B0604020202020204" pitchFamily="34" charset="0"/>
            </a:rPr>
            <a:t>Clarity</a:t>
          </a:r>
        </a:p>
      </dsp:txBody>
      <dsp:txXfrm rot="-5400000">
        <a:off x="1" y="3502293"/>
        <a:ext cx="1037737" cy="444745"/>
      </dsp:txXfrm>
    </dsp:sp>
    <dsp:sp modelId="{CDDA3FCE-D8FB-4A90-A8D3-6667980B988D}">
      <dsp:nvSpPr>
        <dsp:cNvPr id="0" name=""/>
        <dsp:cNvSpPr/>
      </dsp:nvSpPr>
      <dsp:spPr>
        <a:xfrm rot="5400000">
          <a:off x="4501558" y="-471232"/>
          <a:ext cx="963613" cy="7891254"/>
        </a:xfrm>
        <a:prstGeom prst="round2SameRect">
          <a:avLst/>
        </a:prstGeom>
        <a:solidFill>
          <a:schemeClr val="lt1">
            <a:alpha val="90000"/>
            <a:hueOff val="0"/>
            <a:satOff val="0"/>
            <a:lumOff val="0"/>
            <a:alphaOff val="0"/>
          </a:schemeClr>
        </a:solidFill>
        <a:ln w="12700" cap="flat" cmpd="sng" algn="ctr">
          <a:solidFill>
            <a:schemeClr val="accent4">
              <a:hueOff val="9800891"/>
              <a:satOff val="-40777"/>
              <a:lumOff val="960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CA" sz="1600" b="1" kern="1200" dirty="0">
              <a:latin typeface="Arial" panose="020B0604020202020204" pitchFamily="34" charset="0"/>
              <a:cs typeface="Arial" panose="020B0604020202020204" pitchFamily="34" charset="0"/>
            </a:rPr>
            <a:t>Screening Process </a:t>
          </a:r>
          <a:endParaRPr lang="en-US" sz="1600" kern="1200" dirty="0">
            <a:latin typeface="Arial" panose="020B0604020202020204" pitchFamily="34" charset="0"/>
            <a:cs typeface="Arial" panose="020B0604020202020204" pitchFamily="34" charset="0"/>
          </a:endParaRPr>
        </a:p>
        <a:p>
          <a:pPr marL="342900" lvl="2" indent="-171450" algn="l" defTabSz="711200">
            <a:lnSpc>
              <a:spcPct val="90000"/>
            </a:lnSpc>
            <a:spcBef>
              <a:spcPct val="0"/>
            </a:spcBef>
            <a:spcAft>
              <a:spcPct val="15000"/>
            </a:spcAft>
            <a:buChar char="••"/>
          </a:pPr>
          <a:r>
            <a:rPr lang="en-CA" sz="1600" b="1" kern="1200" dirty="0">
              <a:latin typeface="Arial" panose="020B0604020202020204" pitchFamily="34" charset="0"/>
              <a:cs typeface="Arial" panose="020B0604020202020204" pitchFamily="34" charset="0"/>
            </a:rPr>
            <a:t>may vary depending on </a:t>
          </a:r>
          <a:r>
            <a:rPr lang="en-CA" sz="1600" b="1" kern="1200" dirty="0" smtClean="0">
              <a:latin typeface="Arial" panose="020B0604020202020204" pitchFamily="34" charset="0"/>
              <a:cs typeface="Arial" panose="020B0604020202020204" pitchFamily="34" charset="0"/>
            </a:rPr>
            <a:t>position</a:t>
          </a:r>
          <a:endParaRPr lang="en-CA" sz="1600" b="1" kern="1200" dirty="0">
            <a:latin typeface="Arial" panose="020B0604020202020204" pitchFamily="34" charset="0"/>
            <a:cs typeface="Arial" panose="020B0604020202020204" pitchFamily="34" charset="0"/>
          </a:endParaRPr>
        </a:p>
      </dsp:txBody>
      <dsp:txXfrm rot="-5400000">
        <a:off x="1037738" y="3039628"/>
        <a:ext cx="7844214" cy="869533"/>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53866"/>
          </a:xfrm>
          <a:prstGeom prst="rect">
            <a:avLst/>
          </a:prstGeom>
        </p:spPr>
        <p:txBody>
          <a:bodyPr vert="horz" lIns="93172" tIns="46586" rIns="93172" bIns="46586" rtlCol="0"/>
          <a:lstStyle>
            <a:lvl1pPr algn="l">
              <a:defRPr sz="1300"/>
            </a:lvl1pPr>
          </a:lstStyle>
          <a:p>
            <a:endParaRPr lang="en-US"/>
          </a:p>
        </p:txBody>
      </p:sp>
      <p:sp>
        <p:nvSpPr>
          <p:cNvPr id="3" name="Date Placeholder 2"/>
          <p:cNvSpPr>
            <a:spLocks noGrp="1"/>
          </p:cNvSpPr>
          <p:nvPr>
            <p:ph type="dt" sz="quarter" idx="1"/>
          </p:nvPr>
        </p:nvSpPr>
        <p:spPr>
          <a:xfrm>
            <a:off x="4008705" y="0"/>
            <a:ext cx="3066733" cy="453866"/>
          </a:xfrm>
          <a:prstGeom prst="rect">
            <a:avLst/>
          </a:prstGeom>
        </p:spPr>
        <p:txBody>
          <a:bodyPr vert="horz" lIns="93172" tIns="46586" rIns="93172" bIns="46586" rtlCol="0"/>
          <a:lstStyle>
            <a:lvl1pPr algn="r">
              <a:defRPr sz="1300"/>
            </a:lvl1pPr>
          </a:lstStyle>
          <a:p>
            <a:fld id="{845DA8FF-786A-41AC-A410-00569B3165AC}" type="datetimeFigureOut">
              <a:rPr lang="en-US" smtClean="0"/>
              <a:pPr/>
              <a:t>11/16/2019</a:t>
            </a:fld>
            <a:endParaRPr lang="en-US"/>
          </a:p>
        </p:txBody>
      </p:sp>
      <p:sp>
        <p:nvSpPr>
          <p:cNvPr id="4" name="Footer Placeholder 3"/>
          <p:cNvSpPr>
            <a:spLocks noGrp="1"/>
          </p:cNvSpPr>
          <p:nvPr>
            <p:ph type="ftr" sz="quarter" idx="2"/>
          </p:nvPr>
        </p:nvSpPr>
        <p:spPr>
          <a:xfrm>
            <a:off x="0" y="8621884"/>
            <a:ext cx="3066733" cy="453866"/>
          </a:xfrm>
          <a:prstGeom prst="rect">
            <a:avLst/>
          </a:prstGeom>
        </p:spPr>
        <p:txBody>
          <a:bodyPr vert="horz" lIns="93172" tIns="46586" rIns="93172" bIns="46586" rtlCol="0" anchor="b"/>
          <a:lstStyle>
            <a:lvl1pPr algn="l">
              <a:defRPr sz="1300"/>
            </a:lvl1pPr>
          </a:lstStyle>
          <a:p>
            <a:endParaRPr lang="en-US"/>
          </a:p>
        </p:txBody>
      </p:sp>
      <p:sp>
        <p:nvSpPr>
          <p:cNvPr id="5" name="Slide Number Placeholder 4"/>
          <p:cNvSpPr>
            <a:spLocks noGrp="1"/>
          </p:cNvSpPr>
          <p:nvPr>
            <p:ph type="sldNum" sz="quarter" idx="3"/>
          </p:nvPr>
        </p:nvSpPr>
        <p:spPr>
          <a:xfrm>
            <a:off x="4008705" y="8621884"/>
            <a:ext cx="3066733" cy="453866"/>
          </a:xfrm>
          <a:prstGeom prst="rect">
            <a:avLst/>
          </a:prstGeom>
        </p:spPr>
        <p:txBody>
          <a:bodyPr vert="horz" lIns="93172" tIns="46586" rIns="93172" bIns="46586" rtlCol="0" anchor="b"/>
          <a:lstStyle>
            <a:lvl1pPr algn="r">
              <a:defRPr sz="1300"/>
            </a:lvl1pPr>
          </a:lstStyle>
          <a:p>
            <a:fld id="{0748D285-48E4-43BF-8CBC-B45DF62E937E}" type="slidenum">
              <a:rPr lang="en-US" smtClean="0"/>
              <a:pPr/>
              <a:t>‹#›</a:t>
            </a:fld>
            <a:endParaRPr lang="en-US"/>
          </a:p>
        </p:txBody>
      </p:sp>
    </p:spTree>
    <p:extLst>
      <p:ext uri="{BB962C8B-B14F-4D97-AF65-F5344CB8AC3E}">
        <p14:creationId xmlns:p14="http://schemas.microsoft.com/office/powerpoint/2010/main" val="12982014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53866"/>
          </a:xfrm>
          <a:prstGeom prst="rect">
            <a:avLst/>
          </a:prstGeom>
        </p:spPr>
        <p:txBody>
          <a:bodyPr vert="horz" lIns="93172" tIns="46586" rIns="93172" bIns="46586" rtlCol="0"/>
          <a:lstStyle>
            <a:lvl1pPr algn="l">
              <a:defRPr sz="1300"/>
            </a:lvl1pPr>
          </a:lstStyle>
          <a:p>
            <a:endParaRPr lang="en-US"/>
          </a:p>
        </p:txBody>
      </p:sp>
      <p:sp>
        <p:nvSpPr>
          <p:cNvPr id="3" name="Date Placeholder 2"/>
          <p:cNvSpPr>
            <a:spLocks noGrp="1"/>
          </p:cNvSpPr>
          <p:nvPr>
            <p:ph type="dt" idx="1"/>
          </p:nvPr>
        </p:nvSpPr>
        <p:spPr>
          <a:xfrm>
            <a:off x="4008705" y="0"/>
            <a:ext cx="3066733" cy="453866"/>
          </a:xfrm>
          <a:prstGeom prst="rect">
            <a:avLst/>
          </a:prstGeom>
        </p:spPr>
        <p:txBody>
          <a:bodyPr vert="horz" lIns="93172" tIns="46586" rIns="93172" bIns="46586" rtlCol="0"/>
          <a:lstStyle>
            <a:lvl1pPr algn="r">
              <a:defRPr sz="1300"/>
            </a:lvl1pPr>
          </a:lstStyle>
          <a:p>
            <a:fld id="{E754DB8F-125E-4159-B478-2B9FBA94237D}" type="datetimeFigureOut">
              <a:rPr lang="en-US" smtClean="0"/>
              <a:pPr/>
              <a:t>11/16/2019</a:t>
            </a:fld>
            <a:endParaRPr lang="en-US"/>
          </a:p>
        </p:txBody>
      </p:sp>
      <p:sp>
        <p:nvSpPr>
          <p:cNvPr id="4" name="Slide Image Placeholder 3"/>
          <p:cNvSpPr>
            <a:spLocks noGrp="1" noRot="1" noChangeAspect="1"/>
          </p:cNvSpPr>
          <p:nvPr>
            <p:ph type="sldImg" idx="2"/>
          </p:nvPr>
        </p:nvSpPr>
        <p:spPr>
          <a:xfrm>
            <a:off x="512763" y="682625"/>
            <a:ext cx="6051550" cy="3403600"/>
          </a:xfrm>
          <a:prstGeom prst="rect">
            <a:avLst/>
          </a:prstGeom>
          <a:noFill/>
          <a:ln w="12700">
            <a:solidFill>
              <a:prstClr val="black"/>
            </a:solidFill>
          </a:ln>
        </p:spPr>
        <p:txBody>
          <a:bodyPr vert="horz" lIns="93172" tIns="46586" rIns="93172" bIns="46586" rtlCol="0" anchor="ctr"/>
          <a:lstStyle/>
          <a:p>
            <a:endParaRPr lang="en-US"/>
          </a:p>
        </p:txBody>
      </p:sp>
      <p:sp>
        <p:nvSpPr>
          <p:cNvPr id="5" name="Notes Placeholder 4"/>
          <p:cNvSpPr>
            <a:spLocks noGrp="1"/>
          </p:cNvSpPr>
          <p:nvPr>
            <p:ph type="body" sz="quarter" idx="3"/>
          </p:nvPr>
        </p:nvSpPr>
        <p:spPr>
          <a:xfrm>
            <a:off x="707708" y="4311730"/>
            <a:ext cx="5661660" cy="4084796"/>
          </a:xfrm>
          <a:prstGeom prst="rect">
            <a:avLst/>
          </a:prstGeom>
        </p:spPr>
        <p:txBody>
          <a:bodyPr vert="horz" lIns="93172" tIns="46586" rIns="93172" bIns="4658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21884"/>
            <a:ext cx="3066733" cy="453866"/>
          </a:xfrm>
          <a:prstGeom prst="rect">
            <a:avLst/>
          </a:prstGeom>
        </p:spPr>
        <p:txBody>
          <a:bodyPr vert="horz" lIns="93172" tIns="46586" rIns="93172" bIns="46586" rtlCol="0" anchor="b"/>
          <a:lstStyle>
            <a:lvl1pPr algn="l">
              <a:defRPr sz="1300"/>
            </a:lvl1pPr>
          </a:lstStyle>
          <a:p>
            <a:endParaRPr lang="en-US"/>
          </a:p>
        </p:txBody>
      </p:sp>
      <p:sp>
        <p:nvSpPr>
          <p:cNvPr id="7" name="Slide Number Placeholder 6"/>
          <p:cNvSpPr>
            <a:spLocks noGrp="1"/>
          </p:cNvSpPr>
          <p:nvPr>
            <p:ph type="sldNum" sz="quarter" idx="5"/>
          </p:nvPr>
        </p:nvSpPr>
        <p:spPr>
          <a:xfrm>
            <a:off x="4008705" y="8621884"/>
            <a:ext cx="3066733" cy="453866"/>
          </a:xfrm>
          <a:prstGeom prst="rect">
            <a:avLst/>
          </a:prstGeom>
        </p:spPr>
        <p:txBody>
          <a:bodyPr vert="horz" lIns="93172" tIns="46586" rIns="93172" bIns="46586" rtlCol="0" anchor="b"/>
          <a:lstStyle>
            <a:lvl1pPr algn="r">
              <a:defRPr sz="1300"/>
            </a:lvl1pPr>
          </a:lstStyle>
          <a:p>
            <a:fld id="{78182F67-B79A-4E27-A4A8-D47E3825C19E}" type="slidenum">
              <a:rPr lang="en-US" smtClean="0"/>
              <a:pPr/>
              <a:t>‹#›</a:t>
            </a:fld>
            <a:endParaRPr lang="en-US"/>
          </a:p>
        </p:txBody>
      </p:sp>
    </p:spTree>
    <p:extLst>
      <p:ext uri="{BB962C8B-B14F-4D97-AF65-F5344CB8AC3E}">
        <p14:creationId xmlns:p14="http://schemas.microsoft.com/office/powerpoint/2010/main" val="2256584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cces.ca/gender-inclusivity"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2763" y="682625"/>
            <a:ext cx="6051550" cy="34036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8182F67-B79A-4E27-A4A8-D47E3825C19E}" type="slidenum">
              <a:rPr lang="en-US" smtClean="0"/>
              <a:pPr/>
              <a:t>1</a:t>
            </a:fld>
            <a:endParaRPr lang="en-US" dirty="0"/>
          </a:p>
        </p:txBody>
      </p:sp>
    </p:spTree>
    <p:extLst>
      <p:ext uri="{BB962C8B-B14F-4D97-AF65-F5344CB8AC3E}">
        <p14:creationId xmlns:p14="http://schemas.microsoft.com/office/powerpoint/2010/main" val="7456540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dirty="0" smtClean="0">
                <a:latin typeface="Arial"/>
                <a:cs typeface="Arial"/>
              </a:rPr>
              <a:t>Vicarious Liability - Legal Opinion Summary for CAC– </a:t>
            </a:r>
            <a:r>
              <a:rPr lang="en-CA" sz="1200" b="1" dirty="0" err="1" smtClean="0">
                <a:latin typeface="Arial"/>
                <a:cs typeface="Arial"/>
              </a:rPr>
              <a:t>Gowling</a:t>
            </a:r>
            <a:r>
              <a:rPr lang="en-CA" sz="1200" b="1" dirty="0" smtClean="0">
                <a:latin typeface="Arial"/>
                <a:cs typeface="Arial"/>
              </a:rPr>
              <a:t> LLB. (See slide 10)</a:t>
            </a:r>
            <a:endParaRPr lang="en-CA" sz="1200" dirty="0" smtClean="0">
              <a:latin typeface="Arial" panose="020B0604020202020204" pitchFamily="34" charset="0"/>
              <a:cs typeface="Arial" panose="020B0604020202020204" pitchFamily="34" charset="0"/>
            </a:endParaRPr>
          </a:p>
          <a:p>
            <a:r>
              <a:rPr lang="en-CA" sz="1200" dirty="0" smtClean="0">
                <a:latin typeface="Arial" panose="020B0604020202020204" pitchFamily="34" charset="0"/>
                <a:cs typeface="Arial" panose="020B0604020202020204" pitchFamily="34" charset="0"/>
              </a:rPr>
              <a:t>Indirect risk = organization being held responsible for the misconduct of another party because of the relationship that exists between them. </a:t>
            </a:r>
          </a:p>
          <a:p>
            <a:r>
              <a:rPr lang="en-CA" sz="1200" dirty="0" smtClean="0">
                <a:latin typeface="Arial" panose="020B0604020202020204" pitchFamily="34" charset="0"/>
                <a:cs typeface="Arial" panose="020B0604020202020204" pitchFamily="34" charset="0"/>
              </a:rPr>
              <a:t>National Sport Organizations can be held responsible for the misconduct of coaches because of the relationship that exists between them. Case law has also shown vicarious liability based upon volunteer actions. Damages awarded for abuse of vulnerable victims are on the rise. </a:t>
            </a:r>
          </a:p>
          <a:p>
            <a:r>
              <a:rPr lang="en-CA" sz="1200" dirty="0" smtClean="0">
                <a:latin typeface="Arial" panose="020B0604020202020204" pitchFamily="34" charset="0"/>
                <a:cs typeface="Arial" panose="020B0604020202020204" pitchFamily="34" charset="0"/>
              </a:rPr>
              <a:t>Failure to take steps to prevent sexual abuse from occurring may lead to vicarious liability. Sport organizations without proper protocols in place may provide an environment in which certain individuals in a position of power (coaches) may have the opportunity to be alone with young athletes. </a:t>
            </a:r>
          </a:p>
          <a:p>
            <a:r>
              <a:rPr lang="en-CA" sz="1200" dirty="0" smtClean="0">
                <a:latin typeface="Arial" panose="020B0604020202020204" pitchFamily="34" charset="0"/>
                <a:cs typeface="Arial" panose="020B0604020202020204" pitchFamily="34" charset="0"/>
              </a:rPr>
              <a:t>Organizations must take steps to avoid potential risks to the community. This requirement becomes increasingly important if similar organizations are moving towards best practices that have been shown to reduce risks. </a:t>
            </a:r>
          </a:p>
          <a:p>
            <a:r>
              <a:rPr lang="en-CA" sz="1200" dirty="0" smtClean="0">
                <a:latin typeface="Arial" panose="020B0604020202020204" pitchFamily="34" charset="0"/>
                <a:cs typeface="Arial" panose="020B0604020202020204" pitchFamily="34" charset="0"/>
              </a:rPr>
              <a:t>The Responsible Coaching Movement provides leadership in best practices. </a:t>
            </a:r>
          </a:p>
          <a:p>
            <a:endParaRPr lang="en-CA" dirty="0"/>
          </a:p>
        </p:txBody>
      </p:sp>
      <p:sp>
        <p:nvSpPr>
          <p:cNvPr id="4" name="Slide Number Placeholder 3"/>
          <p:cNvSpPr>
            <a:spLocks noGrp="1"/>
          </p:cNvSpPr>
          <p:nvPr>
            <p:ph type="sldNum" sz="quarter" idx="10"/>
          </p:nvPr>
        </p:nvSpPr>
        <p:spPr/>
        <p:txBody>
          <a:bodyPr/>
          <a:lstStyle/>
          <a:p>
            <a:fld id="{78182F67-B79A-4E27-A4A8-D47E3825C19E}" type="slidenum">
              <a:rPr lang="en-US" smtClean="0"/>
              <a:pPr/>
              <a:t>10</a:t>
            </a:fld>
            <a:endParaRPr lang="en-US"/>
          </a:p>
        </p:txBody>
      </p:sp>
    </p:spTree>
    <p:extLst>
      <p:ext uri="{BB962C8B-B14F-4D97-AF65-F5344CB8AC3E}">
        <p14:creationId xmlns:p14="http://schemas.microsoft.com/office/powerpoint/2010/main" val="22274182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are the elements of RCM</a:t>
            </a:r>
          </a:p>
          <a:p>
            <a:r>
              <a:rPr lang="en-US" dirty="0" smtClean="0"/>
              <a:t>What does a Sport need to do to implement the program?</a:t>
            </a:r>
          </a:p>
          <a:p>
            <a:r>
              <a:rPr lang="en-US" dirty="0" smtClean="0"/>
              <a:t>What does a Sport need</a:t>
            </a:r>
            <a:r>
              <a:rPr lang="en-US" baseline="0" dirty="0" smtClean="0"/>
              <a:t> to do to start?</a:t>
            </a:r>
          </a:p>
          <a:p>
            <a:r>
              <a:rPr lang="en-US" baseline="0" dirty="0" smtClean="0"/>
              <a:t>What tools are available?</a:t>
            </a:r>
            <a:endParaRPr lang="en-CA" dirty="0"/>
          </a:p>
        </p:txBody>
      </p:sp>
      <p:sp>
        <p:nvSpPr>
          <p:cNvPr id="4" name="Slide Number Placeholder 3"/>
          <p:cNvSpPr>
            <a:spLocks noGrp="1"/>
          </p:cNvSpPr>
          <p:nvPr>
            <p:ph type="sldNum" sz="quarter" idx="10"/>
          </p:nvPr>
        </p:nvSpPr>
        <p:spPr/>
        <p:txBody>
          <a:bodyPr/>
          <a:lstStyle/>
          <a:p>
            <a:fld id="{78182F67-B79A-4E27-A4A8-D47E3825C19E}" type="slidenum">
              <a:rPr lang="en-US" smtClean="0"/>
              <a:pPr/>
              <a:t>11</a:t>
            </a:fld>
            <a:endParaRPr lang="en-US"/>
          </a:p>
        </p:txBody>
      </p:sp>
    </p:spTree>
    <p:extLst>
      <p:ext uri="{BB962C8B-B14F-4D97-AF65-F5344CB8AC3E}">
        <p14:creationId xmlns:p14="http://schemas.microsoft.com/office/powerpoint/2010/main" val="42870744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2763" y="682625"/>
            <a:ext cx="6051550" cy="3403600"/>
          </a:xfrm>
        </p:spPr>
      </p:sp>
      <p:sp>
        <p:nvSpPr>
          <p:cNvPr id="3" name="Notes Placeholder 2"/>
          <p:cNvSpPr>
            <a:spLocks noGrp="1"/>
          </p:cNvSpPr>
          <p:nvPr>
            <p:ph type="body" idx="1"/>
          </p:nvPr>
        </p:nvSpPr>
        <p:spPr/>
        <p:txBody>
          <a:bodyPr>
            <a:normAutofit fontScale="85000" lnSpcReduction="20000"/>
          </a:bodyPr>
          <a:lstStyle/>
          <a:p>
            <a:pPr marL="0" indent="0">
              <a:buFont typeface="Arial" panose="020B0604020202020204" pitchFamily="34" charset="0"/>
              <a:buNone/>
            </a:pPr>
            <a:r>
              <a:rPr lang="en-US" sz="1200" b="1" dirty="0" smtClean="0">
                <a:latin typeface="Arial" panose="020B0604020202020204" pitchFamily="34" charset="0"/>
                <a:cs typeface="Arial" panose="020B0604020202020204" pitchFamily="34" charset="0"/>
              </a:rPr>
              <a:t>Where are you as an organization? </a:t>
            </a:r>
          </a:p>
          <a:p>
            <a:pPr marL="742950" indent="-742950">
              <a:buFont typeface="Arial" panose="020B0604020202020204" pitchFamily="34" charset="0"/>
              <a:buAutoNum type="arabicPeriod"/>
            </a:pPr>
            <a:r>
              <a:rPr lang="en-US" sz="1200" dirty="0" smtClean="0">
                <a:latin typeface="Arial" panose="020B0604020202020204" pitchFamily="34" charset="0"/>
                <a:cs typeface="Arial" panose="020B0604020202020204" pitchFamily="34" charset="0"/>
              </a:rPr>
              <a:t>Still learning	x 6</a:t>
            </a:r>
          </a:p>
          <a:p>
            <a:pPr marL="742950" indent="-742950">
              <a:buFont typeface="Arial" panose="020B0604020202020204" pitchFamily="34" charset="0"/>
              <a:buAutoNum type="arabicPeriod"/>
            </a:pPr>
            <a:r>
              <a:rPr lang="en-US" sz="1200" dirty="0" smtClean="0">
                <a:latin typeface="Arial" panose="020B0604020202020204" pitchFamily="34" charset="0"/>
                <a:cs typeface="Arial" panose="020B0604020202020204" pitchFamily="34" charset="0"/>
              </a:rPr>
              <a:t>Exploring options - n/a</a:t>
            </a:r>
          </a:p>
          <a:p>
            <a:pPr marL="742950" indent="-742950">
              <a:buFont typeface="Arial" panose="020B0604020202020204" pitchFamily="34" charset="0"/>
              <a:buAutoNum type="arabicPeriod"/>
            </a:pPr>
            <a:r>
              <a:rPr lang="en-US" sz="1200" dirty="0" smtClean="0">
                <a:latin typeface="Arial" panose="020B0604020202020204" pitchFamily="34" charset="0"/>
                <a:cs typeface="Arial" panose="020B0604020202020204" pitchFamily="34" charset="0"/>
              </a:rPr>
              <a:t>Taken RCM pledge – x 8  (48 of 66 NSO’s have taken the pledge)</a:t>
            </a:r>
          </a:p>
          <a:p>
            <a:pPr marL="742950" indent="-742950">
              <a:buFont typeface="Arial" panose="020B0604020202020204" pitchFamily="34" charset="0"/>
              <a:buAutoNum type="arabicPeriod"/>
            </a:pPr>
            <a:r>
              <a:rPr lang="en-US" sz="1200" dirty="0" smtClean="0">
                <a:latin typeface="Arial" panose="020B0604020202020204" pitchFamily="34" charset="0"/>
                <a:cs typeface="Arial" panose="020B0604020202020204" pitchFamily="34" charset="0"/>
              </a:rPr>
              <a:t>Implementation – x 10</a:t>
            </a:r>
          </a:p>
          <a:p>
            <a:pPr marL="742950" indent="-742950">
              <a:buFont typeface="Arial" panose="020B0604020202020204" pitchFamily="34" charset="0"/>
              <a:buAutoNum type="arabicPeriod"/>
            </a:pPr>
            <a:r>
              <a:rPr lang="en-US" sz="1200" dirty="0" smtClean="0">
                <a:latin typeface="Arial" panose="020B0604020202020204" pitchFamily="34" charset="0"/>
                <a:cs typeface="Arial" panose="020B0604020202020204" pitchFamily="34" charset="0"/>
              </a:rPr>
              <a:t>Sustainable change – x 6 (</a:t>
            </a:r>
            <a:r>
              <a:rPr lang="en-US" sz="1200" dirty="0" err="1" smtClean="0">
                <a:latin typeface="Arial" panose="020B0604020202020204" pitchFamily="34" charset="0"/>
                <a:cs typeface="Arial" panose="020B0604020202020204" pitchFamily="34" charset="0"/>
              </a:rPr>
              <a:t>vball</a:t>
            </a:r>
            <a:r>
              <a:rPr lang="en-US" sz="1200" dirty="0" smtClean="0">
                <a:latin typeface="Arial" panose="020B0604020202020204" pitchFamily="34" charset="0"/>
                <a:cs typeface="Arial" panose="020B0604020202020204" pitchFamily="34" charset="0"/>
              </a:rPr>
              <a:t>, gymnastics, golf, hockey, basketball, swimming)</a:t>
            </a:r>
          </a:p>
          <a:p>
            <a:pPr>
              <a:defRPr/>
            </a:pPr>
            <a:endParaRPr lang="en-US" sz="1200" b="1" dirty="0" smtClean="0"/>
          </a:p>
          <a:p>
            <a:pPr>
              <a:defRPr/>
            </a:pPr>
            <a:endParaRPr lang="en-US" sz="1200" b="1" dirty="0" smtClean="0"/>
          </a:p>
          <a:p>
            <a:pPr>
              <a:defRPr/>
            </a:pPr>
            <a:endParaRPr lang="en-US" sz="1200" b="1" dirty="0" smtClean="0"/>
          </a:p>
          <a:p>
            <a:pPr>
              <a:defRPr/>
            </a:pPr>
            <a:endParaRPr lang="en-US" sz="1200" b="1" dirty="0" smtClean="0"/>
          </a:p>
          <a:p>
            <a:pPr>
              <a:defRPr/>
            </a:pPr>
            <a:r>
              <a:rPr lang="en-US" sz="1200" b="1" dirty="0" smtClean="0"/>
              <a:t>Purpose </a:t>
            </a:r>
            <a:r>
              <a:rPr lang="en-US" sz="1200" b="1" dirty="0" smtClean="0"/>
              <a:t>of Audit!</a:t>
            </a:r>
          </a:p>
          <a:p>
            <a:pPr>
              <a:defRPr/>
            </a:pPr>
            <a:r>
              <a:rPr lang="en-US" sz="1200" dirty="0" smtClean="0"/>
              <a:t>* for </a:t>
            </a:r>
            <a:r>
              <a:rPr lang="en-US" sz="1200" dirty="0"/>
              <a:t>an organization to recognize where </a:t>
            </a:r>
            <a:r>
              <a:rPr lang="en-US" sz="1200" dirty="0" smtClean="0"/>
              <a:t>they </a:t>
            </a:r>
            <a:r>
              <a:rPr lang="en-US" sz="1200" dirty="0"/>
              <a:t>are and</a:t>
            </a:r>
            <a:r>
              <a:rPr lang="en-US" sz="1200" baseline="0" dirty="0"/>
              <a:t> move t</a:t>
            </a:r>
            <a:r>
              <a:rPr lang="en-US" sz="1200" dirty="0"/>
              <a:t>o </a:t>
            </a:r>
            <a:r>
              <a:rPr lang="en-US" dirty="0"/>
              <a:t>sustainable change-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p>
          <a:p>
            <a:pPr>
              <a:defRPr/>
            </a:pPr>
            <a:r>
              <a:rPr lang="en-US" sz="1200" dirty="0"/>
              <a:t>***determine a </a:t>
            </a:r>
            <a:r>
              <a:rPr lang="en-US" sz="1200" b="1" dirty="0"/>
              <a:t>realistic</a:t>
            </a:r>
            <a:r>
              <a:rPr lang="en-US" sz="1200" dirty="0"/>
              <a:t> process for creating change based on their individual state of readiness,</a:t>
            </a:r>
            <a:r>
              <a:rPr lang="en-US" dirty="0"/>
              <a:t> </a:t>
            </a:r>
            <a:r>
              <a:rPr lang="en-US" sz="1200" dirty="0"/>
              <a:t>to be successful in the long-term.</a:t>
            </a:r>
            <a:r>
              <a:rPr lang="en-US" b="1" dirty="0">
                <a:solidFill>
                  <a:schemeClr val="bg1"/>
                </a:solidFill>
                <a:latin typeface="Arial"/>
                <a:cs typeface="Arial"/>
              </a:rPr>
              <a:t> </a:t>
            </a:r>
            <a:endParaRPr lang="en-US" sz="1200" b="1" dirty="0">
              <a:solidFill>
                <a:schemeClr val="bg1"/>
              </a:solidFill>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CA" sz="1200" b="1" baseline="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CA" sz="1200" b="1" baseline="0" dirty="0">
                <a:solidFill>
                  <a:schemeClr val="tx1"/>
                </a:solidFill>
              </a:rPr>
              <a:t>To begin, you need to</a:t>
            </a:r>
            <a:r>
              <a:rPr lang="en-US" sz="1200" b="1" baseline="0" dirty="0">
                <a:solidFill>
                  <a:prstClr val="black"/>
                </a:solidFill>
              </a:rPr>
              <a:t> </a:t>
            </a:r>
            <a:r>
              <a:rPr lang="en-US" sz="1200" b="1" dirty="0">
                <a:solidFill>
                  <a:prstClr val="black"/>
                </a:solidFill>
              </a:rPr>
              <a:t>evaluate where you are -</a:t>
            </a:r>
            <a:r>
              <a:rPr lang="en-US" sz="1200" dirty="0">
                <a:solidFill>
                  <a:prstClr val="black"/>
                </a:solidFill>
              </a:rPr>
              <a:t>- </a:t>
            </a:r>
          </a:p>
          <a:p>
            <a:pPr defTabSz="461452">
              <a:defRPr/>
            </a:pPr>
            <a:endParaRPr lang="en-US" sz="1200" dirty="0">
              <a:solidFill>
                <a:prstClr val="black"/>
              </a:solidFill>
            </a:endParaRPr>
          </a:p>
          <a:p>
            <a:pPr defTabSz="461452">
              <a:defRPr/>
            </a:pPr>
            <a:r>
              <a:rPr lang="en-US" sz="1200" b="1" dirty="0">
                <a:solidFill>
                  <a:prstClr val="black"/>
                </a:solidFill>
              </a:rPr>
              <a:t>We see this all the time in the news: there’s some community crisis, and people leap to action.  That’s necessary, but the longer effort is more critical.  </a:t>
            </a:r>
            <a:endParaRPr lang="en-US" sz="1200" b="1" dirty="0" smtClean="0">
              <a:solidFill>
                <a:prstClr val="black"/>
              </a:solidFill>
            </a:endParaRPr>
          </a:p>
          <a:p>
            <a:pPr defTabSz="461452">
              <a:defRPr/>
            </a:pPr>
            <a:r>
              <a:rPr lang="en-US" sz="1200" b="1" dirty="0" smtClean="0">
                <a:solidFill>
                  <a:prstClr val="black"/>
                </a:solidFill>
              </a:rPr>
              <a:t>The </a:t>
            </a:r>
            <a:r>
              <a:rPr lang="en-US" sz="1200" b="1" dirty="0">
                <a:solidFill>
                  <a:prstClr val="black"/>
                </a:solidFill>
              </a:rPr>
              <a:t>system needs change, and that takes time and mindfulness.</a:t>
            </a:r>
          </a:p>
          <a:p>
            <a:pPr defTabSz="461452">
              <a:defRPr/>
            </a:pPr>
            <a:endParaRPr lang="en-US" sz="1200" dirty="0">
              <a:solidFill>
                <a:prstClr val="black"/>
              </a:solidFill>
            </a:endParaRPr>
          </a:p>
          <a:p>
            <a:pPr defTabSz="461452">
              <a:defRPr/>
            </a:pPr>
            <a:r>
              <a:rPr lang="en-US" sz="1200" dirty="0">
                <a:solidFill>
                  <a:prstClr val="black"/>
                </a:solidFill>
              </a:rPr>
              <a:t>We are seeking to build upon the education and awareness activities to move the needle toward creating a positive culture of Safe Sport as we </a:t>
            </a:r>
            <a:r>
              <a:rPr lang="en-US" sz="1200" b="1" dirty="0">
                <a:solidFill>
                  <a:prstClr val="black"/>
                </a:solidFill>
              </a:rPr>
              <a:t>bridge the gap between crisis response to crisis-free culture.</a:t>
            </a:r>
          </a:p>
          <a:p>
            <a:pPr marL="173044" indent="-173044" defTabSz="461452">
              <a:buFont typeface="Arial" panose="020B0604020202020204" pitchFamily="34" charset="0"/>
              <a:buChar char="•"/>
              <a:defRPr/>
            </a:pPr>
            <a:r>
              <a:rPr lang="en-US" sz="1200" b="1" dirty="0">
                <a:solidFill>
                  <a:prstClr val="black"/>
                </a:solidFill>
              </a:rPr>
              <a:t>Recognition of the systemic problem.  </a:t>
            </a:r>
            <a:r>
              <a:rPr lang="en-US" sz="1200" dirty="0">
                <a:solidFill>
                  <a:prstClr val="black"/>
                </a:solidFill>
              </a:rPr>
              <a:t>All youth activities have had to see abuse as a reality, and this topic has entered our conversations about effective youth serving organizations. system of our membership</a:t>
            </a:r>
            <a:r>
              <a:rPr lang="en-US" sz="1200" baseline="0" dirty="0">
                <a:solidFill>
                  <a:prstClr val="black"/>
                </a:solidFill>
              </a:rPr>
              <a:t> - </a:t>
            </a:r>
            <a:r>
              <a:rPr lang="en-US" sz="1200" dirty="0">
                <a:solidFill>
                  <a:prstClr val="black"/>
                </a:solidFill>
              </a:rPr>
              <a:t>enabling abusers to fly under the radar and gain access to kids.</a:t>
            </a:r>
          </a:p>
          <a:p>
            <a:pPr marL="173044" indent="-173044" defTabSz="461452">
              <a:buFont typeface="Arial" panose="020B0604020202020204" pitchFamily="34" charset="0"/>
              <a:buChar char="•"/>
              <a:defRPr/>
            </a:pPr>
            <a:r>
              <a:rPr lang="en-US" sz="1200" b="1" dirty="0">
                <a:solidFill>
                  <a:prstClr val="black"/>
                </a:solidFill>
              </a:rPr>
              <a:t>Education and awareness:</a:t>
            </a:r>
            <a:r>
              <a:rPr lang="en-US" sz="1200" dirty="0">
                <a:solidFill>
                  <a:prstClr val="black"/>
                </a:solidFill>
              </a:rPr>
              <a:t> Provide them</a:t>
            </a:r>
            <a:r>
              <a:rPr lang="en-US" sz="1200" baseline="0" dirty="0">
                <a:solidFill>
                  <a:prstClr val="black"/>
                </a:solidFill>
              </a:rPr>
              <a:t> with</a:t>
            </a:r>
            <a:r>
              <a:rPr lang="en-US" sz="1200" dirty="0">
                <a:solidFill>
                  <a:prstClr val="black"/>
                </a:solidFill>
              </a:rPr>
              <a:t> facts and stories. Safe Sport as a good and necessary part of the sport experience.  Members have recently been asking for a new kind of educational resource—one that can be used to address common, less severe breaks in culture, which tells us that people are wanting to intervene before a crisis occurs.  </a:t>
            </a:r>
          </a:p>
          <a:p>
            <a:pPr marL="173044" indent="-173044" defTabSz="461452">
              <a:buFont typeface="Arial" panose="020B0604020202020204" pitchFamily="34" charset="0"/>
              <a:buChar char="•"/>
              <a:defRPr/>
            </a:pPr>
            <a:r>
              <a:rPr lang="en-US" sz="1200" b="1" dirty="0">
                <a:solidFill>
                  <a:prstClr val="black"/>
                </a:solidFill>
              </a:rPr>
              <a:t>Tools and motivation: </a:t>
            </a:r>
            <a:r>
              <a:rPr lang="en-US" sz="1200" dirty="0">
                <a:solidFill>
                  <a:prstClr val="black"/>
                </a:solidFill>
              </a:rPr>
              <a:t>Once people are aware and have education about the underlying issues, we want </a:t>
            </a:r>
            <a:r>
              <a:rPr lang="en-US" sz="1200" b="1" dirty="0">
                <a:solidFill>
                  <a:prstClr val="black"/>
                </a:solidFill>
              </a:rPr>
              <a:t>to equip them with tools and empower them </a:t>
            </a:r>
            <a:r>
              <a:rPr lang="en-US" sz="1200" dirty="0">
                <a:solidFill>
                  <a:prstClr val="black"/>
                </a:solidFill>
              </a:rPr>
              <a:t>to find the motivation to use them.  Tools such as intervention strategies, policies, resources to point to when issues come up.  Motivation means that people are not waiting for a crisis to use the tools—issues are talked about in a preventative way and interventions are staged early.</a:t>
            </a:r>
          </a:p>
          <a:p>
            <a:pPr marL="173044" indent="-173044" defTabSz="461452">
              <a:buFont typeface="Arial" panose="020B0604020202020204" pitchFamily="34" charset="0"/>
              <a:buChar char="•"/>
              <a:defRPr/>
            </a:pPr>
            <a:r>
              <a:rPr lang="en-US" sz="1200" dirty="0">
                <a:solidFill>
                  <a:prstClr val="black"/>
                </a:solidFill>
              </a:rPr>
              <a:t>This all </a:t>
            </a:r>
            <a:r>
              <a:rPr lang="en-US" sz="1200" b="1" dirty="0">
                <a:solidFill>
                  <a:prstClr val="black"/>
                </a:solidFill>
              </a:rPr>
              <a:t>leads to local-level sustainability, </a:t>
            </a:r>
            <a:r>
              <a:rPr lang="en-US" sz="1200" dirty="0">
                <a:solidFill>
                  <a:prstClr val="black"/>
                </a:solidFill>
              </a:rPr>
              <a:t>where change effort is now owned and maintained by the local community.  The system is reset to mitigate risks, empower members, and report successes and problems in the long-term.</a:t>
            </a:r>
          </a:p>
          <a:p>
            <a:pPr defTabSz="461452">
              <a:defRPr/>
            </a:pPr>
            <a:endParaRPr lang="en-US" sz="1200" dirty="0">
              <a:solidFill>
                <a:prstClr val="black"/>
              </a:solidFill>
            </a:endParaRPr>
          </a:p>
          <a:p>
            <a:endParaRPr lang="en-US" dirty="0"/>
          </a:p>
          <a:p>
            <a:pPr defTabSz="957468">
              <a:defRPr/>
            </a:pPr>
            <a:endParaRPr lang="en-US" baseline="0" dirty="0"/>
          </a:p>
        </p:txBody>
      </p:sp>
      <p:sp>
        <p:nvSpPr>
          <p:cNvPr id="4" name="Slide Number Placeholder 3"/>
          <p:cNvSpPr>
            <a:spLocks noGrp="1"/>
          </p:cNvSpPr>
          <p:nvPr>
            <p:ph type="sldNum" sz="quarter" idx="10"/>
          </p:nvPr>
        </p:nvSpPr>
        <p:spPr/>
        <p:txBody>
          <a:bodyPr/>
          <a:lstStyle/>
          <a:p>
            <a:fld id="{78182F67-B79A-4E27-A4A8-D47E3825C19E}" type="slidenum">
              <a:rPr lang="en-US" smtClean="0"/>
              <a:pPr/>
              <a:t>12</a:t>
            </a:fld>
            <a:endParaRPr lang="en-US" dirty="0"/>
          </a:p>
        </p:txBody>
      </p:sp>
    </p:spTree>
    <p:extLst>
      <p:ext uri="{BB962C8B-B14F-4D97-AF65-F5344CB8AC3E}">
        <p14:creationId xmlns:p14="http://schemas.microsoft.com/office/powerpoint/2010/main" val="28920675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55000" lnSpcReduction="20000"/>
          </a:bodyPr>
          <a:lstStyle/>
          <a:p>
            <a:r>
              <a:rPr lang="en-CA" b="1" baseline="0" dirty="0"/>
              <a:t>USE WITH HANDOUT TO GUIDE WORK ON AUDIT </a:t>
            </a:r>
            <a:r>
              <a:rPr lang="en-CA" b="1" baseline="0" dirty="0" smtClean="0"/>
              <a:t>CHECKLIST</a:t>
            </a:r>
          </a:p>
          <a:p>
            <a:r>
              <a:rPr lang="en-CA" b="1" baseline="0" dirty="0" smtClean="0"/>
              <a:t>	*if the audit checklist for implementation isn’t available, use this slide.</a:t>
            </a:r>
            <a:endParaRPr lang="en-CA" b="1" baseline="0" dirty="0"/>
          </a:p>
          <a:p>
            <a:endParaRPr lang="en-CA" baseline="0" dirty="0"/>
          </a:p>
          <a:p>
            <a:endParaRPr lang="en-CA" baseline="0" dirty="0"/>
          </a:p>
          <a:p>
            <a:r>
              <a:rPr lang="en-CA" baseline="0" dirty="0"/>
              <a:t>Chart provides examples of types of policies and procedures organizations should be implementing over a 3 year time period based on their initial capacity to implement Rule of Two.  The levels of risk </a:t>
            </a:r>
            <a:r>
              <a:rPr lang="en-CA" baseline="0" dirty="0" smtClean="0"/>
              <a:t>relate </a:t>
            </a:r>
            <a:r>
              <a:rPr lang="en-CA" baseline="0" dirty="0"/>
              <a:t>to exposure of minor athletes.  As level of risk increases, intensity of background screening increases.  </a:t>
            </a:r>
          </a:p>
          <a:p>
            <a:r>
              <a:rPr lang="en-CA" baseline="0" dirty="0"/>
              <a:t>So, an organization that has no ability to implement the Rule of Two in Year 1 falls in the red (high risk) column of the background screening matrix regardless of the position being screened for.  As they increase the implementation of the Rule of Two, the Background screening requirement more closely aligns with the position being screened for.</a:t>
            </a:r>
          </a:p>
          <a:p>
            <a:endParaRPr lang="en-CA" baseline="0" dirty="0"/>
          </a:p>
          <a:p>
            <a:r>
              <a:rPr lang="en-CA" baseline="0" dirty="0"/>
              <a:t>The intent of this matrix is to demonstrate there are ways organizations can move towards protecting their athletes as they look for ways to implement the Rule of Two.  </a:t>
            </a:r>
          </a:p>
          <a:p>
            <a:r>
              <a:rPr lang="en-CA" baseline="0" dirty="0"/>
              <a:t>Rule of Two will not be going away so organizations need to think creatively in how they can implement it over time</a:t>
            </a:r>
            <a:r>
              <a:rPr lang="en-CA" baseline="0" dirty="0" smtClean="0"/>
              <a:t>.</a:t>
            </a:r>
          </a:p>
          <a:p>
            <a:endParaRPr lang="en-US" baseline="0" dirty="0" smtClean="0"/>
          </a:p>
          <a:p>
            <a:r>
              <a:rPr lang="en-US" sz="1200" b="1" dirty="0" smtClean="0">
                <a:latin typeface="Arial" panose="020B0604020202020204" pitchFamily="34" charset="0"/>
                <a:cs typeface="Arial" panose="020B0604020202020204" pitchFamily="34" charset="0"/>
              </a:rPr>
              <a:t>Organization Implementation Checklist</a:t>
            </a:r>
            <a:endParaRPr lang="en-US" baseline="0" dirty="0" smtClean="0"/>
          </a:p>
          <a:p>
            <a:pPr marL="0" marR="0" lvl="0" indent="0" algn="l" defTabSz="685783" rtl="0" eaLnBrk="1" fontAlgn="auto" latinLnBrk="0" hangingPunct="1">
              <a:lnSpc>
                <a:spcPct val="90000"/>
              </a:lnSpc>
              <a:spcBef>
                <a:spcPts val="751"/>
              </a:spcBef>
              <a:spcAft>
                <a:spcPts val="0"/>
              </a:spcAft>
              <a:buClrTx/>
              <a:buSzTx/>
              <a:buFont typeface="Arial" panose="020B0604020202020204" pitchFamily="34" charset="0"/>
              <a:buNone/>
              <a:tabLst/>
              <a:defRPr/>
            </a:pPr>
            <a:r>
              <a:rPr kumimoji="0" lang="en-CA" sz="1800" b="1"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PTSO’s </a:t>
            </a:r>
          </a:p>
          <a:p>
            <a:pPr marL="171446" marR="0" lvl="0" indent="-171446" algn="l" defTabSz="685783" rtl="0" eaLnBrk="1" fontAlgn="auto" latinLnBrk="0" hangingPunct="1">
              <a:lnSpc>
                <a:spcPct val="90000"/>
              </a:lnSpc>
              <a:spcBef>
                <a:spcPts val="751"/>
              </a:spcBef>
              <a:spcAft>
                <a:spcPts val="0"/>
              </a:spcAft>
              <a:buClrTx/>
              <a:buSzTx/>
              <a:buFont typeface="Wingdings" panose="05000000000000000000" pitchFamily="2" charset="2"/>
              <a:buChar char="ü"/>
              <a:tabLst/>
              <a:defRPr/>
            </a:pPr>
            <a:r>
              <a:rPr kumimoji="0" lang="en-CA" sz="20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RCM Pledge</a:t>
            </a:r>
          </a:p>
          <a:p>
            <a:pPr marL="171446" marR="0" lvl="0" indent="-171446" algn="l" defTabSz="685783" rtl="0" eaLnBrk="1" fontAlgn="auto" latinLnBrk="0" hangingPunct="1">
              <a:lnSpc>
                <a:spcPct val="90000"/>
              </a:lnSpc>
              <a:spcBef>
                <a:spcPts val="751"/>
              </a:spcBef>
              <a:spcAft>
                <a:spcPts val="0"/>
              </a:spcAft>
              <a:buClrTx/>
              <a:buSzTx/>
              <a:buFont typeface="Wingdings" panose="05000000000000000000" pitchFamily="2" charset="2"/>
              <a:buChar char="ü"/>
              <a:tabLst/>
              <a:defRPr/>
            </a:pPr>
            <a:r>
              <a:rPr kumimoji="0" lang="en-CA" sz="20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PTSO’s at AGM engage clubs in discussions on the RCM  or through Webinar Meetings</a:t>
            </a:r>
          </a:p>
          <a:p>
            <a:pPr marL="171446" marR="0" lvl="0" indent="-171446" algn="l" defTabSz="685783" rtl="0" eaLnBrk="1" fontAlgn="auto" latinLnBrk="0" hangingPunct="1">
              <a:lnSpc>
                <a:spcPct val="90000"/>
              </a:lnSpc>
              <a:spcBef>
                <a:spcPts val="751"/>
              </a:spcBef>
              <a:spcAft>
                <a:spcPts val="0"/>
              </a:spcAft>
              <a:buClrTx/>
              <a:buSzTx/>
              <a:buFont typeface="Arial" panose="020B0604020202020204" pitchFamily="34" charset="0"/>
              <a:buChar char="•"/>
              <a:tabLst/>
              <a:defRPr/>
            </a:pPr>
            <a:endParaRPr kumimoji="0" lang="en-CA" sz="20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endParaRPr>
          </a:p>
          <a:p>
            <a:pPr marL="171446" marR="0" lvl="0" indent="-171446" algn="l" defTabSz="685783" rtl="0" eaLnBrk="1" fontAlgn="auto" latinLnBrk="0" hangingPunct="1">
              <a:lnSpc>
                <a:spcPct val="90000"/>
              </a:lnSpc>
              <a:spcBef>
                <a:spcPts val="751"/>
              </a:spcBef>
              <a:spcAft>
                <a:spcPts val="0"/>
              </a:spcAft>
              <a:buClrTx/>
              <a:buSzTx/>
              <a:buFont typeface="Wingdings" panose="05000000000000000000" pitchFamily="2" charset="2"/>
              <a:buChar char="ü"/>
              <a:tabLst/>
              <a:defRPr/>
            </a:pPr>
            <a:r>
              <a:rPr kumimoji="0" lang="en-CA" sz="20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PTSO Conducts audit of internal practices</a:t>
            </a:r>
          </a:p>
          <a:p>
            <a:pPr marL="514338" marR="0" lvl="1" indent="-171446" algn="l" defTabSz="685783" rtl="0" eaLnBrk="1" fontAlgn="auto" latinLnBrk="0" hangingPunct="1">
              <a:lnSpc>
                <a:spcPct val="90000"/>
              </a:lnSpc>
              <a:spcBef>
                <a:spcPts val="375"/>
              </a:spcBef>
              <a:spcAft>
                <a:spcPts val="0"/>
              </a:spcAft>
              <a:buClrTx/>
              <a:buSzTx/>
              <a:buFont typeface="Wingdings" panose="05000000000000000000" pitchFamily="2" charset="2"/>
              <a:buChar char="ü"/>
              <a:tabLst/>
              <a:defRPr/>
            </a:pPr>
            <a:r>
              <a:rPr kumimoji="0" lang="en-CA" sz="20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Code of Conduct</a:t>
            </a:r>
          </a:p>
          <a:p>
            <a:pPr marL="514338" marR="0" lvl="1" indent="-171446" algn="l" defTabSz="685783" rtl="0" eaLnBrk="1" fontAlgn="auto" latinLnBrk="0" hangingPunct="1">
              <a:lnSpc>
                <a:spcPct val="90000"/>
              </a:lnSpc>
              <a:spcBef>
                <a:spcPts val="375"/>
              </a:spcBef>
              <a:spcAft>
                <a:spcPts val="0"/>
              </a:spcAft>
              <a:buClrTx/>
              <a:buSzTx/>
              <a:buFont typeface="Wingdings" panose="05000000000000000000" pitchFamily="2" charset="2"/>
              <a:buChar char="ü"/>
              <a:tabLst/>
              <a:defRPr/>
            </a:pPr>
            <a:r>
              <a:rPr kumimoji="0" lang="en-CA" sz="20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Provincial Team Coach/ Athlete Agreements </a:t>
            </a:r>
          </a:p>
          <a:p>
            <a:pPr marL="514338" marR="0" lvl="1" indent="-171446" algn="l" defTabSz="685783" rtl="0" eaLnBrk="1" fontAlgn="auto" latinLnBrk="0" hangingPunct="1">
              <a:lnSpc>
                <a:spcPct val="90000"/>
              </a:lnSpc>
              <a:spcBef>
                <a:spcPts val="375"/>
              </a:spcBef>
              <a:spcAft>
                <a:spcPts val="0"/>
              </a:spcAft>
              <a:buClrTx/>
              <a:buSzTx/>
              <a:buFont typeface="Wingdings" panose="05000000000000000000" pitchFamily="2" charset="2"/>
              <a:buChar char="ü"/>
              <a:tabLst/>
              <a:defRPr/>
            </a:pPr>
            <a:r>
              <a:rPr kumimoji="0" lang="en-CA" sz="20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Policies and Procedures</a:t>
            </a:r>
          </a:p>
          <a:p>
            <a:pPr marL="342892" marR="0" lvl="1" indent="0" algn="l" defTabSz="685783" rtl="0" eaLnBrk="1" fontAlgn="auto" latinLnBrk="0" hangingPunct="1">
              <a:lnSpc>
                <a:spcPct val="90000"/>
              </a:lnSpc>
              <a:spcBef>
                <a:spcPts val="375"/>
              </a:spcBef>
              <a:spcAft>
                <a:spcPts val="0"/>
              </a:spcAft>
              <a:buClrTx/>
              <a:buSzTx/>
              <a:buFont typeface="Arial" panose="020B0604020202020204" pitchFamily="34" charset="0"/>
              <a:buNone/>
              <a:tabLst/>
              <a:defRPr/>
            </a:pPr>
            <a:endParaRPr kumimoji="0" lang="en-CA" sz="20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endParaRPr>
          </a:p>
          <a:p>
            <a:pPr marL="171446" marR="0" lvl="0" indent="-171446" algn="l" defTabSz="685783" rtl="0" eaLnBrk="1" fontAlgn="auto" latinLnBrk="0" hangingPunct="1">
              <a:lnSpc>
                <a:spcPct val="90000"/>
              </a:lnSpc>
              <a:spcBef>
                <a:spcPts val="751"/>
              </a:spcBef>
              <a:spcAft>
                <a:spcPts val="0"/>
              </a:spcAft>
              <a:buClrTx/>
              <a:buSzTx/>
              <a:buFont typeface="Wingdings" panose="05000000000000000000" pitchFamily="2" charset="2"/>
              <a:buChar char="ü"/>
              <a:tabLst/>
              <a:defRPr/>
            </a:pPr>
            <a:r>
              <a:rPr kumimoji="0" lang="en-CA" sz="20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PTSO presents on findings and GAPS</a:t>
            </a:r>
          </a:p>
          <a:p>
            <a:pPr marL="171446" marR="0" lvl="0" indent="-171446" algn="l" defTabSz="685783" rtl="0" eaLnBrk="1" fontAlgn="auto" latinLnBrk="0" hangingPunct="1">
              <a:lnSpc>
                <a:spcPct val="90000"/>
              </a:lnSpc>
              <a:spcBef>
                <a:spcPts val="751"/>
              </a:spcBef>
              <a:spcAft>
                <a:spcPts val="0"/>
              </a:spcAft>
              <a:buClrTx/>
              <a:buSzTx/>
              <a:buFont typeface="Wingdings" panose="05000000000000000000" pitchFamily="2" charset="2"/>
              <a:buChar char="ü"/>
              <a:tabLst/>
              <a:defRPr/>
            </a:pPr>
            <a:r>
              <a:rPr kumimoji="0" lang="en-CA" sz="20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PSO hosts facilitated workshop for LSO’s</a:t>
            </a:r>
          </a:p>
          <a:p>
            <a:pPr marL="171446" marR="0" lvl="0" indent="-171446" algn="l" defTabSz="685783" rtl="0" eaLnBrk="1" fontAlgn="auto" latinLnBrk="0" hangingPunct="1">
              <a:lnSpc>
                <a:spcPct val="90000"/>
              </a:lnSpc>
              <a:spcBef>
                <a:spcPts val="751"/>
              </a:spcBef>
              <a:spcAft>
                <a:spcPts val="0"/>
              </a:spcAft>
              <a:buClrTx/>
              <a:buSzTx/>
              <a:buFont typeface="Wingdings" panose="05000000000000000000" pitchFamily="2" charset="2"/>
              <a:buChar char="ü"/>
              <a:tabLst/>
              <a:defRPr/>
            </a:pPr>
            <a:endParaRPr kumimoji="0" lang="en-US" sz="20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endParaRPr>
          </a:p>
          <a:p>
            <a:pPr marL="171446" marR="0" lvl="0" indent="-171446" algn="l" defTabSz="685783" rtl="0" eaLnBrk="1" fontAlgn="auto" latinLnBrk="0" hangingPunct="1">
              <a:lnSpc>
                <a:spcPct val="90000"/>
              </a:lnSpc>
              <a:spcBef>
                <a:spcPts val="751"/>
              </a:spcBef>
              <a:spcAft>
                <a:spcPts val="0"/>
              </a:spcAft>
              <a:buClrTx/>
              <a:buSzTx/>
              <a:buFont typeface="Wingdings" panose="05000000000000000000" pitchFamily="2" charset="2"/>
              <a:buChar char="ü"/>
              <a:tabLst/>
              <a:defRPr/>
            </a:pPr>
            <a:endParaRPr kumimoji="0" lang="en-CA" sz="20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endParaRPr>
          </a:p>
          <a:p>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78182F67-B79A-4E27-A4A8-D47E3825C19E}" type="slidenum">
              <a:rPr lang="en-US" smtClean="0"/>
              <a:pPr/>
              <a:t>14</a:t>
            </a:fld>
            <a:endParaRPr lang="en-US"/>
          </a:p>
        </p:txBody>
      </p:sp>
    </p:spTree>
    <p:extLst>
      <p:ext uri="{BB962C8B-B14F-4D97-AF65-F5344CB8AC3E}">
        <p14:creationId xmlns:p14="http://schemas.microsoft.com/office/powerpoint/2010/main" val="38197378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Background screening</a:t>
            </a:r>
            <a:r>
              <a:rPr lang="en-US" baseline="0" dirty="0" smtClean="0"/>
              <a:t> – includes JD’s right through to evaluation and ongoing supervision and feedback!</a:t>
            </a:r>
          </a:p>
          <a:p>
            <a:endParaRPr lang="en-US" dirty="0" smtClean="0"/>
          </a:p>
          <a:p>
            <a:r>
              <a:rPr lang="en-US" dirty="0" smtClean="0"/>
              <a:t>PRC’s / CRC’s </a:t>
            </a:r>
            <a:r>
              <a:rPr lang="en-US" dirty="0" err="1" smtClean="0"/>
              <a:t>etc</a:t>
            </a:r>
            <a:r>
              <a:rPr lang="en-US" dirty="0" smtClean="0"/>
              <a:t> = Background </a:t>
            </a:r>
            <a:r>
              <a:rPr lang="en-US" dirty="0"/>
              <a:t>screening</a:t>
            </a:r>
            <a:r>
              <a:rPr lang="en-US" baseline="0" dirty="0"/>
              <a:t> is equally as important because it sends a message.</a:t>
            </a:r>
          </a:p>
          <a:p>
            <a:r>
              <a:rPr lang="en-US" baseline="0" dirty="0" smtClean="0"/>
              <a:t>Note </a:t>
            </a:r>
            <a:r>
              <a:rPr lang="en-US" baseline="0" dirty="0"/>
              <a:t>though that somebody has to do something and have been caught and charged!</a:t>
            </a:r>
            <a:endParaRPr lang="en-US" dirty="0"/>
          </a:p>
          <a:p>
            <a:endParaRPr lang="en-CA" dirty="0"/>
          </a:p>
          <a:p>
            <a:r>
              <a:rPr lang="en-CA" dirty="0"/>
              <a:t>Numerous sports</a:t>
            </a:r>
          </a:p>
          <a:p>
            <a:pPr marL="171450" indent="-171450">
              <a:buFontTx/>
              <a:buChar char="-"/>
            </a:pPr>
            <a:r>
              <a:rPr lang="en-CA" baseline="0" dirty="0"/>
              <a:t>1 VSV (VSS) Vulnerable Sector Screening</a:t>
            </a:r>
          </a:p>
          <a:p>
            <a:pPr marL="171450" indent="-171450">
              <a:buFontTx/>
              <a:buChar char="-"/>
            </a:pPr>
            <a:r>
              <a:rPr lang="en-CA" baseline="0" dirty="0"/>
              <a:t>2. Self Disclosure form</a:t>
            </a:r>
          </a:p>
          <a:p>
            <a:pPr marL="171450" indent="-171450">
              <a:buFontTx/>
              <a:buChar char="-"/>
            </a:pPr>
            <a:r>
              <a:rPr lang="en-CA" baseline="0" dirty="0"/>
              <a:t>3. Every 2 – 3 years an up to date Enhanced Police Check from Sterling Talent Management</a:t>
            </a:r>
          </a:p>
          <a:p>
            <a:pPr marL="628650" lvl="1" indent="-171450">
              <a:buFontTx/>
              <a:buChar char="-"/>
            </a:pPr>
            <a:r>
              <a:rPr lang="en-CA" baseline="0" dirty="0"/>
              <a:t>Or provincially recommended organizations.</a:t>
            </a:r>
          </a:p>
          <a:p>
            <a:pPr marL="628650" lvl="1" indent="-171450">
              <a:buFontTx/>
              <a:buChar char="-"/>
            </a:pPr>
            <a:endParaRPr lang="en-CA" baseline="0" dirty="0"/>
          </a:p>
          <a:p>
            <a:pPr marL="457200" lvl="1" indent="0">
              <a:buFontTx/>
              <a:buNone/>
            </a:pPr>
            <a:endParaRPr lang="en-CA"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8182F67-B79A-4E27-A4A8-D47E3825C19E}"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894680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CA" dirty="0"/>
              <a:t>This chart provides examples of the varying degrees to which Background screening may be implemented depending</a:t>
            </a:r>
            <a:r>
              <a:rPr lang="en-CA" baseline="0" dirty="0"/>
              <a:t> on the risk level of the position.  This will also be influenced by the degree to which organizations are able to implement the Rule of Two.</a:t>
            </a:r>
            <a:endParaRPr dirty="0"/>
          </a:p>
        </p:txBody>
      </p:sp>
    </p:spTree>
    <p:extLst>
      <p:ext uri="{BB962C8B-B14F-4D97-AF65-F5344CB8AC3E}">
        <p14:creationId xmlns:p14="http://schemas.microsoft.com/office/powerpoint/2010/main" val="35715349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8182F67-B79A-4E27-A4A8-D47E3825C19E}" type="slidenum">
              <a:rPr lang="en-US" smtClean="0"/>
              <a:pPr/>
              <a:t>17</a:t>
            </a:fld>
            <a:endParaRPr lang="en-US"/>
          </a:p>
        </p:txBody>
      </p:sp>
    </p:spTree>
    <p:extLst>
      <p:ext uri="{BB962C8B-B14F-4D97-AF65-F5344CB8AC3E}">
        <p14:creationId xmlns:p14="http://schemas.microsoft.com/office/powerpoint/2010/main" val="33427444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2763" y="682625"/>
            <a:ext cx="6051550" cy="3403600"/>
          </a:xfrm>
        </p:spPr>
      </p:sp>
      <p:sp>
        <p:nvSpPr>
          <p:cNvPr id="3" name="Notes Placeholder 2"/>
          <p:cNvSpPr>
            <a:spLocks noGrp="1"/>
          </p:cNvSpPr>
          <p:nvPr>
            <p:ph type="body" idx="1"/>
          </p:nvPr>
        </p:nvSpPr>
        <p:spPr/>
        <p:txBody>
          <a:bodyPr/>
          <a:lstStyle/>
          <a:p>
            <a:r>
              <a:rPr lang="en-CA" dirty="0" smtClean="0"/>
              <a:t>Value of the Rule of Two is that it protects the Minor athlete</a:t>
            </a:r>
            <a:r>
              <a:rPr lang="en-CA" baseline="0" dirty="0" smtClean="0"/>
              <a:t> as well as the quality coaches that we have in our program.</a:t>
            </a:r>
          </a:p>
          <a:p>
            <a:r>
              <a:rPr lang="en-CA" baseline="0" dirty="0" smtClean="0"/>
              <a:t>In sport we must move from the Red Zone toward the Gold Standard.  </a:t>
            </a:r>
          </a:p>
          <a:p>
            <a:r>
              <a:rPr lang="en-CA" baseline="0" dirty="0" smtClean="0"/>
              <a:t>The reality right now is that Coaches currently may be in training or trained.</a:t>
            </a:r>
          </a:p>
          <a:p>
            <a:r>
              <a:rPr lang="en-CA" baseline="0" dirty="0" smtClean="0"/>
              <a:t>We need to move coaches toward Certification in their stream where available. </a:t>
            </a:r>
          </a:p>
          <a:p>
            <a:r>
              <a:rPr lang="en-US" baseline="0" dirty="0" smtClean="0"/>
              <a:t>If your organizations coaches are minors – consideration should be given to bringing in a screened adult team manager for meetings with athletes and holding all meetings in a Transparent (open and observable) environment.</a:t>
            </a:r>
            <a:endParaRPr lang="en-CA" baseline="0" dirty="0" smtClean="0"/>
          </a:p>
          <a:p>
            <a:endParaRPr lang="en-CA" dirty="0" smtClean="0"/>
          </a:p>
          <a:p>
            <a:endParaRPr lang="en-CA" dirty="0" smtClean="0"/>
          </a:p>
          <a:p>
            <a:r>
              <a:rPr lang="en-CA" dirty="0" smtClean="0"/>
              <a:t>Stopping extended </a:t>
            </a:r>
            <a:r>
              <a:rPr lang="en-CA" dirty="0"/>
              <a:t>periods </a:t>
            </a:r>
            <a:r>
              <a:rPr lang="en-CA" dirty="0" smtClean="0"/>
              <a:t>of access is </a:t>
            </a:r>
            <a:r>
              <a:rPr lang="en-CA" dirty="0"/>
              <a:t>a priority</a:t>
            </a:r>
          </a:p>
          <a:p>
            <a:r>
              <a:rPr lang="en-CA" dirty="0"/>
              <a:t>In isolated locations (</a:t>
            </a:r>
            <a:r>
              <a:rPr lang="en-CA" dirty="0" err="1"/>
              <a:t>ie</a:t>
            </a:r>
            <a:r>
              <a:rPr lang="en-CA" dirty="0"/>
              <a:t> chair</a:t>
            </a:r>
            <a:r>
              <a:rPr lang="en-CA" baseline="0" dirty="0"/>
              <a:t> lift is okay; fairway okay</a:t>
            </a:r>
            <a:r>
              <a:rPr lang="en-CA" baseline="0" dirty="0" smtClean="0"/>
              <a:t>); ski storage shack is not</a:t>
            </a:r>
            <a:endParaRPr lang="en-CA" baseline="0" dirty="0"/>
          </a:p>
          <a:p>
            <a:r>
              <a:rPr lang="en-CA" baseline="0" dirty="0"/>
              <a:t>Emergent </a:t>
            </a:r>
            <a:r>
              <a:rPr lang="en-CA" baseline="0" dirty="0" smtClean="0"/>
              <a:t>situations – emergent care is the first priority!</a:t>
            </a:r>
            <a:endParaRPr lang="en-CA" dirty="0"/>
          </a:p>
          <a:p>
            <a:endParaRPr lang="en-CA" dirty="0"/>
          </a:p>
          <a:p>
            <a:endParaRPr lang="en-CA" baseline="0" dirty="0" smtClean="0"/>
          </a:p>
          <a:p>
            <a:r>
              <a:rPr lang="en-CA" baseline="0" dirty="0" smtClean="0"/>
              <a:t>Engage parents – </a:t>
            </a:r>
            <a:r>
              <a:rPr lang="en-CA" baseline="0" dirty="0" err="1" smtClean="0"/>
              <a:t>ie</a:t>
            </a:r>
            <a:r>
              <a:rPr lang="en-CA" baseline="0" dirty="0" smtClean="0"/>
              <a:t> tail gunners, screened parent volunteers</a:t>
            </a:r>
          </a:p>
          <a:p>
            <a:r>
              <a:rPr lang="en-CA" baseline="0" dirty="0" smtClean="0"/>
              <a:t>Screened community elders</a:t>
            </a:r>
          </a:p>
          <a:p>
            <a:endParaRPr lang="en-CA" baseline="0" dirty="0" smtClean="0"/>
          </a:p>
          <a:p>
            <a:r>
              <a:rPr lang="en-CA" baseline="0" dirty="0" smtClean="0"/>
              <a:t>Chartered Professional Coaches are Certifies, have criminal record checks and references from </a:t>
            </a:r>
            <a:endParaRPr lang="en-US" dirty="0"/>
          </a:p>
        </p:txBody>
      </p:sp>
      <p:sp>
        <p:nvSpPr>
          <p:cNvPr id="4" name="Slide Number Placeholder 3"/>
          <p:cNvSpPr>
            <a:spLocks noGrp="1"/>
          </p:cNvSpPr>
          <p:nvPr>
            <p:ph type="sldNum" sz="quarter" idx="10"/>
          </p:nvPr>
        </p:nvSpPr>
        <p:spPr/>
        <p:txBody>
          <a:bodyPr/>
          <a:lstStyle/>
          <a:p>
            <a:fld id="{78182F67-B79A-4E27-A4A8-D47E3825C19E}" type="slidenum">
              <a:rPr lang="en-US" smtClean="0"/>
              <a:pPr/>
              <a:t>18</a:t>
            </a:fld>
            <a:endParaRPr lang="en-US"/>
          </a:p>
        </p:txBody>
      </p:sp>
    </p:spTree>
    <p:extLst>
      <p:ext uri="{BB962C8B-B14F-4D97-AF65-F5344CB8AC3E}">
        <p14:creationId xmlns:p14="http://schemas.microsoft.com/office/powerpoint/2010/main" val="30034176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2763" y="682625"/>
            <a:ext cx="6051550" cy="3403600"/>
          </a:xfrm>
        </p:spPr>
      </p:sp>
      <p:sp>
        <p:nvSpPr>
          <p:cNvPr id="3" name="Notes Placeholder 2"/>
          <p:cNvSpPr>
            <a:spLocks noGrp="1"/>
          </p:cNvSpPr>
          <p:nvPr>
            <p:ph type="body" idx="1"/>
          </p:nvPr>
        </p:nvSpPr>
        <p:spPr/>
        <p:txBody>
          <a:bodyPr/>
          <a:lstStyle/>
          <a:p>
            <a:pPr defTabSz="931717">
              <a:defRPr/>
            </a:pPr>
            <a:r>
              <a:rPr lang="en-US" sz="1300" dirty="0">
                <a:solidFill>
                  <a:schemeClr val="tx1">
                    <a:lumMod val="50000"/>
                  </a:schemeClr>
                </a:solidFill>
              </a:rPr>
              <a:t>R of 2 = # 1</a:t>
            </a:r>
            <a:r>
              <a:rPr lang="en-US" sz="1300" baseline="0" dirty="0">
                <a:solidFill>
                  <a:schemeClr val="tx1">
                    <a:lumMod val="50000"/>
                  </a:schemeClr>
                </a:solidFill>
              </a:rPr>
              <a:t> Deterrent protecting child and coach.</a:t>
            </a:r>
            <a:endParaRPr lang="en-US" sz="1300" dirty="0">
              <a:solidFill>
                <a:schemeClr val="tx1">
                  <a:lumMod val="50000"/>
                </a:schemeClr>
              </a:solidFill>
            </a:endParaRPr>
          </a:p>
          <a:p>
            <a:pPr defTabSz="931717">
              <a:defRPr/>
            </a:pPr>
            <a:endParaRPr lang="en-US" sz="1300" dirty="0">
              <a:solidFill>
                <a:schemeClr val="tx1">
                  <a:lumMod val="50000"/>
                </a:schemeClr>
              </a:solidFill>
            </a:endParaRPr>
          </a:p>
          <a:p>
            <a:pPr defTabSz="931717">
              <a:defRPr/>
            </a:pPr>
            <a:r>
              <a:rPr lang="en-US" sz="1300" dirty="0">
                <a:solidFill>
                  <a:schemeClr val="tx1">
                    <a:lumMod val="50000"/>
                  </a:schemeClr>
                </a:solidFill>
              </a:rPr>
              <a:t>Language needs to be adapted:</a:t>
            </a:r>
          </a:p>
          <a:p>
            <a:pPr defTabSz="931717">
              <a:defRPr/>
            </a:pPr>
            <a:r>
              <a:rPr lang="en-US" sz="1300" dirty="0">
                <a:solidFill>
                  <a:schemeClr val="tx1">
                    <a:lumMod val="50000"/>
                  </a:schemeClr>
                </a:solidFill>
              </a:rPr>
              <a:t>1 notion that the ultimate goal is too difficult to implement</a:t>
            </a:r>
          </a:p>
          <a:p>
            <a:pPr defTabSz="931717">
              <a:defRPr/>
            </a:pPr>
            <a:r>
              <a:rPr lang="en-US" sz="1300" dirty="0">
                <a:solidFill>
                  <a:schemeClr val="tx1">
                    <a:lumMod val="50000"/>
                  </a:schemeClr>
                </a:solidFill>
              </a:rPr>
              <a:t>2</a:t>
            </a:r>
            <a:r>
              <a:rPr lang="en-US" sz="1300" baseline="0" dirty="0">
                <a:solidFill>
                  <a:schemeClr val="tx1">
                    <a:lumMod val="50000"/>
                  </a:schemeClr>
                </a:solidFill>
              </a:rPr>
              <a:t> technology and rule of two </a:t>
            </a:r>
            <a:r>
              <a:rPr lang="en-US" sz="1300" baseline="0" dirty="0" err="1">
                <a:solidFill>
                  <a:schemeClr val="tx1">
                    <a:lumMod val="50000"/>
                  </a:schemeClr>
                </a:solidFill>
              </a:rPr>
              <a:t>eg</a:t>
            </a:r>
            <a:r>
              <a:rPr lang="en-US" sz="1300" baseline="0" dirty="0">
                <a:solidFill>
                  <a:schemeClr val="tx1">
                    <a:lumMod val="50000"/>
                  </a:schemeClr>
                </a:solidFill>
              </a:rPr>
              <a:t>. Always a cc line; always a screen shot of texts; always disable one on one communication; use team snap.</a:t>
            </a:r>
          </a:p>
          <a:p>
            <a:pPr defTabSz="931717">
              <a:defRPr/>
            </a:pPr>
            <a:endParaRPr lang="en-US" sz="1300" dirty="0">
              <a:solidFill>
                <a:schemeClr val="tx1">
                  <a:lumMod val="50000"/>
                </a:schemeClr>
              </a:solidFill>
            </a:endParaRPr>
          </a:p>
          <a:p>
            <a:pPr defTabSz="931717">
              <a:defRPr/>
            </a:pPr>
            <a:endParaRPr lang="en-US" sz="1300" dirty="0">
              <a:solidFill>
                <a:schemeClr val="tx1">
                  <a:lumMod val="50000"/>
                </a:schemeClr>
              </a:solidFill>
            </a:endParaRPr>
          </a:p>
          <a:p>
            <a:pPr defTabSz="931717">
              <a:defRPr/>
            </a:pPr>
            <a:r>
              <a:rPr lang="en-US" sz="1300" b="1" dirty="0">
                <a:solidFill>
                  <a:schemeClr val="tx1">
                    <a:lumMod val="50000"/>
                  </a:schemeClr>
                </a:solidFill>
              </a:rPr>
              <a:t>Moving to Gold Standard</a:t>
            </a:r>
            <a:r>
              <a:rPr lang="en-US" sz="1300" b="1" baseline="0" dirty="0">
                <a:solidFill>
                  <a:schemeClr val="tx1">
                    <a:lumMod val="50000"/>
                  </a:schemeClr>
                </a:solidFill>
              </a:rPr>
              <a:t> -</a:t>
            </a:r>
            <a:r>
              <a:rPr lang="en-US" sz="1300" b="1" dirty="0">
                <a:solidFill>
                  <a:schemeClr val="tx1">
                    <a:lumMod val="50000"/>
                  </a:schemeClr>
                </a:solidFill>
              </a:rPr>
              <a:t> In all instances, one coach/volunteer must reflect the genders of the athletes participating or be of an appropriate identity in relation to the athlete(s).</a:t>
            </a:r>
            <a:endParaRPr lang="en-CA" sz="1300" b="1" dirty="0">
              <a:solidFill>
                <a:schemeClr val="tx1">
                  <a:lumMod val="50000"/>
                </a:schemeClr>
              </a:solidFill>
            </a:endParaRPr>
          </a:p>
          <a:p>
            <a:endParaRPr lang="en-US" sz="1300" u="sng" dirty="0"/>
          </a:p>
          <a:p>
            <a:r>
              <a:rPr lang="en-US" sz="1300" u="sng" dirty="0"/>
              <a:t>Organizations are encouraged to ensure that those individuals in supervisory roles are appropriate for, and acceptable to, the individual athlete. Further information on creating a safe and inclusive environment can be found at </a:t>
            </a:r>
            <a:r>
              <a:rPr lang="en-US" sz="1300" u="sng" dirty="0">
                <a:hlinkClick r:id="rId3"/>
              </a:rPr>
              <a:t>http://cces.ca/gender-inclusivity</a:t>
            </a:r>
            <a:r>
              <a:rPr lang="en-CA" dirty="0">
                <a:effectLst/>
              </a:rPr>
              <a:t> </a:t>
            </a:r>
            <a:endParaRPr lang="en-US" dirty="0"/>
          </a:p>
        </p:txBody>
      </p:sp>
      <p:sp>
        <p:nvSpPr>
          <p:cNvPr id="4" name="Slide Number Placeholder 3"/>
          <p:cNvSpPr>
            <a:spLocks noGrp="1"/>
          </p:cNvSpPr>
          <p:nvPr>
            <p:ph type="sldNum" sz="quarter" idx="10"/>
          </p:nvPr>
        </p:nvSpPr>
        <p:spPr/>
        <p:txBody>
          <a:bodyPr/>
          <a:lstStyle/>
          <a:p>
            <a:fld id="{78182F67-B79A-4E27-A4A8-D47E3825C19E}" type="slidenum">
              <a:rPr lang="en-US" smtClean="0"/>
              <a:pPr/>
              <a:t>19</a:t>
            </a:fld>
            <a:endParaRPr lang="en-US" dirty="0"/>
          </a:p>
        </p:txBody>
      </p:sp>
    </p:spTree>
    <p:extLst>
      <p:ext uri="{BB962C8B-B14F-4D97-AF65-F5344CB8AC3E}">
        <p14:creationId xmlns:p14="http://schemas.microsoft.com/office/powerpoint/2010/main" val="6247981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8182F67-B79A-4E27-A4A8-D47E3825C19E}" type="slidenum">
              <a:rPr lang="en-US" smtClean="0"/>
              <a:pPr/>
              <a:t>2</a:t>
            </a:fld>
            <a:endParaRPr lang="en-US"/>
          </a:p>
        </p:txBody>
      </p:sp>
    </p:spTree>
    <p:extLst>
      <p:ext uri="{BB962C8B-B14F-4D97-AF65-F5344CB8AC3E}">
        <p14:creationId xmlns:p14="http://schemas.microsoft.com/office/powerpoint/2010/main" val="25494262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81DD69C6-F818-4BF9-8D8F-6E48A16868FA}" type="slidenum">
              <a:rPr lang="en-CA" smtClean="0"/>
              <a:t>20</a:t>
            </a:fld>
            <a:endParaRPr lang="en-CA"/>
          </a:p>
        </p:txBody>
      </p:sp>
    </p:spTree>
    <p:extLst>
      <p:ext uri="{BB962C8B-B14F-4D97-AF65-F5344CB8AC3E}">
        <p14:creationId xmlns:p14="http://schemas.microsoft.com/office/powerpoint/2010/main" val="3946539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78182F67-B79A-4E27-A4A8-D47E3825C19E}" type="slidenum">
              <a:rPr lang="en-US" smtClean="0"/>
              <a:pPr/>
              <a:t>21</a:t>
            </a:fld>
            <a:endParaRPr lang="en-US"/>
          </a:p>
        </p:txBody>
      </p:sp>
    </p:spTree>
    <p:extLst>
      <p:ext uri="{BB962C8B-B14F-4D97-AF65-F5344CB8AC3E}">
        <p14:creationId xmlns:p14="http://schemas.microsoft.com/office/powerpoint/2010/main" val="19122958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78182F67-B79A-4E27-A4A8-D47E3825C19E}" type="slidenum">
              <a:rPr lang="en-US" smtClean="0"/>
              <a:pPr/>
              <a:t>22</a:t>
            </a:fld>
            <a:endParaRPr lang="en-US"/>
          </a:p>
        </p:txBody>
      </p:sp>
    </p:spTree>
    <p:extLst>
      <p:ext uri="{BB962C8B-B14F-4D97-AF65-F5344CB8AC3E}">
        <p14:creationId xmlns:p14="http://schemas.microsoft.com/office/powerpoint/2010/main" val="31677883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2763" y="682625"/>
            <a:ext cx="6051550" cy="3403600"/>
          </a:xfrm>
        </p:spPr>
      </p:sp>
      <p:sp>
        <p:nvSpPr>
          <p:cNvPr id="3" name="Notes Placeholder 2"/>
          <p:cNvSpPr>
            <a:spLocks noGrp="1"/>
          </p:cNvSpPr>
          <p:nvPr>
            <p:ph type="body" idx="1"/>
          </p:nvPr>
        </p:nvSpPr>
        <p:spPr/>
        <p:txBody>
          <a:bodyPr>
            <a:normAutofit fontScale="47500" lnSpcReduction="20000"/>
          </a:bodyPr>
          <a:lstStyle/>
          <a:p>
            <a:r>
              <a:rPr lang="en-US" b="1" dirty="0" smtClean="0"/>
              <a:t>Discussion or On-line </a:t>
            </a:r>
            <a:r>
              <a:rPr lang="en-US" b="1" dirty="0" err="1" smtClean="0"/>
              <a:t>Menti</a:t>
            </a:r>
            <a:r>
              <a:rPr lang="en-US" b="1" dirty="0" smtClean="0"/>
              <a:t> if time?  Can also consider having this conversation at the end of the presentation.</a:t>
            </a:r>
          </a:p>
          <a:p>
            <a:endParaRPr lang="en-US" dirty="0" smtClean="0"/>
          </a:p>
          <a:p>
            <a:r>
              <a:rPr lang="en-US" dirty="0" smtClean="0"/>
              <a:t>2 minutes of Obstacles</a:t>
            </a:r>
          </a:p>
          <a:p>
            <a:r>
              <a:rPr lang="en-US" dirty="0" smtClean="0"/>
              <a:t>8 minutes of Solution finding</a:t>
            </a:r>
          </a:p>
          <a:p>
            <a:endParaRPr lang="en-US" dirty="0" smtClean="0"/>
          </a:p>
          <a:p>
            <a:pPr marL="257168" indent="-257168" defTabSz="685783">
              <a:spcBef>
                <a:spcPct val="20000"/>
              </a:spcBef>
              <a:defRPr/>
            </a:pPr>
            <a:r>
              <a:rPr lang="en-CA" dirty="0" smtClean="0">
                <a:latin typeface="Arial" panose="020B0604020202020204" pitchFamily="34" charset="0"/>
                <a:cs typeface="Arial" panose="020B0604020202020204" pitchFamily="34" charset="0"/>
              </a:rPr>
              <a:t>Convenience and lack of numbers</a:t>
            </a:r>
          </a:p>
          <a:p>
            <a:pPr marL="257168" indent="-257168" defTabSz="685783">
              <a:spcBef>
                <a:spcPct val="20000"/>
              </a:spcBef>
              <a:defRPr/>
            </a:pPr>
            <a:r>
              <a:rPr lang="en-CA" dirty="0" smtClean="0">
                <a:latin typeface="Arial" panose="020B0604020202020204" pitchFamily="34" charset="0"/>
                <a:cs typeface="Arial" panose="020B0604020202020204" pitchFamily="34" charset="0"/>
              </a:rPr>
              <a:t>Funding the 2</a:t>
            </a:r>
            <a:r>
              <a:rPr lang="en-CA" baseline="30000" dirty="0" smtClean="0">
                <a:latin typeface="Arial" panose="020B0604020202020204" pitchFamily="34" charset="0"/>
                <a:cs typeface="Arial" panose="020B0604020202020204" pitchFamily="34" charset="0"/>
              </a:rPr>
              <a:t>nd</a:t>
            </a:r>
            <a:r>
              <a:rPr lang="en-CA" dirty="0" smtClean="0">
                <a:latin typeface="Arial" panose="020B0604020202020204" pitchFamily="34" charset="0"/>
                <a:cs typeface="Arial" panose="020B0604020202020204" pitchFamily="34" charset="0"/>
              </a:rPr>
              <a:t> appropriate person</a:t>
            </a:r>
          </a:p>
          <a:p>
            <a:pPr marL="257168" indent="-257168" defTabSz="685783">
              <a:spcBef>
                <a:spcPct val="20000"/>
              </a:spcBef>
              <a:defRPr/>
            </a:pPr>
            <a:r>
              <a:rPr lang="en-CA" dirty="0" smtClean="0">
                <a:latin typeface="Arial" panose="020B0604020202020204" pitchFamily="34" charset="0"/>
                <a:cs typeface="Arial" panose="020B0604020202020204" pitchFamily="34" charset="0"/>
              </a:rPr>
              <a:t>Parents drop and go – not always involved</a:t>
            </a:r>
          </a:p>
          <a:p>
            <a:pPr marL="257168" indent="-257168" defTabSz="685783">
              <a:spcBef>
                <a:spcPct val="20000"/>
              </a:spcBef>
              <a:defRPr/>
            </a:pPr>
            <a:r>
              <a:rPr lang="en-CA" dirty="0" smtClean="0">
                <a:latin typeface="Arial" panose="020B0604020202020204" pitchFamily="34" charset="0"/>
                <a:cs typeface="Arial" panose="020B0604020202020204" pitchFamily="34" charset="0"/>
              </a:rPr>
              <a:t>Parent expectations</a:t>
            </a:r>
          </a:p>
          <a:p>
            <a:pPr marL="257168" indent="-257168" defTabSz="685783">
              <a:spcBef>
                <a:spcPct val="20000"/>
              </a:spcBef>
              <a:defRPr/>
            </a:pPr>
            <a:r>
              <a:rPr lang="en-CA" dirty="0" smtClean="0">
                <a:latin typeface="Arial" panose="020B0604020202020204" pitchFamily="34" charset="0"/>
                <a:cs typeface="Arial" panose="020B0604020202020204" pitchFamily="34" charset="0"/>
              </a:rPr>
              <a:t>Capacity to screen</a:t>
            </a:r>
          </a:p>
          <a:p>
            <a:pPr marL="257168" indent="-257168" defTabSz="685783">
              <a:spcBef>
                <a:spcPct val="20000"/>
              </a:spcBef>
              <a:defRPr/>
            </a:pPr>
            <a:r>
              <a:rPr lang="en-CA" dirty="0" smtClean="0">
                <a:latin typeface="Arial" panose="020B0604020202020204" pitchFamily="34" charset="0"/>
                <a:cs typeface="Arial" panose="020B0604020202020204" pitchFamily="34" charset="0"/>
              </a:rPr>
              <a:t>Obstacles Screening</a:t>
            </a:r>
          </a:p>
          <a:p>
            <a:pPr marL="257168" indent="-257168" defTabSz="685783">
              <a:spcBef>
                <a:spcPct val="20000"/>
              </a:spcBef>
              <a:defRPr/>
            </a:pPr>
            <a:r>
              <a:rPr lang="en-CA" dirty="0" smtClean="0">
                <a:latin typeface="Arial" panose="020B0604020202020204" pitchFamily="34" charset="0"/>
                <a:cs typeface="Arial" panose="020B0604020202020204" pitchFamily="34" charset="0"/>
              </a:rPr>
              <a:t>Resources / Costs</a:t>
            </a:r>
          </a:p>
          <a:p>
            <a:pPr marL="257168" indent="-257168" defTabSz="685783">
              <a:spcBef>
                <a:spcPct val="20000"/>
              </a:spcBef>
              <a:defRPr/>
            </a:pPr>
            <a:r>
              <a:rPr lang="en-CA" dirty="0" smtClean="0">
                <a:latin typeface="Arial" panose="020B0604020202020204" pitchFamily="34" charset="0"/>
                <a:cs typeface="Arial" panose="020B0604020202020204" pitchFamily="34" charset="0"/>
              </a:rPr>
              <a:t>Gender of coaches – having male and female</a:t>
            </a:r>
          </a:p>
          <a:p>
            <a:pPr marL="257168" indent="-257168" defTabSz="685783">
              <a:spcBef>
                <a:spcPct val="20000"/>
              </a:spcBef>
              <a:defRPr/>
            </a:pPr>
            <a:r>
              <a:rPr lang="en-CA" dirty="0" smtClean="0">
                <a:latin typeface="Arial" panose="020B0604020202020204" pitchFamily="34" charset="0"/>
                <a:cs typeface="Arial" panose="020B0604020202020204" pitchFamily="34" charset="0"/>
              </a:rPr>
              <a:t>Mandatory certification </a:t>
            </a:r>
          </a:p>
          <a:p>
            <a:pPr marL="257168" indent="-257168" defTabSz="685783">
              <a:spcBef>
                <a:spcPct val="20000"/>
              </a:spcBef>
              <a:defRPr/>
            </a:pPr>
            <a:r>
              <a:rPr lang="en-CA" dirty="0" smtClean="0">
                <a:latin typeface="Arial" panose="020B0604020202020204" pitchFamily="34" charset="0"/>
                <a:cs typeface="Arial" panose="020B0604020202020204" pitchFamily="34" charset="0"/>
              </a:rPr>
              <a:t>Sport size ratio of coaches to athletes</a:t>
            </a:r>
          </a:p>
          <a:p>
            <a:pPr marL="257168" indent="-257168" defTabSz="685783">
              <a:spcBef>
                <a:spcPct val="20000"/>
              </a:spcBef>
              <a:defRPr/>
            </a:pPr>
            <a:r>
              <a:rPr lang="en-CA" dirty="0" smtClean="0">
                <a:latin typeface="Arial" panose="020B0604020202020204" pitchFamily="34" charset="0"/>
                <a:cs typeface="Arial" panose="020B0604020202020204" pitchFamily="34" charset="0"/>
              </a:rPr>
              <a:t>Time required to get certified and trained @multiple sessions</a:t>
            </a:r>
          </a:p>
          <a:p>
            <a:r>
              <a:rPr lang="en-CA" dirty="0" smtClean="0">
                <a:latin typeface="Arial" panose="020B0604020202020204" pitchFamily="34" charset="0"/>
                <a:cs typeface="Arial" panose="020B0604020202020204" pitchFamily="34" charset="0"/>
              </a:rPr>
              <a:t>Impromptu needs of young athletes – bathrooms</a:t>
            </a:r>
          </a:p>
          <a:p>
            <a:r>
              <a:rPr lang="en-CA" dirty="0" smtClean="0">
                <a:latin typeface="Arial" panose="020B0604020202020204" pitchFamily="34" charset="0"/>
                <a:cs typeface="Arial" panose="020B0604020202020204" pitchFamily="34" charset="0"/>
              </a:rPr>
              <a:t>Funding – prohibitive of 2 trained/ certified coaches per team</a:t>
            </a:r>
          </a:p>
          <a:p>
            <a:r>
              <a:rPr lang="en-CA" dirty="0" smtClean="0">
                <a:latin typeface="Arial" panose="020B0604020202020204" pitchFamily="34" charset="0"/>
                <a:cs typeface="Arial" panose="020B0604020202020204" pitchFamily="34" charset="0"/>
              </a:rPr>
              <a:t>Team travel arrangements</a:t>
            </a:r>
          </a:p>
          <a:p>
            <a:r>
              <a:rPr lang="en-CA" dirty="0" smtClean="0">
                <a:latin typeface="Arial" panose="020B0604020202020204" pitchFamily="34" charset="0"/>
                <a:cs typeface="Arial" panose="020B0604020202020204" pitchFamily="34" charset="0"/>
              </a:rPr>
              <a:t>Resistance to changing current practices from members and families</a:t>
            </a:r>
          </a:p>
          <a:p>
            <a:r>
              <a:rPr lang="en-CA" dirty="0" smtClean="0">
                <a:latin typeface="Arial" panose="020B0604020202020204" pitchFamily="34" charset="0"/>
                <a:cs typeface="Arial" panose="020B0604020202020204" pitchFamily="34" charset="0"/>
              </a:rPr>
              <a:t>Amount of time being demanded of volunteers for courses</a:t>
            </a:r>
          </a:p>
          <a:p>
            <a:endParaRPr lang="en-CA" dirty="0" smtClean="0">
              <a:latin typeface="Arial" panose="020B0604020202020204" pitchFamily="34" charset="0"/>
              <a:cs typeface="Arial" panose="020B0604020202020204" pitchFamily="34" charset="0"/>
            </a:endParaRPr>
          </a:p>
          <a:p>
            <a:r>
              <a:rPr lang="en-CA" dirty="0" smtClean="0">
                <a:latin typeface="Arial" panose="020B0604020202020204" pitchFamily="34" charset="0"/>
                <a:cs typeface="Arial" panose="020B0604020202020204" pitchFamily="34" charset="0"/>
              </a:rPr>
              <a:t>Capacity – coach/volunteer capacity.</a:t>
            </a:r>
          </a:p>
          <a:p>
            <a:r>
              <a:rPr lang="en-CA" dirty="0" smtClean="0">
                <a:latin typeface="Arial" panose="020B0604020202020204" pitchFamily="34" charset="0"/>
                <a:cs typeface="Arial" panose="020B0604020202020204" pitchFamily="34" charset="0"/>
              </a:rPr>
              <a:t>Supports based on org. size.</a:t>
            </a:r>
          </a:p>
          <a:p>
            <a:r>
              <a:rPr lang="en-CA" dirty="0" smtClean="0">
                <a:latin typeface="Arial" panose="020B0604020202020204" pitchFamily="34" charset="0"/>
                <a:cs typeface="Arial" panose="020B0604020202020204" pitchFamily="34" charset="0"/>
              </a:rPr>
              <a:t>Nature of  instruction (traditional coaching)</a:t>
            </a:r>
          </a:p>
          <a:p>
            <a:r>
              <a:rPr lang="en-CA" dirty="0" smtClean="0">
                <a:latin typeface="Arial" panose="020B0604020202020204" pitchFamily="34" charset="0"/>
                <a:cs typeface="Arial" panose="020B0604020202020204" pitchFamily="34" charset="0"/>
              </a:rPr>
              <a:t>Communication / marketing capacity</a:t>
            </a:r>
          </a:p>
          <a:p>
            <a:r>
              <a:rPr lang="en-CA" dirty="0" smtClean="0">
                <a:latin typeface="Arial" panose="020B0604020202020204" pitchFamily="34" charset="0"/>
                <a:cs typeface="Arial" panose="020B0604020202020204" pitchFamily="34" charset="0"/>
              </a:rPr>
              <a:t>Educational pieces</a:t>
            </a:r>
          </a:p>
          <a:p>
            <a:endParaRPr lang="en-US" dirty="0" smtClean="0"/>
          </a:p>
          <a:p>
            <a:endParaRPr lang="en-US" dirty="0" smtClean="0"/>
          </a:p>
          <a:p>
            <a:pPr defTabSz="685783">
              <a:spcBef>
                <a:spcPct val="20000"/>
              </a:spcBef>
              <a:defRPr/>
            </a:pPr>
            <a:r>
              <a:rPr lang="en-CA" b="1" dirty="0" smtClean="0">
                <a:latin typeface="Arial" panose="020B0604020202020204" pitchFamily="34" charset="0"/>
                <a:cs typeface="Arial" panose="020B0604020202020204" pitchFamily="34" charset="0"/>
              </a:rPr>
              <a:t>1-2 quick wins, immediate steps or ways to implement safer sport.</a:t>
            </a:r>
          </a:p>
          <a:p>
            <a:pPr marL="342900" indent="-342900" defTabSz="685783">
              <a:spcBef>
                <a:spcPct val="20000"/>
              </a:spcBef>
              <a:buFont typeface="Arial" panose="020B0604020202020204" pitchFamily="34" charset="0"/>
              <a:buChar char="•"/>
              <a:defRPr/>
            </a:pPr>
            <a:r>
              <a:rPr lang="en-CA" dirty="0" smtClean="0">
                <a:latin typeface="Arial" panose="020B0604020202020204" pitchFamily="34" charset="0"/>
                <a:cs typeface="Arial" panose="020B0604020202020204" pitchFamily="34" charset="0"/>
              </a:rPr>
              <a:t>Provincial teams to showcase how to model behaviours</a:t>
            </a:r>
          </a:p>
          <a:p>
            <a:pPr marL="342900" indent="-342900" defTabSz="685783">
              <a:spcBef>
                <a:spcPct val="20000"/>
              </a:spcBef>
              <a:buFont typeface="Arial" panose="020B0604020202020204" pitchFamily="34" charset="0"/>
              <a:buChar char="•"/>
              <a:defRPr/>
            </a:pPr>
            <a:r>
              <a:rPr lang="en-CA" dirty="0" smtClean="0">
                <a:latin typeface="Arial" panose="020B0604020202020204" pitchFamily="34" charset="0"/>
                <a:cs typeface="Arial" panose="020B0604020202020204" pitchFamily="34" charset="0"/>
              </a:rPr>
              <a:t>Partner with other associations to implement</a:t>
            </a:r>
          </a:p>
          <a:p>
            <a:pPr marL="342900" indent="-342900" defTabSz="685783">
              <a:spcBef>
                <a:spcPct val="20000"/>
              </a:spcBef>
              <a:buFont typeface="Arial" panose="020B0604020202020204" pitchFamily="34" charset="0"/>
              <a:buChar char="•"/>
              <a:defRPr/>
            </a:pPr>
            <a:r>
              <a:rPr lang="en-CA" dirty="0" smtClean="0">
                <a:latin typeface="Arial" panose="020B0604020202020204" pitchFamily="34" charset="0"/>
                <a:cs typeface="Arial" panose="020B0604020202020204" pitchFamily="34" charset="0"/>
              </a:rPr>
              <a:t>Link to this info to website</a:t>
            </a:r>
          </a:p>
          <a:p>
            <a:pPr marL="457200" indent="-457200" defTabSz="685783">
              <a:spcBef>
                <a:spcPct val="20000"/>
              </a:spcBef>
              <a:buFont typeface="Arial" panose="020B0604020202020204" pitchFamily="34" charset="0"/>
              <a:buChar char="•"/>
              <a:defRPr/>
            </a:pPr>
            <a:r>
              <a:rPr lang="en-CA" dirty="0" smtClean="0">
                <a:latin typeface="Arial" panose="020B0604020202020204" pitchFamily="34" charset="0"/>
                <a:cs typeface="Arial" panose="020B0604020202020204" pitchFamily="34" charset="0"/>
              </a:rPr>
              <a:t>Policies – enhance by having Province engage with Sport Law Group to have generic policies that is implementable</a:t>
            </a:r>
          </a:p>
          <a:p>
            <a:pPr marL="457200" indent="-457200" defTabSz="685783">
              <a:spcBef>
                <a:spcPct val="20000"/>
              </a:spcBef>
              <a:buFont typeface="Arial" panose="020B0604020202020204" pitchFamily="34" charset="0"/>
              <a:buChar char="•"/>
              <a:defRPr/>
            </a:pPr>
            <a:r>
              <a:rPr lang="en-CA" dirty="0" smtClean="0">
                <a:latin typeface="Arial" panose="020B0604020202020204" pitchFamily="34" charset="0"/>
                <a:cs typeface="Arial" panose="020B0604020202020204" pitchFamily="34" charset="0"/>
              </a:rPr>
              <a:t>Engage parents - Welcome and invite parents to stay, hold a meeting outlining expectations</a:t>
            </a:r>
          </a:p>
          <a:p>
            <a:pPr marL="342900" indent="-342900" defTabSz="685783">
              <a:spcBef>
                <a:spcPct val="20000"/>
              </a:spcBef>
              <a:buFont typeface="Arial" panose="020B0604020202020204" pitchFamily="34" charset="0"/>
              <a:buChar char="•"/>
              <a:defRPr/>
            </a:pPr>
            <a:r>
              <a:rPr lang="en-CA" dirty="0" smtClean="0">
                <a:latin typeface="Arial" panose="020B0604020202020204" pitchFamily="34" charset="0"/>
                <a:cs typeface="Arial" panose="020B0604020202020204" pitchFamily="34" charset="0"/>
              </a:rPr>
              <a:t>Put Rule of Two poster on websites, posters, give to athletes, </a:t>
            </a:r>
            <a:r>
              <a:rPr lang="en-CA" dirty="0" err="1" smtClean="0">
                <a:latin typeface="Arial" panose="020B0604020202020204" pitchFamily="34" charset="0"/>
                <a:cs typeface="Arial" panose="020B0604020202020204" pitchFamily="34" charset="0"/>
              </a:rPr>
              <a:t>etc</a:t>
            </a:r>
            <a:r>
              <a:rPr lang="en-CA" dirty="0" smtClean="0">
                <a:latin typeface="Arial" panose="020B0604020202020204" pitchFamily="34" charset="0"/>
                <a:cs typeface="Arial" panose="020B0604020202020204" pitchFamily="34" charset="0"/>
              </a:rPr>
              <a:t> to be more visible always to everyone.</a:t>
            </a:r>
          </a:p>
          <a:p>
            <a:pPr marL="342900" indent="-342900" defTabSz="685783">
              <a:spcBef>
                <a:spcPct val="20000"/>
              </a:spcBef>
              <a:buFont typeface="Arial" panose="020B0604020202020204" pitchFamily="34" charset="0"/>
              <a:buChar char="•"/>
              <a:defRPr/>
            </a:pPr>
            <a:r>
              <a:rPr lang="en-CA" dirty="0" smtClean="0">
                <a:latin typeface="Arial" panose="020B0604020202020204" pitchFamily="34" charset="0"/>
                <a:cs typeface="Arial" panose="020B0604020202020204" pitchFamily="34" charset="0"/>
              </a:rPr>
              <a:t>Safety tax to help offset costs</a:t>
            </a:r>
          </a:p>
          <a:p>
            <a:pPr marL="800100" lvl="1" indent="-342900" defTabSz="685783">
              <a:spcBef>
                <a:spcPct val="20000"/>
              </a:spcBef>
              <a:buFont typeface="Arial" panose="020B0604020202020204" pitchFamily="34" charset="0"/>
              <a:buChar char="•"/>
              <a:defRPr/>
            </a:pPr>
            <a:r>
              <a:rPr lang="en-CA" dirty="0" smtClean="0">
                <a:latin typeface="Arial" panose="020B0604020202020204" pitchFamily="34" charset="0"/>
                <a:cs typeface="Arial" panose="020B0604020202020204" pitchFamily="34" charset="0"/>
              </a:rPr>
              <a:t>Inform clubs/parents/athletes to just get a second person of any kind</a:t>
            </a:r>
          </a:p>
          <a:p>
            <a:pPr marL="800100" lvl="1" indent="-342900" defTabSz="685783">
              <a:spcBef>
                <a:spcPct val="20000"/>
              </a:spcBef>
              <a:buFont typeface="Arial" panose="020B0604020202020204" pitchFamily="34" charset="0"/>
              <a:buChar char="•"/>
              <a:defRPr/>
            </a:pPr>
            <a:r>
              <a:rPr lang="en-CA" dirty="0" smtClean="0">
                <a:latin typeface="Arial" panose="020B0604020202020204" pitchFamily="34" charset="0"/>
                <a:cs typeface="Arial" panose="020B0604020202020204" pitchFamily="34" charset="0"/>
              </a:rPr>
              <a:t>Screening judges/officials to increase the pool of screened pool of people.</a:t>
            </a:r>
          </a:p>
          <a:p>
            <a:pPr marL="800100" lvl="1" indent="-342900" defTabSz="685783">
              <a:spcBef>
                <a:spcPct val="20000"/>
              </a:spcBef>
              <a:buFont typeface="Arial" panose="020B0604020202020204" pitchFamily="34" charset="0"/>
              <a:buChar char="•"/>
              <a:defRPr/>
            </a:pPr>
            <a:r>
              <a:rPr lang="en-CA" dirty="0" smtClean="0">
                <a:latin typeface="Arial" panose="020B0604020202020204" pitchFamily="34" charset="0"/>
                <a:cs typeface="Arial" panose="020B0604020202020204" pitchFamily="34" charset="0"/>
              </a:rPr>
              <a:t>Could help by developing policy templates, pay and lead public awareness campaigns</a:t>
            </a:r>
          </a:p>
          <a:p>
            <a:pPr marL="800100" lvl="1" indent="-342900" defTabSz="685783">
              <a:spcBef>
                <a:spcPct val="20000"/>
              </a:spcBef>
              <a:buFont typeface="Arial" panose="020B0604020202020204" pitchFamily="34" charset="0"/>
              <a:buChar char="•"/>
              <a:defRPr/>
            </a:pPr>
            <a:r>
              <a:rPr lang="en-CA" dirty="0" smtClean="0">
                <a:latin typeface="Arial" panose="020B0604020202020204" pitchFamily="34" charset="0"/>
                <a:cs typeface="Arial" panose="020B0604020202020204" pitchFamily="34" charset="0"/>
              </a:rPr>
              <a:t>Provincial team to showcase</a:t>
            </a:r>
          </a:p>
          <a:p>
            <a:pPr marL="800100" lvl="1" indent="-342900" defTabSz="685783">
              <a:spcBef>
                <a:spcPct val="20000"/>
              </a:spcBef>
              <a:buFont typeface="Arial" panose="020B0604020202020204" pitchFamily="34" charset="0"/>
              <a:buChar char="•"/>
              <a:defRPr/>
            </a:pPr>
            <a:r>
              <a:rPr lang="en-CA" dirty="0" smtClean="0">
                <a:latin typeface="Arial" panose="020B0604020202020204" pitchFamily="34" charset="0"/>
                <a:cs typeface="Arial" panose="020B0604020202020204" pitchFamily="34" charset="0"/>
              </a:rPr>
              <a:t>Clear rules across all sports</a:t>
            </a:r>
          </a:p>
          <a:p>
            <a:pPr marL="800100" lvl="1" indent="-342900" defTabSz="685783">
              <a:spcBef>
                <a:spcPct val="20000"/>
              </a:spcBef>
              <a:buFont typeface="Arial" panose="020B0604020202020204" pitchFamily="34" charset="0"/>
              <a:buChar char="•"/>
              <a:defRPr/>
            </a:pPr>
            <a:r>
              <a:rPr lang="en-CA" dirty="0" smtClean="0">
                <a:latin typeface="Arial" panose="020B0604020202020204" pitchFamily="34" charset="0"/>
                <a:cs typeface="Arial" panose="020B0604020202020204" pitchFamily="34" charset="0"/>
              </a:rPr>
              <a:t>Tools to assist with ongoing monitoring </a:t>
            </a:r>
          </a:p>
          <a:p>
            <a:endParaRPr lang="en-US" dirty="0"/>
          </a:p>
        </p:txBody>
      </p:sp>
      <p:sp>
        <p:nvSpPr>
          <p:cNvPr id="4" name="Slide Number Placeholder 3"/>
          <p:cNvSpPr>
            <a:spLocks noGrp="1"/>
          </p:cNvSpPr>
          <p:nvPr>
            <p:ph type="sldNum" sz="quarter" idx="10"/>
          </p:nvPr>
        </p:nvSpPr>
        <p:spPr/>
        <p:txBody>
          <a:bodyPr/>
          <a:lstStyle/>
          <a:p>
            <a:fld id="{78182F67-B79A-4E27-A4A8-D47E3825C19E}" type="slidenum">
              <a:rPr lang="en-US" smtClean="0"/>
              <a:pPr/>
              <a:t>23</a:t>
            </a:fld>
            <a:endParaRPr lang="en-US"/>
          </a:p>
        </p:txBody>
      </p:sp>
    </p:spTree>
    <p:extLst>
      <p:ext uri="{BB962C8B-B14F-4D97-AF65-F5344CB8AC3E}">
        <p14:creationId xmlns:p14="http://schemas.microsoft.com/office/powerpoint/2010/main" val="32447313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2763" y="682625"/>
            <a:ext cx="6051550" cy="3403600"/>
          </a:xfrm>
        </p:spPr>
      </p:sp>
      <p:sp>
        <p:nvSpPr>
          <p:cNvPr id="3" name="Notes Placeholder 2"/>
          <p:cNvSpPr>
            <a:spLocks noGrp="1"/>
          </p:cNvSpPr>
          <p:nvPr>
            <p:ph type="body" idx="1"/>
          </p:nvPr>
        </p:nvSpPr>
        <p:spPr/>
        <p:txBody>
          <a:bodyPr>
            <a:normAutofit fontScale="85000" lnSpcReduction="20000"/>
          </a:bodyPr>
          <a:lstStyle/>
          <a:p>
            <a:r>
              <a:rPr lang="en-US" b="1" dirty="0" smtClean="0"/>
              <a:t>Discussion or On-line </a:t>
            </a:r>
            <a:r>
              <a:rPr lang="en-US" b="1" dirty="0" err="1" smtClean="0"/>
              <a:t>Menti</a:t>
            </a:r>
            <a:r>
              <a:rPr lang="en-US" b="1" dirty="0" smtClean="0"/>
              <a:t> if time?  Can also consider having this conversation at the end of the presentation.</a:t>
            </a:r>
          </a:p>
          <a:p>
            <a:endParaRPr lang="en-US" dirty="0" smtClean="0"/>
          </a:p>
          <a:p>
            <a:r>
              <a:rPr lang="en-US" dirty="0" smtClean="0"/>
              <a:t>2 minutes of Obstacles</a:t>
            </a:r>
          </a:p>
          <a:p>
            <a:r>
              <a:rPr lang="en-US" dirty="0" smtClean="0"/>
              <a:t>8 minutes of Solution finding</a:t>
            </a:r>
          </a:p>
          <a:p>
            <a:endParaRPr lang="en-US" dirty="0" smtClean="0"/>
          </a:p>
          <a:p>
            <a:pPr marL="257168" indent="-257168" defTabSz="685783">
              <a:spcBef>
                <a:spcPct val="20000"/>
              </a:spcBef>
              <a:defRPr/>
            </a:pPr>
            <a:r>
              <a:rPr lang="en-CA" dirty="0" smtClean="0">
                <a:latin typeface="Arial" panose="020B0604020202020204" pitchFamily="34" charset="0"/>
                <a:cs typeface="Arial" panose="020B0604020202020204" pitchFamily="34" charset="0"/>
              </a:rPr>
              <a:t>Convenience and lack of numbers</a:t>
            </a:r>
          </a:p>
          <a:p>
            <a:pPr marL="257168" indent="-257168" defTabSz="685783">
              <a:spcBef>
                <a:spcPct val="20000"/>
              </a:spcBef>
              <a:defRPr/>
            </a:pPr>
            <a:r>
              <a:rPr lang="en-CA" dirty="0" smtClean="0">
                <a:latin typeface="Arial" panose="020B0604020202020204" pitchFamily="34" charset="0"/>
                <a:cs typeface="Arial" panose="020B0604020202020204" pitchFamily="34" charset="0"/>
              </a:rPr>
              <a:t>Funding the 2</a:t>
            </a:r>
            <a:r>
              <a:rPr lang="en-CA" baseline="30000" dirty="0" smtClean="0">
                <a:latin typeface="Arial" panose="020B0604020202020204" pitchFamily="34" charset="0"/>
                <a:cs typeface="Arial" panose="020B0604020202020204" pitchFamily="34" charset="0"/>
              </a:rPr>
              <a:t>nd</a:t>
            </a:r>
            <a:r>
              <a:rPr lang="en-CA" dirty="0" smtClean="0">
                <a:latin typeface="Arial" panose="020B0604020202020204" pitchFamily="34" charset="0"/>
                <a:cs typeface="Arial" panose="020B0604020202020204" pitchFamily="34" charset="0"/>
              </a:rPr>
              <a:t> appropriate person</a:t>
            </a:r>
          </a:p>
          <a:p>
            <a:pPr marL="257168" indent="-257168" defTabSz="685783">
              <a:spcBef>
                <a:spcPct val="20000"/>
              </a:spcBef>
              <a:defRPr/>
            </a:pPr>
            <a:r>
              <a:rPr lang="en-CA" dirty="0" smtClean="0">
                <a:latin typeface="Arial" panose="020B0604020202020204" pitchFamily="34" charset="0"/>
                <a:cs typeface="Arial" panose="020B0604020202020204" pitchFamily="34" charset="0"/>
              </a:rPr>
              <a:t>Parents drop and go – not always involved</a:t>
            </a:r>
          </a:p>
          <a:p>
            <a:pPr marL="257168" indent="-257168" defTabSz="685783">
              <a:spcBef>
                <a:spcPct val="20000"/>
              </a:spcBef>
              <a:defRPr/>
            </a:pPr>
            <a:r>
              <a:rPr lang="en-CA" dirty="0" smtClean="0">
                <a:latin typeface="Arial" panose="020B0604020202020204" pitchFamily="34" charset="0"/>
                <a:cs typeface="Arial" panose="020B0604020202020204" pitchFamily="34" charset="0"/>
              </a:rPr>
              <a:t>Parent expectations</a:t>
            </a:r>
          </a:p>
          <a:p>
            <a:pPr marL="257168" indent="-257168" defTabSz="685783">
              <a:spcBef>
                <a:spcPct val="20000"/>
              </a:spcBef>
              <a:defRPr/>
            </a:pPr>
            <a:r>
              <a:rPr lang="en-CA" dirty="0" smtClean="0">
                <a:latin typeface="Arial" panose="020B0604020202020204" pitchFamily="34" charset="0"/>
                <a:cs typeface="Arial" panose="020B0604020202020204" pitchFamily="34" charset="0"/>
              </a:rPr>
              <a:t>Capacity to screen</a:t>
            </a:r>
          </a:p>
          <a:p>
            <a:pPr marL="257168" indent="-257168" defTabSz="685783">
              <a:spcBef>
                <a:spcPct val="20000"/>
              </a:spcBef>
              <a:defRPr/>
            </a:pPr>
            <a:r>
              <a:rPr lang="en-CA" dirty="0" smtClean="0">
                <a:latin typeface="Arial" panose="020B0604020202020204" pitchFamily="34" charset="0"/>
                <a:cs typeface="Arial" panose="020B0604020202020204" pitchFamily="34" charset="0"/>
              </a:rPr>
              <a:t>Obstacles Screening</a:t>
            </a:r>
          </a:p>
          <a:p>
            <a:pPr marL="257168" indent="-257168" defTabSz="685783">
              <a:spcBef>
                <a:spcPct val="20000"/>
              </a:spcBef>
              <a:defRPr/>
            </a:pPr>
            <a:r>
              <a:rPr lang="en-CA" dirty="0" smtClean="0">
                <a:latin typeface="Arial" panose="020B0604020202020204" pitchFamily="34" charset="0"/>
                <a:cs typeface="Arial" panose="020B0604020202020204" pitchFamily="34" charset="0"/>
              </a:rPr>
              <a:t>Resources / Costs</a:t>
            </a:r>
          </a:p>
          <a:p>
            <a:pPr marL="257168" indent="-257168" defTabSz="685783">
              <a:spcBef>
                <a:spcPct val="20000"/>
              </a:spcBef>
              <a:defRPr/>
            </a:pPr>
            <a:r>
              <a:rPr lang="en-CA" dirty="0" smtClean="0">
                <a:latin typeface="Arial" panose="020B0604020202020204" pitchFamily="34" charset="0"/>
                <a:cs typeface="Arial" panose="020B0604020202020204" pitchFamily="34" charset="0"/>
              </a:rPr>
              <a:t>Gender of coaches – having male and female</a:t>
            </a:r>
          </a:p>
          <a:p>
            <a:pPr marL="257168" indent="-257168" defTabSz="685783">
              <a:spcBef>
                <a:spcPct val="20000"/>
              </a:spcBef>
              <a:defRPr/>
            </a:pPr>
            <a:r>
              <a:rPr lang="en-CA" dirty="0" smtClean="0">
                <a:latin typeface="Arial" panose="020B0604020202020204" pitchFamily="34" charset="0"/>
                <a:cs typeface="Arial" panose="020B0604020202020204" pitchFamily="34" charset="0"/>
              </a:rPr>
              <a:t>Mandatory certification </a:t>
            </a:r>
          </a:p>
          <a:p>
            <a:pPr marL="257168" indent="-257168" defTabSz="685783">
              <a:spcBef>
                <a:spcPct val="20000"/>
              </a:spcBef>
              <a:defRPr/>
            </a:pPr>
            <a:r>
              <a:rPr lang="en-CA" dirty="0" smtClean="0">
                <a:latin typeface="Arial" panose="020B0604020202020204" pitchFamily="34" charset="0"/>
                <a:cs typeface="Arial" panose="020B0604020202020204" pitchFamily="34" charset="0"/>
              </a:rPr>
              <a:t>Sport size ratio of coaches to athletes</a:t>
            </a:r>
          </a:p>
          <a:p>
            <a:pPr marL="257168" indent="-257168" defTabSz="685783">
              <a:spcBef>
                <a:spcPct val="20000"/>
              </a:spcBef>
              <a:defRPr/>
            </a:pPr>
            <a:r>
              <a:rPr lang="en-CA" dirty="0" smtClean="0">
                <a:latin typeface="Arial" panose="020B0604020202020204" pitchFamily="34" charset="0"/>
                <a:cs typeface="Arial" panose="020B0604020202020204" pitchFamily="34" charset="0"/>
              </a:rPr>
              <a:t>Time required to get certified and trained @multiple sessions</a:t>
            </a:r>
          </a:p>
          <a:p>
            <a:r>
              <a:rPr lang="en-CA" dirty="0" smtClean="0">
                <a:latin typeface="Arial" panose="020B0604020202020204" pitchFamily="34" charset="0"/>
                <a:cs typeface="Arial" panose="020B0604020202020204" pitchFamily="34" charset="0"/>
              </a:rPr>
              <a:t>Impromptu needs of young athletes – bathrooms</a:t>
            </a:r>
          </a:p>
          <a:p>
            <a:r>
              <a:rPr lang="en-CA" dirty="0" smtClean="0">
                <a:latin typeface="Arial" panose="020B0604020202020204" pitchFamily="34" charset="0"/>
                <a:cs typeface="Arial" panose="020B0604020202020204" pitchFamily="34" charset="0"/>
              </a:rPr>
              <a:t>Funding – prohibitive of 2 trained/ certified coaches per team</a:t>
            </a:r>
          </a:p>
          <a:p>
            <a:r>
              <a:rPr lang="en-CA" dirty="0" smtClean="0">
                <a:latin typeface="Arial" panose="020B0604020202020204" pitchFamily="34" charset="0"/>
                <a:cs typeface="Arial" panose="020B0604020202020204" pitchFamily="34" charset="0"/>
              </a:rPr>
              <a:t>Team travel arrangements</a:t>
            </a:r>
          </a:p>
          <a:p>
            <a:r>
              <a:rPr lang="en-CA" dirty="0" smtClean="0">
                <a:latin typeface="Arial" panose="020B0604020202020204" pitchFamily="34" charset="0"/>
                <a:cs typeface="Arial" panose="020B0604020202020204" pitchFamily="34" charset="0"/>
              </a:rPr>
              <a:t>Resistance to changing current practices from members and families</a:t>
            </a:r>
          </a:p>
          <a:p>
            <a:r>
              <a:rPr lang="en-CA" dirty="0" smtClean="0">
                <a:latin typeface="Arial" panose="020B0604020202020204" pitchFamily="34" charset="0"/>
                <a:cs typeface="Arial" panose="020B0604020202020204" pitchFamily="34" charset="0"/>
              </a:rPr>
              <a:t>Amount of time being demanded of volunteers for courses</a:t>
            </a:r>
          </a:p>
          <a:p>
            <a:endParaRPr lang="en-CA" dirty="0" smtClean="0">
              <a:latin typeface="Arial" panose="020B0604020202020204" pitchFamily="34" charset="0"/>
              <a:cs typeface="Arial" panose="020B0604020202020204" pitchFamily="34" charset="0"/>
            </a:endParaRPr>
          </a:p>
          <a:p>
            <a:r>
              <a:rPr lang="en-CA" dirty="0" smtClean="0">
                <a:latin typeface="Arial" panose="020B0604020202020204" pitchFamily="34" charset="0"/>
                <a:cs typeface="Arial" panose="020B0604020202020204" pitchFamily="34" charset="0"/>
              </a:rPr>
              <a:t>Capacity – coach/volunteer capacity.</a:t>
            </a:r>
          </a:p>
          <a:p>
            <a:r>
              <a:rPr lang="en-CA" dirty="0" smtClean="0">
                <a:latin typeface="Arial" panose="020B0604020202020204" pitchFamily="34" charset="0"/>
                <a:cs typeface="Arial" panose="020B0604020202020204" pitchFamily="34" charset="0"/>
              </a:rPr>
              <a:t>Supports based on org. size.</a:t>
            </a:r>
          </a:p>
          <a:p>
            <a:r>
              <a:rPr lang="en-CA" dirty="0" smtClean="0">
                <a:latin typeface="Arial" panose="020B0604020202020204" pitchFamily="34" charset="0"/>
                <a:cs typeface="Arial" panose="020B0604020202020204" pitchFamily="34" charset="0"/>
              </a:rPr>
              <a:t>Nature of  instruction (traditional coaching)</a:t>
            </a:r>
          </a:p>
          <a:p>
            <a:r>
              <a:rPr lang="en-CA" dirty="0" smtClean="0">
                <a:latin typeface="Arial" panose="020B0604020202020204" pitchFamily="34" charset="0"/>
                <a:cs typeface="Arial" panose="020B0604020202020204" pitchFamily="34" charset="0"/>
              </a:rPr>
              <a:t>Communication / marketing capacity</a:t>
            </a:r>
          </a:p>
          <a:p>
            <a:r>
              <a:rPr lang="en-CA" dirty="0" smtClean="0">
                <a:latin typeface="Arial" panose="020B0604020202020204" pitchFamily="34" charset="0"/>
                <a:cs typeface="Arial" panose="020B0604020202020204" pitchFamily="34" charset="0"/>
              </a:rPr>
              <a:t>Educational pieces</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78182F67-B79A-4E27-A4A8-D47E3825C19E}" type="slidenum">
              <a:rPr lang="en-US" smtClean="0"/>
              <a:pPr/>
              <a:t>24</a:t>
            </a:fld>
            <a:endParaRPr lang="en-US"/>
          </a:p>
        </p:txBody>
      </p:sp>
    </p:spTree>
    <p:extLst>
      <p:ext uri="{BB962C8B-B14F-4D97-AF65-F5344CB8AC3E}">
        <p14:creationId xmlns:p14="http://schemas.microsoft.com/office/powerpoint/2010/main" val="15053813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2763" y="682625"/>
            <a:ext cx="6051550" cy="3403600"/>
          </a:xfrm>
        </p:spPr>
      </p:sp>
      <p:sp>
        <p:nvSpPr>
          <p:cNvPr id="3" name="Notes Placeholder 2"/>
          <p:cNvSpPr>
            <a:spLocks noGrp="1"/>
          </p:cNvSpPr>
          <p:nvPr>
            <p:ph type="body" idx="1"/>
          </p:nvPr>
        </p:nvSpPr>
        <p:spPr/>
        <p:txBody>
          <a:bodyPr>
            <a:normAutofit/>
          </a:bodyPr>
          <a:lstStyle/>
          <a:p>
            <a:pPr defTabSz="685783">
              <a:spcBef>
                <a:spcPct val="20000"/>
              </a:spcBef>
              <a:defRPr/>
            </a:pPr>
            <a:r>
              <a:rPr lang="en-CA" b="1" dirty="0" smtClean="0">
                <a:latin typeface="Arial" panose="020B0604020202020204" pitchFamily="34" charset="0"/>
                <a:cs typeface="Arial" panose="020B0604020202020204" pitchFamily="34" charset="0"/>
              </a:rPr>
              <a:t>1-2 quick wins, immediate steps or ways to implement safer sport.</a:t>
            </a:r>
          </a:p>
          <a:p>
            <a:pPr marL="342900" indent="-342900" defTabSz="685783">
              <a:spcBef>
                <a:spcPct val="20000"/>
              </a:spcBef>
              <a:buFont typeface="Arial" panose="020B0604020202020204" pitchFamily="34" charset="0"/>
              <a:buChar char="•"/>
              <a:defRPr/>
            </a:pPr>
            <a:r>
              <a:rPr lang="en-CA" dirty="0" smtClean="0">
                <a:latin typeface="Arial" panose="020B0604020202020204" pitchFamily="34" charset="0"/>
                <a:cs typeface="Arial" panose="020B0604020202020204" pitchFamily="34" charset="0"/>
              </a:rPr>
              <a:t>Provincial teams to showcase how to model behaviours</a:t>
            </a:r>
          </a:p>
          <a:p>
            <a:pPr marL="342900" indent="-342900" defTabSz="685783">
              <a:spcBef>
                <a:spcPct val="20000"/>
              </a:spcBef>
              <a:buFont typeface="Arial" panose="020B0604020202020204" pitchFamily="34" charset="0"/>
              <a:buChar char="•"/>
              <a:defRPr/>
            </a:pPr>
            <a:r>
              <a:rPr lang="en-CA" dirty="0" smtClean="0">
                <a:latin typeface="Arial" panose="020B0604020202020204" pitchFamily="34" charset="0"/>
                <a:cs typeface="Arial" panose="020B0604020202020204" pitchFamily="34" charset="0"/>
              </a:rPr>
              <a:t>Partner with other associations to implement</a:t>
            </a:r>
          </a:p>
          <a:p>
            <a:pPr marL="342900" indent="-342900" defTabSz="685783">
              <a:spcBef>
                <a:spcPct val="20000"/>
              </a:spcBef>
              <a:buFont typeface="Arial" panose="020B0604020202020204" pitchFamily="34" charset="0"/>
              <a:buChar char="•"/>
              <a:defRPr/>
            </a:pPr>
            <a:r>
              <a:rPr lang="en-CA" dirty="0" smtClean="0">
                <a:latin typeface="Arial" panose="020B0604020202020204" pitchFamily="34" charset="0"/>
                <a:cs typeface="Arial" panose="020B0604020202020204" pitchFamily="34" charset="0"/>
              </a:rPr>
              <a:t>Link to this info to website</a:t>
            </a:r>
          </a:p>
          <a:p>
            <a:pPr marL="457200" indent="-457200" defTabSz="685783">
              <a:spcBef>
                <a:spcPct val="20000"/>
              </a:spcBef>
              <a:buFont typeface="Arial" panose="020B0604020202020204" pitchFamily="34" charset="0"/>
              <a:buChar char="•"/>
              <a:defRPr/>
            </a:pPr>
            <a:r>
              <a:rPr lang="en-CA" dirty="0" smtClean="0">
                <a:latin typeface="Arial" panose="020B0604020202020204" pitchFamily="34" charset="0"/>
                <a:cs typeface="Arial" panose="020B0604020202020204" pitchFamily="34" charset="0"/>
              </a:rPr>
              <a:t>Policies – enhance by having Province engage with Sport Law Group to have generic policies that is implementable</a:t>
            </a:r>
          </a:p>
          <a:p>
            <a:pPr marL="457200" indent="-457200" defTabSz="685783">
              <a:spcBef>
                <a:spcPct val="20000"/>
              </a:spcBef>
              <a:buFont typeface="Arial" panose="020B0604020202020204" pitchFamily="34" charset="0"/>
              <a:buChar char="•"/>
              <a:defRPr/>
            </a:pPr>
            <a:r>
              <a:rPr lang="en-CA" dirty="0" smtClean="0">
                <a:latin typeface="Arial" panose="020B0604020202020204" pitchFamily="34" charset="0"/>
                <a:cs typeface="Arial" panose="020B0604020202020204" pitchFamily="34" charset="0"/>
              </a:rPr>
              <a:t>Engage parents - Welcome and invite parents to stay, hold a meeting outlining expectations</a:t>
            </a:r>
          </a:p>
          <a:p>
            <a:pPr marL="342900" indent="-342900" defTabSz="685783">
              <a:spcBef>
                <a:spcPct val="20000"/>
              </a:spcBef>
              <a:buFont typeface="Arial" panose="020B0604020202020204" pitchFamily="34" charset="0"/>
              <a:buChar char="•"/>
              <a:defRPr/>
            </a:pPr>
            <a:r>
              <a:rPr lang="en-CA" dirty="0" smtClean="0">
                <a:latin typeface="Arial" panose="020B0604020202020204" pitchFamily="34" charset="0"/>
                <a:cs typeface="Arial" panose="020B0604020202020204" pitchFamily="34" charset="0"/>
              </a:rPr>
              <a:t>Put Rule of Two poster on websites, posters, give to athletes, </a:t>
            </a:r>
            <a:r>
              <a:rPr lang="en-CA" dirty="0" err="1" smtClean="0">
                <a:latin typeface="Arial" panose="020B0604020202020204" pitchFamily="34" charset="0"/>
                <a:cs typeface="Arial" panose="020B0604020202020204" pitchFamily="34" charset="0"/>
              </a:rPr>
              <a:t>etc</a:t>
            </a:r>
            <a:r>
              <a:rPr lang="en-CA" dirty="0" smtClean="0">
                <a:latin typeface="Arial" panose="020B0604020202020204" pitchFamily="34" charset="0"/>
                <a:cs typeface="Arial" panose="020B0604020202020204" pitchFamily="34" charset="0"/>
              </a:rPr>
              <a:t> to be more visible always to everyone.</a:t>
            </a:r>
          </a:p>
          <a:p>
            <a:pPr marL="342900" indent="-342900" defTabSz="685783">
              <a:spcBef>
                <a:spcPct val="20000"/>
              </a:spcBef>
              <a:buFont typeface="Arial" panose="020B0604020202020204" pitchFamily="34" charset="0"/>
              <a:buChar char="•"/>
              <a:defRPr/>
            </a:pPr>
            <a:r>
              <a:rPr lang="en-CA" dirty="0" smtClean="0">
                <a:latin typeface="Arial" panose="020B0604020202020204" pitchFamily="34" charset="0"/>
                <a:cs typeface="Arial" panose="020B0604020202020204" pitchFamily="34" charset="0"/>
              </a:rPr>
              <a:t>Safety tax to help offset costs</a:t>
            </a:r>
          </a:p>
          <a:p>
            <a:pPr marL="800100" lvl="1" indent="-342900" defTabSz="685783">
              <a:spcBef>
                <a:spcPct val="20000"/>
              </a:spcBef>
              <a:buFont typeface="Arial" panose="020B0604020202020204" pitchFamily="34" charset="0"/>
              <a:buChar char="•"/>
              <a:defRPr/>
            </a:pPr>
            <a:r>
              <a:rPr lang="en-CA" dirty="0" smtClean="0">
                <a:latin typeface="Arial" panose="020B0604020202020204" pitchFamily="34" charset="0"/>
                <a:cs typeface="Arial" panose="020B0604020202020204" pitchFamily="34" charset="0"/>
              </a:rPr>
              <a:t>Inform clubs/parents/athletes to just get a second person of any kind</a:t>
            </a:r>
          </a:p>
          <a:p>
            <a:pPr marL="800100" lvl="1" indent="-342900" defTabSz="685783">
              <a:spcBef>
                <a:spcPct val="20000"/>
              </a:spcBef>
              <a:buFont typeface="Arial" panose="020B0604020202020204" pitchFamily="34" charset="0"/>
              <a:buChar char="•"/>
              <a:defRPr/>
            </a:pPr>
            <a:r>
              <a:rPr lang="en-CA" dirty="0" smtClean="0">
                <a:latin typeface="Arial" panose="020B0604020202020204" pitchFamily="34" charset="0"/>
                <a:cs typeface="Arial" panose="020B0604020202020204" pitchFamily="34" charset="0"/>
              </a:rPr>
              <a:t>Screening judges/officials to increase the pool of screened pool of people.</a:t>
            </a:r>
          </a:p>
          <a:p>
            <a:pPr marL="800100" lvl="1" indent="-342900" defTabSz="685783">
              <a:spcBef>
                <a:spcPct val="20000"/>
              </a:spcBef>
              <a:buFont typeface="Arial" panose="020B0604020202020204" pitchFamily="34" charset="0"/>
              <a:buChar char="•"/>
              <a:defRPr/>
            </a:pPr>
            <a:r>
              <a:rPr lang="en-CA" dirty="0" smtClean="0">
                <a:latin typeface="Arial" panose="020B0604020202020204" pitchFamily="34" charset="0"/>
                <a:cs typeface="Arial" panose="020B0604020202020204" pitchFamily="34" charset="0"/>
              </a:rPr>
              <a:t>Could help by developing policy templates, pay and lead public awareness campaigns</a:t>
            </a:r>
          </a:p>
          <a:p>
            <a:pPr marL="800100" lvl="1" indent="-342900" defTabSz="685783">
              <a:spcBef>
                <a:spcPct val="20000"/>
              </a:spcBef>
              <a:buFont typeface="Arial" panose="020B0604020202020204" pitchFamily="34" charset="0"/>
              <a:buChar char="•"/>
              <a:defRPr/>
            </a:pPr>
            <a:r>
              <a:rPr lang="en-CA" dirty="0" smtClean="0">
                <a:latin typeface="Arial" panose="020B0604020202020204" pitchFamily="34" charset="0"/>
                <a:cs typeface="Arial" panose="020B0604020202020204" pitchFamily="34" charset="0"/>
              </a:rPr>
              <a:t>Provincial team to showcase</a:t>
            </a:r>
          </a:p>
          <a:p>
            <a:pPr marL="800100" lvl="1" indent="-342900" defTabSz="685783">
              <a:spcBef>
                <a:spcPct val="20000"/>
              </a:spcBef>
              <a:buFont typeface="Arial" panose="020B0604020202020204" pitchFamily="34" charset="0"/>
              <a:buChar char="•"/>
              <a:defRPr/>
            </a:pPr>
            <a:r>
              <a:rPr lang="en-CA" dirty="0" smtClean="0">
                <a:latin typeface="Arial" panose="020B0604020202020204" pitchFamily="34" charset="0"/>
                <a:cs typeface="Arial" panose="020B0604020202020204" pitchFamily="34" charset="0"/>
              </a:rPr>
              <a:t>Clear rules across all sports</a:t>
            </a:r>
          </a:p>
          <a:p>
            <a:pPr marL="800100" lvl="1" indent="-342900" defTabSz="685783">
              <a:spcBef>
                <a:spcPct val="20000"/>
              </a:spcBef>
              <a:buFont typeface="Arial" panose="020B0604020202020204" pitchFamily="34" charset="0"/>
              <a:buChar char="•"/>
              <a:defRPr/>
            </a:pPr>
            <a:r>
              <a:rPr lang="en-CA" dirty="0" smtClean="0">
                <a:latin typeface="Arial" panose="020B0604020202020204" pitchFamily="34" charset="0"/>
                <a:cs typeface="Arial" panose="020B0604020202020204" pitchFamily="34" charset="0"/>
              </a:rPr>
              <a:t>Tools to assist with ongoing monitoring </a:t>
            </a:r>
          </a:p>
          <a:p>
            <a:endParaRPr lang="en-US" dirty="0"/>
          </a:p>
        </p:txBody>
      </p:sp>
      <p:sp>
        <p:nvSpPr>
          <p:cNvPr id="4" name="Slide Number Placeholder 3"/>
          <p:cNvSpPr>
            <a:spLocks noGrp="1"/>
          </p:cNvSpPr>
          <p:nvPr>
            <p:ph type="sldNum" sz="quarter" idx="10"/>
          </p:nvPr>
        </p:nvSpPr>
        <p:spPr/>
        <p:txBody>
          <a:bodyPr/>
          <a:lstStyle/>
          <a:p>
            <a:fld id="{78182F67-B79A-4E27-A4A8-D47E3825C19E}" type="slidenum">
              <a:rPr lang="en-US" smtClean="0"/>
              <a:pPr/>
              <a:t>25</a:t>
            </a:fld>
            <a:endParaRPr lang="en-US"/>
          </a:p>
        </p:txBody>
      </p:sp>
    </p:spTree>
    <p:extLst>
      <p:ext uri="{BB962C8B-B14F-4D97-AF65-F5344CB8AC3E}">
        <p14:creationId xmlns:p14="http://schemas.microsoft.com/office/powerpoint/2010/main" val="2360179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78182F67-B79A-4E27-A4A8-D47E3825C19E}" type="slidenum">
              <a:rPr lang="en-US" smtClean="0"/>
              <a:pPr/>
              <a:t>26</a:t>
            </a:fld>
            <a:endParaRPr lang="en-US"/>
          </a:p>
        </p:txBody>
      </p:sp>
    </p:spTree>
    <p:extLst>
      <p:ext uri="{BB962C8B-B14F-4D97-AF65-F5344CB8AC3E}">
        <p14:creationId xmlns:p14="http://schemas.microsoft.com/office/powerpoint/2010/main" val="39264096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2763" y="682625"/>
            <a:ext cx="6051550" cy="34036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78182F67-B79A-4E27-A4A8-D47E3825C19E}" type="slidenum">
              <a:rPr lang="en-US" smtClean="0"/>
              <a:pPr/>
              <a:t>28</a:t>
            </a:fld>
            <a:endParaRPr lang="en-US"/>
          </a:p>
        </p:txBody>
      </p:sp>
    </p:spTree>
    <p:extLst>
      <p:ext uri="{BB962C8B-B14F-4D97-AF65-F5344CB8AC3E}">
        <p14:creationId xmlns:p14="http://schemas.microsoft.com/office/powerpoint/2010/main" val="12797152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78182F67-B79A-4E27-A4A8-D47E3825C19E}" type="slidenum">
              <a:rPr lang="en-US" smtClean="0"/>
              <a:pPr/>
              <a:t>29</a:t>
            </a:fld>
            <a:endParaRPr lang="en-US"/>
          </a:p>
        </p:txBody>
      </p:sp>
    </p:spTree>
    <p:extLst>
      <p:ext uri="{BB962C8B-B14F-4D97-AF65-F5344CB8AC3E}">
        <p14:creationId xmlns:p14="http://schemas.microsoft.com/office/powerpoint/2010/main" val="9554443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8182F67-B79A-4E27-A4A8-D47E3825C19E}" type="slidenum">
              <a:rPr lang="en-US" smtClean="0"/>
              <a:pPr/>
              <a:t>30</a:t>
            </a:fld>
            <a:endParaRPr lang="en-US"/>
          </a:p>
        </p:txBody>
      </p:sp>
    </p:spTree>
    <p:extLst>
      <p:ext uri="{BB962C8B-B14F-4D97-AF65-F5344CB8AC3E}">
        <p14:creationId xmlns:p14="http://schemas.microsoft.com/office/powerpoint/2010/main" val="24169450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defTabSz="457200" rtl="0" eaLnBrk="1" fontAlgn="auto" latinLnBrk="0" hangingPunct="1">
              <a:lnSpc>
                <a:spcPct val="100000"/>
              </a:lnSpc>
              <a:spcBef>
                <a:spcPts val="0"/>
              </a:spcBef>
              <a:spcAft>
                <a:spcPts val="0"/>
              </a:spcAft>
              <a:buClrTx/>
              <a:buSzTx/>
              <a:buFontTx/>
              <a:buAutoNum type="arabicPeriod"/>
              <a:tabLst/>
              <a:defRPr/>
            </a:pPr>
            <a:r>
              <a:rPr kumimoji="0" lang="en-CA"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What is the purpose</a:t>
            </a:r>
            <a:r>
              <a:rPr kumimoji="0" lang="en-CA" sz="1200" b="0" i="0" u="none" strike="noStrike" kern="1200" cap="none" spc="0" normalizeH="0" noProof="0" dirty="0" smtClean="0">
                <a:ln>
                  <a:noFill/>
                </a:ln>
                <a:solidFill>
                  <a:prstClr val="black"/>
                </a:solidFill>
                <a:effectLst/>
                <a:uLnTx/>
                <a:uFillTx/>
                <a:latin typeface="Arial" panose="020B0604020202020204" pitchFamily="34" charset="0"/>
                <a:ea typeface="+mn-ea"/>
                <a:cs typeface="Arial" panose="020B0604020202020204" pitchFamily="34" charset="0"/>
              </a:rPr>
              <a:t> for the RCM</a:t>
            </a:r>
          </a:p>
          <a:p>
            <a:pPr marL="342900" marR="0" lvl="0" indent="-342900" algn="l" defTabSz="457200" rtl="0" eaLnBrk="1" fontAlgn="auto" latinLnBrk="0" hangingPunct="1">
              <a:lnSpc>
                <a:spcPct val="100000"/>
              </a:lnSpc>
              <a:spcBef>
                <a:spcPts val="0"/>
              </a:spcBef>
              <a:spcAft>
                <a:spcPts val="0"/>
              </a:spcAft>
              <a:buClrTx/>
              <a:buSzTx/>
              <a:buFontTx/>
              <a:buAutoNum type="arabicPeriod"/>
              <a:tabLst/>
              <a:defRPr/>
            </a:pPr>
            <a:r>
              <a:rPr lang="en-US" sz="1200" baseline="0" dirty="0" smtClean="0">
                <a:solidFill>
                  <a:prstClr val="black"/>
                </a:solidFill>
                <a:latin typeface="Arial" panose="020B0604020202020204" pitchFamily="34" charset="0"/>
                <a:cs typeface="Arial" panose="020B0604020202020204" pitchFamily="34" charset="0"/>
              </a:rPr>
              <a:t>Why</a:t>
            </a:r>
            <a:r>
              <a:rPr lang="en-US" sz="1200" dirty="0" smtClean="0">
                <a:solidFill>
                  <a:prstClr val="black"/>
                </a:solidFill>
                <a:latin typeface="Arial" panose="020B0604020202020204" pitchFamily="34" charset="0"/>
                <a:cs typeface="Arial" panose="020B0604020202020204" pitchFamily="34" charset="0"/>
              </a:rPr>
              <a:t> is it important?</a:t>
            </a:r>
          </a:p>
          <a:p>
            <a:pPr marL="342900" marR="0" lvl="0" indent="-342900" algn="l" defTabSz="457200" rtl="0" eaLnBrk="1" fontAlgn="auto" latinLnBrk="0" hangingPunct="1">
              <a:lnSpc>
                <a:spcPct val="100000"/>
              </a:lnSpc>
              <a:spcBef>
                <a:spcPts val="0"/>
              </a:spcBef>
              <a:spcAft>
                <a:spcPts val="0"/>
              </a:spcAft>
              <a:buClrTx/>
              <a:buSzTx/>
              <a:buFontTx/>
              <a:buAutoNum type="arabicPeriod"/>
              <a:tabLst/>
              <a:defRPr/>
            </a:pPr>
            <a:r>
              <a:rPr kumimoji="0" lang="en-US"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Who</a:t>
            </a:r>
            <a:r>
              <a:rPr kumimoji="0" lang="en-US" sz="1200" b="0" i="0" u="none" strike="noStrike" kern="1200" cap="none" spc="0" normalizeH="0" noProof="0" dirty="0" smtClean="0">
                <a:ln>
                  <a:noFill/>
                </a:ln>
                <a:solidFill>
                  <a:prstClr val="black"/>
                </a:solidFill>
                <a:effectLst/>
                <a:uLnTx/>
                <a:uFillTx/>
                <a:latin typeface="Arial" panose="020B0604020202020204" pitchFamily="34" charset="0"/>
                <a:ea typeface="+mn-ea"/>
                <a:cs typeface="Arial" panose="020B0604020202020204" pitchFamily="34" charset="0"/>
              </a:rPr>
              <a:t> benefits from implementing RCM?</a:t>
            </a:r>
          </a:p>
          <a:p>
            <a:endParaRPr lang="en-CA" dirty="0"/>
          </a:p>
        </p:txBody>
      </p:sp>
      <p:sp>
        <p:nvSpPr>
          <p:cNvPr id="4" name="Slide Number Placeholder 3"/>
          <p:cNvSpPr>
            <a:spLocks noGrp="1"/>
          </p:cNvSpPr>
          <p:nvPr>
            <p:ph type="sldNum" sz="quarter" idx="10"/>
          </p:nvPr>
        </p:nvSpPr>
        <p:spPr/>
        <p:txBody>
          <a:bodyPr/>
          <a:lstStyle/>
          <a:p>
            <a:fld id="{78182F67-B79A-4E27-A4A8-D47E3825C19E}" type="slidenum">
              <a:rPr lang="en-US" smtClean="0"/>
              <a:pPr/>
              <a:t>3</a:t>
            </a:fld>
            <a:endParaRPr lang="en-US"/>
          </a:p>
        </p:txBody>
      </p:sp>
    </p:spTree>
    <p:extLst>
      <p:ext uri="{BB962C8B-B14F-4D97-AF65-F5344CB8AC3E}">
        <p14:creationId xmlns:p14="http://schemas.microsoft.com/office/powerpoint/2010/main" val="29616513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Better messaging</a:t>
            </a:r>
          </a:p>
        </p:txBody>
      </p:sp>
      <p:sp>
        <p:nvSpPr>
          <p:cNvPr id="4" name="Slide Number Placeholder 3"/>
          <p:cNvSpPr>
            <a:spLocks noGrp="1"/>
          </p:cNvSpPr>
          <p:nvPr>
            <p:ph type="sldNum" sz="quarter" idx="10"/>
          </p:nvPr>
        </p:nvSpPr>
        <p:spPr/>
        <p:txBody>
          <a:bodyPr/>
          <a:lstStyle/>
          <a:p>
            <a:fld id="{78182F67-B79A-4E27-A4A8-D47E3825C19E}" type="slidenum">
              <a:rPr lang="en-US" smtClean="0"/>
              <a:pPr/>
              <a:t>31</a:t>
            </a:fld>
            <a:endParaRPr lang="en-US"/>
          </a:p>
        </p:txBody>
      </p:sp>
    </p:spTree>
    <p:extLst>
      <p:ext uri="{BB962C8B-B14F-4D97-AF65-F5344CB8AC3E}">
        <p14:creationId xmlns:p14="http://schemas.microsoft.com/office/powerpoint/2010/main" val="17392597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2763" y="682625"/>
            <a:ext cx="6051550" cy="3403600"/>
          </a:xfrm>
        </p:spPr>
      </p:sp>
      <p:sp>
        <p:nvSpPr>
          <p:cNvPr id="3" name="Notes Placeholder 2"/>
          <p:cNvSpPr>
            <a:spLocks noGrp="1"/>
          </p:cNvSpPr>
          <p:nvPr>
            <p:ph type="body" idx="1"/>
          </p:nvPr>
        </p:nvSpPr>
        <p:spPr/>
        <p:txBody>
          <a:bodyPr/>
          <a:lstStyle/>
          <a:p>
            <a:r>
              <a:rPr lang="en-CA" baseline="0" dirty="0"/>
              <a:t>Move to new space</a:t>
            </a:r>
          </a:p>
          <a:p>
            <a:endParaRPr lang="en-CA" baseline="0" dirty="0"/>
          </a:p>
          <a:p>
            <a:r>
              <a:rPr lang="en-CA" baseline="0" dirty="0"/>
              <a:t>CAC Responsible Coaching Webpage and YouTube Video Support for NSO’s, PTCR’s, PSO’s and LSO’s to use as needed to get the RCM Message out to our Coaches.</a:t>
            </a:r>
            <a:endParaRPr lang="en-US" baseline="0" dirty="0"/>
          </a:p>
        </p:txBody>
      </p:sp>
      <p:sp>
        <p:nvSpPr>
          <p:cNvPr id="4" name="Slide Number Placeholder 3"/>
          <p:cNvSpPr>
            <a:spLocks noGrp="1"/>
          </p:cNvSpPr>
          <p:nvPr>
            <p:ph type="sldNum" sz="quarter" idx="10"/>
          </p:nvPr>
        </p:nvSpPr>
        <p:spPr/>
        <p:txBody>
          <a:bodyPr/>
          <a:lstStyle/>
          <a:p>
            <a:fld id="{78182F67-B79A-4E27-A4A8-D47E3825C19E}" type="slidenum">
              <a:rPr lang="en-US" smtClean="0"/>
              <a:pPr/>
              <a:t>32</a:t>
            </a:fld>
            <a:endParaRPr lang="en-US" dirty="0"/>
          </a:p>
        </p:txBody>
      </p:sp>
    </p:spTree>
    <p:extLst>
      <p:ext uri="{BB962C8B-B14F-4D97-AF65-F5344CB8AC3E}">
        <p14:creationId xmlns:p14="http://schemas.microsoft.com/office/powerpoint/2010/main" val="28920675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78182F67-B79A-4E27-A4A8-D47E3825C19E}" type="slidenum">
              <a:rPr lang="en-US" smtClean="0"/>
              <a:pPr/>
              <a:t>33</a:t>
            </a:fld>
            <a:endParaRPr lang="en-US"/>
          </a:p>
        </p:txBody>
      </p:sp>
    </p:spTree>
    <p:extLst>
      <p:ext uri="{BB962C8B-B14F-4D97-AF65-F5344CB8AC3E}">
        <p14:creationId xmlns:p14="http://schemas.microsoft.com/office/powerpoint/2010/main" val="229304406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78182F67-B79A-4E27-A4A8-D47E3825C19E}" type="slidenum">
              <a:rPr lang="en-US" smtClean="0"/>
              <a:pPr/>
              <a:t>34</a:t>
            </a:fld>
            <a:endParaRPr lang="en-US"/>
          </a:p>
        </p:txBody>
      </p:sp>
    </p:spTree>
    <p:extLst>
      <p:ext uri="{BB962C8B-B14F-4D97-AF65-F5344CB8AC3E}">
        <p14:creationId xmlns:p14="http://schemas.microsoft.com/office/powerpoint/2010/main" val="45379297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78182F67-B79A-4E27-A4A8-D47E3825C19E}" type="slidenum">
              <a:rPr lang="en-US" smtClean="0"/>
              <a:pPr/>
              <a:t>35</a:t>
            </a:fld>
            <a:endParaRPr lang="en-US"/>
          </a:p>
        </p:txBody>
      </p:sp>
    </p:spTree>
    <p:extLst>
      <p:ext uri="{BB962C8B-B14F-4D97-AF65-F5344CB8AC3E}">
        <p14:creationId xmlns:p14="http://schemas.microsoft.com/office/powerpoint/2010/main" val="358042315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78182F67-B79A-4E27-A4A8-D47E3825C19E}" type="slidenum">
              <a:rPr lang="en-US" smtClean="0"/>
              <a:pPr/>
              <a:t>36</a:t>
            </a:fld>
            <a:endParaRPr lang="en-US"/>
          </a:p>
        </p:txBody>
      </p:sp>
    </p:spTree>
    <p:extLst>
      <p:ext uri="{BB962C8B-B14F-4D97-AF65-F5344CB8AC3E}">
        <p14:creationId xmlns:p14="http://schemas.microsoft.com/office/powerpoint/2010/main" val="248382885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2763" y="682625"/>
            <a:ext cx="6051550" cy="34036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8182F67-B79A-4E27-A4A8-D47E3825C19E}" type="slidenum">
              <a:rPr lang="en-US" smtClean="0"/>
              <a:pPr/>
              <a:t>37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2763" y="682625"/>
            <a:ext cx="6051550" cy="34036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Objective – to keep sport heathy and safer!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Call to Action – for all sport organizations in Canada to take the pledge and make a statement that everyone is working together to make the sport system safer.</a:t>
            </a:r>
            <a:endParaRPr lang="en-US" baseline="0" dirty="0"/>
          </a:p>
          <a:p>
            <a:endParaRPr lang="en-US" baseline="0" dirty="0" smtClean="0"/>
          </a:p>
          <a:p>
            <a:r>
              <a:rPr lang="en-US" baseline="0" dirty="0" smtClean="0"/>
              <a:t>Who benefits – all participants, volunteers and employees as well as the sport system in Canada.</a:t>
            </a:r>
            <a:endParaRPr lang="en-US"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8182F67-B79A-4E27-A4A8-D47E3825C19E}"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638512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2763" y="682625"/>
            <a:ext cx="6051550" cy="3403600"/>
          </a:xfrm>
        </p:spPr>
      </p:sp>
      <p:sp>
        <p:nvSpPr>
          <p:cNvPr id="3" name="Notes Placeholder 2"/>
          <p:cNvSpPr>
            <a:spLocks noGrp="1"/>
          </p:cNvSpPr>
          <p:nvPr>
            <p:ph type="body" idx="1"/>
          </p:nvPr>
        </p:nvSpPr>
        <p:spPr/>
        <p:txBody>
          <a:bodyPr/>
          <a:lstStyle/>
          <a:p>
            <a:r>
              <a:rPr lang="en-US" baseline="0" dirty="0" smtClean="0"/>
              <a:t>Currently being developed by CCES.</a:t>
            </a:r>
          </a:p>
          <a:p>
            <a:endParaRPr lang="en-US" baseline="0" dirty="0" smtClean="0"/>
          </a:p>
          <a:p>
            <a:r>
              <a:rPr lang="en-US" baseline="0" dirty="0" smtClean="0"/>
              <a:t>The majority of Canadian Sport NSO’s have implemented the Rule of Two into all of their coach to athlete and staff to athlete communication.</a:t>
            </a:r>
          </a:p>
          <a:p>
            <a:r>
              <a:rPr lang="en-US" baseline="0" dirty="0" smtClean="0"/>
              <a:t>	Copy in relevant staff in communication.</a:t>
            </a:r>
          </a:p>
          <a:p>
            <a:endParaRPr lang="en-US" baseline="0" dirty="0" smtClean="0"/>
          </a:p>
          <a:p>
            <a:r>
              <a:rPr lang="en-US" baseline="0" dirty="0" smtClean="0"/>
              <a:t>Parent Tools – Currently referring groups back to the CCES Ride Home Campaign – additional resources still </a:t>
            </a:r>
            <a:r>
              <a:rPr lang="en-US" baseline="0" dirty="0" err="1" smtClean="0"/>
              <a:t>tbd</a:t>
            </a:r>
            <a:r>
              <a:rPr lang="en-US" baseline="0" dirty="0" smtClean="0"/>
              <a:t> from CCES.</a:t>
            </a:r>
          </a:p>
          <a:p>
            <a:r>
              <a:rPr lang="en-US" baseline="0" dirty="0" smtClean="0"/>
              <a:t>	- Kids Help Phone resource is valuable share here as well as the Canadian Centre for Child Protection as a resource.</a:t>
            </a:r>
          </a:p>
          <a:p>
            <a:endParaRPr lang="en-US" baseline="0" dirty="0" smtClean="0"/>
          </a:p>
          <a:p>
            <a:r>
              <a:rPr lang="en-US" baseline="0" dirty="0" smtClean="0"/>
              <a:t>On-going education – Current revision cycle for NCCP is taking into consideration core concepts of RCM</a:t>
            </a:r>
          </a:p>
        </p:txBody>
      </p:sp>
      <p:sp>
        <p:nvSpPr>
          <p:cNvPr id="4" name="Slide Number Placeholder 3"/>
          <p:cNvSpPr>
            <a:spLocks noGrp="1"/>
          </p:cNvSpPr>
          <p:nvPr>
            <p:ph type="sldNum" sz="quarter" idx="10"/>
          </p:nvPr>
        </p:nvSpPr>
        <p:spPr/>
        <p:txBody>
          <a:bodyPr/>
          <a:lstStyle/>
          <a:p>
            <a:fld id="{78182F67-B79A-4E27-A4A8-D47E3825C19E}" type="slidenum">
              <a:rPr lang="en-US" smtClean="0"/>
              <a:pPr/>
              <a:t>5</a:t>
            </a:fld>
            <a:endParaRPr lang="en-US" dirty="0"/>
          </a:p>
        </p:txBody>
      </p:sp>
    </p:spTree>
    <p:extLst>
      <p:ext uri="{BB962C8B-B14F-4D97-AF65-F5344CB8AC3E}">
        <p14:creationId xmlns:p14="http://schemas.microsoft.com/office/powerpoint/2010/main" val="23071224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78182F67-B79A-4E27-A4A8-D47E3825C19E}" type="slidenum">
              <a:rPr lang="en-US" smtClean="0"/>
              <a:pPr/>
              <a:t>6</a:t>
            </a:fld>
            <a:endParaRPr lang="en-US"/>
          </a:p>
        </p:txBody>
      </p:sp>
    </p:spTree>
    <p:extLst>
      <p:ext uri="{BB962C8B-B14F-4D97-AF65-F5344CB8AC3E}">
        <p14:creationId xmlns:p14="http://schemas.microsoft.com/office/powerpoint/2010/main" val="34854711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lvl="0" indent="0">
              <a:buNone/>
            </a:pPr>
            <a:r>
              <a:rPr lang="en-US" sz="2200" b="1" dirty="0" smtClean="0">
                <a:latin typeface="Arial"/>
              </a:rPr>
              <a:t>What has happened </a:t>
            </a:r>
          </a:p>
          <a:p>
            <a:pPr marL="514350" indent="-457200"/>
            <a:r>
              <a:rPr kumimoji="0" lang="en-US" sz="2400" b="1" i="0" u="none" strike="noStrike" kern="1200" cap="none" spc="0" normalizeH="0" baseline="0" noProof="0" dirty="0" smtClean="0">
                <a:ln>
                  <a:noFill/>
                </a:ln>
                <a:effectLst/>
                <a:uLnTx/>
                <a:uFillTx/>
                <a:latin typeface="Arial"/>
                <a:ea typeface="+mn-ea"/>
                <a:cs typeface="+mn-cs"/>
              </a:rPr>
              <a:t>Safe Sport </a:t>
            </a:r>
            <a:r>
              <a:rPr lang="en-US" sz="2400" b="1" dirty="0" smtClean="0">
                <a:latin typeface="Arial"/>
              </a:rPr>
              <a:t>Summits:</a:t>
            </a:r>
          </a:p>
          <a:p>
            <a:pPr marL="914400" lvl="1" indent="-457200"/>
            <a:r>
              <a:rPr kumimoji="0" lang="en-US" sz="2200" b="0" i="0" u="none" strike="noStrike" kern="1200" cap="none" spc="0" normalizeH="0" baseline="0" noProof="0" dirty="0" smtClean="0">
                <a:ln>
                  <a:noFill/>
                </a:ln>
                <a:solidFill>
                  <a:srgbClr val="49545A"/>
                </a:solidFill>
                <a:effectLst/>
                <a:uLnTx/>
                <a:uFillTx/>
                <a:latin typeface="Arial"/>
                <a:ea typeface="+mn-ea"/>
                <a:cs typeface="+mn-cs"/>
              </a:rPr>
              <a:t>1</a:t>
            </a:r>
            <a:r>
              <a:rPr lang="en-US" sz="2200" dirty="0" smtClean="0">
                <a:solidFill>
                  <a:srgbClr val="49545A"/>
                </a:solidFill>
                <a:latin typeface="Arial"/>
              </a:rPr>
              <a:t>2 Jurisdictions</a:t>
            </a:r>
          </a:p>
          <a:p>
            <a:pPr marL="914400" lvl="1" indent="-457200"/>
            <a:r>
              <a:rPr kumimoji="0" lang="en-US" sz="2200" b="0" i="0" u="none" strike="noStrike" kern="1200" cap="none" spc="0" normalizeH="0" baseline="0" noProof="0" dirty="0" smtClean="0">
                <a:ln>
                  <a:noFill/>
                </a:ln>
                <a:solidFill>
                  <a:srgbClr val="49545A"/>
                </a:solidFill>
                <a:effectLst/>
                <a:uLnTx/>
                <a:uFillTx/>
                <a:latin typeface="Arial"/>
                <a:ea typeface="+mn-ea"/>
                <a:cs typeface="+mn-cs"/>
              </a:rPr>
              <a:t>1 National</a:t>
            </a:r>
          </a:p>
          <a:p>
            <a:pPr marL="0" lvl="0" indent="0">
              <a:buNone/>
            </a:pPr>
            <a:endParaRPr lang="en-US" sz="2200" b="1" dirty="0" smtClean="0">
              <a:latin typeface="Arial"/>
            </a:endParaRPr>
          </a:p>
          <a:p>
            <a:pPr marL="0" lvl="0" indent="0">
              <a:buNone/>
            </a:pPr>
            <a:endParaRPr lang="en-US" sz="2200" b="1" dirty="0" smtClean="0">
              <a:latin typeface="Arial"/>
            </a:endParaRPr>
          </a:p>
          <a:p>
            <a:pPr marL="0" lvl="0" indent="0">
              <a:buNone/>
            </a:pPr>
            <a:r>
              <a:rPr lang="en-US" sz="2200" b="1" dirty="0" smtClean="0">
                <a:latin typeface="Arial"/>
              </a:rPr>
              <a:t>NSO Taskforce:</a:t>
            </a:r>
            <a:endParaRPr kumimoji="0" lang="en-US" sz="2200" b="0" i="0" u="none" strike="noStrike" kern="1200" cap="none" spc="0" normalizeH="0" baseline="0" noProof="0" dirty="0" smtClean="0">
              <a:ln>
                <a:noFill/>
              </a:ln>
              <a:solidFill>
                <a:srgbClr val="49545A"/>
              </a:solidFill>
              <a:effectLst/>
              <a:uLnTx/>
              <a:uFillTx/>
              <a:latin typeface="Arial"/>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200" b="0" i="0" u="none" strike="noStrike" kern="1200" cap="none" spc="0" normalizeH="0" baseline="0" noProof="0" dirty="0" smtClean="0">
                <a:ln>
                  <a:noFill/>
                </a:ln>
                <a:solidFill>
                  <a:srgbClr val="49545A"/>
                </a:solidFill>
                <a:effectLst/>
                <a:uLnTx/>
                <a:uFillTx/>
                <a:latin typeface="Arial"/>
                <a:ea typeface="+mn-ea"/>
                <a:cs typeface="+mn-cs"/>
              </a:rPr>
              <a:t>Recommend criteria that the Minister will mandate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200" b="0" i="0" u="none" strike="noStrike" kern="1200" cap="none" spc="0" normalizeH="0" baseline="0" noProof="0" dirty="0" smtClean="0">
                <a:ln>
                  <a:noFill/>
                </a:ln>
                <a:solidFill>
                  <a:srgbClr val="49545A"/>
                </a:solidFill>
                <a:effectLst/>
                <a:uLnTx/>
                <a:uFillTx/>
                <a:latin typeface="Arial"/>
                <a:ea typeface="+mn-ea"/>
                <a:cs typeface="+mn-cs"/>
              </a:rPr>
              <a:t>Development of a Safe Sport Task Force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200" b="0" i="0" u="none" strike="noStrike" kern="1200" cap="none" spc="0" normalizeH="0" baseline="0" noProof="0" dirty="0" smtClean="0">
              <a:ln>
                <a:noFill/>
              </a:ln>
              <a:solidFill>
                <a:srgbClr val="49545A"/>
              </a:solidFill>
              <a:effectLst/>
              <a:uLnTx/>
              <a:uFillTx/>
              <a:latin typeface="Arial"/>
              <a:ea typeface="+mn-ea"/>
              <a:cs typeface="+mn-cs"/>
            </a:endParaRPr>
          </a:p>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US" sz="2200" b="1" i="0" u="none" strike="noStrike" kern="1200" cap="none" spc="0" normalizeH="0" baseline="0" noProof="0" dirty="0" smtClean="0">
                <a:ln>
                  <a:noFill/>
                </a:ln>
                <a:solidFill>
                  <a:srgbClr val="49545A"/>
                </a:solidFill>
                <a:effectLst/>
                <a:uLnTx/>
                <a:uFillTx/>
                <a:latin typeface="Arial"/>
                <a:ea typeface="+mn-ea"/>
                <a:cs typeface="+mn-cs"/>
              </a:rPr>
              <a:t>Safe Sport Task Force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200" b="0" i="0" u="none" strike="noStrike" kern="1200" cap="none" spc="0" normalizeH="0" baseline="0" noProof="0" dirty="0" smtClean="0">
                <a:ln>
                  <a:noFill/>
                </a:ln>
                <a:solidFill>
                  <a:srgbClr val="49545A"/>
                </a:solidFill>
                <a:effectLst/>
                <a:uLnTx/>
                <a:uFillTx/>
                <a:latin typeface="Arial"/>
                <a:ea typeface="+mn-ea"/>
                <a:cs typeface="+mn-cs"/>
              </a:rPr>
              <a:t>Current focus: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200" b="0" i="0" u="none" strike="noStrike" kern="1200" cap="none" spc="0" normalizeH="0" baseline="0" noProof="0" dirty="0" smtClean="0">
                <a:ln>
                  <a:noFill/>
                </a:ln>
                <a:solidFill>
                  <a:srgbClr val="49545A"/>
                </a:solidFill>
                <a:effectLst/>
                <a:uLnTx/>
                <a:uFillTx/>
                <a:latin typeface="Arial"/>
                <a:ea typeface="+mn-ea"/>
                <a:cs typeface="+mn-cs"/>
              </a:rPr>
              <a:t>What sports are offering</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200" b="0" i="0" u="none" strike="noStrike" kern="1200" cap="none" spc="0" normalizeH="0" baseline="0" noProof="0" dirty="0" smtClean="0">
                <a:ln>
                  <a:noFill/>
                </a:ln>
                <a:solidFill>
                  <a:srgbClr val="49545A"/>
                </a:solidFill>
                <a:effectLst/>
                <a:uLnTx/>
                <a:uFillTx/>
                <a:latin typeface="Arial"/>
                <a:ea typeface="+mn-ea"/>
                <a:cs typeface="+mn-cs"/>
              </a:rPr>
              <a:t>What training should be part of mandate</a:t>
            </a:r>
          </a:p>
          <a:p>
            <a:pPr marL="457200" marR="0" lvl="1" indent="0" algn="l" defTabSz="914400" rtl="0" eaLnBrk="1" fontAlgn="auto" latinLnBrk="0" hangingPunct="1">
              <a:lnSpc>
                <a:spcPct val="100000"/>
              </a:lnSpc>
              <a:spcBef>
                <a:spcPct val="20000"/>
              </a:spcBef>
              <a:spcAft>
                <a:spcPts val="0"/>
              </a:spcAft>
              <a:buClrTx/>
              <a:buSzTx/>
              <a:buNone/>
              <a:tabLst/>
              <a:defRPr/>
            </a:pPr>
            <a:endParaRPr lang="en-US" sz="2200" dirty="0" smtClean="0">
              <a:solidFill>
                <a:srgbClr val="49545A"/>
              </a:solidFill>
              <a:latin typeface="Arial"/>
            </a:endParaRPr>
          </a:p>
          <a:p>
            <a:endParaRPr lang="en-CA" dirty="0"/>
          </a:p>
        </p:txBody>
      </p:sp>
      <p:sp>
        <p:nvSpPr>
          <p:cNvPr id="4" name="Slide Number Placeholder 3"/>
          <p:cNvSpPr>
            <a:spLocks noGrp="1"/>
          </p:cNvSpPr>
          <p:nvPr>
            <p:ph type="sldNum" sz="quarter" idx="10"/>
          </p:nvPr>
        </p:nvSpPr>
        <p:spPr/>
        <p:txBody>
          <a:bodyPr/>
          <a:lstStyle/>
          <a:p>
            <a:fld id="{78182F67-B79A-4E27-A4A8-D47E3825C19E}" type="slidenum">
              <a:rPr lang="en-US" smtClean="0"/>
              <a:pPr/>
              <a:t>7</a:t>
            </a:fld>
            <a:endParaRPr lang="en-US"/>
          </a:p>
        </p:txBody>
      </p:sp>
    </p:spTree>
    <p:extLst>
      <p:ext uri="{BB962C8B-B14F-4D97-AF65-F5344CB8AC3E}">
        <p14:creationId xmlns:p14="http://schemas.microsoft.com/office/powerpoint/2010/main" val="12431325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ADD – every Coach is in a position of power!</a:t>
            </a:r>
          </a:p>
          <a:p>
            <a:endParaRPr lang="en-CA" dirty="0"/>
          </a:p>
          <a:p>
            <a:r>
              <a:rPr lang="en-CA" dirty="0"/>
              <a:t>Really important:</a:t>
            </a:r>
          </a:p>
          <a:p>
            <a:r>
              <a:rPr lang="en-CA" dirty="0"/>
              <a:t>Org</a:t>
            </a:r>
            <a:r>
              <a:rPr lang="en-CA" baseline="0" dirty="0"/>
              <a:t> responsible to educate your </a:t>
            </a:r>
            <a:r>
              <a:rPr lang="en-CA" baseline="0" dirty="0" smtClean="0"/>
              <a:t>coaches </a:t>
            </a:r>
            <a:r>
              <a:rPr lang="en-CA" baseline="0" dirty="0"/>
              <a:t>that they are in a position of power!</a:t>
            </a:r>
          </a:p>
          <a:p>
            <a:r>
              <a:rPr lang="en-CA" baseline="0" dirty="0"/>
              <a:t>Tool – to deal with this – Sport Organizations need to make this legislation part of their organization on boarding training for coaches of all ages (16+)</a:t>
            </a:r>
          </a:p>
          <a:p>
            <a:r>
              <a:rPr lang="en-CA" baseline="0" dirty="0"/>
              <a:t>Add to Employment agreement with their coaches that they employ!</a:t>
            </a:r>
          </a:p>
          <a:p>
            <a:r>
              <a:rPr lang="en-CA" baseline="0" dirty="0"/>
              <a:t>* See HR notes for detail…</a:t>
            </a:r>
          </a:p>
          <a:p>
            <a:endParaRPr lang="en-CA" dirty="0"/>
          </a:p>
        </p:txBody>
      </p:sp>
      <p:sp>
        <p:nvSpPr>
          <p:cNvPr id="4" name="Slide Number Placeholder 3"/>
          <p:cNvSpPr>
            <a:spLocks noGrp="1"/>
          </p:cNvSpPr>
          <p:nvPr>
            <p:ph type="sldNum" sz="quarter" idx="10"/>
          </p:nvPr>
        </p:nvSpPr>
        <p:spPr/>
        <p:txBody>
          <a:bodyPr/>
          <a:lstStyle/>
          <a:p>
            <a:fld id="{78182F67-B79A-4E27-A4A8-D47E3825C19E}" type="slidenum">
              <a:rPr lang="en-US" smtClean="0"/>
              <a:pPr/>
              <a:t>8</a:t>
            </a:fld>
            <a:endParaRPr lang="en-US"/>
          </a:p>
        </p:txBody>
      </p:sp>
    </p:spTree>
    <p:extLst>
      <p:ext uri="{BB962C8B-B14F-4D97-AF65-F5344CB8AC3E}">
        <p14:creationId xmlns:p14="http://schemas.microsoft.com/office/powerpoint/2010/main" val="27710916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2763" y="682625"/>
            <a:ext cx="6051550" cy="3403600"/>
          </a:xfrm>
        </p:spPr>
      </p:sp>
      <p:sp>
        <p:nvSpPr>
          <p:cNvPr id="3" name="Notes Placeholder 2"/>
          <p:cNvSpPr>
            <a:spLocks noGrp="1"/>
          </p:cNvSpPr>
          <p:nvPr>
            <p:ph type="body" idx="1"/>
          </p:nvPr>
        </p:nvSpPr>
        <p:spPr/>
        <p:txBody>
          <a:bodyPr/>
          <a:lstStyle/>
          <a:p>
            <a:r>
              <a:rPr lang="en-US" dirty="0" smtClean="0"/>
              <a:t>This is the law in Canada</a:t>
            </a:r>
            <a:r>
              <a:rPr lang="en-US" baseline="0" dirty="0" smtClean="0"/>
              <a:t> – violation of Age of Consent – has been a driver to a </a:t>
            </a:r>
            <a:r>
              <a:rPr lang="en-US" baseline="0" dirty="0" smtClean="0"/>
              <a:t>leading </a:t>
            </a:r>
            <a:r>
              <a:rPr lang="en-US" baseline="0" dirty="0" smtClean="0"/>
              <a:t>reason why </a:t>
            </a:r>
            <a:r>
              <a:rPr lang="en-US" baseline="0" dirty="0" smtClean="0"/>
              <a:t>protection of children and the vulnerable sector for RCM have been a priority!</a:t>
            </a:r>
            <a:endParaRPr lang="en-US" baseline="0" dirty="0" smtClean="0"/>
          </a:p>
          <a:p>
            <a:endParaRPr lang="en-US" baseline="0" dirty="0" smtClean="0"/>
          </a:p>
          <a:p>
            <a:r>
              <a:rPr lang="en-US" baseline="0" dirty="0" smtClean="0"/>
              <a:t>Other professions in Canada have a cooling off period prior to a person being able to engage in a relationship with another individual</a:t>
            </a:r>
          </a:p>
          <a:p>
            <a:r>
              <a:rPr lang="en-US" baseline="0" dirty="0" smtClean="0"/>
              <a:t>	</a:t>
            </a:r>
            <a:r>
              <a:rPr lang="en-US" baseline="0" dirty="0" err="1" smtClean="0"/>
              <a:t>Ie</a:t>
            </a:r>
            <a:r>
              <a:rPr lang="en-US" baseline="0" dirty="0" smtClean="0"/>
              <a:t> College of Psychology – cooling off period / University setting – Gretchen Kerr</a:t>
            </a:r>
          </a:p>
          <a:p>
            <a:endParaRPr lang="en-US" baseline="0" dirty="0" smtClean="0"/>
          </a:p>
          <a:p>
            <a:r>
              <a:rPr lang="en-US" baseline="0" dirty="0" smtClean="0"/>
              <a:t>What is the age of protection in your region?  Are your coaches aware of the POWER DYNAMICS in addition to AGE OF CONSENT?</a:t>
            </a:r>
            <a:endParaRPr lang="en-US" dirty="0"/>
          </a:p>
        </p:txBody>
      </p:sp>
      <p:sp>
        <p:nvSpPr>
          <p:cNvPr id="4" name="Slide Number Placeholder 3"/>
          <p:cNvSpPr>
            <a:spLocks noGrp="1"/>
          </p:cNvSpPr>
          <p:nvPr>
            <p:ph type="sldNum" sz="quarter" idx="10"/>
          </p:nvPr>
        </p:nvSpPr>
        <p:spPr/>
        <p:txBody>
          <a:bodyPr/>
          <a:lstStyle/>
          <a:p>
            <a:fld id="{78182F67-B79A-4E27-A4A8-D47E3825C19E}" type="slidenum">
              <a:rPr lang="en-US" smtClean="0"/>
              <a:pPr/>
              <a:t>9</a:t>
            </a:fld>
            <a:endParaRPr lang="en-US"/>
          </a:p>
        </p:txBody>
      </p:sp>
    </p:spTree>
    <p:extLst>
      <p:ext uri="{BB962C8B-B14F-4D97-AF65-F5344CB8AC3E}">
        <p14:creationId xmlns:p14="http://schemas.microsoft.com/office/powerpoint/2010/main" val="33075927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13.jpe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13.jpe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13.jpe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13.jpe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13.jpe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13.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13.jpe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13.jpe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13.jpe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13.jpe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13.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fld id="{1CA62374-E4A5-4AC0-A3A0-9FF4E8D3B738}" type="datetimeFigureOut">
              <a:rPr lang="en-US" smtClean="0"/>
              <a:pPr>
                <a:defRPr/>
              </a:pPr>
              <a:t>11/16/2019</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4E9F943-1A91-44C7-8BD0-3578926024E9}" type="slidenum">
              <a:rPr lang="en-US" smtClean="0"/>
              <a:pPr>
                <a:defRPr/>
              </a:pPr>
              <a:t>‹#›</a:t>
            </a:fld>
            <a:endParaRPr lang="en-US" dirty="0"/>
          </a:p>
        </p:txBody>
      </p:sp>
    </p:spTree>
    <p:extLst>
      <p:ext uri="{BB962C8B-B14F-4D97-AF65-F5344CB8AC3E}">
        <p14:creationId xmlns:p14="http://schemas.microsoft.com/office/powerpoint/2010/main" val="30753302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1CA62374-E4A5-4AC0-A3A0-9FF4E8D3B738}" type="datetimeFigureOut">
              <a:rPr lang="en-US" smtClean="0"/>
              <a:pPr>
                <a:defRPr/>
              </a:pPr>
              <a:t>11/16/2019</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4E9F943-1A91-44C7-8BD0-3578926024E9}" type="slidenum">
              <a:rPr lang="en-US" smtClean="0"/>
              <a:pPr>
                <a:defRPr/>
              </a:pPr>
              <a:t>‹#›</a:t>
            </a:fld>
            <a:endParaRPr lang="en-US" dirty="0"/>
          </a:p>
        </p:txBody>
      </p:sp>
    </p:spTree>
    <p:extLst>
      <p:ext uri="{BB962C8B-B14F-4D97-AF65-F5344CB8AC3E}">
        <p14:creationId xmlns:p14="http://schemas.microsoft.com/office/powerpoint/2010/main" val="32348802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1CA62374-E4A5-4AC0-A3A0-9FF4E8D3B738}" type="datetimeFigureOut">
              <a:rPr lang="en-US" smtClean="0"/>
              <a:pPr>
                <a:defRPr/>
              </a:pPr>
              <a:t>11/16/2019</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4E9F943-1A91-44C7-8BD0-3578926024E9}" type="slidenum">
              <a:rPr lang="en-US" smtClean="0"/>
              <a:pPr>
                <a:defRPr/>
              </a:pPr>
              <a:t>‹#›</a:t>
            </a:fld>
            <a:endParaRPr lang="en-US" dirty="0"/>
          </a:p>
        </p:txBody>
      </p:sp>
    </p:spTree>
    <p:extLst>
      <p:ext uri="{BB962C8B-B14F-4D97-AF65-F5344CB8AC3E}">
        <p14:creationId xmlns:p14="http://schemas.microsoft.com/office/powerpoint/2010/main" val="34340376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3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261BB10-63AB-457E-A11A-6079E61C557C}"/>
              </a:ext>
            </a:extLst>
          </p:cNvPr>
          <p:cNvSpPr/>
          <p:nvPr/>
        </p:nvSpPr>
        <p:spPr>
          <a:xfrm>
            <a:off x="0" y="0"/>
            <a:ext cx="12192000" cy="51816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sz="1351" dirty="0"/>
          </a:p>
        </p:txBody>
      </p:sp>
      <p:pic>
        <p:nvPicPr>
          <p:cNvPr id="3" name="Picture 7">
            <a:extLst>
              <a:ext uri="{FF2B5EF4-FFF2-40B4-BE49-F238E27FC236}">
                <a16:creationId xmlns:a16="http://schemas.microsoft.com/office/drawing/2014/main" id="{3B104532-F2E3-407E-A513-E15EC722C13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01165" y="5375283"/>
            <a:ext cx="2406651" cy="120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64647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261BB10-63AB-457E-A11A-6079E61C557C}"/>
              </a:ext>
            </a:extLst>
          </p:cNvPr>
          <p:cNvSpPr/>
          <p:nvPr userDrawn="1"/>
        </p:nvSpPr>
        <p:spPr>
          <a:xfrm>
            <a:off x="0" y="0"/>
            <a:ext cx="12192000" cy="51816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sz="1351"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1344" y="5733256"/>
            <a:ext cx="2317648" cy="711465"/>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374093" y="5503308"/>
            <a:ext cx="1109793" cy="1114304"/>
          </a:xfrm>
          <a:prstGeom prst="rect">
            <a:avLst/>
          </a:prstGeom>
        </p:spPr>
      </p:pic>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040216" y="5509756"/>
            <a:ext cx="3908583" cy="927489"/>
          </a:xfrm>
          <a:prstGeom prst="rect">
            <a:avLst/>
          </a:prstGeom>
        </p:spPr>
      </p:pic>
      <p:pic>
        <p:nvPicPr>
          <p:cNvPr id="2" name="Picture 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348988" y="5676199"/>
            <a:ext cx="1860353" cy="768522"/>
          </a:xfrm>
          <a:prstGeom prst="rect">
            <a:avLst/>
          </a:prstGeom>
        </p:spPr>
      </p:pic>
    </p:spTree>
    <p:extLst>
      <p:ext uri="{BB962C8B-B14F-4D97-AF65-F5344CB8AC3E}">
        <p14:creationId xmlns:p14="http://schemas.microsoft.com/office/powerpoint/2010/main" val="36595333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261BB10-63AB-457E-A11A-6079E61C557C}"/>
              </a:ext>
            </a:extLst>
          </p:cNvPr>
          <p:cNvSpPr/>
          <p:nvPr userDrawn="1"/>
        </p:nvSpPr>
        <p:spPr>
          <a:xfrm>
            <a:off x="0" y="0"/>
            <a:ext cx="12192000" cy="51816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sz="1351"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3352" y="5697127"/>
            <a:ext cx="2669912" cy="819602"/>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59896" y="5492372"/>
            <a:ext cx="1224136" cy="1229112"/>
          </a:xfrm>
          <a:prstGeom prst="rect">
            <a:avLst/>
          </a:prstGeom>
        </p:spPr>
      </p:pic>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167957" y="5589240"/>
            <a:ext cx="3908583" cy="927489"/>
          </a:xfrm>
          <a:prstGeom prst="rect">
            <a:avLst/>
          </a:prstGeom>
        </p:spPr>
      </p:pic>
    </p:spTree>
    <p:extLst>
      <p:ext uri="{BB962C8B-B14F-4D97-AF65-F5344CB8AC3E}">
        <p14:creationId xmlns:p14="http://schemas.microsoft.com/office/powerpoint/2010/main" val="23624897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2BD86B8-EC62-438E-82B8-2D01C799FE83}"/>
              </a:ext>
            </a:extLst>
          </p:cNvPr>
          <p:cNvSpPr/>
          <p:nvPr/>
        </p:nvSpPr>
        <p:spPr>
          <a:xfrm>
            <a:off x="0" y="0"/>
            <a:ext cx="12192000" cy="51816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sz="1351" dirty="0"/>
          </a:p>
        </p:txBody>
      </p:sp>
      <p:pic>
        <p:nvPicPr>
          <p:cNvPr id="3" name="Picture 7">
            <a:extLst>
              <a:ext uri="{FF2B5EF4-FFF2-40B4-BE49-F238E27FC236}">
                <a16:creationId xmlns:a16="http://schemas.microsoft.com/office/drawing/2014/main" id="{BB1EAC4F-BFFC-4008-AB72-EFC2F8126E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703" y="5654683"/>
            <a:ext cx="2516188" cy="6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8">
            <a:extLst>
              <a:ext uri="{FF2B5EF4-FFF2-40B4-BE49-F238E27FC236}">
                <a16:creationId xmlns:a16="http://schemas.microsoft.com/office/drawing/2014/main" id="{6C65584D-4BA2-4587-B074-96CEFED7401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01165" y="5375283"/>
            <a:ext cx="2406651" cy="120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183979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F03C4D8-D9A7-40E1-AD5D-923C9D02AEAA}"/>
              </a:ext>
            </a:extLst>
          </p:cNvPr>
          <p:cNvSpPr/>
          <p:nvPr/>
        </p:nvSpPr>
        <p:spPr>
          <a:xfrm>
            <a:off x="0" y="0"/>
            <a:ext cx="12192000" cy="51816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sz="1351" dirty="0"/>
          </a:p>
        </p:txBody>
      </p:sp>
      <p:pic>
        <p:nvPicPr>
          <p:cNvPr id="3" name="Picture 7">
            <a:extLst>
              <a:ext uri="{FF2B5EF4-FFF2-40B4-BE49-F238E27FC236}">
                <a16:creationId xmlns:a16="http://schemas.microsoft.com/office/drawing/2014/main" id="{20AB4A0C-955A-4F4F-88D0-920CE3E841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825" y="5524500"/>
            <a:ext cx="1608139"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8">
            <a:extLst>
              <a:ext uri="{FF2B5EF4-FFF2-40B4-BE49-F238E27FC236}">
                <a16:creationId xmlns:a16="http://schemas.microsoft.com/office/drawing/2014/main" id="{AC9EF99C-6E93-4146-AAEF-AF8C923ACC8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01165" y="5375283"/>
            <a:ext cx="2406651" cy="120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49429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4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A87BF7E-4717-482B-976F-CB37E772DA4B}"/>
              </a:ext>
            </a:extLst>
          </p:cNvPr>
          <p:cNvSpPr/>
          <p:nvPr/>
        </p:nvSpPr>
        <p:spPr>
          <a:xfrm>
            <a:off x="0" y="8"/>
            <a:ext cx="12192000" cy="2889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sz="1351" dirty="0"/>
          </a:p>
        </p:txBody>
      </p:sp>
      <p:pic>
        <p:nvPicPr>
          <p:cNvPr id="3" name="Picture 7">
            <a:extLst>
              <a:ext uri="{FF2B5EF4-FFF2-40B4-BE49-F238E27FC236}">
                <a16:creationId xmlns:a16="http://schemas.microsoft.com/office/drawing/2014/main" id="{859CDDD4-115D-4F19-A278-8D341BE6DD5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83601" y="5661248"/>
            <a:ext cx="3373039" cy="877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07368" y="5661248"/>
            <a:ext cx="2880320" cy="879563"/>
          </a:xfrm>
          <a:prstGeom prst="rect">
            <a:avLst/>
          </a:prstGeom>
          <a:noFill/>
          <a:ln>
            <a:noFill/>
          </a:ln>
        </p:spPr>
      </p:pic>
    </p:spTree>
    <p:extLst>
      <p:ext uri="{BB962C8B-B14F-4D97-AF65-F5344CB8AC3E}">
        <p14:creationId xmlns:p14="http://schemas.microsoft.com/office/powerpoint/2010/main" val="10349805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5135" y="5937450"/>
            <a:ext cx="2162135" cy="663726"/>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59896" y="5781574"/>
            <a:ext cx="936104" cy="939909"/>
          </a:xfrm>
          <a:prstGeom prst="rect">
            <a:avLst/>
          </a:prstGeom>
        </p:spPr>
      </p:pic>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608626" y="5877272"/>
            <a:ext cx="3050644" cy="723904"/>
          </a:xfrm>
          <a:prstGeom prst="rect">
            <a:avLst/>
          </a:prstGeom>
        </p:spPr>
      </p:pic>
      <p:sp>
        <p:nvSpPr>
          <p:cNvPr id="11" name="Rectangle 10">
            <a:extLst>
              <a:ext uri="{FF2B5EF4-FFF2-40B4-BE49-F238E27FC236}">
                <a16:creationId xmlns:a16="http://schemas.microsoft.com/office/drawing/2014/main" id="{CA87BF7E-4717-482B-976F-CB37E772DA4B}"/>
              </a:ext>
            </a:extLst>
          </p:cNvPr>
          <p:cNvSpPr/>
          <p:nvPr userDrawn="1"/>
        </p:nvSpPr>
        <p:spPr>
          <a:xfrm>
            <a:off x="0" y="8"/>
            <a:ext cx="12192000" cy="2889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sz="1351" dirty="0"/>
          </a:p>
        </p:txBody>
      </p:sp>
    </p:spTree>
    <p:extLst>
      <p:ext uri="{BB962C8B-B14F-4D97-AF65-F5344CB8AC3E}">
        <p14:creationId xmlns:p14="http://schemas.microsoft.com/office/powerpoint/2010/main" val="22385586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9376" y="5852855"/>
            <a:ext cx="2162135" cy="663726"/>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47728" y="5714764"/>
            <a:ext cx="936104" cy="939909"/>
          </a:xfrm>
          <a:prstGeom prst="rect">
            <a:avLst/>
          </a:prstGeom>
        </p:spPr>
      </p:pic>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544272" y="5683668"/>
            <a:ext cx="3505785" cy="831907"/>
          </a:xfrm>
          <a:prstGeom prst="rect">
            <a:avLst/>
          </a:prstGeom>
        </p:spPr>
      </p:pic>
      <p:sp>
        <p:nvSpPr>
          <p:cNvPr id="11" name="Rectangle 10">
            <a:extLst>
              <a:ext uri="{FF2B5EF4-FFF2-40B4-BE49-F238E27FC236}">
                <a16:creationId xmlns:a16="http://schemas.microsoft.com/office/drawing/2014/main" id="{CA87BF7E-4717-482B-976F-CB37E772DA4B}"/>
              </a:ext>
            </a:extLst>
          </p:cNvPr>
          <p:cNvSpPr/>
          <p:nvPr userDrawn="1"/>
        </p:nvSpPr>
        <p:spPr>
          <a:xfrm>
            <a:off x="0" y="8"/>
            <a:ext cx="12192000" cy="2889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sz="1351" dirty="0"/>
          </a:p>
        </p:txBody>
      </p:sp>
      <p:pic>
        <p:nvPicPr>
          <p:cNvPr id="2" name="Picture 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807968" y="5683668"/>
            <a:ext cx="2016224" cy="832913"/>
          </a:xfrm>
          <a:prstGeom prst="rect">
            <a:avLst/>
          </a:prstGeom>
        </p:spPr>
      </p:pic>
    </p:spTree>
    <p:extLst>
      <p:ext uri="{BB962C8B-B14F-4D97-AF65-F5344CB8AC3E}">
        <p14:creationId xmlns:p14="http://schemas.microsoft.com/office/powerpoint/2010/main" val="5177061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1CA62374-E4A5-4AC0-A3A0-9FF4E8D3B738}" type="datetimeFigureOut">
              <a:rPr lang="en-US" smtClean="0"/>
              <a:pPr>
                <a:defRPr/>
              </a:pPr>
              <a:t>11/16/2019</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4E9F943-1A91-44C7-8BD0-3578926024E9}" type="slidenum">
              <a:rPr lang="en-US" smtClean="0"/>
              <a:pPr>
                <a:defRPr/>
              </a:pPr>
              <a:t>‹#›</a:t>
            </a:fld>
            <a:endParaRPr lang="en-US" dirty="0"/>
          </a:p>
        </p:txBody>
      </p:sp>
    </p:spTree>
    <p:extLst>
      <p:ext uri="{BB962C8B-B14F-4D97-AF65-F5344CB8AC3E}">
        <p14:creationId xmlns:p14="http://schemas.microsoft.com/office/powerpoint/2010/main" val="35014520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5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A87BF7E-4717-482B-976F-CB37E772DA4B}"/>
              </a:ext>
            </a:extLst>
          </p:cNvPr>
          <p:cNvSpPr/>
          <p:nvPr/>
        </p:nvSpPr>
        <p:spPr>
          <a:xfrm>
            <a:off x="0" y="8"/>
            <a:ext cx="12192000" cy="2889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sz="1351" dirty="0"/>
          </a:p>
        </p:txBody>
      </p:sp>
      <p:pic>
        <p:nvPicPr>
          <p:cNvPr id="3" name="Picture 7">
            <a:extLst>
              <a:ext uri="{FF2B5EF4-FFF2-40B4-BE49-F238E27FC236}">
                <a16:creationId xmlns:a16="http://schemas.microsoft.com/office/drawing/2014/main" id="{3093BC4D-6F1A-4DD6-8BF9-10D106633537}"/>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83601" y="5661248"/>
            <a:ext cx="3373039" cy="877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259188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EF7E2FB-F1A4-4F96-B07A-72BBC0DFF741}"/>
              </a:ext>
            </a:extLst>
          </p:cNvPr>
          <p:cNvSpPr/>
          <p:nvPr/>
        </p:nvSpPr>
        <p:spPr>
          <a:xfrm>
            <a:off x="0" y="8"/>
            <a:ext cx="12192000" cy="2889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sz="1351" dirty="0"/>
          </a:p>
        </p:txBody>
      </p:sp>
      <p:pic>
        <p:nvPicPr>
          <p:cNvPr id="3" name="Picture 7">
            <a:extLst>
              <a:ext uri="{FF2B5EF4-FFF2-40B4-BE49-F238E27FC236}">
                <a16:creationId xmlns:a16="http://schemas.microsoft.com/office/drawing/2014/main" id="{2DB69E89-AE1B-4DBA-A1C9-B511631B11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7039" y="6040438"/>
            <a:ext cx="1878012"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8">
            <a:extLst>
              <a:ext uri="{FF2B5EF4-FFF2-40B4-BE49-F238E27FC236}">
                <a16:creationId xmlns:a16="http://schemas.microsoft.com/office/drawing/2014/main" id="{E2F329DA-3EE3-4A61-9A09-BCC504837C5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83601" y="5811846"/>
            <a:ext cx="3255963"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21302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9E8784E-5BC7-4BBD-A64B-3DC1FA282CD3}"/>
              </a:ext>
            </a:extLst>
          </p:cNvPr>
          <p:cNvSpPr/>
          <p:nvPr/>
        </p:nvSpPr>
        <p:spPr>
          <a:xfrm>
            <a:off x="0" y="8"/>
            <a:ext cx="12192000" cy="2889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sz="1351" dirty="0"/>
          </a:p>
        </p:txBody>
      </p:sp>
      <p:pic>
        <p:nvPicPr>
          <p:cNvPr id="3" name="Picture 7">
            <a:extLst>
              <a:ext uri="{FF2B5EF4-FFF2-40B4-BE49-F238E27FC236}">
                <a16:creationId xmlns:a16="http://schemas.microsoft.com/office/drawing/2014/main" id="{C5E4DA6A-E30A-44C3-BAE2-78A1E47AAD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942" y="5880100"/>
            <a:ext cx="1160463"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8">
            <a:extLst>
              <a:ext uri="{FF2B5EF4-FFF2-40B4-BE49-F238E27FC236}">
                <a16:creationId xmlns:a16="http://schemas.microsoft.com/office/drawing/2014/main" id="{BDD6505A-FC14-4BEA-BC83-214063F4DC6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83601" y="5811846"/>
            <a:ext cx="3255963"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53007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10" name="Picture 2" descr="CAC GENERIC DECK COVER.jpg"/>
          <p:cNvPicPr>
            <a:picLocks noChangeAspect="1"/>
          </p:cNvPicPr>
          <p:nvPr userDrawn="1"/>
        </p:nvPicPr>
        <p:blipFill>
          <a:blip r:embed="rId2" cstate="print"/>
          <a:srcRect/>
          <a:stretch>
            <a:fillRect/>
          </a:stretch>
        </p:blipFill>
        <p:spPr bwMode="auto">
          <a:xfrm>
            <a:off x="4238" y="0"/>
            <a:ext cx="12187767" cy="6858000"/>
          </a:xfrm>
          <a:prstGeom prst="rect">
            <a:avLst/>
          </a:prstGeom>
          <a:noFill/>
          <a:ln w="9525">
            <a:noFill/>
            <a:miter lim="800000"/>
            <a:headEnd/>
            <a:tailEnd/>
          </a:ln>
        </p:spPr>
      </p:pic>
      <p:sp>
        <p:nvSpPr>
          <p:cNvPr id="11" name="Title 5"/>
          <p:cNvSpPr>
            <a:spLocks noGrp="1"/>
          </p:cNvSpPr>
          <p:nvPr userDrawn="1">
            <p:ph type="ctrTitle"/>
          </p:nvPr>
        </p:nvSpPr>
        <p:spPr>
          <a:xfrm>
            <a:off x="5384800" y="2130432"/>
            <a:ext cx="6604000" cy="1470025"/>
          </a:xfrm>
          <a:prstGeom prst="rect">
            <a:avLst/>
          </a:prstGeom>
        </p:spPr>
        <p:txBody>
          <a:bodyPr>
            <a:normAutofit/>
          </a:bodyPr>
          <a:lstStyle/>
          <a:p>
            <a:r>
              <a:rPr lang="en-US">
                <a:latin typeface="Arial" pitchFamily="34" charset="0"/>
                <a:cs typeface="Arial" pitchFamily="34" charset="0"/>
              </a:rPr>
              <a:t>Click to edit Master title style</a:t>
            </a:r>
            <a:endParaRPr lang="en-US" dirty="0">
              <a:latin typeface="Arial" pitchFamily="34" charset="0"/>
              <a:cs typeface="Arial" pitchFamily="34" charset="0"/>
            </a:endParaRPr>
          </a:p>
        </p:txBody>
      </p:sp>
      <p:sp>
        <p:nvSpPr>
          <p:cNvPr id="12" name="Subtitle 6"/>
          <p:cNvSpPr>
            <a:spLocks noGrp="1"/>
          </p:cNvSpPr>
          <p:nvPr userDrawn="1">
            <p:ph type="subTitle" idx="1" hasCustomPrompt="1"/>
          </p:nvPr>
        </p:nvSpPr>
        <p:spPr>
          <a:xfrm>
            <a:off x="6197600" y="3886200"/>
            <a:ext cx="4978400" cy="1066800"/>
          </a:xfrm>
          <a:prstGeom prst="rect">
            <a:avLst/>
          </a:prstGeom>
        </p:spPr>
        <p:txBody>
          <a:bodyPr>
            <a:normAutofit/>
          </a:bodyPr>
          <a:lstStyle>
            <a:lvl1pPr algn="ctr">
              <a:buNone/>
              <a:defRPr/>
            </a:lvl1pPr>
          </a:lstStyle>
          <a:p>
            <a:r>
              <a:rPr lang="fr-CA" dirty="0" err="1">
                <a:latin typeface="Arial" pitchFamily="34" charset="0"/>
                <a:cs typeface="Arial" pitchFamily="34" charset="0"/>
              </a:rPr>
              <a:t>Subtitle</a:t>
            </a:r>
            <a:endParaRPr lang="fr-CA" dirty="0">
              <a:latin typeface="Arial" pitchFamily="34" charset="0"/>
              <a:cs typeface="Arial" pitchFamily="34" charset="0"/>
            </a:endParaRPr>
          </a:p>
          <a:p>
            <a:r>
              <a:rPr lang="fr-CA" dirty="0">
                <a:latin typeface="Arial" pitchFamily="34" charset="0"/>
                <a:cs typeface="Arial" pitchFamily="34" charset="0"/>
              </a:rPr>
              <a:t>Arial 32 </a:t>
            </a:r>
            <a:r>
              <a:rPr lang="fr-CA" dirty="0" err="1">
                <a:latin typeface="Arial" pitchFamily="34" charset="0"/>
                <a:cs typeface="Arial" pitchFamily="34" charset="0"/>
              </a:rPr>
              <a:t>regular</a:t>
            </a:r>
            <a:endParaRPr lang="en-US" dirty="0">
              <a:latin typeface="Arial" pitchFamily="34" charset="0"/>
              <a:cs typeface="Arial" pitchFamily="34" charset="0"/>
            </a:endParaRPr>
          </a:p>
        </p:txBody>
      </p:sp>
      <p:sp>
        <p:nvSpPr>
          <p:cNvPr id="14" name="Picture Placeholder 13"/>
          <p:cNvSpPr>
            <a:spLocks noGrp="1"/>
          </p:cNvSpPr>
          <p:nvPr>
            <p:ph type="pic" sz="quarter" idx="10"/>
          </p:nvPr>
        </p:nvSpPr>
        <p:spPr>
          <a:xfrm>
            <a:off x="5327721" y="5445132"/>
            <a:ext cx="2112433" cy="1223963"/>
          </a:xfrm>
          <a:prstGeom prst="rect">
            <a:avLst/>
          </a:prstGeom>
        </p:spPr>
        <p:txBody>
          <a:bodyPr/>
          <a:lstStyle/>
          <a:p>
            <a:r>
              <a:rPr lang="en-US"/>
              <a:t>Click icon to add picture</a:t>
            </a:r>
          </a:p>
        </p:txBody>
      </p:sp>
      <p:sp>
        <p:nvSpPr>
          <p:cNvPr id="15" name="Picture Placeholder 13"/>
          <p:cNvSpPr>
            <a:spLocks noGrp="1"/>
          </p:cNvSpPr>
          <p:nvPr>
            <p:ph type="pic" sz="quarter" idx="11"/>
          </p:nvPr>
        </p:nvSpPr>
        <p:spPr>
          <a:xfrm>
            <a:off x="7631977" y="5445231"/>
            <a:ext cx="2112433" cy="1223963"/>
          </a:xfrm>
          <a:prstGeom prst="rect">
            <a:avLst/>
          </a:prstGeom>
        </p:spPr>
        <p:txBody>
          <a:bodyPr/>
          <a:lstStyle/>
          <a:p>
            <a:r>
              <a:rPr lang="en-US"/>
              <a:t>Click icon to add picture</a:t>
            </a:r>
          </a:p>
        </p:txBody>
      </p:sp>
      <p:sp>
        <p:nvSpPr>
          <p:cNvPr id="16" name="Picture Placeholder 13"/>
          <p:cNvSpPr>
            <a:spLocks noGrp="1"/>
          </p:cNvSpPr>
          <p:nvPr>
            <p:ph type="pic" sz="quarter" idx="12"/>
          </p:nvPr>
        </p:nvSpPr>
        <p:spPr>
          <a:xfrm>
            <a:off x="9936233" y="5445231"/>
            <a:ext cx="2112433" cy="1223963"/>
          </a:xfrm>
          <a:prstGeom prst="rect">
            <a:avLst/>
          </a:prstGeom>
        </p:spPr>
        <p:txBody>
          <a:bodyPr/>
          <a:lstStyle/>
          <a:p>
            <a:r>
              <a:rPr lang="en-US"/>
              <a:t>Click icon to add picture</a:t>
            </a:r>
          </a:p>
        </p:txBody>
      </p:sp>
    </p:spTree>
    <p:extLst>
      <p:ext uri="{BB962C8B-B14F-4D97-AF65-F5344CB8AC3E}">
        <p14:creationId xmlns:p14="http://schemas.microsoft.com/office/powerpoint/2010/main" val="11495676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11" name="Picture 10" descr="CAC-PPT_BAR_ENG.jpg"/>
          <p:cNvPicPr>
            <a:picLocks noChangeAspect="1"/>
          </p:cNvPicPr>
          <p:nvPr userDrawn="1"/>
        </p:nvPicPr>
        <p:blipFill>
          <a:blip r:embed="rId2" cstate="print"/>
          <a:stretch>
            <a:fillRect/>
          </a:stretch>
        </p:blipFill>
        <p:spPr>
          <a:xfrm>
            <a:off x="5" y="965387"/>
            <a:ext cx="12192001" cy="438364"/>
          </a:xfrm>
          <a:prstGeom prst="rect">
            <a:avLst/>
          </a:prstGeom>
        </p:spPr>
      </p:pic>
      <p:sp>
        <p:nvSpPr>
          <p:cNvPr id="12" name="Content Placeholder 11"/>
          <p:cNvSpPr>
            <a:spLocks noGrp="1"/>
          </p:cNvSpPr>
          <p:nvPr userDrawn="1">
            <p:ph idx="1"/>
          </p:nvPr>
        </p:nvSpPr>
        <p:spPr>
          <a:xfrm>
            <a:off x="609600" y="1600206"/>
            <a:ext cx="10972800" cy="4525963"/>
          </a:xfrm>
          <a:prstGeom prst="rect">
            <a:avLst/>
          </a:prstGeom>
        </p:spPr>
        <p:txBody>
          <a:bodyPr/>
          <a:lstStyle/>
          <a:p>
            <a:pPr lvl="0"/>
            <a:r>
              <a:rPr lang="en-US">
                <a:latin typeface="Arial" pitchFamily="34" charset="0"/>
                <a:cs typeface="Arial" pitchFamily="34" charset="0"/>
              </a:rPr>
              <a:t>Click to edit Master text styles</a:t>
            </a:r>
          </a:p>
          <a:p>
            <a:pPr lvl="1"/>
            <a:r>
              <a:rPr lang="en-US">
                <a:latin typeface="Arial" pitchFamily="34" charset="0"/>
                <a:cs typeface="Arial" pitchFamily="34" charset="0"/>
              </a:rPr>
              <a:t>Second level</a:t>
            </a:r>
          </a:p>
        </p:txBody>
      </p:sp>
      <p:sp>
        <p:nvSpPr>
          <p:cNvPr id="17" name="Picture Placeholder 13"/>
          <p:cNvSpPr>
            <a:spLocks noGrp="1"/>
          </p:cNvSpPr>
          <p:nvPr userDrawn="1">
            <p:ph type="pic" sz="quarter" idx="10"/>
          </p:nvPr>
        </p:nvSpPr>
        <p:spPr>
          <a:xfrm>
            <a:off x="8304248" y="5877272"/>
            <a:ext cx="1056117" cy="791816"/>
          </a:xfrm>
          <a:prstGeom prst="rect">
            <a:avLst/>
          </a:prstGeom>
        </p:spPr>
        <p:txBody>
          <a:bodyPr/>
          <a:lstStyle/>
          <a:p>
            <a:r>
              <a:rPr lang="en-US"/>
              <a:t>Click icon to add picture</a:t>
            </a:r>
          </a:p>
        </p:txBody>
      </p:sp>
      <p:sp>
        <p:nvSpPr>
          <p:cNvPr id="18" name="Picture Placeholder 13"/>
          <p:cNvSpPr>
            <a:spLocks noGrp="1"/>
          </p:cNvSpPr>
          <p:nvPr userDrawn="1">
            <p:ph type="pic" sz="quarter" idx="11"/>
          </p:nvPr>
        </p:nvSpPr>
        <p:spPr>
          <a:xfrm>
            <a:off x="9648396" y="5877371"/>
            <a:ext cx="1056117" cy="791816"/>
          </a:xfrm>
          <a:prstGeom prst="rect">
            <a:avLst/>
          </a:prstGeom>
        </p:spPr>
        <p:txBody>
          <a:bodyPr/>
          <a:lstStyle/>
          <a:p>
            <a:r>
              <a:rPr lang="en-US"/>
              <a:t>Click icon to add picture</a:t>
            </a:r>
          </a:p>
        </p:txBody>
      </p:sp>
      <p:sp>
        <p:nvSpPr>
          <p:cNvPr id="19" name="Picture Placeholder 13"/>
          <p:cNvSpPr>
            <a:spLocks noGrp="1"/>
          </p:cNvSpPr>
          <p:nvPr userDrawn="1">
            <p:ph type="pic" sz="quarter" idx="12"/>
          </p:nvPr>
        </p:nvSpPr>
        <p:spPr>
          <a:xfrm>
            <a:off x="10992544" y="5877371"/>
            <a:ext cx="1056117" cy="791816"/>
          </a:xfrm>
          <a:prstGeom prst="rect">
            <a:avLst/>
          </a:prstGeom>
        </p:spPr>
        <p:txBody>
          <a:bodyPr/>
          <a:lstStyle/>
          <a:p>
            <a:r>
              <a:rPr lang="en-US"/>
              <a:t>Click icon to add picture</a:t>
            </a:r>
          </a:p>
        </p:txBody>
      </p:sp>
      <p:sp>
        <p:nvSpPr>
          <p:cNvPr id="24" name="Title 5"/>
          <p:cNvSpPr>
            <a:spLocks noGrp="1"/>
          </p:cNvSpPr>
          <p:nvPr userDrawn="1">
            <p:ph type="title" hasCustomPrompt="1"/>
          </p:nvPr>
        </p:nvSpPr>
        <p:spPr>
          <a:xfrm>
            <a:off x="0" y="908720"/>
            <a:ext cx="12192000" cy="504056"/>
          </a:xfrm>
          <a:prstGeom prst="rect">
            <a:avLst/>
          </a:prstGeom>
        </p:spPr>
        <p:txBody>
          <a:bodyPr/>
          <a:lstStyle>
            <a:lvl1pPr algn="l">
              <a:defRPr sz="2100" b="1" baseline="0">
                <a:solidFill>
                  <a:schemeClr val="bg2"/>
                </a:solidFill>
              </a:defRPr>
            </a:lvl1pPr>
          </a:lstStyle>
          <a:p>
            <a:r>
              <a:rPr lang="fr-CA" sz="2100" b="1" dirty="0" err="1">
                <a:solidFill>
                  <a:schemeClr val="bg2"/>
                </a:solidFill>
              </a:rPr>
              <a:t>Slide</a:t>
            </a:r>
            <a:r>
              <a:rPr lang="fr-CA" sz="2100" b="1" dirty="0">
                <a:solidFill>
                  <a:schemeClr val="bg2"/>
                </a:solidFill>
              </a:rPr>
              <a:t> </a:t>
            </a:r>
            <a:r>
              <a:rPr lang="fr-CA" sz="2100" b="1" dirty="0" err="1">
                <a:solidFill>
                  <a:schemeClr val="bg2"/>
                </a:solidFill>
              </a:rPr>
              <a:t>title</a:t>
            </a:r>
            <a:r>
              <a:rPr lang="fr-CA" sz="2100" b="1" dirty="0">
                <a:solidFill>
                  <a:schemeClr val="bg2"/>
                </a:solidFill>
              </a:rPr>
              <a:t> Arial 28 bold </a:t>
            </a:r>
            <a:endParaRPr lang="en-US" dirty="0"/>
          </a:p>
        </p:txBody>
      </p:sp>
      <p:grpSp>
        <p:nvGrpSpPr>
          <p:cNvPr id="4" name="Group 3"/>
          <p:cNvGrpSpPr/>
          <p:nvPr userDrawn="1"/>
        </p:nvGrpSpPr>
        <p:grpSpPr>
          <a:xfrm>
            <a:off x="9102044" y="260648"/>
            <a:ext cx="2490693" cy="480702"/>
            <a:chOff x="6826533" y="260648"/>
            <a:chExt cx="1868020" cy="480702"/>
          </a:xfrm>
        </p:grpSpPr>
        <p:pic>
          <p:nvPicPr>
            <p:cNvPr id="9" name="Picture 8" descr="ENG CAC PRIMARY CMYK.eps"/>
            <p:cNvPicPr>
              <a:picLocks noChangeAspect="1"/>
            </p:cNvPicPr>
            <p:nvPr/>
          </p:nvPicPr>
          <p:blipFill>
            <a:blip r:embed="rId3" cstate="print"/>
            <a:stretch>
              <a:fillRect/>
            </a:stretch>
          </p:blipFill>
          <p:spPr>
            <a:xfrm>
              <a:off x="7994984" y="260648"/>
              <a:ext cx="699569" cy="471820"/>
            </a:xfrm>
            <a:prstGeom prst="rect">
              <a:avLst/>
            </a:prstGeom>
          </p:spPr>
        </p:pic>
        <p:pic>
          <p:nvPicPr>
            <p:cNvPr id="3" name="Picture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826533" y="333651"/>
              <a:ext cx="933452" cy="407699"/>
            </a:xfrm>
            <a:prstGeom prst="rect">
              <a:avLst/>
            </a:prstGeom>
          </p:spPr>
        </p:pic>
      </p:grpSp>
    </p:spTree>
    <p:extLst>
      <p:ext uri="{BB962C8B-B14F-4D97-AF65-F5344CB8AC3E}">
        <p14:creationId xmlns:p14="http://schemas.microsoft.com/office/powerpoint/2010/main" val="39242316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pic>
        <p:nvPicPr>
          <p:cNvPr id="10" name="Picture 9" descr="CAC-PPT_BAR_ENG.jpg"/>
          <p:cNvPicPr>
            <a:picLocks noChangeAspect="1"/>
          </p:cNvPicPr>
          <p:nvPr userDrawn="1"/>
        </p:nvPicPr>
        <p:blipFill>
          <a:blip r:embed="rId2" cstate="print"/>
          <a:stretch>
            <a:fillRect/>
          </a:stretch>
        </p:blipFill>
        <p:spPr>
          <a:xfrm>
            <a:off x="5" y="965387"/>
            <a:ext cx="12192001" cy="438364"/>
          </a:xfrm>
          <a:prstGeom prst="rect">
            <a:avLst/>
          </a:prstGeom>
        </p:spPr>
      </p:pic>
      <p:sp>
        <p:nvSpPr>
          <p:cNvPr id="13" name="Picture Placeholder 13"/>
          <p:cNvSpPr>
            <a:spLocks noGrp="1"/>
          </p:cNvSpPr>
          <p:nvPr>
            <p:ph type="pic" sz="quarter" idx="10"/>
          </p:nvPr>
        </p:nvSpPr>
        <p:spPr>
          <a:xfrm>
            <a:off x="8304248" y="5877272"/>
            <a:ext cx="1056117" cy="791816"/>
          </a:xfrm>
          <a:prstGeom prst="rect">
            <a:avLst/>
          </a:prstGeom>
        </p:spPr>
        <p:txBody>
          <a:bodyPr/>
          <a:lstStyle/>
          <a:p>
            <a:r>
              <a:rPr lang="en-US"/>
              <a:t>Click icon to add picture</a:t>
            </a:r>
          </a:p>
        </p:txBody>
      </p:sp>
      <p:sp>
        <p:nvSpPr>
          <p:cNvPr id="14" name="Picture Placeholder 13"/>
          <p:cNvSpPr>
            <a:spLocks noGrp="1"/>
          </p:cNvSpPr>
          <p:nvPr>
            <p:ph type="pic" sz="quarter" idx="11"/>
          </p:nvPr>
        </p:nvSpPr>
        <p:spPr>
          <a:xfrm>
            <a:off x="9648396" y="5877371"/>
            <a:ext cx="1056117" cy="791816"/>
          </a:xfrm>
          <a:prstGeom prst="rect">
            <a:avLst/>
          </a:prstGeom>
        </p:spPr>
        <p:txBody>
          <a:bodyPr/>
          <a:lstStyle/>
          <a:p>
            <a:r>
              <a:rPr lang="en-US"/>
              <a:t>Click icon to add picture</a:t>
            </a:r>
          </a:p>
        </p:txBody>
      </p:sp>
      <p:sp>
        <p:nvSpPr>
          <p:cNvPr id="15" name="Picture Placeholder 13"/>
          <p:cNvSpPr>
            <a:spLocks noGrp="1"/>
          </p:cNvSpPr>
          <p:nvPr>
            <p:ph type="pic" sz="quarter" idx="12"/>
          </p:nvPr>
        </p:nvSpPr>
        <p:spPr>
          <a:xfrm>
            <a:off x="10992544" y="5877371"/>
            <a:ext cx="1056117" cy="791816"/>
          </a:xfrm>
          <a:prstGeom prst="rect">
            <a:avLst/>
          </a:prstGeom>
        </p:spPr>
        <p:txBody>
          <a:bodyPr/>
          <a:lstStyle/>
          <a:p>
            <a:r>
              <a:rPr lang="en-US"/>
              <a:t>Click icon to add picture</a:t>
            </a:r>
          </a:p>
        </p:txBody>
      </p:sp>
      <p:sp>
        <p:nvSpPr>
          <p:cNvPr id="18" name="Title 5"/>
          <p:cNvSpPr>
            <a:spLocks noGrp="1"/>
          </p:cNvSpPr>
          <p:nvPr userDrawn="1">
            <p:ph type="title" hasCustomPrompt="1"/>
          </p:nvPr>
        </p:nvSpPr>
        <p:spPr>
          <a:xfrm>
            <a:off x="0" y="908720"/>
            <a:ext cx="12192000" cy="504056"/>
          </a:xfrm>
          <a:prstGeom prst="rect">
            <a:avLst/>
          </a:prstGeom>
        </p:spPr>
        <p:txBody>
          <a:bodyPr/>
          <a:lstStyle>
            <a:lvl1pPr algn="l">
              <a:defRPr sz="2100" b="1" baseline="0">
                <a:solidFill>
                  <a:schemeClr val="bg2"/>
                </a:solidFill>
              </a:defRPr>
            </a:lvl1pPr>
          </a:lstStyle>
          <a:p>
            <a:r>
              <a:rPr lang="fr-CA" sz="2100" b="1" dirty="0" err="1">
                <a:solidFill>
                  <a:schemeClr val="bg2"/>
                </a:solidFill>
              </a:rPr>
              <a:t>Slide</a:t>
            </a:r>
            <a:r>
              <a:rPr lang="fr-CA" sz="2100" b="1" dirty="0">
                <a:solidFill>
                  <a:schemeClr val="bg2"/>
                </a:solidFill>
              </a:rPr>
              <a:t> </a:t>
            </a:r>
            <a:r>
              <a:rPr lang="fr-CA" sz="2100" b="1" dirty="0" err="1">
                <a:solidFill>
                  <a:schemeClr val="bg2"/>
                </a:solidFill>
              </a:rPr>
              <a:t>title</a:t>
            </a:r>
            <a:r>
              <a:rPr lang="fr-CA" sz="2100" b="1" dirty="0">
                <a:solidFill>
                  <a:schemeClr val="bg2"/>
                </a:solidFill>
              </a:rPr>
              <a:t> Arial 28 bold </a:t>
            </a:r>
            <a:endParaRPr lang="en-US" dirty="0"/>
          </a:p>
        </p:txBody>
      </p:sp>
      <p:grpSp>
        <p:nvGrpSpPr>
          <p:cNvPr id="11" name="Group 10"/>
          <p:cNvGrpSpPr/>
          <p:nvPr userDrawn="1"/>
        </p:nvGrpSpPr>
        <p:grpSpPr>
          <a:xfrm>
            <a:off x="9102044" y="260648"/>
            <a:ext cx="2490693" cy="480702"/>
            <a:chOff x="6826533" y="260648"/>
            <a:chExt cx="1868020" cy="480702"/>
          </a:xfrm>
        </p:grpSpPr>
        <p:pic>
          <p:nvPicPr>
            <p:cNvPr id="12" name="Picture 11" descr="ENG CAC PRIMARY CMYK.eps"/>
            <p:cNvPicPr>
              <a:picLocks noChangeAspect="1"/>
            </p:cNvPicPr>
            <p:nvPr/>
          </p:nvPicPr>
          <p:blipFill>
            <a:blip r:embed="rId3" cstate="print"/>
            <a:stretch>
              <a:fillRect/>
            </a:stretch>
          </p:blipFill>
          <p:spPr>
            <a:xfrm>
              <a:off x="7994984" y="260648"/>
              <a:ext cx="699569" cy="471820"/>
            </a:xfrm>
            <a:prstGeom prst="rect">
              <a:avLst/>
            </a:prstGeom>
          </p:spPr>
        </p:pic>
        <p:pic>
          <p:nvPicPr>
            <p:cNvPr id="16" name="Picture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826533" y="333651"/>
              <a:ext cx="933452" cy="407699"/>
            </a:xfrm>
            <a:prstGeom prst="rect">
              <a:avLst/>
            </a:prstGeom>
          </p:spPr>
        </p:pic>
      </p:grpSp>
    </p:spTree>
    <p:extLst>
      <p:ext uri="{BB962C8B-B14F-4D97-AF65-F5344CB8AC3E}">
        <p14:creationId xmlns:p14="http://schemas.microsoft.com/office/powerpoint/2010/main" val="11069235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pic>
        <p:nvPicPr>
          <p:cNvPr id="11" name="Picture 10" descr="CAC-PPT_BAR_ENG.jpg"/>
          <p:cNvPicPr>
            <a:picLocks noChangeAspect="1"/>
          </p:cNvPicPr>
          <p:nvPr userDrawn="1"/>
        </p:nvPicPr>
        <p:blipFill>
          <a:blip r:embed="rId2" cstate="print"/>
          <a:stretch>
            <a:fillRect/>
          </a:stretch>
        </p:blipFill>
        <p:spPr>
          <a:xfrm>
            <a:off x="5" y="965387"/>
            <a:ext cx="12192001" cy="438364"/>
          </a:xfrm>
          <a:prstGeom prst="rect">
            <a:avLst/>
          </a:prstGeom>
        </p:spPr>
      </p:pic>
      <p:sp>
        <p:nvSpPr>
          <p:cNvPr id="13" name="Content Placeholder 12"/>
          <p:cNvSpPr>
            <a:spLocks noGrp="1"/>
          </p:cNvSpPr>
          <p:nvPr userDrawn="1">
            <p:ph sz="half" idx="1"/>
          </p:nvPr>
        </p:nvSpPr>
        <p:spPr>
          <a:xfrm>
            <a:off x="609600" y="1600206"/>
            <a:ext cx="5384800" cy="4525963"/>
          </a:xfrm>
          <a:prstGeom prst="rect">
            <a:avLst/>
          </a:prstGeom>
        </p:spPr>
        <p:txBody>
          <a:bodyPr/>
          <a:lstStyle/>
          <a:p>
            <a:pPr lvl="0"/>
            <a:r>
              <a:rPr lang="en-US">
                <a:latin typeface="Arial" pitchFamily="34" charset="0"/>
                <a:cs typeface="Arial" pitchFamily="34" charset="0"/>
              </a:rPr>
              <a:t>Click to edit Master text styles</a:t>
            </a:r>
          </a:p>
          <a:p>
            <a:pPr lvl="1"/>
            <a:r>
              <a:rPr lang="en-US">
                <a:latin typeface="Arial" pitchFamily="34" charset="0"/>
                <a:cs typeface="Arial" pitchFamily="34" charset="0"/>
              </a:rPr>
              <a:t>Second level</a:t>
            </a:r>
          </a:p>
        </p:txBody>
      </p:sp>
      <p:sp>
        <p:nvSpPr>
          <p:cNvPr id="14" name="Content Placeholder 13"/>
          <p:cNvSpPr>
            <a:spLocks noGrp="1"/>
          </p:cNvSpPr>
          <p:nvPr userDrawn="1">
            <p:ph sz="half" idx="2"/>
          </p:nvPr>
        </p:nvSpPr>
        <p:spPr>
          <a:xfrm>
            <a:off x="6197600" y="1600206"/>
            <a:ext cx="5384800" cy="4525963"/>
          </a:xfrm>
          <a:prstGeom prst="rect">
            <a:avLst/>
          </a:prstGeom>
        </p:spPr>
        <p:txBody>
          <a:bodyPr/>
          <a:lstStyle/>
          <a:p>
            <a:pPr lvl="0"/>
            <a:r>
              <a:rPr lang="en-US">
                <a:latin typeface="Arial" pitchFamily="34" charset="0"/>
                <a:cs typeface="Arial" pitchFamily="34" charset="0"/>
              </a:rPr>
              <a:t>Click to edit Master text styles</a:t>
            </a:r>
          </a:p>
          <a:p>
            <a:pPr lvl="1"/>
            <a:r>
              <a:rPr lang="en-US">
                <a:latin typeface="Arial" pitchFamily="34" charset="0"/>
                <a:cs typeface="Arial" pitchFamily="34" charset="0"/>
              </a:rPr>
              <a:t>Second level</a:t>
            </a:r>
          </a:p>
        </p:txBody>
      </p:sp>
      <p:sp>
        <p:nvSpPr>
          <p:cNvPr id="18" name="Picture Placeholder 13"/>
          <p:cNvSpPr>
            <a:spLocks noGrp="1"/>
          </p:cNvSpPr>
          <p:nvPr>
            <p:ph type="pic" sz="quarter" idx="10"/>
          </p:nvPr>
        </p:nvSpPr>
        <p:spPr>
          <a:xfrm>
            <a:off x="8304248" y="5877272"/>
            <a:ext cx="1056117" cy="791816"/>
          </a:xfrm>
          <a:prstGeom prst="rect">
            <a:avLst/>
          </a:prstGeom>
        </p:spPr>
        <p:txBody>
          <a:bodyPr/>
          <a:lstStyle/>
          <a:p>
            <a:r>
              <a:rPr lang="en-US"/>
              <a:t>Click icon to add picture</a:t>
            </a:r>
          </a:p>
        </p:txBody>
      </p:sp>
      <p:sp>
        <p:nvSpPr>
          <p:cNvPr id="19" name="Picture Placeholder 13"/>
          <p:cNvSpPr>
            <a:spLocks noGrp="1"/>
          </p:cNvSpPr>
          <p:nvPr>
            <p:ph type="pic" sz="quarter" idx="11"/>
          </p:nvPr>
        </p:nvSpPr>
        <p:spPr>
          <a:xfrm>
            <a:off x="9648396" y="5877371"/>
            <a:ext cx="1056117" cy="791816"/>
          </a:xfrm>
          <a:prstGeom prst="rect">
            <a:avLst/>
          </a:prstGeom>
        </p:spPr>
        <p:txBody>
          <a:bodyPr/>
          <a:lstStyle/>
          <a:p>
            <a:r>
              <a:rPr lang="en-US"/>
              <a:t>Click icon to add picture</a:t>
            </a:r>
          </a:p>
        </p:txBody>
      </p:sp>
      <p:sp>
        <p:nvSpPr>
          <p:cNvPr id="20" name="Picture Placeholder 13"/>
          <p:cNvSpPr>
            <a:spLocks noGrp="1"/>
          </p:cNvSpPr>
          <p:nvPr>
            <p:ph type="pic" sz="quarter" idx="12"/>
          </p:nvPr>
        </p:nvSpPr>
        <p:spPr>
          <a:xfrm>
            <a:off x="10992544" y="5877371"/>
            <a:ext cx="1056117" cy="791816"/>
          </a:xfrm>
          <a:prstGeom prst="rect">
            <a:avLst/>
          </a:prstGeom>
        </p:spPr>
        <p:txBody>
          <a:bodyPr/>
          <a:lstStyle/>
          <a:p>
            <a:r>
              <a:rPr lang="en-US"/>
              <a:t>Click icon to add picture</a:t>
            </a:r>
          </a:p>
        </p:txBody>
      </p:sp>
      <p:sp>
        <p:nvSpPr>
          <p:cNvPr id="26" name="Title 5"/>
          <p:cNvSpPr>
            <a:spLocks noGrp="1"/>
          </p:cNvSpPr>
          <p:nvPr userDrawn="1">
            <p:ph type="title" hasCustomPrompt="1"/>
          </p:nvPr>
        </p:nvSpPr>
        <p:spPr>
          <a:xfrm>
            <a:off x="0" y="908720"/>
            <a:ext cx="12192000" cy="504056"/>
          </a:xfrm>
          <a:prstGeom prst="rect">
            <a:avLst/>
          </a:prstGeom>
        </p:spPr>
        <p:txBody>
          <a:bodyPr/>
          <a:lstStyle>
            <a:lvl1pPr algn="l">
              <a:defRPr sz="2100" b="1" baseline="0">
                <a:solidFill>
                  <a:schemeClr val="bg2"/>
                </a:solidFill>
              </a:defRPr>
            </a:lvl1pPr>
          </a:lstStyle>
          <a:p>
            <a:r>
              <a:rPr lang="fr-CA" sz="2100" b="1" dirty="0" err="1">
                <a:solidFill>
                  <a:schemeClr val="bg2"/>
                </a:solidFill>
              </a:rPr>
              <a:t>Slide</a:t>
            </a:r>
            <a:r>
              <a:rPr lang="fr-CA" sz="2100" b="1" dirty="0">
                <a:solidFill>
                  <a:schemeClr val="bg2"/>
                </a:solidFill>
              </a:rPr>
              <a:t> </a:t>
            </a:r>
            <a:r>
              <a:rPr lang="fr-CA" sz="2100" b="1" dirty="0" err="1">
                <a:solidFill>
                  <a:schemeClr val="bg2"/>
                </a:solidFill>
              </a:rPr>
              <a:t>title</a:t>
            </a:r>
            <a:r>
              <a:rPr lang="fr-CA" sz="2100" b="1" dirty="0">
                <a:solidFill>
                  <a:schemeClr val="bg2"/>
                </a:solidFill>
              </a:rPr>
              <a:t> Arial 28 bold </a:t>
            </a:r>
            <a:endParaRPr lang="en-US" dirty="0"/>
          </a:p>
        </p:txBody>
      </p:sp>
      <p:grpSp>
        <p:nvGrpSpPr>
          <p:cNvPr id="12" name="Group 11"/>
          <p:cNvGrpSpPr/>
          <p:nvPr userDrawn="1"/>
        </p:nvGrpSpPr>
        <p:grpSpPr>
          <a:xfrm>
            <a:off x="9102044" y="260648"/>
            <a:ext cx="2490693" cy="480702"/>
            <a:chOff x="6826533" y="260648"/>
            <a:chExt cx="1868020" cy="480702"/>
          </a:xfrm>
        </p:grpSpPr>
        <p:pic>
          <p:nvPicPr>
            <p:cNvPr id="15" name="Picture 14" descr="ENG CAC PRIMARY CMYK.eps"/>
            <p:cNvPicPr>
              <a:picLocks noChangeAspect="1"/>
            </p:cNvPicPr>
            <p:nvPr/>
          </p:nvPicPr>
          <p:blipFill>
            <a:blip r:embed="rId3" cstate="print"/>
            <a:stretch>
              <a:fillRect/>
            </a:stretch>
          </p:blipFill>
          <p:spPr>
            <a:xfrm>
              <a:off x="7994984" y="260648"/>
              <a:ext cx="699569" cy="471820"/>
            </a:xfrm>
            <a:prstGeom prst="rect">
              <a:avLst/>
            </a:prstGeom>
          </p:spPr>
        </p:pic>
        <p:pic>
          <p:nvPicPr>
            <p:cNvPr id="16" name="Picture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826533" y="333651"/>
              <a:ext cx="933452" cy="407699"/>
            </a:xfrm>
            <a:prstGeom prst="rect">
              <a:avLst/>
            </a:prstGeom>
          </p:spPr>
        </p:pic>
      </p:grpSp>
    </p:spTree>
    <p:extLst>
      <p:ext uri="{BB962C8B-B14F-4D97-AF65-F5344CB8AC3E}">
        <p14:creationId xmlns:p14="http://schemas.microsoft.com/office/powerpoint/2010/main" val="30391997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11" name="Picture 10" descr="CAC-PPT_BAR_ENG.jpg"/>
          <p:cNvPicPr>
            <a:picLocks noChangeAspect="1"/>
          </p:cNvPicPr>
          <p:nvPr userDrawn="1"/>
        </p:nvPicPr>
        <p:blipFill>
          <a:blip r:embed="rId2" cstate="print"/>
          <a:stretch>
            <a:fillRect/>
          </a:stretch>
        </p:blipFill>
        <p:spPr>
          <a:xfrm>
            <a:off x="5" y="965387"/>
            <a:ext cx="12192001" cy="438364"/>
          </a:xfrm>
          <a:prstGeom prst="rect">
            <a:avLst/>
          </a:prstGeom>
        </p:spPr>
      </p:pic>
      <p:sp>
        <p:nvSpPr>
          <p:cNvPr id="12" name="Content Placeholder 11"/>
          <p:cNvSpPr>
            <a:spLocks noGrp="1"/>
          </p:cNvSpPr>
          <p:nvPr userDrawn="1">
            <p:ph idx="1"/>
          </p:nvPr>
        </p:nvSpPr>
        <p:spPr>
          <a:xfrm>
            <a:off x="609600" y="1600206"/>
            <a:ext cx="10972800" cy="4525963"/>
          </a:xfrm>
          <a:prstGeom prst="rect">
            <a:avLst/>
          </a:prstGeom>
        </p:spPr>
        <p:txBody>
          <a:bodyPr/>
          <a:lstStyle/>
          <a:p>
            <a:pPr lvl="0"/>
            <a:r>
              <a:rPr lang="en-US">
                <a:latin typeface="Arial" pitchFamily="34" charset="0"/>
                <a:cs typeface="Arial" pitchFamily="34" charset="0"/>
              </a:rPr>
              <a:t>Click to edit Master text styles</a:t>
            </a:r>
          </a:p>
          <a:p>
            <a:pPr lvl="1"/>
            <a:r>
              <a:rPr lang="en-US">
                <a:latin typeface="Arial" pitchFamily="34" charset="0"/>
                <a:cs typeface="Arial" pitchFamily="34" charset="0"/>
              </a:rPr>
              <a:t>Second level</a:t>
            </a:r>
          </a:p>
        </p:txBody>
      </p:sp>
      <p:sp>
        <p:nvSpPr>
          <p:cNvPr id="24" name="Title 5"/>
          <p:cNvSpPr>
            <a:spLocks noGrp="1"/>
          </p:cNvSpPr>
          <p:nvPr userDrawn="1">
            <p:ph type="title" hasCustomPrompt="1"/>
          </p:nvPr>
        </p:nvSpPr>
        <p:spPr>
          <a:xfrm>
            <a:off x="0" y="908720"/>
            <a:ext cx="12192000" cy="504056"/>
          </a:xfrm>
          <a:prstGeom prst="rect">
            <a:avLst/>
          </a:prstGeom>
        </p:spPr>
        <p:txBody>
          <a:bodyPr/>
          <a:lstStyle>
            <a:lvl1pPr algn="l">
              <a:defRPr sz="2100" b="1" baseline="0">
                <a:solidFill>
                  <a:schemeClr val="bg2"/>
                </a:solidFill>
              </a:defRPr>
            </a:lvl1pPr>
          </a:lstStyle>
          <a:p>
            <a:r>
              <a:rPr lang="fr-CA" sz="2100" b="1" dirty="0" err="1">
                <a:solidFill>
                  <a:schemeClr val="bg2"/>
                </a:solidFill>
              </a:rPr>
              <a:t>Slide</a:t>
            </a:r>
            <a:r>
              <a:rPr lang="fr-CA" sz="2100" b="1" dirty="0">
                <a:solidFill>
                  <a:schemeClr val="bg2"/>
                </a:solidFill>
              </a:rPr>
              <a:t> </a:t>
            </a:r>
            <a:r>
              <a:rPr lang="fr-CA" sz="2100" b="1" dirty="0" err="1">
                <a:solidFill>
                  <a:schemeClr val="bg2"/>
                </a:solidFill>
              </a:rPr>
              <a:t>title</a:t>
            </a:r>
            <a:r>
              <a:rPr lang="fr-CA" sz="2100" b="1" dirty="0">
                <a:solidFill>
                  <a:schemeClr val="bg2"/>
                </a:solidFill>
              </a:rPr>
              <a:t> Arial 28 bold </a:t>
            </a:r>
            <a:endParaRPr lang="en-US" dirty="0"/>
          </a:p>
        </p:txBody>
      </p:sp>
      <p:grpSp>
        <p:nvGrpSpPr>
          <p:cNvPr id="10" name="Group 9"/>
          <p:cNvGrpSpPr/>
          <p:nvPr userDrawn="1"/>
        </p:nvGrpSpPr>
        <p:grpSpPr>
          <a:xfrm>
            <a:off x="9102044" y="260648"/>
            <a:ext cx="2490693" cy="480702"/>
            <a:chOff x="6826533" y="260648"/>
            <a:chExt cx="1868020" cy="480702"/>
          </a:xfrm>
        </p:grpSpPr>
        <p:pic>
          <p:nvPicPr>
            <p:cNvPr id="13" name="Picture 12" descr="ENG CAC PRIMARY CMYK.eps"/>
            <p:cNvPicPr>
              <a:picLocks noChangeAspect="1"/>
            </p:cNvPicPr>
            <p:nvPr/>
          </p:nvPicPr>
          <p:blipFill>
            <a:blip r:embed="rId3" cstate="print"/>
            <a:stretch>
              <a:fillRect/>
            </a:stretch>
          </p:blipFill>
          <p:spPr>
            <a:xfrm>
              <a:off x="7994984" y="260648"/>
              <a:ext cx="699569" cy="471820"/>
            </a:xfrm>
            <a:prstGeom prst="rect">
              <a:avLst/>
            </a:prstGeom>
          </p:spPr>
        </p:pic>
        <p:pic>
          <p:nvPicPr>
            <p:cNvPr id="14" name="Picture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826533" y="333651"/>
              <a:ext cx="933452" cy="407699"/>
            </a:xfrm>
            <a:prstGeom prst="rect">
              <a:avLst/>
            </a:prstGeom>
          </p:spPr>
        </p:pic>
      </p:grpSp>
    </p:spTree>
    <p:extLst>
      <p:ext uri="{BB962C8B-B14F-4D97-AF65-F5344CB8AC3E}">
        <p14:creationId xmlns:p14="http://schemas.microsoft.com/office/powerpoint/2010/main" val="21054369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11" name="Picture 10" descr="CAC-PPT_BAR_ENG.jpg"/>
          <p:cNvPicPr>
            <a:picLocks noChangeAspect="1"/>
          </p:cNvPicPr>
          <p:nvPr userDrawn="1"/>
        </p:nvPicPr>
        <p:blipFill>
          <a:blip r:embed="rId2" cstate="print"/>
          <a:stretch>
            <a:fillRect/>
          </a:stretch>
        </p:blipFill>
        <p:spPr>
          <a:xfrm>
            <a:off x="5" y="965387"/>
            <a:ext cx="12192001" cy="438364"/>
          </a:xfrm>
          <a:prstGeom prst="rect">
            <a:avLst/>
          </a:prstGeom>
        </p:spPr>
      </p:pic>
      <p:sp>
        <p:nvSpPr>
          <p:cNvPr id="12" name="Content Placeholder 11"/>
          <p:cNvSpPr>
            <a:spLocks noGrp="1"/>
          </p:cNvSpPr>
          <p:nvPr userDrawn="1">
            <p:ph idx="1"/>
          </p:nvPr>
        </p:nvSpPr>
        <p:spPr>
          <a:xfrm>
            <a:off x="609600" y="1600206"/>
            <a:ext cx="10972800" cy="4525963"/>
          </a:xfrm>
          <a:prstGeom prst="rect">
            <a:avLst/>
          </a:prstGeom>
        </p:spPr>
        <p:txBody>
          <a:bodyPr/>
          <a:lstStyle/>
          <a:p>
            <a:pPr lvl="0"/>
            <a:r>
              <a:rPr lang="en-US">
                <a:latin typeface="Arial" pitchFamily="34" charset="0"/>
                <a:cs typeface="Arial" pitchFamily="34" charset="0"/>
              </a:rPr>
              <a:t>Click to edit Master text styles</a:t>
            </a:r>
          </a:p>
          <a:p>
            <a:pPr lvl="1"/>
            <a:r>
              <a:rPr lang="en-US">
                <a:latin typeface="Arial" pitchFamily="34" charset="0"/>
                <a:cs typeface="Arial" pitchFamily="34" charset="0"/>
              </a:rPr>
              <a:t>Second level</a:t>
            </a:r>
          </a:p>
        </p:txBody>
      </p:sp>
      <p:sp>
        <p:nvSpPr>
          <p:cNvPr id="17" name="Picture Placeholder 13"/>
          <p:cNvSpPr>
            <a:spLocks noGrp="1"/>
          </p:cNvSpPr>
          <p:nvPr>
            <p:ph type="pic" sz="quarter" idx="10"/>
          </p:nvPr>
        </p:nvSpPr>
        <p:spPr>
          <a:xfrm>
            <a:off x="8304248" y="5877272"/>
            <a:ext cx="1056117" cy="791816"/>
          </a:xfrm>
          <a:prstGeom prst="rect">
            <a:avLst/>
          </a:prstGeom>
        </p:spPr>
        <p:txBody>
          <a:bodyPr/>
          <a:lstStyle/>
          <a:p>
            <a:r>
              <a:rPr lang="en-US"/>
              <a:t>Click icon to add picture</a:t>
            </a:r>
          </a:p>
        </p:txBody>
      </p:sp>
      <p:sp>
        <p:nvSpPr>
          <p:cNvPr id="18" name="Picture Placeholder 13"/>
          <p:cNvSpPr>
            <a:spLocks noGrp="1"/>
          </p:cNvSpPr>
          <p:nvPr>
            <p:ph type="pic" sz="quarter" idx="11"/>
          </p:nvPr>
        </p:nvSpPr>
        <p:spPr>
          <a:xfrm>
            <a:off x="9648396" y="5877371"/>
            <a:ext cx="1056117" cy="791816"/>
          </a:xfrm>
          <a:prstGeom prst="rect">
            <a:avLst/>
          </a:prstGeom>
        </p:spPr>
        <p:txBody>
          <a:bodyPr/>
          <a:lstStyle/>
          <a:p>
            <a:r>
              <a:rPr lang="en-US"/>
              <a:t>Click icon to add picture</a:t>
            </a:r>
          </a:p>
        </p:txBody>
      </p:sp>
      <p:sp>
        <p:nvSpPr>
          <p:cNvPr id="19" name="Picture Placeholder 13"/>
          <p:cNvSpPr>
            <a:spLocks noGrp="1"/>
          </p:cNvSpPr>
          <p:nvPr>
            <p:ph type="pic" sz="quarter" idx="12"/>
          </p:nvPr>
        </p:nvSpPr>
        <p:spPr>
          <a:xfrm>
            <a:off x="10992544" y="5877371"/>
            <a:ext cx="1056117" cy="791816"/>
          </a:xfrm>
          <a:prstGeom prst="rect">
            <a:avLst/>
          </a:prstGeom>
        </p:spPr>
        <p:txBody>
          <a:bodyPr/>
          <a:lstStyle/>
          <a:p>
            <a:r>
              <a:rPr lang="en-US"/>
              <a:t>Click icon to add picture</a:t>
            </a:r>
          </a:p>
        </p:txBody>
      </p:sp>
      <p:sp>
        <p:nvSpPr>
          <p:cNvPr id="24" name="Title 5"/>
          <p:cNvSpPr>
            <a:spLocks noGrp="1"/>
          </p:cNvSpPr>
          <p:nvPr userDrawn="1">
            <p:ph type="title" hasCustomPrompt="1"/>
          </p:nvPr>
        </p:nvSpPr>
        <p:spPr>
          <a:xfrm>
            <a:off x="0" y="908720"/>
            <a:ext cx="12192000" cy="504056"/>
          </a:xfrm>
          <a:prstGeom prst="rect">
            <a:avLst/>
          </a:prstGeom>
        </p:spPr>
        <p:txBody>
          <a:bodyPr/>
          <a:lstStyle>
            <a:lvl1pPr algn="l">
              <a:defRPr sz="2100" b="1" baseline="0">
                <a:solidFill>
                  <a:schemeClr val="bg2"/>
                </a:solidFill>
              </a:defRPr>
            </a:lvl1pPr>
          </a:lstStyle>
          <a:p>
            <a:r>
              <a:rPr lang="fr-CA" sz="2100" b="1" dirty="0" err="1">
                <a:solidFill>
                  <a:schemeClr val="bg2"/>
                </a:solidFill>
              </a:rPr>
              <a:t>Slide</a:t>
            </a:r>
            <a:r>
              <a:rPr lang="fr-CA" sz="2100" b="1" dirty="0">
                <a:solidFill>
                  <a:schemeClr val="bg2"/>
                </a:solidFill>
              </a:rPr>
              <a:t> </a:t>
            </a:r>
            <a:r>
              <a:rPr lang="fr-CA" sz="2100" b="1" dirty="0" err="1">
                <a:solidFill>
                  <a:schemeClr val="bg2"/>
                </a:solidFill>
              </a:rPr>
              <a:t>title</a:t>
            </a:r>
            <a:r>
              <a:rPr lang="fr-CA" sz="2100" b="1" dirty="0">
                <a:solidFill>
                  <a:schemeClr val="bg2"/>
                </a:solidFill>
              </a:rPr>
              <a:t> Arial 28 bold </a:t>
            </a:r>
            <a:endParaRPr lang="en-US" dirty="0"/>
          </a:p>
        </p:txBody>
      </p:sp>
      <p:grpSp>
        <p:nvGrpSpPr>
          <p:cNvPr id="13" name="Group 12"/>
          <p:cNvGrpSpPr/>
          <p:nvPr userDrawn="1"/>
        </p:nvGrpSpPr>
        <p:grpSpPr>
          <a:xfrm>
            <a:off x="9102044" y="260648"/>
            <a:ext cx="2490693" cy="480702"/>
            <a:chOff x="6826533" y="260648"/>
            <a:chExt cx="1868020" cy="480702"/>
          </a:xfrm>
        </p:grpSpPr>
        <p:pic>
          <p:nvPicPr>
            <p:cNvPr id="14" name="Picture 13" descr="ENG CAC PRIMARY CMYK.eps"/>
            <p:cNvPicPr>
              <a:picLocks noChangeAspect="1"/>
            </p:cNvPicPr>
            <p:nvPr/>
          </p:nvPicPr>
          <p:blipFill>
            <a:blip r:embed="rId3" cstate="print"/>
            <a:stretch>
              <a:fillRect/>
            </a:stretch>
          </p:blipFill>
          <p:spPr>
            <a:xfrm>
              <a:off x="7994984" y="260648"/>
              <a:ext cx="699569" cy="471820"/>
            </a:xfrm>
            <a:prstGeom prst="rect">
              <a:avLst/>
            </a:prstGeom>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826533" y="333651"/>
              <a:ext cx="933452" cy="407699"/>
            </a:xfrm>
            <a:prstGeom prst="rect">
              <a:avLst/>
            </a:prstGeom>
          </p:spPr>
        </p:pic>
      </p:gr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18" name="Picture 17" descr="CAC-PPT_BAR_ENG.jpg"/>
          <p:cNvPicPr>
            <a:picLocks noChangeAspect="1"/>
          </p:cNvPicPr>
          <p:nvPr userDrawn="1"/>
        </p:nvPicPr>
        <p:blipFill>
          <a:blip r:embed="rId2" cstate="print"/>
          <a:stretch>
            <a:fillRect/>
          </a:stretch>
        </p:blipFill>
        <p:spPr>
          <a:xfrm>
            <a:off x="5" y="965387"/>
            <a:ext cx="12192001" cy="438364"/>
          </a:xfrm>
          <a:prstGeom prst="rect">
            <a:avLst/>
          </a:prstGeom>
        </p:spPr>
      </p:pic>
      <p:sp>
        <p:nvSpPr>
          <p:cNvPr id="19" name="Title 12"/>
          <p:cNvSpPr>
            <a:spLocks noGrp="1"/>
          </p:cNvSpPr>
          <p:nvPr userDrawn="1">
            <p:ph type="title"/>
          </p:nvPr>
        </p:nvSpPr>
        <p:spPr>
          <a:xfrm>
            <a:off x="963084" y="2720908"/>
            <a:ext cx="10363200" cy="1362075"/>
          </a:xfrm>
          <a:prstGeom prst="rect">
            <a:avLst/>
          </a:prstGeom>
        </p:spPr>
        <p:txBody>
          <a:bodyPr>
            <a:normAutofit/>
          </a:bodyPr>
          <a:lstStyle/>
          <a:p>
            <a:r>
              <a:rPr lang="en-US">
                <a:latin typeface="Arial" pitchFamily="34" charset="0"/>
                <a:cs typeface="Arial" pitchFamily="34" charset="0"/>
              </a:rPr>
              <a:t>Click to edit Master title style</a:t>
            </a:r>
            <a:endParaRPr lang="en-US" dirty="0">
              <a:latin typeface="Arial" pitchFamily="34" charset="0"/>
              <a:cs typeface="Arial" pitchFamily="34" charset="0"/>
            </a:endParaRPr>
          </a:p>
        </p:txBody>
      </p:sp>
      <p:sp>
        <p:nvSpPr>
          <p:cNvPr id="20" name="Content Placeholder 11"/>
          <p:cNvSpPr>
            <a:spLocks noGrp="1"/>
          </p:cNvSpPr>
          <p:nvPr userDrawn="1">
            <p:ph type="body" idx="1"/>
          </p:nvPr>
        </p:nvSpPr>
        <p:spPr>
          <a:xfrm>
            <a:off x="963084" y="4089060"/>
            <a:ext cx="10363200" cy="1500187"/>
          </a:xfrm>
          <a:prstGeom prst="rect">
            <a:avLst/>
          </a:prstGeom>
        </p:spPr>
        <p:txBody>
          <a:bodyPr/>
          <a:lstStyle/>
          <a:p>
            <a:pPr lvl="0"/>
            <a:r>
              <a:rPr lang="en-US">
                <a:latin typeface="Arial" pitchFamily="34" charset="0"/>
                <a:cs typeface="Arial" pitchFamily="34" charset="0"/>
              </a:rPr>
              <a:t>Click to edit Master text styles</a:t>
            </a:r>
          </a:p>
          <a:p>
            <a:pPr lvl="1"/>
            <a:r>
              <a:rPr lang="en-US">
                <a:latin typeface="Arial" pitchFamily="34" charset="0"/>
                <a:cs typeface="Arial" pitchFamily="34" charset="0"/>
              </a:rPr>
              <a:t>Second level</a:t>
            </a:r>
          </a:p>
        </p:txBody>
      </p:sp>
      <p:sp>
        <p:nvSpPr>
          <p:cNvPr id="24" name="Picture Placeholder 13"/>
          <p:cNvSpPr>
            <a:spLocks noGrp="1"/>
          </p:cNvSpPr>
          <p:nvPr>
            <p:ph type="pic" sz="quarter" idx="10"/>
          </p:nvPr>
        </p:nvSpPr>
        <p:spPr>
          <a:xfrm>
            <a:off x="8304248" y="5877272"/>
            <a:ext cx="1056117" cy="791816"/>
          </a:xfrm>
          <a:prstGeom prst="rect">
            <a:avLst/>
          </a:prstGeom>
        </p:spPr>
        <p:txBody>
          <a:bodyPr/>
          <a:lstStyle/>
          <a:p>
            <a:r>
              <a:rPr lang="en-US"/>
              <a:t>Click icon to add picture</a:t>
            </a:r>
          </a:p>
        </p:txBody>
      </p:sp>
      <p:sp>
        <p:nvSpPr>
          <p:cNvPr id="25" name="Picture Placeholder 13"/>
          <p:cNvSpPr>
            <a:spLocks noGrp="1"/>
          </p:cNvSpPr>
          <p:nvPr>
            <p:ph type="pic" sz="quarter" idx="11"/>
          </p:nvPr>
        </p:nvSpPr>
        <p:spPr>
          <a:xfrm>
            <a:off x="9648396" y="5877371"/>
            <a:ext cx="1056117" cy="791816"/>
          </a:xfrm>
          <a:prstGeom prst="rect">
            <a:avLst/>
          </a:prstGeom>
        </p:spPr>
        <p:txBody>
          <a:bodyPr/>
          <a:lstStyle/>
          <a:p>
            <a:r>
              <a:rPr lang="en-US"/>
              <a:t>Click icon to add picture</a:t>
            </a:r>
          </a:p>
        </p:txBody>
      </p:sp>
      <p:sp>
        <p:nvSpPr>
          <p:cNvPr id="26" name="Picture Placeholder 13"/>
          <p:cNvSpPr>
            <a:spLocks noGrp="1"/>
          </p:cNvSpPr>
          <p:nvPr>
            <p:ph type="pic" sz="quarter" idx="12"/>
          </p:nvPr>
        </p:nvSpPr>
        <p:spPr>
          <a:xfrm>
            <a:off x="10992544" y="5877371"/>
            <a:ext cx="1056117" cy="791816"/>
          </a:xfrm>
          <a:prstGeom prst="rect">
            <a:avLst/>
          </a:prstGeom>
        </p:spPr>
        <p:txBody>
          <a:bodyPr/>
          <a:lstStyle/>
          <a:p>
            <a:r>
              <a:rPr lang="en-US"/>
              <a:t>Click icon to add picture</a:t>
            </a:r>
          </a:p>
        </p:txBody>
      </p:sp>
      <p:grpSp>
        <p:nvGrpSpPr>
          <p:cNvPr id="11" name="Group 10"/>
          <p:cNvGrpSpPr/>
          <p:nvPr userDrawn="1"/>
        </p:nvGrpSpPr>
        <p:grpSpPr>
          <a:xfrm>
            <a:off x="9102044" y="260648"/>
            <a:ext cx="2490693" cy="480702"/>
            <a:chOff x="6826533" y="260648"/>
            <a:chExt cx="1868020" cy="480702"/>
          </a:xfrm>
        </p:grpSpPr>
        <p:pic>
          <p:nvPicPr>
            <p:cNvPr id="12" name="Picture 11" descr="ENG CAC PRIMARY CMYK.eps"/>
            <p:cNvPicPr>
              <a:picLocks noChangeAspect="1"/>
            </p:cNvPicPr>
            <p:nvPr/>
          </p:nvPicPr>
          <p:blipFill>
            <a:blip r:embed="rId3" cstate="print"/>
            <a:stretch>
              <a:fillRect/>
            </a:stretch>
          </p:blipFill>
          <p:spPr>
            <a:xfrm>
              <a:off x="7994984" y="260648"/>
              <a:ext cx="699569" cy="471820"/>
            </a:xfrm>
            <a:prstGeom prst="rect">
              <a:avLst/>
            </a:prstGeom>
          </p:spPr>
        </p:pic>
        <p:pic>
          <p:nvPicPr>
            <p:cNvPr id="13" name="Picture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826533" y="333651"/>
              <a:ext cx="933452" cy="407699"/>
            </a:xfrm>
            <a:prstGeom prst="rect">
              <a:avLst/>
            </a:prstGeom>
          </p:spPr>
        </p:pic>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6"/>
            <a:ext cx="10515600" cy="2852737"/>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831851" y="4589471"/>
            <a:ext cx="10515600" cy="1500187"/>
          </a:xfrm>
        </p:spPr>
        <p:txBody>
          <a:bodyPr/>
          <a:lstStyle>
            <a:lvl1pPr marL="0" indent="0">
              <a:buNone/>
              <a:defRPr sz="1800">
                <a:solidFill>
                  <a:schemeClr val="tx1"/>
                </a:solidFill>
              </a:defRPr>
            </a:lvl1pPr>
            <a:lvl2pPr marL="342891" indent="0">
              <a:buNone/>
              <a:defRPr sz="1500">
                <a:solidFill>
                  <a:schemeClr val="tx1">
                    <a:tint val="75000"/>
                  </a:schemeClr>
                </a:solidFill>
              </a:defRPr>
            </a:lvl2pPr>
            <a:lvl3pPr marL="685783" indent="0">
              <a:buNone/>
              <a:defRPr sz="1351">
                <a:solidFill>
                  <a:schemeClr val="tx1">
                    <a:tint val="75000"/>
                  </a:schemeClr>
                </a:solidFill>
              </a:defRPr>
            </a:lvl3pPr>
            <a:lvl4pPr marL="1028674"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9" indent="0">
              <a:buNone/>
              <a:defRPr sz="1200">
                <a:solidFill>
                  <a:schemeClr val="tx1">
                    <a:tint val="75000"/>
                  </a:schemeClr>
                </a:solidFill>
              </a:defRPr>
            </a:lvl7pPr>
            <a:lvl8pPr marL="2400240" indent="0">
              <a:buNone/>
              <a:defRPr sz="1200">
                <a:solidFill>
                  <a:schemeClr val="tx1">
                    <a:tint val="75000"/>
                  </a:schemeClr>
                </a:solidFill>
              </a:defRPr>
            </a:lvl8pPr>
            <a:lvl9pPr marL="2743131"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1CA62374-E4A5-4AC0-A3A0-9FF4E8D3B738}" type="datetimeFigureOut">
              <a:rPr lang="en-US" smtClean="0"/>
              <a:pPr>
                <a:defRPr/>
              </a:pPr>
              <a:t>11/16/2019</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4E9F943-1A91-44C7-8BD0-3578926024E9}" type="slidenum">
              <a:rPr lang="en-US" smtClean="0"/>
              <a:pPr>
                <a:defRPr/>
              </a:pPr>
              <a:t>‹#›</a:t>
            </a:fld>
            <a:endParaRPr lang="en-US" dirty="0"/>
          </a:p>
        </p:txBody>
      </p:sp>
    </p:spTree>
    <p:extLst>
      <p:ext uri="{BB962C8B-B14F-4D97-AF65-F5344CB8AC3E}">
        <p14:creationId xmlns:p14="http://schemas.microsoft.com/office/powerpoint/2010/main" val="407488290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1800" b="1"/>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1800"/>
            </a:lvl1pPr>
            <a:lvl2pPr>
              <a:defRPr sz="1500"/>
            </a:lvl2pPr>
            <a:lvl3pPr>
              <a:defRPr sz="1351"/>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2" y="1535113"/>
            <a:ext cx="5389033" cy="639762"/>
          </a:xfrm>
          <a:prstGeom prst="rect">
            <a:avLst/>
          </a:prstGeom>
        </p:spPr>
        <p:txBody>
          <a:bodyPr anchor="b"/>
          <a:lstStyle>
            <a:lvl1pPr marL="0" indent="0">
              <a:buNone/>
              <a:defRPr sz="1800" b="1"/>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72" y="2174875"/>
            <a:ext cx="5389033" cy="3951288"/>
          </a:xfrm>
          <a:prstGeom prst="rect">
            <a:avLst/>
          </a:prstGeom>
        </p:spPr>
        <p:txBody>
          <a:bodyPr/>
          <a:lstStyle>
            <a:lvl1pPr>
              <a:defRPr sz="1800"/>
            </a:lvl1pPr>
            <a:lvl2pPr>
              <a:defRPr sz="1500"/>
            </a:lvl2pPr>
            <a:lvl3pPr>
              <a:defRPr sz="1351"/>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3" name="Picture 12" descr="CAC-PPT_BAR_ENG.jpg"/>
          <p:cNvPicPr>
            <a:picLocks noChangeAspect="1"/>
          </p:cNvPicPr>
          <p:nvPr userDrawn="1"/>
        </p:nvPicPr>
        <p:blipFill>
          <a:blip r:embed="rId2" cstate="print"/>
          <a:stretch>
            <a:fillRect/>
          </a:stretch>
        </p:blipFill>
        <p:spPr>
          <a:xfrm>
            <a:off x="5" y="965387"/>
            <a:ext cx="12192001" cy="438364"/>
          </a:xfrm>
          <a:prstGeom prst="rect">
            <a:avLst/>
          </a:prstGeom>
        </p:spPr>
      </p:pic>
      <p:sp>
        <p:nvSpPr>
          <p:cNvPr id="20" name="Picture Placeholder 13"/>
          <p:cNvSpPr>
            <a:spLocks noGrp="1"/>
          </p:cNvSpPr>
          <p:nvPr>
            <p:ph type="pic" sz="quarter" idx="10"/>
          </p:nvPr>
        </p:nvSpPr>
        <p:spPr>
          <a:xfrm>
            <a:off x="8304248" y="5877272"/>
            <a:ext cx="1056117" cy="791816"/>
          </a:xfrm>
          <a:prstGeom prst="rect">
            <a:avLst/>
          </a:prstGeom>
        </p:spPr>
        <p:txBody>
          <a:bodyPr/>
          <a:lstStyle/>
          <a:p>
            <a:r>
              <a:rPr lang="en-US"/>
              <a:t>Click icon to add picture</a:t>
            </a:r>
          </a:p>
        </p:txBody>
      </p:sp>
      <p:sp>
        <p:nvSpPr>
          <p:cNvPr id="21" name="Picture Placeholder 13"/>
          <p:cNvSpPr>
            <a:spLocks noGrp="1"/>
          </p:cNvSpPr>
          <p:nvPr>
            <p:ph type="pic" sz="quarter" idx="11"/>
          </p:nvPr>
        </p:nvSpPr>
        <p:spPr>
          <a:xfrm>
            <a:off x="9648396" y="5877371"/>
            <a:ext cx="1056117" cy="791816"/>
          </a:xfrm>
          <a:prstGeom prst="rect">
            <a:avLst/>
          </a:prstGeom>
        </p:spPr>
        <p:txBody>
          <a:bodyPr/>
          <a:lstStyle/>
          <a:p>
            <a:r>
              <a:rPr lang="en-US"/>
              <a:t>Click icon to add picture</a:t>
            </a:r>
          </a:p>
        </p:txBody>
      </p:sp>
      <p:sp>
        <p:nvSpPr>
          <p:cNvPr id="22" name="Picture Placeholder 13"/>
          <p:cNvSpPr>
            <a:spLocks noGrp="1"/>
          </p:cNvSpPr>
          <p:nvPr>
            <p:ph type="pic" sz="quarter" idx="12"/>
          </p:nvPr>
        </p:nvSpPr>
        <p:spPr>
          <a:xfrm>
            <a:off x="10992544" y="5877371"/>
            <a:ext cx="1056117" cy="791816"/>
          </a:xfrm>
          <a:prstGeom prst="rect">
            <a:avLst/>
          </a:prstGeom>
        </p:spPr>
        <p:txBody>
          <a:bodyPr/>
          <a:lstStyle/>
          <a:p>
            <a:r>
              <a:rPr lang="en-US"/>
              <a:t>Click icon to add picture</a:t>
            </a:r>
          </a:p>
        </p:txBody>
      </p:sp>
      <p:sp>
        <p:nvSpPr>
          <p:cNvPr id="26" name="Title 5"/>
          <p:cNvSpPr>
            <a:spLocks noGrp="1"/>
          </p:cNvSpPr>
          <p:nvPr userDrawn="1">
            <p:ph type="title" hasCustomPrompt="1"/>
          </p:nvPr>
        </p:nvSpPr>
        <p:spPr>
          <a:xfrm>
            <a:off x="0" y="908720"/>
            <a:ext cx="12192000" cy="504056"/>
          </a:xfrm>
          <a:prstGeom prst="rect">
            <a:avLst/>
          </a:prstGeom>
        </p:spPr>
        <p:txBody>
          <a:bodyPr/>
          <a:lstStyle>
            <a:lvl1pPr algn="l">
              <a:defRPr sz="2100" b="1" baseline="0">
                <a:solidFill>
                  <a:schemeClr val="bg2"/>
                </a:solidFill>
              </a:defRPr>
            </a:lvl1pPr>
          </a:lstStyle>
          <a:p>
            <a:r>
              <a:rPr lang="fr-CA" sz="2100" b="1" dirty="0" err="1">
                <a:solidFill>
                  <a:schemeClr val="bg2"/>
                </a:solidFill>
              </a:rPr>
              <a:t>Slide</a:t>
            </a:r>
            <a:r>
              <a:rPr lang="fr-CA" sz="2100" b="1" dirty="0">
                <a:solidFill>
                  <a:schemeClr val="bg2"/>
                </a:solidFill>
              </a:rPr>
              <a:t> </a:t>
            </a:r>
            <a:r>
              <a:rPr lang="fr-CA" sz="2100" b="1" dirty="0" err="1">
                <a:solidFill>
                  <a:schemeClr val="bg2"/>
                </a:solidFill>
              </a:rPr>
              <a:t>title</a:t>
            </a:r>
            <a:r>
              <a:rPr lang="fr-CA" sz="2100" b="1" dirty="0">
                <a:solidFill>
                  <a:schemeClr val="bg2"/>
                </a:solidFill>
              </a:rPr>
              <a:t> Arial 28 bold </a:t>
            </a:r>
            <a:endParaRPr lang="en-US" dirty="0"/>
          </a:p>
        </p:txBody>
      </p:sp>
      <p:grpSp>
        <p:nvGrpSpPr>
          <p:cNvPr id="14" name="Group 13"/>
          <p:cNvGrpSpPr/>
          <p:nvPr userDrawn="1"/>
        </p:nvGrpSpPr>
        <p:grpSpPr>
          <a:xfrm>
            <a:off x="9102044" y="260648"/>
            <a:ext cx="2490693" cy="480702"/>
            <a:chOff x="6826533" y="260648"/>
            <a:chExt cx="1868020" cy="480702"/>
          </a:xfrm>
        </p:grpSpPr>
        <p:pic>
          <p:nvPicPr>
            <p:cNvPr id="15" name="Picture 14" descr="ENG CAC PRIMARY CMYK.eps"/>
            <p:cNvPicPr>
              <a:picLocks noChangeAspect="1"/>
            </p:cNvPicPr>
            <p:nvPr/>
          </p:nvPicPr>
          <p:blipFill>
            <a:blip r:embed="rId3" cstate="print"/>
            <a:stretch>
              <a:fillRect/>
            </a:stretch>
          </p:blipFill>
          <p:spPr>
            <a:xfrm>
              <a:off x="7994984" y="260648"/>
              <a:ext cx="699569" cy="471820"/>
            </a:xfrm>
            <a:prstGeom prst="rect">
              <a:avLst/>
            </a:prstGeom>
          </p:spPr>
        </p:pic>
        <p:pic>
          <p:nvPicPr>
            <p:cNvPr id="16" name="Picture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826533" y="333651"/>
              <a:ext cx="933452" cy="407699"/>
            </a:xfrm>
            <a:prstGeom prst="rect">
              <a:avLst/>
            </a:prstGeom>
          </p:spPr>
        </p:pic>
      </p:gr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pic>
        <p:nvPicPr>
          <p:cNvPr id="11" name="Picture 10" descr="CAC-PPT_BAR_ENG.jpg"/>
          <p:cNvPicPr>
            <a:picLocks noChangeAspect="1"/>
          </p:cNvPicPr>
          <p:nvPr userDrawn="1"/>
        </p:nvPicPr>
        <p:blipFill>
          <a:blip r:embed="rId2" cstate="print"/>
          <a:stretch>
            <a:fillRect/>
          </a:stretch>
        </p:blipFill>
        <p:spPr>
          <a:xfrm>
            <a:off x="5" y="965387"/>
            <a:ext cx="12192001" cy="438364"/>
          </a:xfrm>
          <a:prstGeom prst="rect">
            <a:avLst/>
          </a:prstGeom>
        </p:spPr>
      </p:pic>
      <p:sp>
        <p:nvSpPr>
          <p:cNvPr id="12" name="Content Placeholder 11"/>
          <p:cNvSpPr>
            <a:spLocks noGrp="1"/>
          </p:cNvSpPr>
          <p:nvPr userDrawn="1">
            <p:ph idx="1"/>
          </p:nvPr>
        </p:nvSpPr>
        <p:spPr>
          <a:xfrm>
            <a:off x="609600" y="1600206"/>
            <a:ext cx="10972800" cy="4525963"/>
          </a:xfrm>
          <a:prstGeom prst="rect">
            <a:avLst/>
          </a:prstGeom>
        </p:spPr>
        <p:txBody>
          <a:bodyPr/>
          <a:lstStyle/>
          <a:p>
            <a:pPr lvl="0"/>
            <a:r>
              <a:rPr lang="en-US">
                <a:latin typeface="Arial" pitchFamily="34" charset="0"/>
                <a:cs typeface="Arial" pitchFamily="34" charset="0"/>
              </a:rPr>
              <a:t>Click to edit Master text styles</a:t>
            </a:r>
          </a:p>
          <a:p>
            <a:pPr lvl="1"/>
            <a:r>
              <a:rPr lang="en-US">
                <a:latin typeface="Arial" pitchFamily="34" charset="0"/>
                <a:cs typeface="Arial" pitchFamily="34" charset="0"/>
              </a:rPr>
              <a:t>Second level</a:t>
            </a:r>
          </a:p>
        </p:txBody>
      </p:sp>
      <p:sp>
        <p:nvSpPr>
          <p:cNvPr id="17" name="Picture Placeholder 13"/>
          <p:cNvSpPr>
            <a:spLocks noGrp="1"/>
          </p:cNvSpPr>
          <p:nvPr>
            <p:ph type="pic" sz="quarter" idx="10"/>
          </p:nvPr>
        </p:nvSpPr>
        <p:spPr>
          <a:xfrm>
            <a:off x="8304248" y="5877272"/>
            <a:ext cx="1056117" cy="791816"/>
          </a:xfrm>
          <a:prstGeom prst="rect">
            <a:avLst/>
          </a:prstGeom>
        </p:spPr>
        <p:txBody>
          <a:bodyPr/>
          <a:lstStyle/>
          <a:p>
            <a:r>
              <a:rPr lang="en-US"/>
              <a:t>Click icon to add picture</a:t>
            </a:r>
          </a:p>
        </p:txBody>
      </p:sp>
      <p:sp>
        <p:nvSpPr>
          <p:cNvPr id="18" name="Picture Placeholder 13"/>
          <p:cNvSpPr>
            <a:spLocks noGrp="1"/>
          </p:cNvSpPr>
          <p:nvPr>
            <p:ph type="pic" sz="quarter" idx="11"/>
          </p:nvPr>
        </p:nvSpPr>
        <p:spPr>
          <a:xfrm>
            <a:off x="9648396" y="5877371"/>
            <a:ext cx="1056117" cy="791816"/>
          </a:xfrm>
          <a:prstGeom prst="rect">
            <a:avLst/>
          </a:prstGeom>
        </p:spPr>
        <p:txBody>
          <a:bodyPr/>
          <a:lstStyle/>
          <a:p>
            <a:r>
              <a:rPr lang="en-US"/>
              <a:t>Click icon to add picture</a:t>
            </a:r>
          </a:p>
        </p:txBody>
      </p:sp>
      <p:sp>
        <p:nvSpPr>
          <p:cNvPr id="19" name="Picture Placeholder 13"/>
          <p:cNvSpPr>
            <a:spLocks noGrp="1"/>
          </p:cNvSpPr>
          <p:nvPr>
            <p:ph type="pic" sz="quarter" idx="12"/>
          </p:nvPr>
        </p:nvSpPr>
        <p:spPr>
          <a:xfrm>
            <a:off x="10992544" y="5877371"/>
            <a:ext cx="1056117" cy="791816"/>
          </a:xfrm>
          <a:prstGeom prst="rect">
            <a:avLst/>
          </a:prstGeom>
        </p:spPr>
        <p:txBody>
          <a:bodyPr/>
          <a:lstStyle/>
          <a:p>
            <a:r>
              <a:rPr lang="en-US"/>
              <a:t>Click icon to add picture</a:t>
            </a:r>
          </a:p>
        </p:txBody>
      </p:sp>
      <p:sp>
        <p:nvSpPr>
          <p:cNvPr id="24" name="Title 5"/>
          <p:cNvSpPr>
            <a:spLocks noGrp="1"/>
          </p:cNvSpPr>
          <p:nvPr userDrawn="1">
            <p:ph type="title" hasCustomPrompt="1"/>
          </p:nvPr>
        </p:nvSpPr>
        <p:spPr>
          <a:xfrm>
            <a:off x="0" y="908720"/>
            <a:ext cx="12192000" cy="504056"/>
          </a:xfrm>
          <a:prstGeom prst="rect">
            <a:avLst/>
          </a:prstGeom>
        </p:spPr>
        <p:txBody>
          <a:bodyPr/>
          <a:lstStyle>
            <a:lvl1pPr algn="l">
              <a:defRPr sz="2100" b="1" baseline="0">
                <a:solidFill>
                  <a:schemeClr val="bg2"/>
                </a:solidFill>
              </a:defRPr>
            </a:lvl1pPr>
          </a:lstStyle>
          <a:p>
            <a:r>
              <a:rPr lang="fr-CA" sz="2100" b="1" dirty="0" err="1">
                <a:solidFill>
                  <a:schemeClr val="bg2"/>
                </a:solidFill>
              </a:rPr>
              <a:t>Slide</a:t>
            </a:r>
            <a:r>
              <a:rPr lang="fr-CA" sz="2100" b="1" dirty="0">
                <a:solidFill>
                  <a:schemeClr val="bg2"/>
                </a:solidFill>
              </a:rPr>
              <a:t> </a:t>
            </a:r>
            <a:r>
              <a:rPr lang="fr-CA" sz="2100" b="1" dirty="0" err="1">
                <a:solidFill>
                  <a:schemeClr val="bg2"/>
                </a:solidFill>
              </a:rPr>
              <a:t>title</a:t>
            </a:r>
            <a:r>
              <a:rPr lang="fr-CA" sz="2100" b="1" dirty="0">
                <a:solidFill>
                  <a:schemeClr val="bg2"/>
                </a:solidFill>
              </a:rPr>
              <a:t> Arial 28 bold </a:t>
            </a:r>
            <a:endParaRPr lang="en-US" dirty="0"/>
          </a:p>
        </p:txBody>
      </p:sp>
      <p:grpSp>
        <p:nvGrpSpPr>
          <p:cNvPr id="13" name="Group 12"/>
          <p:cNvGrpSpPr/>
          <p:nvPr userDrawn="1"/>
        </p:nvGrpSpPr>
        <p:grpSpPr>
          <a:xfrm>
            <a:off x="9102044" y="260648"/>
            <a:ext cx="2490693" cy="480702"/>
            <a:chOff x="6826533" y="260648"/>
            <a:chExt cx="1868020" cy="480702"/>
          </a:xfrm>
        </p:grpSpPr>
        <p:pic>
          <p:nvPicPr>
            <p:cNvPr id="14" name="Picture 13" descr="ENG CAC PRIMARY CMYK.eps"/>
            <p:cNvPicPr>
              <a:picLocks noChangeAspect="1"/>
            </p:cNvPicPr>
            <p:nvPr/>
          </p:nvPicPr>
          <p:blipFill>
            <a:blip r:embed="rId3" cstate="print"/>
            <a:stretch>
              <a:fillRect/>
            </a:stretch>
          </p:blipFill>
          <p:spPr>
            <a:xfrm>
              <a:off x="7994984" y="260648"/>
              <a:ext cx="699569" cy="471820"/>
            </a:xfrm>
            <a:prstGeom prst="rect">
              <a:avLst/>
            </a:prstGeom>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826533" y="333651"/>
              <a:ext cx="933452" cy="407699"/>
            </a:xfrm>
            <a:prstGeom prst="rect">
              <a:avLst/>
            </a:prstGeom>
          </p:spPr>
        </p:pic>
      </p:gr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pic>
        <p:nvPicPr>
          <p:cNvPr id="11" name="Picture 10" descr="CAC-PPT_BAR_ENG.jpg"/>
          <p:cNvPicPr>
            <a:picLocks noChangeAspect="1"/>
          </p:cNvPicPr>
          <p:nvPr userDrawn="1"/>
        </p:nvPicPr>
        <p:blipFill>
          <a:blip r:embed="rId2" cstate="print"/>
          <a:stretch>
            <a:fillRect/>
          </a:stretch>
        </p:blipFill>
        <p:spPr>
          <a:xfrm>
            <a:off x="5" y="965387"/>
            <a:ext cx="12192001" cy="438364"/>
          </a:xfrm>
          <a:prstGeom prst="rect">
            <a:avLst/>
          </a:prstGeom>
        </p:spPr>
      </p:pic>
      <p:sp>
        <p:nvSpPr>
          <p:cNvPr id="12" name="Content Placeholder 11"/>
          <p:cNvSpPr>
            <a:spLocks noGrp="1"/>
          </p:cNvSpPr>
          <p:nvPr userDrawn="1">
            <p:ph idx="1"/>
          </p:nvPr>
        </p:nvSpPr>
        <p:spPr>
          <a:xfrm>
            <a:off x="609600" y="1600206"/>
            <a:ext cx="10972800" cy="4525963"/>
          </a:xfrm>
          <a:prstGeom prst="rect">
            <a:avLst/>
          </a:prstGeom>
        </p:spPr>
        <p:txBody>
          <a:bodyPr/>
          <a:lstStyle/>
          <a:p>
            <a:pPr lvl="0"/>
            <a:r>
              <a:rPr lang="en-US">
                <a:latin typeface="Arial" pitchFamily="34" charset="0"/>
                <a:cs typeface="Arial" pitchFamily="34" charset="0"/>
              </a:rPr>
              <a:t>Click to edit Master text styles</a:t>
            </a:r>
          </a:p>
          <a:p>
            <a:pPr lvl="1"/>
            <a:r>
              <a:rPr lang="en-US">
                <a:latin typeface="Arial" pitchFamily="34" charset="0"/>
                <a:cs typeface="Arial" pitchFamily="34" charset="0"/>
              </a:rPr>
              <a:t>Second level</a:t>
            </a:r>
          </a:p>
        </p:txBody>
      </p:sp>
      <p:sp>
        <p:nvSpPr>
          <p:cNvPr id="17" name="Picture Placeholder 13"/>
          <p:cNvSpPr>
            <a:spLocks noGrp="1"/>
          </p:cNvSpPr>
          <p:nvPr>
            <p:ph type="pic" sz="quarter" idx="10"/>
          </p:nvPr>
        </p:nvSpPr>
        <p:spPr>
          <a:xfrm>
            <a:off x="8304248" y="5877272"/>
            <a:ext cx="1056117" cy="791816"/>
          </a:xfrm>
          <a:prstGeom prst="rect">
            <a:avLst/>
          </a:prstGeom>
        </p:spPr>
        <p:txBody>
          <a:bodyPr/>
          <a:lstStyle/>
          <a:p>
            <a:r>
              <a:rPr lang="en-US"/>
              <a:t>Click icon to add picture</a:t>
            </a:r>
          </a:p>
        </p:txBody>
      </p:sp>
      <p:sp>
        <p:nvSpPr>
          <p:cNvPr id="18" name="Picture Placeholder 13"/>
          <p:cNvSpPr>
            <a:spLocks noGrp="1"/>
          </p:cNvSpPr>
          <p:nvPr>
            <p:ph type="pic" sz="quarter" idx="11"/>
          </p:nvPr>
        </p:nvSpPr>
        <p:spPr>
          <a:xfrm>
            <a:off x="9648396" y="5877371"/>
            <a:ext cx="1056117" cy="791816"/>
          </a:xfrm>
          <a:prstGeom prst="rect">
            <a:avLst/>
          </a:prstGeom>
        </p:spPr>
        <p:txBody>
          <a:bodyPr/>
          <a:lstStyle/>
          <a:p>
            <a:r>
              <a:rPr lang="en-US"/>
              <a:t>Click icon to add picture</a:t>
            </a:r>
          </a:p>
        </p:txBody>
      </p:sp>
      <p:sp>
        <p:nvSpPr>
          <p:cNvPr id="19" name="Picture Placeholder 13"/>
          <p:cNvSpPr>
            <a:spLocks noGrp="1"/>
          </p:cNvSpPr>
          <p:nvPr>
            <p:ph type="pic" sz="quarter" idx="12"/>
          </p:nvPr>
        </p:nvSpPr>
        <p:spPr>
          <a:xfrm>
            <a:off x="10992544" y="5877371"/>
            <a:ext cx="1056117" cy="791816"/>
          </a:xfrm>
          <a:prstGeom prst="rect">
            <a:avLst/>
          </a:prstGeom>
        </p:spPr>
        <p:txBody>
          <a:bodyPr/>
          <a:lstStyle/>
          <a:p>
            <a:r>
              <a:rPr lang="en-US"/>
              <a:t>Click icon to add picture</a:t>
            </a:r>
          </a:p>
        </p:txBody>
      </p:sp>
      <p:sp>
        <p:nvSpPr>
          <p:cNvPr id="24" name="Title 5"/>
          <p:cNvSpPr>
            <a:spLocks noGrp="1"/>
          </p:cNvSpPr>
          <p:nvPr userDrawn="1">
            <p:ph type="title" hasCustomPrompt="1"/>
          </p:nvPr>
        </p:nvSpPr>
        <p:spPr>
          <a:xfrm>
            <a:off x="0" y="908720"/>
            <a:ext cx="12192000" cy="504056"/>
          </a:xfrm>
          <a:prstGeom prst="rect">
            <a:avLst/>
          </a:prstGeom>
        </p:spPr>
        <p:txBody>
          <a:bodyPr/>
          <a:lstStyle>
            <a:lvl1pPr algn="l">
              <a:defRPr sz="2100" b="1" baseline="0">
                <a:solidFill>
                  <a:schemeClr val="bg2"/>
                </a:solidFill>
              </a:defRPr>
            </a:lvl1pPr>
          </a:lstStyle>
          <a:p>
            <a:r>
              <a:rPr lang="fr-CA" sz="2100" b="1" dirty="0" err="1">
                <a:solidFill>
                  <a:schemeClr val="bg2"/>
                </a:solidFill>
              </a:rPr>
              <a:t>Slide</a:t>
            </a:r>
            <a:r>
              <a:rPr lang="fr-CA" sz="2100" b="1" dirty="0">
                <a:solidFill>
                  <a:schemeClr val="bg2"/>
                </a:solidFill>
              </a:rPr>
              <a:t> </a:t>
            </a:r>
            <a:r>
              <a:rPr lang="fr-CA" sz="2100" b="1" dirty="0" err="1">
                <a:solidFill>
                  <a:schemeClr val="bg2"/>
                </a:solidFill>
              </a:rPr>
              <a:t>title</a:t>
            </a:r>
            <a:r>
              <a:rPr lang="fr-CA" sz="2100" b="1" dirty="0">
                <a:solidFill>
                  <a:schemeClr val="bg2"/>
                </a:solidFill>
              </a:rPr>
              <a:t> Arial 28 bold </a:t>
            </a:r>
            <a:endParaRPr lang="en-US" dirty="0"/>
          </a:p>
        </p:txBody>
      </p:sp>
      <p:grpSp>
        <p:nvGrpSpPr>
          <p:cNvPr id="13" name="Group 12"/>
          <p:cNvGrpSpPr/>
          <p:nvPr userDrawn="1"/>
        </p:nvGrpSpPr>
        <p:grpSpPr>
          <a:xfrm>
            <a:off x="9102044" y="260648"/>
            <a:ext cx="2490693" cy="480702"/>
            <a:chOff x="6826533" y="260648"/>
            <a:chExt cx="1868020" cy="480702"/>
          </a:xfrm>
        </p:grpSpPr>
        <p:pic>
          <p:nvPicPr>
            <p:cNvPr id="14" name="Picture 13" descr="ENG CAC PRIMARY CMYK.eps"/>
            <p:cNvPicPr>
              <a:picLocks noChangeAspect="1"/>
            </p:cNvPicPr>
            <p:nvPr/>
          </p:nvPicPr>
          <p:blipFill>
            <a:blip r:embed="rId3" cstate="print"/>
            <a:stretch>
              <a:fillRect/>
            </a:stretch>
          </p:blipFill>
          <p:spPr>
            <a:xfrm>
              <a:off x="7994984" y="260648"/>
              <a:ext cx="699569" cy="471820"/>
            </a:xfrm>
            <a:prstGeom prst="rect">
              <a:avLst/>
            </a:prstGeom>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826533" y="333651"/>
              <a:ext cx="933452" cy="407699"/>
            </a:xfrm>
            <a:prstGeom prst="rect">
              <a:avLst/>
            </a:prstGeom>
          </p:spPr>
        </p:pic>
      </p:gr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pic>
        <p:nvPicPr>
          <p:cNvPr id="11" name="Picture 10" descr="CAC-PPT_BAR_ENG.jpg"/>
          <p:cNvPicPr>
            <a:picLocks noChangeAspect="1"/>
          </p:cNvPicPr>
          <p:nvPr userDrawn="1"/>
        </p:nvPicPr>
        <p:blipFill>
          <a:blip r:embed="rId2" cstate="print"/>
          <a:stretch>
            <a:fillRect/>
          </a:stretch>
        </p:blipFill>
        <p:spPr>
          <a:xfrm>
            <a:off x="5" y="965387"/>
            <a:ext cx="12192001" cy="438364"/>
          </a:xfrm>
          <a:prstGeom prst="rect">
            <a:avLst/>
          </a:prstGeom>
        </p:spPr>
      </p:pic>
      <p:sp>
        <p:nvSpPr>
          <p:cNvPr id="12" name="Content Placeholder 11"/>
          <p:cNvSpPr>
            <a:spLocks noGrp="1"/>
          </p:cNvSpPr>
          <p:nvPr userDrawn="1">
            <p:ph idx="1"/>
          </p:nvPr>
        </p:nvSpPr>
        <p:spPr>
          <a:xfrm>
            <a:off x="609600" y="1600206"/>
            <a:ext cx="10972800" cy="4525963"/>
          </a:xfrm>
          <a:prstGeom prst="rect">
            <a:avLst/>
          </a:prstGeom>
        </p:spPr>
        <p:txBody>
          <a:bodyPr/>
          <a:lstStyle/>
          <a:p>
            <a:pPr lvl="0"/>
            <a:r>
              <a:rPr lang="en-US">
                <a:latin typeface="Arial" pitchFamily="34" charset="0"/>
                <a:cs typeface="Arial" pitchFamily="34" charset="0"/>
              </a:rPr>
              <a:t>Click to edit Master text styles</a:t>
            </a:r>
          </a:p>
          <a:p>
            <a:pPr lvl="1"/>
            <a:r>
              <a:rPr lang="en-US">
                <a:latin typeface="Arial" pitchFamily="34" charset="0"/>
                <a:cs typeface="Arial" pitchFamily="34" charset="0"/>
              </a:rPr>
              <a:t>Second level</a:t>
            </a:r>
          </a:p>
        </p:txBody>
      </p:sp>
      <p:sp>
        <p:nvSpPr>
          <p:cNvPr id="24" name="Title 5"/>
          <p:cNvSpPr>
            <a:spLocks noGrp="1"/>
          </p:cNvSpPr>
          <p:nvPr userDrawn="1">
            <p:ph type="title" hasCustomPrompt="1"/>
          </p:nvPr>
        </p:nvSpPr>
        <p:spPr>
          <a:xfrm>
            <a:off x="0" y="908720"/>
            <a:ext cx="12192000" cy="504056"/>
          </a:xfrm>
          <a:prstGeom prst="rect">
            <a:avLst/>
          </a:prstGeom>
        </p:spPr>
        <p:txBody>
          <a:bodyPr/>
          <a:lstStyle>
            <a:lvl1pPr algn="l">
              <a:defRPr sz="2100" b="1" baseline="0">
                <a:solidFill>
                  <a:schemeClr val="bg2"/>
                </a:solidFill>
              </a:defRPr>
            </a:lvl1pPr>
          </a:lstStyle>
          <a:p>
            <a:r>
              <a:rPr lang="fr-CA" sz="2100" b="1" dirty="0" err="1">
                <a:solidFill>
                  <a:schemeClr val="bg2"/>
                </a:solidFill>
              </a:rPr>
              <a:t>Slide</a:t>
            </a:r>
            <a:r>
              <a:rPr lang="fr-CA" sz="2100" b="1" dirty="0">
                <a:solidFill>
                  <a:schemeClr val="bg2"/>
                </a:solidFill>
              </a:rPr>
              <a:t> </a:t>
            </a:r>
            <a:r>
              <a:rPr lang="fr-CA" sz="2100" b="1" dirty="0" err="1">
                <a:solidFill>
                  <a:schemeClr val="bg2"/>
                </a:solidFill>
              </a:rPr>
              <a:t>title</a:t>
            </a:r>
            <a:r>
              <a:rPr lang="fr-CA" sz="2100" b="1" dirty="0">
                <a:solidFill>
                  <a:schemeClr val="bg2"/>
                </a:solidFill>
              </a:rPr>
              <a:t> Arial 28 bold </a:t>
            </a:r>
            <a:endParaRPr lang="en-US" dirty="0"/>
          </a:p>
        </p:txBody>
      </p:sp>
      <p:grpSp>
        <p:nvGrpSpPr>
          <p:cNvPr id="10" name="Group 9"/>
          <p:cNvGrpSpPr/>
          <p:nvPr userDrawn="1"/>
        </p:nvGrpSpPr>
        <p:grpSpPr>
          <a:xfrm>
            <a:off x="9102044" y="260648"/>
            <a:ext cx="2490693" cy="480702"/>
            <a:chOff x="6826533" y="260648"/>
            <a:chExt cx="1868020" cy="480702"/>
          </a:xfrm>
        </p:grpSpPr>
        <p:pic>
          <p:nvPicPr>
            <p:cNvPr id="13" name="Picture 12" descr="ENG CAC PRIMARY CMYK.eps"/>
            <p:cNvPicPr>
              <a:picLocks noChangeAspect="1"/>
            </p:cNvPicPr>
            <p:nvPr/>
          </p:nvPicPr>
          <p:blipFill>
            <a:blip r:embed="rId3" cstate="print"/>
            <a:stretch>
              <a:fillRect/>
            </a:stretch>
          </p:blipFill>
          <p:spPr>
            <a:xfrm>
              <a:off x="7994984" y="260648"/>
              <a:ext cx="699569" cy="471820"/>
            </a:xfrm>
            <a:prstGeom prst="rect">
              <a:avLst/>
            </a:prstGeom>
          </p:spPr>
        </p:pic>
        <p:pic>
          <p:nvPicPr>
            <p:cNvPr id="14" name="Picture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826533" y="333651"/>
              <a:ext cx="933452" cy="407699"/>
            </a:xfrm>
            <a:prstGeom prst="rect">
              <a:avLst/>
            </a:prstGeom>
          </p:spPr>
        </p:pic>
      </p:gr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pic>
        <p:nvPicPr>
          <p:cNvPr id="11" name="Picture 10" descr="CAC-PPT_BAR_ENG.jpg"/>
          <p:cNvPicPr>
            <a:picLocks noChangeAspect="1"/>
          </p:cNvPicPr>
          <p:nvPr userDrawn="1"/>
        </p:nvPicPr>
        <p:blipFill>
          <a:blip r:embed="rId2" cstate="print"/>
          <a:stretch>
            <a:fillRect/>
          </a:stretch>
        </p:blipFill>
        <p:spPr>
          <a:xfrm>
            <a:off x="5" y="965387"/>
            <a:ext cx="12192001" cy="438364"/>
          </a:xfrm>
          <a:prstGeom prst="rect">
            <a:avLst/>
          </a:prstGeom>
        </p:spPr>
      </p:pic>
      <p:sp>
        <p:nvSpPr>
          <p:cNvPr id="12" name="Content Placeholder 11"/>
          <p:cNvSpPr>
            <a:spLocks noGrp="1"/>
          </p:cNvSpPr>
          <p:nvPr userDrawn="1">
            <p:ph idx="1"/>
          </p:nvPr>
        </p:nvSpPr>
        <p:spPr>
          <a:xfrm>
            <a:off x="609600" y="1600206"/>
            <a:ext cx="10972800" cy="4525963"/>
          </a:xfrm>
          <a:prstGeom prst="rect">
            <a:avLst/>
          </a:prstGeom>
        </p:spPr>
        <p:txBody>
          <a:bodyPr/>
          <a:lstStyle/>
          <a:p>
            <a:pPr lvl="0"/>
            <a:r>
              <a:rPr lang="en-US">
                <a:latin typeface="Arial" pitchFamily="34" charset="0"/>
                <a:cs typeface="Arial" pitchFamily="34" charset="0"/>
              </a:rPr>
              <a:t>Click to edit Master text styles</a:t>
            </a:r>
          </a:p>
          <a:p>
            <a:pPr lvl="1"/>
            <a:r>
              <a:rPr lang="en-US">
                <a:latin typeface="Arial" pitchFamily="34" charset="0"/>
                <a:cs typeface="Arial" pitchFamily="34" charset="0"/>
              </a:rPr>
              <a:t>Second level</a:t>
            </a:r>
          </a:p>
        </p:txBody>
      </p:sp>
      <p:sp>
        <p:nvSpPr>
          <p:cNvPr id="17" name="Picture Placeholder 13"/>
          <p:cNvSpPr>
            <a:spLocks noGrp="1"/>
          </p:cNvSpPr>
          <p:nvPr>
            <p:ph type="pic" sz="quarter" idx="10"/>
          </p:nvPr>
        </p:nvSpPr>
        <p:spPr>
          <a:xfrm>
            <a:off x="8304248" y="5877272"/>
            <a:ext cx="1056117" cy="791816"/>
          </a:xfrm>
          <a:prstGeom prst="rect">
            <a:avLst/>
          </a:prstGeom>
        </p:spPr>
        <p:txBody>
          <a:bodyPr/>
          <a:lstStyle/>
          <a:p>
            <a:r>
              <a:rPr lang="en-US"/>
              <a:t>Click icon to add picture</a:t>
            </a:r>
          </a:p>
        </p:txBody>
      </p:sp>
      <p:sp>
        <p:nvSpPr>
          <p:cNvPr id="18" name="Picture Placeholder 13"/>
          <p:cNvSpPr>
            <a:spLocks noGrp="1"/>
          </p:cNvSpPr>
          <p:nvPr>
            <p:ph type="pic" sz="quarter" idx="11"/>
          </p:nvPr>
        </p:nvSpPr>
        <p:spPr>
          <a:xfrm>
            <a:off x="9648396" y="5877371"/>
            <a:ext cx="1056117" cy="791816"/>
          </a:xfrm>
          <a:prstGeom prst="rect">
            <a:avLst/>
          </a:prstGeom>
        </p:spPr>
        <p:txBody>
          <a:bodyPr/>
          <a:lstStyle/>
          <a:p>
            <a:r>
              <a:rPr lang="en-US"/>
              <a:t>Click icon to add picture</a:t>
            </a:r>
          </a:p>
        </p:txBody>
      </p:sp>
      <p:sp>
        <p:nvSpPr>
          <p:cNvPr id="19" name="Picture Placeholder 13"/>
          <p:cNvSpPr>
            <a:spLocks noGrp="1"/>
          </p:cNvSpPr>
          <p:nvPr>
            <p:ph type="pic" sz="quarter" idx="12"/>
          </p:nvPr>
        </p:nvSpPr>
        <p:spPr>
          <a:xfrm>
            <a:off x="10992544" y="5877371"/>
            <a:ext cx="1056117" cy="791816"/>
          </a:xfrm>
          <a:prstGeom prst="rect">
            <a:avLst/>
          </a:prstGeom>
        </p:spPr>
        <p:txBody>
          <a:bodyPr/>
          <a:lstStyle/>
          <a:p>
            <a:r>
              <a:rPr lang="en-US"/>
              <a:t>Click icon to add picture</a:t>
            </a:r>
          </a:p>
        </p:txBody>
      </p:sp>
      <p:sp>
        <p:nvSpPr>
          <p:cNvPr id="24" name="Title 5"/>
          <p:cNvSpPr>
            <a:spLocks noGrp="1"/>
          </p:cNvSpPr>
          <p:nvPr userDrawn="1">
            <p:ph type="title" hasCustomPrompt="1"/>
          </p:nvPr>
        </p:nvSpPr>
        <p:spPr>
          <a:xfrm>
            <a:off x="0" y="908720"/>
            <a:ext cx="12192000" cy="504056"/>
          </a:xfrm>
          <a:prstGeom prst="rect">
            <a:avLst/>
          </a:prstGeom>
        </p:spPr>
        <p:txBody>
          <a:bodyPr/>
          <a:lstStyle>
            <a:lvl1pPr algn="l">
              <a:defRPr sz="2100" b="1" baseline="0">
                <a:solidFill>
                  <a:schemeClr val="bg2"/>
                </a:solidFill>
              </a:defRPr>
            </a:lvl1pPr>
          </a:lstStyle>
          <a:p>
            <a:r>
              <a:rPr lang="fr-CA" sz="2100" b="1" dirty="0" err="1">
                <a:solidFill>
                  <a:schemeClr val="bg2"/>
                </a:solidFill>
              </a:rPr>
              <a:t>Slide</a:t>
            </a:r>
            <a:r>
              <a:rPr lang="fr-CA" sz="2100" b="1" dirty="0">
                <a:solidFill>
                  <a:schemeClr val="bg2"/>
                </a:solidFill>
              </a:rPr>
              <a:t> </a:t>
            </a:r>
            <a:r>
              <a:rPr lang="fr-CA" sz="2100" b="1" dirty="0" err="1">
                <a:solidFill>
                  <a:schemeClr val="bg2"/>
                </a:solidFill>
              </a:rPr>
              <a:t>title</a:t>
            </a:r>
            <a:r>
              <a:rPr lang="fr-CA" sz="2100" b="1" dirty="0">
                <a:solidFill>
                  <a:schemeClr val="bg2"/>
                </a:solidFill>
              </a:rPr>
              <a:t> Arial 28 bold </a:t>
            </a:r>
            <a:endParaRPr lang="en-US" dirty="0"/>
          </a:p>
        </p:txBody>
      </p:sp>
      <p:grpSp>
        <p:nvGrpSpPr>
          <p:cNvPr id="13" name="Group 12"/>
          <p:cNvGrpSpPr/>
          <p:nvPr userDrawn="1"/>
        </p:nvGrpSpPr>
        <p:grpSpPr>
          <a:xfrm>
            <a:off x="9102044" y="260648"/>
            <a:ext cx="2490693" cy="480702"/>
            <a:chOff x="6826533" y="260648"/>
            <a:chExt cx="1868020" cy="480702"/>
          </a:xfrm>
        </p:grpSpPr>
        <p:pic>
          <p:nvPicPr>
            <p:cNvPr id="14" name="Picture 13" descr="ENG CAC PRIMARY CMYK.eps"/>
            <p:cNvPicPr>
              <a:picLocks noChangeAspect="1"/>
            </p:cNvPicPr>
            <p:nvPr/>
          </p:nvPicPr>
          <p:blipFill>
            <a:blip r:embed="rId3" cstate="print"/>
            <a:stretch>
              <a:fillRect/>
            </a:stretch>
          </p:blipFill>
          <p:spPr>
            <a:xfrm>
              <a:off x="7994984" y="260648"/>
              <a:ext cx="699569" cy="471820"/>
            </a:xfrm>
            <a:prstGeom prst="rect">
              <a:avLst/>
            </a:prstGeom>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826533" y="333651"/>
              <a:ext cx="933452" cy="407699"/>
            </a:xfrm>
            <a:prstGeom prst="rect">
              <a:avLst/>
            </a:prstGeom>
          </p:spPr>
        </p:pic>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1CA62374-E4A5-4AC0-A3A0-9FF4E8D3B738}" type="datetimeFigureOut">
              <a:rPr lang="en-US" smtClean="0"/>
              <a:pPr>
                <a:defRPr/>
              </a:pPr>
              <a:t>11/16/2019</a:t>
            </a:fld>
            <a:endParaRPr lang="en-US" dirty="0"/>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B4E9F943-1A91-44C7-8BD0-3578926024E9}" type="slidenum">
              <a:rPr lang="en-US" smtClean="0"/>
              <a:pPr>
                <a:defRPr/>
              </a:pPr>
              <a:t>‹#›</a:t>
            </a:fld>
            <a:endParaRPr lang="en-US" dirty="0"/>
          </a:p>
        </p:txBody>
      </p:sp>
    </p:spTree>
    <p:extLst>
      <p:ext uri="{BB962C8B-B14F-4D97-AF65-F5344CB8AC3E}">
        <p14:creationId xmlns:p14="http://schemas.microsoft.com/office/powerpoint/2010/main" val="22121887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1800" b="1"/>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1CA62374-E4A5-4AC0-A3A0-9FF4E8D3B738}" type="datetimeFigureOut">
              <a:rPr lang="en-US" smtClean="0"/>
              <a:pPr>
                <a:defRPr/>
              </a:pPr>
              <a:t>11/16/2019</a:t>
            </a:fld>
            <a:endParaRPr lang="en-US" dirty="0"/>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B4E9F943-1A91-44C7-8BD0-3578926024E9}" type="slidenum">
              <a:rPr lang="en-US" smtClean="0"/>
              <a:pPr>
                <a:defRPr/>
              </a:pPr>
              <a:t>‹#›</a:t>
            </a:fld>
            <a:endParaRPr lang="en-US" dirty="0"/>
          </a:p>
        </p:txBody>
      </p:sp>
    </p:spTree>
    <p:extLst>
      <p:ext uri="{BB962C8B-B14F-4D97-AF65-F5344CB8AC3E}">
        <p14:creationId xmlns:p14="http://schemas.microsoft.com/office/powerpoint/2010/main" val="29617335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1CA62374-E4A5-4AC0-A3A0-9FF4E8D3B738}" type="datetimeFigureOut">
              <a:rPr lang="en-US" smtClean="0"/>
              <a:pPr>
                <a:defRPr/>
              </a:pPr>
              <a:t>11/16/2019</a:t>
            </a:fld>
            <a:endParaRPr lang="en-US" dirty="0"/>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B4E9F943-1A91-44C7-8BD0-3578926024E9}" type="slidenum">
              <a:rPr lang="en-US" smtClean="0"/>
              <a:pPr>
                <a:defRPr/>
              </a:pPr>
              <a:t>‹#›</a:t>
            </a:fld>
            <a:endParaRPr lang="en-US" dirty="0"/>
          </a:p>
        </p:txBody>
      </p:sp>
    </p:spTree>
    <p:extLst>
      <p:ext uri="{BB962C8B-B14F-4D97-AF65-F5344CB8AC3E}">
        <p14:creationId xmlns:p14="http://schemas.microsoft.com/office/powerpoint/2010/main" val="8238364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62735C-FDF4-4022-AA98-348C03BFB62A}" type="datetimeFigureOut">
              <a:rPr lang="en-CA" smtClean="0"/>
              <a:pPr/>
              <a:t>2019-11-16</a:t>
            </a:fld>
            <a:endParaRPr lang="en-CA"/>
          </a:p>
        </p:txBody>
      </p:sp>
      <p:sp>
        <p:nvSpPr>
          <p:cNvPr id="3" name="Footer Placeholder 2"/>
          <p:cNvSpPr>
            <a:spLocks noGrp="1"/>
          </p:cNvSpPr>
          <p:nvPr>
            <p:ph type="ftr" sz="quarter" idx="11"/>
          </p:nvPr>
        </p:nvSpPr>
        <p:spPr/>
        <p:txBody>
          <a:bodyPr/>
          <a:lstStyle/>
          <a:p>
            <a:endParaRPr lang="en-CA" dirty="0"/>
          </a:p>
        </p:txBody>
      </p:sp>
      <p:sp>
        <p:nvSpPr>
          <p:cNvPr id="4" name="Slide Number Placeholder 3"/>
          <p:cNvSpPr>
            <a:spLocks noGrp="1"/>
          </p:cNvSpPr>
          <p:nvPr>
            <p:ph type="sldNum" sz="quarter" idx="12"/>
          </p:nvPr>
        </p:nvSpPr>
        <p:spPr/>
        <p:txBody>
          <a:bodyPr/>
          <a:lstStyle/>
          <a:p>
            <a:fld id="{86B6B332-28CE-464C-BF1A-4C7FFB6FC644}" type="slidenum">
              <a:rPr lang="en-CA" smtClean="0"/>
              <a:pPr/>
              <a:t>‹#›</a:t>
            </a:fld>
            <a:endParaRPr lang="en-CA" dirty="0"/>
          </a:p>
        </p:txBody>
      </p:sp>
    </p:spTree>
    <p:extLst>
      <p:ext uri="{BB962C8B-B14F-4D97-AF65-F5344CB8AC3E}">
        <p14:creationId xmlns:p14="http://schemas.microsoft.com/office/powerpoint/2010/main" val="6430557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5183188" y="987433"/>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891" indent="0">
              <a:buNone/>
              <a:defRPr sz="1051"/>
            </a:lvl2pPr>
            <a:lvl3pPr marL="685783" indent="0">
              <a:buNone/>
              <a:defRPr sz="900"/>
            </a:lvl3pPr>
            <a:lvl4pPr marL="1028674" indent="0">
              <a:buNone/>
              <a:defRPr sz="751"/>
            </a:lvl4pPr>
            <a:lvl5pPr marL="1371566" indent="0">
              <a:buNone/>
              <a:defRPr sz="751"/>
            </a:lvl5pPr>
            <a:lvl6pPr marL="1714457" indent="0">
              <a:buNone/>
              <a:defRPr sz="751"/>
            </a:lvl6pPr>
            <a:lvl7pPr marL="2057349" indent="0">
              <a:buNone/>
              <a:defRPr sz="751"/>
            </a:lvl7pPr>
            <a:lvl8pPr marL="2400240" indent="0">
              <a:buNone/>
              <a:defRPr sz="751"/>
            </a:lvl8pPr>
            <a:lvl9pPr marL="2743131" indent="0">
              <a:buNone/>
              <a:defRPr sz="751"/>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1CA62374-E4A5-4AC0-A3A0-9FF4E8D3B738}" type="datetimeFigureOut">
              <a:rPr lang="en-US" smtClean="0"/>
              <a:pPr>
                <a:defRPr/>
              </a:pPr>
              <a:t>11/16/2019</a:t>
            </a:fld>
            <a:endParaRPr lang="en-US" dirty="0"/>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B4E9F943-1A91-44C7-8BD0-3578926024E9}" type="slidenum">
              <a:rPr lang="en-US" smtClean="0"/>
              <a:pPr>
                <a:defRPr/>
              </a:pPr>
              <a:t>‹#›</a:t>
            </a:fld>
            <a:endParaRPr lang="en-US" dirty="0"/>
          </a:p>
        </p:txBody>
      </p:sp>
    </p:spTree>
    <p:extLst>
      <p:ext uri="{BB962C8B-B14F-4D97-AF65-F5344CB8AC3E}">
        <p14:creationId xmlns:p14="http://schemas.microsoft.com/office/powerpoint/2010/main" val="27740392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33"/>
            <a:ext cx="6172200" cy="4873625"/>
          </a:xfrm>
        </p:spPr>
        <p:txBody>
          <a:bodyPr anchor="t"/>
          <a:lstStyle>
            <a:lvl1pPr marL="0" indent="0">
              <a:buNone/>
              <a:defRPr sz="2400"/>
            </a:lvl1pPr>
            <a:lvl2pPr marL="342891" indent="0">
              <a:buNone/>
              <a:defRPr sz="2100"/>
            </a:lvl2pPr>
            <a:lvl3pPr marL="685783" indent="0">
              <a:buNone/>
              <a:defRPr sz="1800"/>
            </a:lvl3pPr>
            <a:lvl4pPr marL="1028674" indent="0">
              <a:buNone/>
              <a:defRPr sz="1500"/>
            </a:lvl4pPr>
            <a:lvl5pPr marL="1371566" indent="0">
              <a:buNone/>
              <a:defRPr sz="1500"/>
            </a:lvl5pPr>
            <a:lvl6pPr marL="1714457" indent="0">
              <a:buNone/>
              <a:defRPr sz="1500"/>
            </a:lvl6pPr>
            <a:lvl7pPr marL="2057349" indent="0">
              <a:buNone/>
              <a:defRPr sz="1500"/>
            </a:lvl7pPr>
            <a:lvl8pPr marL="2400240" indent="0">
              <a:buNone/>
              <a:defRPr sz="1500"/>
            </a:lvl8pPr>
            <a:lvl9pPr marL="2743131"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891" indent="0">
              <a:buNone/>
              <a:defRPr sz="1051"/>
            </a:lvl2pPr>
            <a:lvl3pPr marL="685783" indent="0">
              <a:buNone/>
              <a:defRPr sz="900"/>
            </a:lvl3pPr>
            <a:lvl4pPr marL="1028674" indent="0">
              <a:buNone/>
              <a:defRPr sz="751"/>
            </a:lvl4pPr>
            <a:lvl5pPr marL="1371566" indent="0">
              <a:buNone/>
              <a:defRPr sz="751"/>
            </a:lvl5pPr>
            <a:lvl6pPr marL="1714457" indent="0">
              <a:buNone/>
              <a:defRPr sz="751"/>
            </a:lvl6pPr>
            <a:lvl7pPr marL="2057349" indent="0">
              <a:buNone/>
              <a:defRPr sz="751"/>
            </a:lvl7pPr>
            <a:lvl8pPr marL="2400240" indent="0">
              <a:buNone/>
              <a:defRPr sz="751"/>
            </a:lvl8pPr>
            <a:lvl9pPr marL="2743131" indent="0">
              <a:buNone/>
              <a:defRPr sz="751"/>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1CA62374-E4A5-4AC0-A3A0-9FF4E8D3B738}" type="datetimeFigureOut">
              <a:rPr lang="en-US" smtClean="0"/>
              <a:pPr>
                <a:defRPr/>
              </a:pPr>
              <a:t>11/16/2019</a:t>
            </a:fld>
            <a:endParaRPr lang="en-US" dirty="0"/>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B4E9F943-1A91-44C7-8BD0-3578926024E9}" type="slidenum">
              <a:rPr lang="en-US" smtClean="0"/>
              <a:pPr>
                <a:defRPr/>
              </a:pPr>
              <a:t>‹#›</a:t>
            </a:fld>
            <a:endParaRPr lang="en-US" dirty="0"/>
          </a:p>
        </p:txBody>
      </p:sp>
    </p:spTree>
    <p:extLst>
      <p:ext uri="{BB962C8B-B14F-4D97-AF65-F5344CB8AC3E}">
        <p14:creationId xmlns:p14="http://schemas.microsoft.com/office/powerpoint/2010/main" val="319839073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8"/>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1CA62374-E4A5-4AC0-A3A0-9FF4E8D3B738}" type="datetimeFigureOut">
              <a:rPr lang="en-US" smtClean="0"/>
              <a:pPr>
                <a:defRPr/>
              </a:pPr>
              <a:t>11/16/2019</a:t>
            </a:fld>
            <a:endParaRPr lang="en-US" dirty="0"/>
          </a:p>
        </p:txBody>
      </p:sp>
      <p:sp>
        <p:nvSpPr>
          <p:cNvPr id="5" name="Footer Placeholder 4"/>
          <p:cNvSpPr>
            <a:spLocks noGrp="1"/>
          </p:cNvSpPr>
          <p:nvPr>
            <p:ph type="ftr" sz="quarter" idx="3"/>
          </p:nvPr>
        </p:nvSpPr>
        <p:spPr>
          <a:xfrm>
            <a:off x="4038600" y="6356358"/>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8610600" y="6356358"/>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B4E9F943-1A91-44C7-8BD0-3578926024E9}" type="slidenum">
              <a:rPr lang="en-US" smtClean="0"/>
              <a:pPr>
                <a:defRPr/>
              </a:pPr>
              <a:t>‹#›</a:t>
            </a:fld>
            <a:endParaRPr lang="en-US" dirty="0"/>
          </a:p>
        </p:txBody>
      </p:sp>
    </p:spTree>
    <p:extLst>
      <p:ext uri="{BB962C8B-B14F-4D97-AF65-F5344CB8AC3E}">
        <p14:creationId xmlns:p14="http://schemas.microsoft.com/office/powerpoint/2010/main" val="1718495162"/>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 id="2147483772" r:id="rId12"/>
    <p:sldLayoutId id="2147483786" r:id="rId13"/>
    <p:sldLayoutId id="2147483785" r:id="rId14"/>
    <p:sldLayoutId id="2147483773" r:id="rId15"/>
    <p:sldLayoutId id="2147483774" r:id="rId16"/>
    <p:sldLayoutId id="2147483775" r:id="rId17"/>
    <p:sldLayoutId id="2147483784" r:id="rId18"/>
    <p:sldLayoutId id="2147483787" r:id="rId19"/>
    <p:sldLayoutId id="2147483783" r:id="rId20"/>
    <p:sldLayoutId id="2147483776" r:id="rId21"/>
    <p:sldLayoutId id="2147483777" r:id="rId22"/>
    <p:sldLayoutId id="2147483778" r:id="rId23"/>
    <p:sldLayoutId id="2147483779" r:id="rId24"/>
    <p:sldLayoutId id="2147483780" r:id="rId25"/>
    <p:sldLayoutId id="2147483781" r:id="rId26"/>
    <p:sldLayoutId id="2147483782" r:id="rId27"/>
    <p:sldLayoutId id="2147483662" r:id="rId28"/>
    <p:sldLayoutId id="2147483663" r:id="rId29"/>
    <p:sldLayoutId id="2147483665" r:id="rId30"/>
    <p:sldLayoutId id="2147483672" r:id="rId31"/>
    <p:sldLayoutId id="2147483675" r:id="rId32"/>
    <p:sldLayoutId id="2147483676" r:id="rId33"/>
    <p:sldLayoutId id="2147483678" r:id="rId34"/>
    <p:sldLayoutId id="2147483680" r:id="rId35"/>
  </p:sldLayoutIdLst>
  <p:txStyles>
    <p:titleStyle>
      <a:lvl1pPr algn="l" defTabSz="685783"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46" indent="-171446" algn="l" defTabSz="685783" rtl="0" eaLnBrk="1" latinLnBrk="0" hangingPunct="1">
        <a:lnSpc>
          <a:spcPct val="90000"/>
        </a:lnSpc>
        <a:spcBef>
          <a:spcPts val="751"/>
        </a:spcBef>
        <a:buFont typeface="Arial" panose="020B0604020202020204" pitchFamily="34" charset="0"/>
        <a:buChar char="•"/>
        <a:defRPr sz="2100" kern="1200">
          <a:solidFill>
            <a:schemeClr val="tx1"/>
          </a:solidFill>
          <a:latin typeface="+mn-lt"/>
          <a:ea typeface="+mn-ea"/>
          <a:cs typeface="+mn-cs"/>
        </a:defRPr>
      </a:lvl1pPr>
      <a:lvl2pPr marL="514338"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9"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1"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5pPr>
      <a:lvl6pPr marL="1885904"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578"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p:bodyStyle>
    <p:otherStyle>
      <a:defPPr>
        <a:defRPr lang="en-US"/>
      </a:defPPr>
      <a:lvl1pPr marL="0" algn="l" defTabSz="685783" rtl="0" eaLnBrk="1" latinLnBrk="0" hangingPunct="1">
        <a:defRPr sz="1351" kern="1200">
          <a:solidFill>
            <a:schemeClr val="tx1"/>
          </a:solidFill>
          <a:latin typeface="+mn-lt"/>
          <a:ea typeface="+mn-ea"/>
          <a:cs typeface="+mn-cs"/>
        </a:defRPr>
      </a:lvl1pPr>
      <a:lvl2pPr marL="342891" algn="l" defTabSz="685783" rtl="0" eaLnBrk="1" latinLnBrk="0" hangingPunct="1">
        <a:defRPr sz="1351" kern="1200">
          <a:solidFill>
            <a:schemeClr val="tx1"/>
          </a:solidFill>
          <a:latin typeface="+mn-lt"/>
          <a:ea typeface="+mn-ea"/>
          <a:cs typeface="+mn-cs"/>
        </a:defRPr>
      </a:lvl2pPr>
      <a:lvl3pPr marL="685783" algn="l" defTabSz="685783" rtl="0" eaLnBrk="1" latinLnBrk="0" hangingPunct="1">
        <a:defRPr sz="1351" kern="1200">
          <a:solidFill>
            <a:schemeClr val="tx1"/>
          </a:solidFill>
          <a:latin typeface="+mn-lt"/>
          <a:ea typeface="+mn-ea"/>
          <a:cs typeface="+mn-cs"/>
        </a:defRPr>
      </a:lvl3pPr>
      <a:lvl4pPr marL="1028674" algn="l" defTabSz="685783" rtl="0" eaLnBrk="1" latinLnBrk="0" hangingPunct="1">
        <a:defRPr sz="1351" kern="1200">
          <a:solidFill>
            <a:schemeClr val="tx1"/>
          </a:solidFill>
          <a:latin typeface="+mn-lt"/>
          <a:ea typeface="+mn-ea"/>
          <a:cs typeface="+mn-cs"/>
        </a:defRPr>
      </a:lvl4pPr>
      <a:lvl5pPr marL="1371566" algn="l" defTabSz="685783" rtl="0" eaLnBrk="1" latinLnBrk="0" hangingPunct="1">
        <a:defRPr sz="1351" kern="1200">
          <a:solidFill>
            <a:schemeClr val="tx1"/>
          </a:solidFill>
          <a:latin typeface="+mn-lt"/>
          <a:ea typeface="+mn-ea"/>
          <a:cs typeface="+mn-cs"/>
        </a:defRPr>
      </a:lvl5pPr>
      <a:lvl6pPr marL="1714457" algn="l" defTabSz="685783" rtl="0" eaLnBrk="1" latinLnBrk="0" hangingPunct="1">
        <a:defRPr sz="1351" kern="1200">
          <a:solidFill>
            <a:schemeClr val="tx1"/>
          </a:solidFill>
          <a:latin typeface="+mn-lt"/>
          <a:ea typeface="+mn-ea"/>
          <a:cs typeface="+mn-cs"/>
        </a:defRPr>
      </a:lvl6pPr>
      <a:lvl7pPr marL="2057349" algn="l" defTabSz="685783" rtl="0" eaLnBrk="1" latinLnBrk="0" hangingPunct="1">
        <a:defRPr sz="1351" kern="1200">
          <a:solidFill>
            <a:schemeClr val="tx1"/>
          </a:solidFill>
          <a:latin typeface="+mn-lt"/>
          <a:ea typeface="+mn-ea"/>
          <a:cs typeface="+mn-cs"/>
        </a:defRPr>
      </a:lvl7pPr>
      <a:lvl8pPr marL="2400240" algn="l" defTabSz="685783" rtl="0" eaLnBrk="1" latinLnBrk="0" hangingPunct="1">
        <a:defRPr sz="1351" kern="1200">
          <a:solidFill>
            <a:schemeClr val="tx1"/>
          </a:solidFill>
          <a:latin typeface="+mn-lt"/>
          <a:ea typeface="+mn-ea"/>
          <a:cs typeface="+mn-cs"/>
        </a:defRPr>
      </a:lvl8pPr>
      <a:lvl9pPr marL="2743131" algn="l" defTabSz="685783" rtl="0" eaLnBrk="1" latinLnBrk="0" hangingPunct="1">
        <a:defRPr sz="135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1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12.xml"/><Relationship Id="rId1" Type="http://schemas.openxmlformats.org/officeDocument/2006/relationships/slideLayout" Target="../slideLayouts/slideLayout19.xml"/><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hyperlink" Target="http://coach.ca/responsible-coaching-movement-p160721" TargetMode="External"/><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1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13" Type="http://schemas.openxmlformats.org/officeDocument/2006/relationships/image" Target="../media/image23.png"/><Relationship Id="rId18" Type="http://schemas.openxmlformats.org/officeDocument/2006/relationships/image" Target="../media/image27.jpg"/><Relationship Id="rId3" Type="http://schemas.openxmlformats.org/officeDocument/2006/relationships/tags" Target="../tags/tag3.xml"/><Relationship Id="rId12" Type="http://schemas.openxmlformats.org/officeDocument/2006/relationships/image" Target="../media/image22.png"/><Relationship Id="rId17" Type="http://schemas.openxmlformats.org/officeDocument/2006/relationships/image" Target="../media/image26.png"/><Relationship Id="rId2" Type="http://schemas.openxmlformats.org/officeDocument/2006/relationships/tags" Target="../tags/tag2.xml"/><Relationship Id="rId16" Type="http://schemas.openxmlformats.org/officeDocument/2006/relationships/hyperlink" Target="http://bigideabiology.wikispaces.com/ED+2.C" TargetMode="External"/><Relationship Id="rId1" Type="http://schemas.openxmlformats.org/officeDocument/2006/relationships/tags" Target="../tags/tag1.xml"/><Relationship Id="rId6" Type="http://schemas.openxmlformats.org/officeDocument/2006/relationships/image" Target="../media/image20.jpg"/><Relationship Id="rId11" Type="http://schemas.openxmlformats.org/officeDocument/2006/relationships/hyperlink" Target="https://www.coetail.com/technovice/2016/05/05/play-is-the-highest-form-of-research-albert-einstein/" TargetMode="External"/><Relationship Id="rId5" Type="http://schemas.openxmlformats.org/officeDocument/2006/relationships/notesSlide" Target="../notesSlides/notesSlide18.xml"/><Relationship Id="rId15" Type="http://schemas.openxmlformats.org/officeDocument/2006/relationships/image" Target="../media/image25.jpeg"/><Relationship Id="rId10" Type="http://schemas.openxmlformats.org/officeDocument/2006/relationships/image" Target="../media/image21.png"/><Relationship Id="rId4" Type="http://schemas.openxmlformats.org/officeDocument/2006/relationships/slideLayout" Target="../slideLayouts/slideLayout19.xml"/><Relationship Id="rId9" Type="http://schemas.openxmlformats.org/officeDocument/2006/relationships/hyperlink" Target="http://colbycriminaljustice.wikidot.com/about-adult-accelerated-studies" TargetMode="External"/><Relationship Id="rId1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hyperlink" Target="http://cces.ca/gender-inclusivity" TargetMode="External"/><Relationship Id="rId2" Type="http://schemas.openxmlformats.org/officeDocument/2006/relationships/notesSlide" Target="../notesSlides/notesSlide19.xml"/><Relationship Id="rId1" Type="http://schemas.openxmlformats.org/officeDocument/2006/relationships/slideLayout" Target="../slideLayouts/slideLayout19.xml"/><Relationship Id="rId5" Type="http://schemas.openxmlformats.org/officeDocument/2006/relationships/image" Target="../media/image29.jpeg"/><Relationship Id="rId4" Type="http://schemas.openxmlformats.org/officeDocument/2006/relationships/image" Target="../media/image28.jpeg"/></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2.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7.xml"/><Relationship Id="rId1" Type="http://schemas.openxmlformats.org/officeDocument/2006/relationships/slideLayout" Target="../slideLayouts/slideLayout19.xml"/><Relationship Id="rId4" Type="http://schemas.openxmlformats.org/officeDocument/2006/relationships/image" Target="../media/image35.jpeg"/></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8.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9.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0.xml"/><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1.xml"/><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2.xml"/><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3.xml"/><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5.xml"/><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3" Type="http://schemas.openxmlformats.org/officeDocument/2006/relationships/hyperlink" Target="mailto:scoolidge@coach.ca" TargetMode="External"/><Relationship Id="rId2" Type="http://schemas.openxmlformats.org/officeDocument/2006/relationships/notesSlide" Target="../notesSlides/notesSlide36.xml"/><Relationship Id="rId1" Type="http://schemas.openxmlformats.org/officeDocument/2006/relationships/slideLayout" Target="../slideLayouts/slideLayout19.xml"/><Relationship Id="rId5" Type="http://schemas.openxmlformats.org/officeDocument/2006/relationships/hyperlink" Target="mailto:cwellsman@coach.ca" TargetMode="External"/><Relationship Id="rId4" Type="http://schemas.openxmlformats.org/officeDocument/2006/relationships/hyperlink" Target="http://www.coach.ca/"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19.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19536" y="1268760"/>
            <a:ext cx="8712968" cy="1569660"/>
          </a:xfrm>
          <a:prstGeom prst="rect">
            <a:avLst/>
          </a:prstGeom>
          <a:noFill/>
        </p:spPr>
        <p:txBody>
          <a:bodyPr wrap="square" rtlCol="0">
            <a:spAutoFit/>
          </a:bodyPr>
          <a:lstStyle/>
          <a:p>
            <a:pPr algn="ctr"/>
            <a:r>
              <a:rPr lang="en-CA" sz="4800" b="1" dirty="0">
                <a:solidFill>
                  <a:schemeClr val="bg1"/>
                </a:solidFill>
                <a:latin typeface="Arial" panose="020B0604020202020204" pitchFamily="34" charset="0"/>
                <a:cs typeface="Arial" panose="020B0604020202020204" pitchFamily="34" charset="0"/>
              </a:rPr>
              <a:t>Responsible Coaching Movement</a:t>
            </a:r>
          </a:p>
        </p:txBody>
      </p:sp>
      <p:sp>
        <p:nvSpPr>
          <p:cNvPr id="3" name="TextBox 2"/>
          <p:cNvSpPr txBox="1"/>
          <p:nvPr/>
        </p:nvSpPr>
        <p:spPr>
          <a:xfrm>
            <a:off x="3071664" y="4509120"/>
            <a:ext cx="6696744" cy="369332"/>
          </a:xfrm>
          <a:prstGeom prst="rect">
            <a:avLst/>
          </a:prstGeom>
          <a:noFill/>
        </p:spPr>
        <p:txBody>
          <a:bodyPr wrap="square" rtlCol="0">
            <a:spAutoFit/>
          </a:bodyPr>
          <a:lstStyle/>
          <a:p>
            <a:r>
              <a:rPr lang="en-CA" dirty="0" smtClean="0">
                <a:solidFill>
                  <a:schemeClr val="bg1"/>
                </a:solidFill>
              </a:rPr>
              <a:t>Facilitated by: Shelley Coolidge, ChPC  Manager Professional Coaching</a:t>
            </a:r>
            <a:endParaRPr lang="en-CA" dirty="0">
              <a:solidFill>
                <a:schemeClr val="bg1"/>
              </a:solidFill>
            </a:endParaRPr>
          </a:p>
        </p:txBody>
      </p:sp>
    </p:spTree>
    <p:extLst>
      <p:ext uri="{BB962C8B-B14F-4D97-AF65-F5344CB8AC3E}">
        <p14:creationId xmlns:p14="http://schemas.microsoft.com/office/powerpoint/2010/main" val="32284317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426337680"/>
              </p:ext>
            </p:extLst>
          </p:nvPr>
        </p:nvGraphicFramePr>
        <p:xfrm>
          <a:off x="2968104" y="908720"/>
          <a:ext cx="6872312" cy="46535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p:cNvSpPr/>
          <p:nvPr/>
        </p:nvSpPr>
        <p:spPr>
          <a:xfrm>
            <a:off x="381000" y="381000"/>
            <a:ext cx="3682996" cy="584775"/>
          </a:xfrm>
          <a:prstGeom prst="rect">
            <a:avLst/>
          </a:prstGeom>
        </p:spPr>
        <p:txBody>
          <a:bodyPr wrap="none">
            <a:spAutoFit/>
          </a:bodyPr>
          <a:lstStyle/>
          <a:p>
            <a:r>
              <a:rPr lang="en-CA" sz="3200" b="1" dirty="0">
                <a:latin typeface="Arial" panose="020B0604020202020204" pitchFamily="34" charset="0"/>
                <a:cs typeface="Arial" panose="020B0604020202020204" pitchFamily="34" charset="0"/>
              </a:rPr>
              <a:t>Vicarious </a:t>
            </a:r>
            <a:r>
              <a:rPr lang="en-CA" sz="3200" b="1" dirty="0" smtClean="0">
                <a:latin typeface="Arial" panose="020B0604020202020204" pitchFamily="34" charset="0"/>
                <a:cs typeface="Arial" panose="020B0604020202020204" pitchFamily="34" charset="0"/>
              </a:rPr>
              <a:t>Liability</a:t>
            </a:r>
            <a:endParaRPr lang="en-CA" sz="3200" dirty="0"/>
          </a:p>
        </p:txBody>
      </p:sp>
    </p:spTree>
    <p:extLst>
      <p:ext uri="{BB962C8B-B14F-4D97-AF65-F5344CB8AC3E}">
        <p14:creationId xmlns:p14="http://schemas.microsoft.com/office/powerpoint/2010/main" val="11196947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23592" y="2132856"/>
            <a:ext cx="7560840" cy="707886"/>
          </a:xfrm>
          <a:prstGeom prst="rect">
            <a:avLst/>
          </a:prstGeom>
          <a:noFill/>
        </p:spPr>
        <p:txBody>
          <a:bodyPr wrap="square" rtlCol="0">
            <a:spAutoFit/>
          </a:bodyPr>
          <a:lstStyle/>
          <a:p>
            <a:r>
              <a:rPr lang="en-US" sz="4000" b="1" dirty="0" smtClean="0">
                <a:solidFill>
                  <a:schemeClr val="bg1"/>
                </a:solidFill>
                <a:latin typeface="Arial" panose="020B0604020202020204" pitchFamily="34" charset="0"/>
                <a:cs typeface="Arial" panose="020B0604020202020204" pitchFamily="34" charset="0"/>
              </a:rPr>
              <a:t>What are the elements of RCM</a:t>
            </a:r>
            <a:endParaRPr lang="en-CA" sz="4000" b="1" dirty="0">
              <a:solidFill>
                <a:schemeClr val="bg1"/>
              </a:solidFill>
            </a:endParaRPr>
          </a:p>
        </p:txBody>
      </p:sp>
    </p:spTree>
    <p:extLst>
      <p:ext uri="{BB962C8B-B14F-4D97-AF65-F5344CB8AC3E}">
        <p14:creationId xmlns:p14="http://schemas.microsoft.com/office/powerpoint/2010/main" val="31421091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idx="4294967295"/>
          </p:nvPr>
        </p:nvSpPr>
        <p:spPr>
          <a:xfrm>
            <a:off x="0" y="908050"/>
            <a:ext cx="12192000" cy="504825"/>
          </a:xfrm>
        </p:spPr>
        <p:txBody>
          <a:bodyPr/>
          <a:lstStyle/>
          <a:p>
            <a:r>
              <a:rPr lang="en-US" sz="1951" dirty="0">
                <a:solidFill>
                  <a:schemeClr val="bg1"/>
                </a:solidFill>
                <a:latin typeface="Arial" panose="020B0604020202020204" pitchFamily="34" charset="0"/>
                <a:cs typeface="Arial" panose="020B0604020202020204" pitchFamily="34" charset="0"/>
              </a:rPr>
              <a:t>Bridge Gap from Crisis Response to Crisis-free Culture</a:t>
            </a:r>
          </a:p>
        </p:txBody>
      </p:sp>
      <p:pic>
        <p:nvPicPr>
          <p:cNvPr id="5" name="Content Placeholder 3"/>
          <p:cNvPicPr>
            <a:picLocks noGrp="1" noChangeAspect="1"/>
          </p:cNvPicPr>
          <p:nvPr>
            <p:ph idx="4294967295"/>
          </p:nvPr>
        </p:nvPicPr>
        <p:blipFill>
          <a:blip r:embed="rId3" cstate="print">
            <a:extLst>
              <a:ext uri="{28A0092B-C50C-407E-A947-70E740481C1C}">
                <a14:useLocalDpi xmlns:a14="http://schemas.microsoft.com/office/drawing/2010/main" val="0"/>
              </a:ext>
            </a:extLst>
          </a:blip>
          <a:stretch>
            <a:fillRect/>
          </a:stretch>
        </p:blipFill>
        <p:spPr>
          <a:xfrm>
            <a:off x="1553700" y="1527014"/>
            <a:ext cx="9375775" cy="4090988"/>
          </a:xfrm>
        </p:spPr>
      </p:pic>
      <p:pic>
        <p:nvPicPr>
          <p:cNvPr id="7" name="Content Placeholder 10" descr="RCM_WORDMARK_EN_RGB.jpg"/>
          <p:cNvPicPr>
            <a:picLocks noChangeAspect="1"/>
          </p:cNvPicPr>
          <p:nvPr/>
        </p:nvPicPr>
        <p:blipFill>
          <a:blip r:embed="rId4" cstate="print"/>
          <a:stretch>
            <a:fillRect/>
          </a:stretch>
        </p:blipFill>
        <p:spPr>
          <a:xfrm>
            <a:off x="416368" y="710800"/>
            <a:ext cx="1402287" cy="1402287"/>
          </a:xfrm>
          <a:prstGeom prst="rect">
            <a:avLst/>
          </a:prstGeom>
        </p:spPr>
      </p:pic>
      <p:cxnSp>
        <p:nvCxnSpPr>
          <p:cNvPr id="8" name="Straight Arrow Connector 7"/>
          <p:cNvCxnSpPr>
            <a:cxnSpLocks/>
          </p:cNvCxnSpPr>
          <p:nvPr/>
        </p:nvCxnSpPr>
        <p:spPr>
          <a:xfrm flipH="1" flipV="1">
            <a:off x="3143672" y="2894220"/>
            <a:ext cx="3100184" cy="2764432"/>
          </a:xfrm>
          <a:prstGeom prst="straightConnector1">
            <a:avLst/>
          </a:prstGeom>
          <a:ln w="50800">
            <a:bevel/>
            <a:headEnd type="oval"/>
            <a:tailEnd type="arrow"/>
          </a:ln>
        </p:spPr>
        <p:style>
          <a:lnRef idx="2">
            <a:schemeClr val="dk1"/>
          </a:lnRef>
          <a:fillRef idx="0">
            <a:schemeClr val="dk1"/>
          </a:fillRef>
          <a:effectRef idx="1">
            <a:schemeClr val="dk1"/>
          </a:effectRef>
          <a:fontRef idx="minor">
            <a:schemeClr val="tx1"/>
          </a:fontRef>
        </p:style>
      </p:cxnSp>
      <p:sp>
        <p:nvSpPr>
          <p:cNvPr id="11" name="Rectangle 10"/>
          <p:cNvSpPr/>
          <p:nvPr/>
        </p:nvSpPr>
        <p:spPr>
          <a:xfrm>
            <a:off x="10517348" y="3947890"/>
            <a:ext cx="1483308" cy="646331"/>
          </a:xfrm>
          <a:prstGeom prst="rect">
            <a:avLst/>
          </a:prstGeom>
        </p:spPr>
        <p:txBody>
          <a:bodyPr wrap="square">
            <a:spAutoFit/>
          </a:bodyPr>
          <a:lstStyle/>
          <a:p>
            <a:pPr algn="ctr"/>
            <a:r>
              <a:rPr lang="en-US" b="1" dirty="0">
                <a:latin typeface="Arial" panose="020B0604020202020204" pitchFamily="34" charset="0"/>
                <a:cs typeface="Arial" panose="020B0604020202020204" pitchFamily="34" charset="0"/>
              </a:rPr>
              <a:t>Sustainable </a:t>
            </a:r>
          </a:p>
          <a:p>
            <a:pPr algn="ctr"/>
            <a:r>
              <a:rPr lang="en-US" b="1" dirty="0">
                <a:latin typeface="Arial" panose="020B0604020202020204" pitchFamily="34" charset="0"/>
                <a:cs typeface="Arial" panose="020B0604020202020204" pitchFamily="34" charset="0"/>
              </a:rPr>
              <a:t>Change</a:t>
            </a:r>
          </a:p>
        </p:txBody>
      </p:sp>
      <p:sp>
        <p:nvSpPr>
          <p:cNvPr id="12" name="Rectangle 11"/>
          <p:cNvSpPr/>
          <p:nvPr/>
        </p:nvSpPr>
        <p:spPr>
          <a:xfrm>
            <a:off x="5319849" y="364076"/>
            <a:ext cx="4248471" cy="1200329"/>
          </a:xfrm>
          <a:prstGeom prst="rect">
            <a:avLst/>
          </a:prstGeom>
        </p:spPr>
        <p:txBody>
          <a:bodyPr wrap="square">
            <a:spAutoFit/>
          </a:bodyPr>
          <a:lstStyle/>
          <a:p>
            <a:r>
              <a:rPr lang="en-US" b="1" dirty="0">
                <a:latin typeface="Arial" panose="020B0604020202020204" pitchFamily="34" charset="0"/>
                <a:cs typeface="Arial" panose="020B0604020202020204" pitchFamily="34" charset="0"/>
              </a:rPr>
              <a:t>Implementation</a:t>
            </a:r>
          </a:p>
          <a:p>
            <a:pPr>
              <a:buFont typeface="Arial" pitchFamily="34" charset="0"/>
              <a:buChar char="•"/>
            </a:pPr>
            <a:r>
              <a:rPr lang="en-CA" b="1" dirty="0">
                <a:latin typeface="Arial" panose="020B0604020202020204" pitchFamily="34" charset="0"/>
                <a:cs typeface="Arial" panose="020B0604020202020204" pitchFamily="34" charset="0"/>
              </a:rPr>
              <a:t>Rule of Two</a:t>
            </a:r>
          </a:p>
          <a:p>
            <a:pPr>
              <a:buFont typeface="Arial" pitchFamily="34" charset="0"/>
              <a:buChar char="•"/>
            </a:pPr>
            <a:r>
              <a:rPr lang="en-CA" b="1" dirty="0">
                <a:latin typeface="Arial" panose="020B0604020202020204" pitchFamily="34" charset="0"/>
                <a:cs typeface="Arial" panose="020B0604020202020204" pitchFamily="34" charset="0"/>
              </a:rPr>
              <a:t>Screening and </a:t>
            </a:r>
          </a:p>
          <a:p>
            <a:pPr>
              <a:buFont typeface="Arial" pitchFamily="34" charset="0"/>
              <a:buChar char="•"/>
            </a:pPr>
            <a:r>
              <a:rPr lang="en-CA" b="1" dirty="0">
                <a:latin typeface="Arial" panose="020B0604020202020204" pitchFamily="34" charset="0"/>
                <a:cs typeface="Arial" panose="020B0604020202020204" pitchFamily="34" charset="0"/>
              </a:rPr>
              <a:t>Education</a:t>
            </a:r>
            <a:endParaRPr lang="en-US" b="1" dirty="0">
              <a:latin typeface="Arial" panose="020B0604020202020204" pitchFamily="34" charset="0"/>
              <a:cs typeface="Arial" panose="020B0604020202020204" pitchFamily="34" charset="0"/>
            </a:endParaRPr>
          </a:p>
        </p:txBody>
      </p:sp>
      <p:sp>
        <p:nvSpPr>
          <p:cNvPr id="13" name="Rectangle 12"/>
          <p:cNvSpPr/>
          <p:nvPr/>
        </p:nvSpPr>
        <p:spPr>
          <a:xfrm>
            <a:off x="9264352" y="1477137"/>
            <a:ext cx="1674187" cy="923330"/>
          </a:xfrm>
          <a:prstGeom prst="rect">
            <a:avLst/>
          </a:prstGeom>
        </p:spPr>
        <p:txBody>
          <a:bodyPr wrap="square">
            <a:spAutoFit/>
          </a:bodyPr>
          <a:lstStyle/>
          <a:p>
            <a:pPr algn="ctr"/>
            <a:r>
              <a:rPr lang="en-US" b="1" dirty="0">
                <a:latin typeface="Arial" panose="020B0604020202020204" pitchFamily="34" charset="0"/>
                <a:cs typeface="Arial" panose="020B0604020202020204" pitchFamily="34" charset="0"/>
              </a:rPr>
              <a:t>Ongoing Education and Training </a:t>
            </a:r>
          </a:p>
        </p:txBody>
      </p:sp>
      <p:sp>
        <p:nvSpPr>
          <p:cNvPr id="14" name="Rectangle 13"/>
          <p:cNvSpPr/>
          <p:nvPr/>
        </p:nvSpPr>
        <p:spPr>
          <a:xfrm>
            <a:off x="1199456" y="1885748"/>
            <a:ext cx="2160240" cy="923330"/>
          </a:xfrm>
          <a:prstGeom prst="rect">
            <a:avLst/>
          </a:prstGeom>
        </p:spPr>
        <p:txBody>
          <a:bodyPr wrap="square">
            <a:spAutoFit/>
          </a:bodyPr>
          <a:lstStyle/>
          <a:p>
            <a:pPr algn="ctr"/>
            <a:r>
              <a:rPr lang="en-CA" b="1" dirty="0">
                <a:latin typeface="Arial" panose="020B0604020202020204" pitchFamily="34" charset="0"/>
                <a:cs typeface="Arial" panose="020B0604020202020204" pitchFamily="34" charset="0"/>
              </a:rPr>
              <a:t>Organizational Audit of Policy and Practice</a:t>
            </a:r>
            <a:endParaRPr lang="en-US" b="1" dirty="0">
              <a:latin typeface="Arial" panose="020B0604020202020204" pitchFamily="34" charset="0"/>
              <a:cs typeface="Arial" panose="020B0604020202020204" pitchFamily="34" charset="0"/>
            </a:endParaRPr>
          </a:p>
        </p:txBody>
      </p:sp>
      <p:sp>
        <p:nvSpPr>
          <p:cNvPr id="15" name="Rectangle 14"/>
          <p:cNvSpPr/>
          <p:nvPr/>
        </p:nvSpPr>
        <p:spPr>
          <a:xfrm>
            <a:off x="200944" y="3947890"/>
            <a:ext cx="1504783" cy="646331"/>
          </a:xfrm>
          <a:prstGeom prst="rect">
            <a:avLst/>
          </a:prstGeom>
        </p:spPr>
        <p:txBody>
          <a:bodyPr wrap="square">
            <a:spAutoFit/>
          </a:bodyPr>
          <a:lstStyle/>
          <a:p>
            <a:pPr algn="ctr"/>
            <a:r>
              <a:rPr lang="en-US" b="1" dirty="0">
                <a:latin typeface="Arial" panose="020B0604020202020204" pitchFamily="34" charset="0"/>
                <a:cs typeface="Arial" panose="020B0604020202020204" pitchFamily="34" charset="0"/>
              </a:rPr>
              <a:t>Education for Change</a:t>
            </a:r>
          </a:p>
        </p:txBody>
      </p:sp>
      <p:sp>
        <p:nvSpPr>
          <p:cNvPr id="16" name="TextBox 15"/>
          <p:cNvSpPr txBox="1"/>
          <p:nvPr/>
        </p:nvSpPr>
        <p:spPr bwMode="auto">
          <a:xfrm>
            <a:off x="9840416" y="5671723"/>
            <a:ext cx="1620180" cy="207877"/>
          </a:xfrm>
          <a:prstGeom prst="rect">
            <a:avLst/>
          </a:prstGeom>
          <a:noFill/>
          <a:ln w="9525">
            <a:noFill/>
            <a:miter lim="800000"/>
            <a:headEnd/>
            <a:tailEnd/>
          </a:ln>
        </p:spPr>
        <p:txBody>
          <a:bodyPr wrap="square" rtlCol="0">
            <a:spAutoFit/>
          </a:bodyPr>
          <a:lstStyle/>
          <a:p>
            <a:r>
              <a:rPr lang="en-CA" sz="751" dirty="0">
                <a:solidFill>
                  <a:schemeClr val="accent6">
                    <a:lumMod val="10000"/>
                  </a:schemeClr>
                </a:solidFill>
                <a:latin typeface="Arial" panose="020B0604020202020204" pitchFamily="34" charset="0"/>
                <a:cs typeface="Arial" pitchFamily="34" charset="0"/>
              </a:rPr>
              <a:t>Modified from USOC Safe Sport</a:t>
            </a:r>
            <a:endParaRPr lang="en-US" sz="751" dirty="0" err="1">
              <a:solidFill>
                <a:schemeClr val="accent6">
                  <a:lumMod val="10000"/>
                </a:schemeClr>
              </a:solidFill>
              <a:latin typeface="Arial" panose="020B0604020202020204" pitchFamily="34" charset="0"/>
              <a:cs typeface="Arial" pitchFamily="34" charset="0"/>
            </a:endParaRPr>
          </a:p>
        </p:txBody>
      </p:sp>
      <p:sp>
        <p:nvSpPr>
          <p:cNvPr id="2" name="Rectangle 1"/>
          <p:cNvSpPr/>
          <p:nvPr/>
        </p:nvSpPr>
        <p:spPr>
          <a:xfrm>
            <a:off x="3672171" y="2632610"/>
            <a:ext cx="5016117" cy="523220"/>
          </a:xfrm>
          <a:prstGeom prst="rect">
            <a:avLst/>
          </a:prstGeom>
        </p:spPr>
        <p:txBody>
          <a:bodyPr wrap="none">
            <a:spAutoFit/>
          </a:bodyPr>
          <a:lstStyle/>
          <a:p>
            <a:r>
              <a:rPr lang="en-US" sz="2800" b="1" dirty="0">
                <a:solidFill>
                  <a:schemeClr val="bg1"/>
                </a:solidFill>
                <a:latin typeface="Arial" panose="020B0604020202020204" pitchFamily="34" charset="0"/>
                <a:cs typeface="Arial" panose="020B0604020202020204" pitchFamily="34" charset="0"/>
              </a:rPr>
              <a:t>Where </a:t>
            </a:r>
            <a:r>
              <a:rPr lang="en-US" sz="2800" b="1" dirty="0" smtClean="0">
                <a:solidFill>
                  <a:schemeClr val="bg1"/>
                </a:solidFill>
                <a:latin typeface="Arial" panose="020B0604020202020204" pitchFamily="34" charset="0"/>
                <a:cs typeface="Arial" panose="020B0604020202020204" pitchFamily="34" charset="0"/>
              </a:rPr>
              <a:t>is your organization</a:t>
            </a:r>
            <a:r>
              <a:rPr lang="en-US" sz="2800" b="1" dirty="0">
                <a:solidFill>
                  <a:schemeClr val="bg1"/>
                </a:solidFill>
                <a:latin typeface="Arial" panose="020B0604020202020204" pitchFamily="34" charset="0"/>
                <a:cs typeface="Arial" panose="020B0604020202020204" pitchFamily="34" charset="0"/>
              </a:rPr>
              <a:t>?</a:t>
            </a:r>
            <a:endParaRPr lang="en-CA" sz="2800" dirty="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421547828"/>
              </p:ext>
            </p:extLst>
          </p:nvPr>
        </p:nvGraphicFramePr>
        <p:xfrm>
          <a:off x="551383" y="511187"/>
          <a:ext cx="11233249" cy="5150061"/>
        </p:xfrm>
        <a:graphic>
          <a:graphicData uri="http://schemas.openxmlformats.org/drawingml/2006/table">
            <a:tbl>
              <a:tblPr firstRow="1" bandRow="1">
                <a:effectLst>
                  <a:outerShdw blurRad="50800" dist="50800" dir="5400000" algn="ctr" rotWithShape="0">
                    <a:schemeClr val="accent4">
                      <a:lumMod val="40000"/>
                      <a:lumOff val="60000"/>
                    </a:schemeClr>
                  </a:outerShdw>
                </a:effectLst>
                <a:tableStyleId>{5C22544A-7EE6-4342-B048-85BDC9FD1C3A}</a:tableStyleId>
              </a:tblPr>
              <a:tblGrid>
                <a:gridCol w="3561761">
                  <a:extLst>
                    <a:ext uri="{9D8B030D-6E8A-4147-A177-3AD203B41FA5}">
                      <a16:colId xmlns:a16="http://schemas.microsoft.com/office/drawing/2014/main" val="20000"/>
                    </a:ext>
                  </a:extLst>
                </a:gridCol>
                <a:gridCol w="2835436">
                  <a:extLst>
                    <a:ext uri="{9D8B030D-6E8A-4147-A177-3AD203B41FA5}">
                      <a16:colId xmlns:a16="http://schemas.microsoft.com/office/drawing/2014/main" val="20001"/>
                    </a:ext>
                  </a:extLst>
                </a:gridCol>
                <a:gridCol w="2607971">
                  <a:extLst>
                    <a:ext uri="{9D8B030D-6E8A-4147-A177-3AD203B41FA5}">
                      <a16:colId xmlns:a16="http://schemas.microsoft.com/office/drawing/2014/main" val="20004"/>
                    </a:ext>
                  </a:extLst>
                </a:gridCol>
                <a:gridCol w="2228081">
                  <a:extLst>
                    <a:ext uri="{9D8B030D-6E8A-4147-A177-3AD203B41FA5}">
                      <a16:colId xmlns:a16="http://schemas.microsoft.com/office/drawing/2014/main" val="20007"/>
                    </a:ext>
                  </a:extLst>
                </a:gridCol>
              </a:tblGrid>
              <a:tr h="847386">
                <a:tc>
                  <a:txBody>
                    <a:bodyPr/>
                    <a:lstStyle/>
                    <a:p>
                      <a:pPr lvl="0" algn="l">
                        <a:lnSpc>
                          <a:spcPct val="100000"/>
                        </a:lnSpc>
                        <a:spcBef>
                          <a:spcPts val="0"/>
                        </a:spcBef>
                        <a:spcAft>
                          <a:spcPts val="0"/>
                        </a:spcAft>
                        <a:buNone/>
                      </a:pPr>
                      <a:r>
                        <a:rPr lang="en-US" sz="1800" b="1" i="0" u="none" strike="noStrike" baseline="0" noProof="0" dirty="0">
                          <a:solidFill>
                            <a:schemeClr val="tx1"/>
                          </a:solidFill>
                          <a:latin typeface="Arial"/>
                          <a:hlinkClick r:id="rId3"/>
                        </a:rPr>
                        <a:t>RCM Implementation </a:t>
                      </a:r>
                      <a:r>
                        <a:rPr lang="en-US" sz="1800" b="1" i="0" u="none" strike="noStrike" baseline="0" noProof="0" dirty="0" smtClean="0">
                          <a:solidFill>
                            <a:schemeClr val="tx1"/>
                          </a:solidFill>
                          <a:latin typeface="Arial"/>
                          <a:hlinkClick r:id="rId3"/>
                        </a:rPr>
                        <a:t>Checklist</a:t>
                      </a:r>
                      <a:endParaRPr lang="en-CA" sz="1800" b="1" i="0" u="none" strike="noStrike" baseline="0" noProof="0" dirty="0">
                        <a:solidFill>
                          <a:schemeClr val="tx1"/>
                        </a:solidFill>
                        <a:latin typeface="Arial"/>
                      </a:endParaRPr>
                    </a:p>
                  </a:txBody>
                  <a:tcPr marL="68580" marR="68580" marT="34291" marB="34291" anchor="ctr">
                    <a:solidFill>
                      <a:schemeClr val="bg1"/>
                    </a:solidFill>
                  </a:tcPr>
                </a:tc>
                <a:tc gridSpan="3">
                  <a:txBody>
                    <a:bodyPr/>
                    <a:lstStyle/>
                    <a:p>
                      <a:pPr lvl="0" algn="ctr">
                        <a:buNone/>
                      </a:pPr>
                      <a:r>
                        <a:rPr lang="en-CA" sz="1800" b="1" dirty="0">
                          <a:latin typeface="Arial"/>
                          <a:cs typeface="Arial"/>
                        </a:rPr>
                        <a:t>Level of organizational risk increases the longer it takes to implement change</a:t>
                      </a:r>
                      <a:endParaRPr lang="en-US" sz="1800" b="1" dirty="0">
                        <a:latin typeface="Arial"/>
                      </a:endParaRPr>
                    </a:p>
                  </a:txBody>
                  <a:tcPr marL="68580" marR="68580" marT="34291" marB="34291" anchor="ctr">
                    <a:solidFill>
                      <a:srgbClr val="0070C0"/>
                    </a:solidFill>
                  </a:tcPr>
                </a:tc>
                <a:tc hMerge="1">
                  <a:txBody>
                    <a:bodyPr/>
                    <a:lstStyle/>
                    <a:p>
                      <a:pPr defTabSz="914400">
                        <a:buClrTx/>
                        <a:buSzTx/>
                        <a:tabLst/>
                        <a:defRPr/>
                      </a:pPr>
                      <a:endParaRPr lang="en-US"/>
                    </a:p>
                  </a:txBody>
                  <a:tcPr marL="68580" marR="68580" marT="34291" marB="34291" anchor="ctr">
                    <a:solidFill>
                      <a:schemeClr val="accent4">
                        <a:lumMod val="60000"/>
                        <a:lumOff val="40000"/>
                      </a:schemeClr>
                    </a:solidFill>
                  </a:tcPr>
                </a:tc>
                <a:tc hMerge="1">
                  <a:txBody>
                    <a:bodyPr/>
                    <a:lstStyle/>
                    <a:p>
                      <a:endParaRPr lang="en-US"/>
                    </a:p>
                  </a:txBody>
                  <a:tcPr marL="68580" marR="68580" marT="34291" marB="34291" anchor="ctr">
                    <a:solidFill>
                      <a:srgbClr val="FF0000"/>
                    </a:solidFill>
                  </a:tcPr>
                </a:tc>
                <a:extLst>
                  <a:ext uri="{0D108BD9-81ED-4DB2-BD59-A6C34878D82A}">
                    <a16:rowId xmlns:a16="http://schemas.microsoft.com/office/drawing/2014/main" val="10000"/>
                  </a:ext>
                </a:extLst>
              </a:tr>
              <a:tr h="363165">
                <a:tc>
                  <a:txBody>
                    <a:bodyPr/>
                    <a:lstStyle/>
                    <a:p>
                      <a:pPr algn="r"/>
                      <a:r>
                        <a:rPr lang="en-CA" sz="1800" b="1" dirty="0">
                          <a:latin typeface="Arial"/>
                          <a:cs typeface="Arial"/>
                        </a:rPr>
                        <a:t>Levels of Risk</a:t>
                      </a:r>
                      <a:endParaRPr lang="en-US" sz="1800" b="1" dirty="0">
                        <a:latin typeface="Arial"/>
                        <a:cs typeface="Arial"/>
                      </a:endParaRPr>
                    </a:p>
                  </a:txBody>
                  <a:tcPr marL="68580" marR="68580" marT="34291" marB="34291" anchor="ctr"/>
                </a:tc>
                <a:tc>
                  <a:txBody>
                    <a:bodyPr/>
                    <a:lstStyle/>
                    <a:p>
                      <a:pPr algn="ctr"/>
                      <a:r>
                        <a:rPr lang="en-CA" sz="1800" b="1" dirty="0">
                          <a:solidFill>
                            <a:schemeClr val="bg1"/>
                          </a:solidFill>
                          <a:latin typeface="Arial"/>
                          <a:cs typeface="Arial"/>
                        </a:rPr>
                        <a:t>Low Risk</a:t>
                      </a:r>
                      <a:endParaRPr lang="en-US" sz="1800" b="1" dirty="0">
                        <a:solidFill>
                          <a:schemeClr val="bg1"/>
                        </a:solidFill>
                        <a:latin typeface="Arial"/>
                        <a:cs typeface="Arial"/>
                      </a:endParaRPr>
                    </a:p>
                  </a:txBody>
                  <a:tcPr marL="68580" marR="68580" marT="34291" marB="34291" anchor="ctr">
                    <a:solidFill>
                      <a:srgbClr val="0070C0"/>
                    </a:solidFill>
                  </a:tcPr>
                </a:tc>
                <a:tc>
                  <a:txBody>
                    <a:bodyPr/>
                    <a:lstStyle/>
                    <a:p>
                      <a:pPr algn="ctr"/>
                      <a:r>
                        <a:rPr lang="en-CA" sz="1800" b="1" dirty="0">
                          <a:solidFill>
                            <a:schemeClr val="tx1"/>
                          </a:solidFill>
                          <a:latin typeface="Arial"/>
                          <a:cs typeface="Arial"/>
                        </a:rPr>
                        <a:t>Medium</a:t>
                      </a:r>
                      <a:endParaRPr lang="en-US" sz="1800" b="1" dirty="0">
                        <a:solidFill>
                          <a:schemeClr val="tx1"/>
                        </a:solidFill>
                        <a:latin typeface="Arial"/>
                        <a:cs typeface="Arial"/>
                      </a:endParaRPr>
                    </a:p>
                  </a:txBody>
                  <a:tcPr marL="68580" marR="68580" marT="34291" marB="34291" anchor="ctr">
                    <a:solidFill>
                      <a:schemeClr val="accent4">
                        <a:lumMod val="60000"/>
                        <a:lumOff val="40000"/>
                      </a:schemeClr>
                    </a:solidFill>
                  </a:tcPr>
                </a:tc>
                <a:tc>
                  <a:txBody>
                    <a:bodyPr/>
                    <a:lstStyle/>
                    <a:p>
                      <a:pPr algn="ctr"/>
                      <a:r>
                        <a:rPr lang="en-CA" sz="1800" b="0" dirty="0">
                          <a:solidFill>
                            <a:schemeClr val="bg1"/>
                          </a:solidFill>
                          <a:latin typeface="Arial"/>
                          <a:cs typeface="Arial"/>
                        </a:rPr>
                        <a:t>High Risk</a:t>
                      </a:r>
                      <a:endParaRPr lang="en-US" sz="1800" b="0" dirty="0">
                        <a:solidFill>
                          <a:schemeClr val="bg1"/>
                        </a:solidFill>
                        <a:latin typeface="Arial"/>
                        <a:cs typeface="Arial"/>
                      </a:endParaRPr>
                    </a:p>
                  </a:txBody>
                  <a:tcPr marL="68580" marR="68580" marT="34291" marB="34291" anchor="ctr">
                    <a:solidFill>
                      <a:srgbClr val="FF0000"/>
                    </a:solidFill>
                  </a:tcPr>
                </a:tc>
                <a:extLst>
                  <a:ext uri="{0D108BD9-81ED-4DB2-BD59-A6C34878D82A}">
                    <a16:rowId xmlns:a16="http://schemas.microsoft.com/office/drawing/2014/main" val="10001"/>
                  </a:ext>
                </a:extLst>
              </a:tr>
              <a:tr h="659078">
                <a:tc>
                  <a:txBody>
                    <a:bodyPr/>
                    <a:lstStyle/>
                    <a:p>
                      <a:pPr lvl="0" algn="l">
                        <a:buNone/>
                      </a:pPr>
                      <a:r>
                        <a:rPr lang="en-CA" sz="1800" b="1" i="0" u="none" strike="noStrike" noProof="0" dirty="0">
                          <a:latin typeface="Arial"/>
                        </a:rPr>
                        <a:t>Risk </a:t>
                      </a:r>
                      <a:r>
                        <a:rPr lang="en-CA" sz="1800" b="1" i="0" u="none" strike="noStrike" noProof="0" dirty="0" smtClean="0">
                          <a:latin typeface="Arial"/>
                        </a:rPr>
                        <a:t>Considerations</a:t>
                      </a:r>
                      <a:endParaRPr lang="en-US" sz="1800" b="1" dirty="0">
                        <a:latin typeface="Arial"/>
                      </a:endParaRPr>
                    </a:p>
                  </a:txBody>
                  <a:tcPr marL="68580" marR="68580" marT="34291" marB="34291"/>
                </a:tc>
                <a:tc gridSpan="3">
                  <a:txBody>
                    <a:bodyPr/>
                    <a:lstStyle/>
                    <a:p>
                      <a:pPr algn="ctr"/>
                      <a:r>
                        <a:rPr lang="en-CA" sz="1800" b="1" dirty="0">
                          <a:latin typeface="Arial"/>
                        </a:rPr>
                        <a:t>Policies and Practices to be implemented</a:t>
                      </a:r>
                      <a:endParaRPr lang="en-US" sz="1800" b="1" dirty="0">
                        <a:latin typeface="Arial"/>
                      </a:endParaRPr>
                    </a:p>
                  </a:txBody>
                  <a:tcPr marL="68580" marR="68580" marT="34291" marB="34291"/>
                </a:tc>
                <a:tc hMerge="1">
                  <a:txBody>
                    <a:bodyPr/>
                    <a:lstStyle/>
                    <a:p>
                      <a:endParaRPr lang="en-US" dirty="0"/>
                    </a:p>
                  </a:txBody>
                  <a:tcPr/>
                </a:tc>
                <a:tc hMerge="1">
                  <a:txBody>
                    <a:bodyPr/>
                    <a:lstStyle/>
                    <a:p>
                      <a:endParaRPr lang="en-US"/>
                    </a:p>
                  </a:txBody>
                  <a:tcPr/>
                </a:tc>
                <a:extLst>
                  <a:ext uri="{0D108BD9-81ED-4DB2-BD59-A6C34878D82A}">
                    <a16:rowId xmlns:a16="http://schemas.microsoft.com/office/drawing/2014/main" val="10003"/>
                  </a:ext>
                </a:extLst>
              </a:tr>
              <a:tr h="591825">
                <a:tc>
                  <a:txBody>
                    <a:bodyPr/>
                    <a:lstStyle/>
                    <a:p>
                      <a:pPr indent="0">
                        <a:buNone/>
                      </a:pPr>
                      <a:r>
                        <a:rPr lang="en-CA" sz="1800" b="1" i="1" baseline="0" dirty="0">
                          <a:latin typeface="Arial"/>
                          <a:cs typeface="Arial"/>
                        </a:rPr>
                        <a:t>1. </a:t>
                      </a:r>
                      <a:r>
                        <a:rPr lang="en-CA" sz="1800" b="1" i="1" dirty="0">
                          <a:latin typeface="Arial"/>
                          <a:cs typeface="Arial"/>
                        </a:rPr>
                        <a:t>Policies</a:t>
                      </a:r>
                    </a:p>
                  </a:txBody>
                  <a:tcPr marL="68580" marR="68580" marT="34291" marB="34291">
                    <a:solidFill>
                      <a:schemeClr val="bg1"/>
                    </a:solidFill>
                  </a:tcPr>
                </a:tc>
                <a:tc gridSpan="3">
                  <a:txBody>
                    <a:bodyPr/>
                    <a:lstStyle/>
                    <a:p>
                      <a:pPr algn="ctr"/>
                      <a:r>
                        <a:rPr lang="en-CA" sz="1800" b="1" dirty="0">
                          <a:latin typeface="Arial"/>
                        </a:rPr>
                        <a:t>Code</a:t>
                      </a:r>
                      <a:r>
                        <a:rPr lang="en-CA" sz="1800" b="1" baseline="0" dirty="0">
                          <a:latin typeface="Arial"/>
                        </a:rPr>
                        <a:t> of </a:t>
                      </a:r>
                      <a:r>
                        <a:rPr lang="en-CA" sz="1800" b="1" baseline="0" dirty="0" smtClean="0">
                          <a:latin typeface="Arial"/>
                        </a:rPr>
                        <a:t>Conduct; </a:t>
                      </a:r>
                      <a:r>
                        <a:rPr lang="en-CA" sz="1800" b="1" baseline="0" dirty="0">
                          <a:latin typeface="Arial"/>
                        </a:rPr>
                        <a:t>Rule of Two; Travel Policy; </a:t>
                      </a:r>
                      <a:endParaRPr lang="en-CA" sz="1800" b="1" baseline="0" dirty="0" smtClean="0">
                        <a:latin typeface="Arial"/>
                      </a:endParaRPr>
                    </a:p>
                    <a:p>
                      <a:pPr algn="ctr"/>
                      <a:r>
                        <a:rPr lang="en-CA" sz="1800" b="1" baseline="0" dirty="0" smtClean="0">
                          <a:latin typeface="Arial"/>
                        </a:rPr>
                        <a:t>Coach</a:t>
                      </a:r>
                      <a:r>
                        <a:rPr lang="en-CA" sz="1800" b="1" baseline="0" dirty="0">
                          <a:latin typeface="Arial"/>
                        </a:rPr>
                        <a:t>, Parent, Athlete Agreements</a:t>
                      </a:r>
                      <a:endParaRPr lang="en-US" sz="1800" b="1" dirty="0">
                        <a:latin typeface="Arial"/>
                      </a:endParaRPr>
                    </a:p>
                  </a:txBody>
                  <a:tcPr marL="68580" marR="68580" marT="34291" marB="34291">
                    <a:solidFill>
                      <a:schemeClr val="accent5">
                        <a:lumMod val="60000"/>
                        <a:lumOff val="40000"/>
                      </a:schemeClr>
                    </a:solidFill>
                  </a:tcPr>
                </a:tc>
                <a:tc hMerge="1">
                  <a:txBody>
                    <a:bodyPr/>
                    <a:lstStyle/>
                    <a:p>
                      <a:endParaRPr lang="en-US" dirty="0"/>
                    </a:p>
                  </a:txBody>
                  <a:tcPr>
                    <a:solidFill>
                      <a:srgbClr val="FF9933"/>
                    </a:solidFill>
                  </a:tcPr>
                </a:tc>
                <a:tc hMerge="1">
                  <a:txBody>
                    <a:bodyPr/>
                    <a:lstStyle/>
                    <a:p>
                      <a:endParaRPr lang="en-US" dirty="0"/>
                    </a:p>
                  </a:txBody>
                  <a:tcPr>
                    <a:solidFill>
                      <a:schemeClr val="accent1">
                        <a:lumMod val="60000"/>
                        <a:lumOff val="40000"/>
                      </a:schemeClr>
                    </a:solidFill>
                  </a:tcPr>
                </a:tc>
                <a:extLst>
                  <a:ext uri="{0D108BD9-81ED-4DB2-BD59-A6C34878D82A}">
                    <a16:rowId xmlns:a16="http://schemas.microsoft.com/office/drawing/2014/main" val="10004"/>
                  </a:ext>
                </a:extLst>
              </a:tr>
              <a:tr h="632176">
                <a:tc>
                  <a:txBody>
                    <a:bodyPr/>
                    <a:lstStyle/>
                    <a:p>
                      <a:pPr marL="0" marR="0" indent="0" algn="l" rtl="0" eaLnBrk="1" fontAlgn="auto" latinLnBrk="0" hangingPunct="1">
                        <a:lnSpc>
                          <a:spcPct val="100000"/>
                        </a:lnSpc>
                        <a:spcBef>
                          <a:spcPts val="0"/>
                        </a:spcBef>
                        <a:spcAft>
                          <a:spcPts val="0"/>
                        </a:spcAft>
                        <a:buNone/>
                      </a:pPr>
                      <a:r>
                        <a:rPr lang="en-CA" sz="1800" b="1" i="1" dirty="0">
                          <a:latin typeface="Arial"/>
                          <a:cs typeface="Arial"/>
                        </a:rPr>
                        <a:t>2. Background Screening</a:t>
                      </a:r>
                    </a:p>
                  </a:txBody>
                  <a:tcPr marL="68580" marR="68580" marT="34291" marB="34291">
                    <a:solidFill>
                      <a:schemeClr val="bg1"/>
                    </a:solidFill>
                  </a:tcPr>
                </a:tc>
                <a:tc gridSpan="3">
                  <a:txBody>
                    <a:bodyPr/>
                    <a:lstStyle/>
                    <a:p>
                      <a:pPr algn="ctr"/>
                      <a:r>
                        <a:rPr lang="en-CA" sz="1800" b="1" dirty="0">
                          <a:latin typeface="Arial"/>
                          <a:cs typeface="Arial"/>
                        </a:rPr>
                        <a:t>As level of risk increases, intensity of screening needs to increase.</a:t>
                      </a:r>
                      <a:endParaRPr lang="en-US" sz="1800" b="1" dirty="0">
                        <a:latin typeface="Arial"/>
                        <a:cs typeface="Arial"/>
                      </a:endParaRPr>
                    </a:p>
                  </a:txBody>
                  <a:tcPr marL="68580" marR="68580" marT="34291" marB="34291">
                    <a:solidFill>
                      <a:schemeClr val="accent2">
                        <a:lumMod val="40000"/>
                        <a:lumOff val="60000"/>
                      </a:schemeClr>
                    </a:solidFill>
                  </a:tcPr>
                </a:tc>
                <a:tc hMerge="1">
                  <a:txBody>
                    <a:bodyPr/>
                    <a:lstStyle/>
                    <a:p>
                      <a:endParaRPr lang="en-US" dirty="0"/>
                    </a:p>
                  </a:txBody>
                  <a:tcPr>
                    <a:solidFill>
                      <a:srgbClr val="FF9933"/>
                    </a:solidFill>
                  </a:tcPr>
                </a:tc>
                <a:tc hMerge="1">
                  <a:txBody>
                    <a:bodyPr/>
                    <a:lstStyle/>
                    <a:p>
                      <a:endParaRPr lang="en-US" dirty="0"/>
                    </a:p>
                  </a:txBody>
                  <a:tcPr>
                    <a:solidFill>
                      <a:schemeClr val="accent1">
                        <a:lumMod val="60000"/>
                        <a:lumOff val="40000"/>
                      </a:schemeClr>
                    </a:solidFill>
                  </a:tcPr>
                </a:tc>
                <a:extLst>
                  <a:ext uri="{0D108BD9-81ED-4DB2-BD59-A6C34878D82A}">
                    <a16:rowId xmlns:a16="http://schemas.microsoft.com/office/drawing/2014/main" val="10005"/>
                  </a:ext>
                </a:extLst>
              </a:tr>
              <a:tr h="941539">
                <a:tc>
                  <a:txBody>
                    <a:bodyPr/>
                    <a:lstStyle/>
                    <a:p>
                      <a:pPr indent="0">
                        <a:buNone/>
                      </a:pPr>
                      <a:r>
                        <a:rPr lang="en-CA" sz="1800" b="1" i="1" dirty="0">
                          <a:latin typeface="Arial"/>
                          <a:cs typeface="Arial"/>
                        </a:rPr>
                        <a:t>3. Implementation of Rule of Two</a:t>
                      </a:r>
                      <a:endParaRPr lang="en-US" sz="1800" b="1" i="1">
                        <a:latin typeface="Arial"/>
                        <a:cs typeface="Arial"/>
                      </a:endParaRPr>
                    </a:p>
                  </a:txBody>
                  <a:tcPr marL="68580" marR="68580" marT="34291" marB="34291">
                    <a:solidFill>
                      <a:schemeClr val="bg1"/>
                    </a:solidFill>
                  </a:tcPr>
                </a:tc>
                <a:tc gridSpan="3">
                  <a:txBody>
                    <a:bodyPr/>
                    <a:lstStyle/>
                    <a:p>
                      <a:pPr algn="ctr"/>
                      <a:r>
                        <a:rPr lang="en-CA" sz="1800" b="1" dirty="0">
                          <a:latin typeface="Arial"/>
                          <a:cs typeface="Arial"/>
                        </a:rPr>
                        <a:t>As ability to implement Rule of Two increases, Background Screening requirement more closely aligns with position being screened for.</a:t>
                      </a:r>
                      <a:endParaRPr lang="en-US" sz="1800" b="1" dirty="0">
                        <a:latin typeface="Arial"/>
                        <a:cs typeface="Arial"/>
                      </a:endParaRPr>
                    </a:p>
                  </a:txBody>
                  <a:tcPr marL="68580" marR="68580" marT="34291" marB="34291">
                    <a:solidFill>
                      <a:schemeClr val="accent5">
                        <a:lumMod val="60000"/>
                        <a:lumOff val="40000"/>
                      </a:schemeClr>
                    </a:solidFill>
                  </a:tcPr>
                </a:tc>
                <a:tc hMerge="1">
                  <a:txBody>
                    <a:bodyPr/>
                    <a:lstStyle/>
                    <a:p>
                      <a:endParaRPr lang="en-US" dirty="0"/>
                    </a:p>
                  </a:txBody>
                  <a:tcPr>
                    <a:solidFill>
                      <a:srgbClr val="FF9933"/>
                    </a:solidFill>
                  </a:tcPr>
                </a:tc>
                <a:tc hMerge="1">
                  <a:txBody>
                    <a:bodyPr/>
                    <a:lstStyle/>
                    <a:p>
                      <a:endParaRPr lang="en-US" dirty="0"/>
                    </a:p>
                  </a:txBody>
                  <a:tcPr>
                    <a:solidFill>
                      <a:schemeClr val="accent1">
                        <a:lumMod val="60000"/>
                        <a:lumOff val="40000"/>
                      </a:schemeClr>
                    </a:solidFill>
                  </a:tcPr>
                </a:tc>
                <a:extLst>
                  <a:ext uri="{0D108BD9-81ED-4DB2-BD59-A6C34878D82A}">
                    <a16:rowId xmlns:a16="http://schemas.microsoft.com/office/drawing/2014/main" val="10006"/>
                  </a:ext>
                </a:extLst>
              </a:tr>
              <a:tr h="363165">
                <a:tc>
                  <a:txBody>
                    <a:bodyPr/>
                    <a:lstStyle/>
                    <a:p>
                      <a:pPr indent="0">
                        <a:buNone/>
                      </a:pPr>
                      <a:r>
                        <a:rPr lang="en-CA" sz="1800" b="1" i="1" dirty="0">
                          <a:latin typeface="Arial"/>
                          <a:cs typeface="Arial"/>
                        </a:rPr>
                        <a:t>4. Certification</a:t>
                      </a:r>
                      <a:r>
                        <a:rPr lang="en-CA" sz="1800" b="1" i="1" baseline="0" dirty="0">
                          <a:latin typeface="Arial"/>
                          <a:cs typeface="Arial"/>
                        </a:rPr>
                        <a:t> &amp; Training</a:t>
                      </a:r>
                      <a:endParaRPr lang="en-US" sz="1800" b="1" i="1">
                        <a:latin typeface="Arial"/>
                        <a:cs typeface="Arial"/>
                      </a:endParaRPr>
                    </a:p>
                  </a:txBody>
                  <a:tcPr marL="68580" marR="68580" marT="34291" marB="34291">
                    <a:solidFill>
                      <a:schemeClr val="bg1"/>
                    </a:solidFill>
                  </a:tcPr>
                </a:tc>
                <a:tc rowSpan="3" gridSpan="3">
                  <a:txBody>
                    <a:bodyPr/>
                    <a:lstStyle/>
                    <a:p>
                      <a:pPr algn="ctr"/>
                      <a:r>
                        <a:rPr lang="en-CA" sz="1800" b="1" dirty="0">
                          <a:latin typeface="Arial"/>
                          <a:cs typeface="Arial"/>
                        </a:rPr>
                        <a:t>Additional ways organizations can move toward</a:t>
                      </a:r>
                      <a:r>
                        <a:rPr lang="en-CA" sz="1800" b="1" baseline="0" dirty="0">
                          <a:latin typeface="Arial"/>
                          <a:cs typeface="Arial"/>
                        </a:rPr>
                        <a:t> protecting their athletes in addition to Rule of Two.</a:t>
                      </a:r>
                      <a:endParaRPr lang="en-US" sz="1800" b="1" dirty="0">
                        <a:latin typeface="Arial"/>
                        <a:cs typeface="Arial"/>
                      </a:endParaRPr>
                    </a:p>
                  </a:txBody>
                  <a:tcPr marL="68580" marR="68580" marT="34291" marB="34291" anchor="ctr">
                    <a:solidFill>
                      <a:schemeClr val="accent4">
                        <a:lumMod val="60000"/>
                        <a:lumOff val="40000"/>
                      </a:schemeClr>
                    </a:solidFill>
                  </a:tcPr>
                </a:tc>
                <a:tc rowSpan="3" hMerge="1">
                  <a:txBody>
                    <a:bodyPr/>
                    <a:lstStyle/>
                    <a:p>
                      <a:endParaRPr lang="en-US" dirty="0"/>
                    </a:p>
                  </a:txBody>
                  <a:tcPr>
                    <a:solidFill>
                      <a:srgbClr val="FF9933"/>
                    </a:solidFill>
                  </a:tcPr>
                </a:tc>
                <a:tc rowSpan="3" hMerge="1">
                  <a:txBody>
                    <a:bodyPr/>
                    <a:lstStyle/>
                    <a:p>
                      <a:endParaRPr lang="en-US" dirty="0"/>
                    </a:p>
                  </a:txBody>
                  <a:tcPr>
                    <a:solidFill>
                      <a:schemeClr val="accent1">
                        <a:lumMod val="60000"/>
                        <a:lumOff val="40000"/>
                      </a:schemeClr>
                    </a:solidFill>
                  </a:tcPr>
                </a:tc>
                <a:extLst>
                  <a:ext uri="{0D108BD9-81ED-4DB2-BD59-A6C34878D82A}">
                    <a16:rowId xmlns:a16="http://schemas.microsoft.com/office/drawing/2014/main" val="10007"/>
                  </a:ext>
                </a:extLst>
              </a:tr>
              <a:tr h="363165">
                <a:tc>
                  <a:txBody>
                    <a:bodyPr/>
                    <a:lstStyle/>
                    <a:p>
                      <a:pPr algn="ctr">
                        <a:buFont typeface="Arial" pitchFamily="34" charset="0"/>
                        <a:buChar char="•"/>
                      </a:pPr>
                      <a:r>
                        <a:rPr lang="en-CA" sz="1800" b="1" i="1" dirty="0">
                          <a:latin typeface="Arial"/>
                          <a:cs typeface="Arial"/>
                        </a:rPr>
                        <a:t> Education &amp; Awareness</a:t>
                      </a:r>
                      <a:endParaRPr lang="en-US" sz="1800" b="1" i="1" dirty="0">
                        <a:latin typeface="Arial"/>
                        <a:cs typeface="Arial"/>
                      </a:endParaRPr>
                    </a:p>
                  </a:txBody>
                  <a:tcPr marL="68580" marR="68580" marT="34291" marB="34291">
                    <a:solidFill>
                      <a:schemeClr val="bg1"/>
                    </a:solidFill>
                  </a:tcPr>
                </a:tc>
                <a:tc gridSpan="3" vMerge="1">
                  <a:txBody>
                    <a:bodyPr/>
                    <a:lstStyle/>
                    <a:p>
                      <a:endParaRPr lang="en-US" dirty="0"/>
                    </a:p>
                  </a:txBody>
                  <a:tcPr>
                    <a:solidFill>
                      <a:schemeClr val="accent4">
                        <a:lumMod val="60000"/>
                        <a:lumOff val="40000"/>
                      </a:schemeClr>
                    </a:solidFill>
                  </a:tcPr>
                </a:tc>
                <a:tc hMerge="1" vMerge="1">
                  <a:txBody>
                    <a:bodyPr/>
                    <a:lstStyle/>
                    <a:p>
                      <a:endParaRPr lang="en-US" dirty="0"/>
                    </a:p>
                  </a:txBody>
                  <a:tcPr>
                    <a:solidFill>
                      <a:srgbClr val="FF9933"/>
                    </a:solidFill>
                  </a:tcPr>
                </a:tc>
                <a:tc hMerge="1" vMerge="1">
                  <a:txBody>
                    <a:bodyPr/>
                    <a:lstStyle/>
                    <a:p>
                      <a:endParaRPr lang="en-US" dirty="0"/>
                    </a:p>
                  </a:txBody>
                  <a:tcPr>
                    <a:solidFill>
                      <a:schemeClr val="accent1">
                        <a:lumMod val="60000"/>
                        <a:lumOff val="40000"/>
                      </a:schemeClr>
                    </a:solidFill>
                  </a:tcPr>
                </a:tc>
                <a:extLst>
                  <a:ext uri="{0D108BD9-81ED-4DB2-BD59-A6C34878D82A}">
                    <a16:rowId xmlns:a16="http://schemas.microsoft.com/office/drawing/2014/main" val="10008"/>
                  </a:ext>
                </a:extLst>
              </a:tr>
              <a:tr h="363165">
                <a:tc>
                  <a:txBody>
                    <a:bodyPr/>
                    <a:lstStyle/>
                    <a:p>
                      <a:pPr lvl="1">
                        <a:buFont typeface="Arial" pitchFamily="34" charset="0"/>
                        <a:buChar char="•"/>
                      </a:pPr>
                      <a:r>
                        <a:rPr lang="en-CA" sz="1800" b="1" i="1" dirty="0">
                          <a:latin typeface="Arial"/>
                          <a:cs typeface="Arial"/>
                        </a:rPr>
                        <a:t> Practices</a:t>
                      </a:r>
                      <a:endParaRPr lang="en-US" sz="1800" b="1" i="1" dirty="0">
                        <a:latin typeface="Arial"/>
                        <a:cs typeface="Arial"/>
                      </a:endParaRPr>
                    </a:p>
                  </a:txBody>
                  <a:tcPr marL="68580" marR="68580" marT="34291" marB="34291">
                    <a:solidFill>
                      <a:schemeClr val="bg1"/>
                    </a:solidFill>
                  </a:tcPr>
                </a:tc>
                <a:tc gridSpan="3" vMerge="1">
                  <a:txBody>
                    <a:bodyPr/>
                    <a:lstStyle/>
                    <a:p>
                      <a:endParaRPr lang="en-US" dirty="0"/>
                    </a:p>
                  </a:txBody>
                  <a:tcPr>
                    <a:solidFill>
                      <a:schemeClr val="accent4">
                        <a:lumMod val="60000"/>
                        <a:lumOff val="40000"/>
                      </a:schemeClr>
                    </a:solidFill>
                  </a:tcPr>
                </a:tc>
                <a:tc hMerge="1" vMerge="1">
                  <a:txBody>
                    <a:bodyPr/>
                    <a:lstStyle/>
                    <a:p>
                      <a:endParaRPr lang="en-US" dirty="0"/>
                    </a:p>
                  </a:txBody>
                  <a:tcPr>
                    <a:solidFill>
                      <a:srgbClr val="FF9933"/>
                    </a:solidFill>
                  </a:tcPr>
                </a:tc>
                <a:tc hMerge="1" vMerge="1">
                  <a:txBody>
                    <a:bodyPr/>
                    <a:lstStyle/>
                    <a:p>
                      <a:endParaRPr lang="en-US" dirty="0"/>
                    </a:p>
                  </a:txBody>
                  <a:tcPr>
                    <a:solidFill>
                      <a:schemeClr val="accent1">
                        <a:lumMod val="60000"/>
                        <a:lumOff val="40000"/>
                      </a:schemeClr>
                    </a:solidFill>
                  </a:tcPr>
                </a:tc>
                <a:extLst>
                  <a:ext uri="{0D108BD9-81ED-4DB2-BD59-A6C34878D82A}">
                    <a16:rowId xmlns:a16="http://schemas.microsoft.com/office/drawing/2014/main" val="10009"/>
                  </a:ext>
                </a:extLst>
              </a:tr>
            </a:tbl>
          </a:graphicData>
        </a:graphic>
      </p:graphicFrame>
      <p:sp>
        <p:nvSpPr>
          <p:cNvPr id="2" name="Right Arrow 1"/>
          <p:cNvSpPr/>
          <p:nvPr/>
        </p:nvSpPr>
        <p:spPr>
          <a:xfrm rot="10800000">
            <a:off x="9048328" y="1408233"/>
            <a:ext cx="792088" cy="220216"/>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Right Arrow 3"/>
          <p:cNvSpPr/>
          <p:nvPr/>
        </p:nvSpPr>
        <p:spPr>
          <a:xfrm rot="10800000">
            <a:off x="6528048" y="1408234"/>
            <a:ext cx="864096" cy="220215"/>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1501019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1"/>
          <p:cNvSpPr txBox="1">
            <a:spLocks/>
          </p:cNvSpPr>
          <p:nvPr/>
        </p:nvSpPr>
        <p:spPr>
          <a:xfrm>
            <a:off x="2999656" y="1484784"/>
            <a:ext cx="6172200" cy="3394472"/>
          </a:xfrm>
          <a:prstGeom prst="rect">
            <a:avLst/>
          </a:prstGeom>
        </p:spPr>
        <p:txBody>
          <a:bodyPr/>
          <a:lstStyle/>
          <a:p>
            <a:pPr marL="257168" indent="-257168" algn="ctr" defTabSz="685783">
              <a:spcBef>
                <a:spcPct val="20000"/>
              </a:spcBef>
              <a:defRPr/>
            </a:pPr>
            <a:endParaRPr lang="en-CA" sz="4400" dirty="0">
              <a:latin typeface="Arial" panose="020B0604020202020204" pitchFamily="34" charset="0"/>
              <a:cs typeface="Arial" panose="020B0604020202020204" pitchFamily="34" charset="0"/>
            </a:endParaRPr>
          </a:p>
          <a:p>
            <a:pPr marL="257168" indent="-257168" algn="ctr" defTabSz="685783">
              <a:spcBef>
                <a:spcPct val="20000"/>
              </a:spcBef>
              <a:defRPr/>
            </a:pPr>
            <a:r>
              <a:rPr lang="en-CA" sz="4400" b="1" dirty="0" smtClean="0">
                <a:latin typeface="Arial" panose="020B0604020202020204" pitchFamily="34" charset="0"/>
                <a:cs typeface="Arial" panose="020B0604020202020204" pitchFamily="34" charset="0"/>
              </a:rPr>
              <a:t>Background </a:t>
            </a:r>
            <a:r>
              <a:rPr lang="en-CA" sz="4400" b="1" dirty="0">
                <a:latin typeface="Arial" panose="020B0604020202020204" pitchFamily="34" charset="0"/>
                <a:cs typeface="Arial" panose="020B0604020202020204" pitchFamily="34" charset="0"/>
              </a:rPr>
              <a:t>Screening</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1"/>
          <p:cNvSpPr txBox="1">
            <a:spLocks/>
          </p:cNvSpPr>
          <p:nvPr/>
        </p:nvSpPr>
        <p:spPr>
          <a:xfrm>
            <a:off x="3225924" y="1000738"/>
            <a:ext cx="5421527" cy="3158437"/>
          </a:xfrm>
          <a:prstGeom prst="rect">
            <a:avLst/>
          </a:prstGeom>
        </p:spPr>
        <p:txBody>
          <a:bodyPr/>
          <a:lstStyle/>
          <a:p>
            <a:pPr marL="257168" marR="0" lvl="0" indent="-257168" algn="ctr" defTabSz="685783" rtl="0" eaLnBrk="1" fontAlgn="auto" latinLnBrk="0" hangingPunct="1">
              <a:lnSpc>
                <a:spcPct val="100000"/>
              </a:lnSpc>
              <a:spcBef>
                <a:spcPct val="20000"/>
              </a:spcBef>
              <a:spcAft>
                <a:spcPts val="0"/>
              </a:spcAft>
              <a:buClrTx/>
              <a:buSzTx/>
              <a:buFontTx/>
              <a:buNone/>
              <a:tabLst/>
              <a:defRPr/>
            </a:pPr>
            <a:endParaRPr kumimoji="0" lang="en-CA" sz="4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3" name="Title 5"/>
          <p:cNvSpPr txBox="1">
            <a:spLocks/>
          </p:cNvSpPr>
          <p:nvPr/>
        </p:nvSpPr>
        <p:spPr>
          <a:xfrm>
            <a:off x="335360" y="475465"/>
            <a:ext cx="10848528" cy="716530"/>
          </a:xfrm>
          <a:prstGeom prst="rect">
            <a:avLst/>
          </a:prstGeom>
        </p:spPr>
        <p:txBody>
          <a:bodyPr>
            <a:normAutofit/>
          </a:bodyPr>
          <a:lstStyle>
            <a:lvl1pPr algn="l" defTabSz="685783"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l" defTabSz="685783" rtl="0" eaLnBrk="1" fontAlgn="auto" latinLnBrk="0" hangingPunct="1">
              <a:lnSpc>
                <a:spcPct val="90000"/>
              </a:lnSpc>
              <a:spcBef>
                <a:spcPct val="0"/>
              </a:spcBef>
              <a:spcAft>
                <a:spcPts val="0"/>
              </a:spcAft>
              <a:buClrTx/>
              <a:buSzTx/>
              <a:buFontTx/>
              <a:buNone/>
              <a:tabLst/>
              <a:defRPr/>
            </a:pPr>
            <a:r>
              <a:rPr kumimoji="0" lang="en-CA" sz="32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Background Screening Tools may include:</a:t>
            </a:r>
            <a:r>
              <a:rPr kumimoji="0" lang="en-CA" sz="1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br>
              <a:rPr kumimoji="0" lang="en-CA" sz="1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br>
            <a:endParaRPr kumimoji="0" lang="en-CA" sz="1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graphicFrame>
        <p:nvGraphicFramePr>
          <p:cNvPr id="4" name="Diagram 3"/>
          <p:cNvGraphicFramePr/>
          <p:nvPr>
            <p:extLst>
              <p:ext uri="{D42A27DB-BD31-4B8C-83A1-F6EECF244321}">
                <p14:modId xmlns:p14="http://schemas.microsoft.com/office/powerpoint/2010/main" val="3696013115"/>
              </p:ext>
            </p:extLst>
          </p:nvPr>
        </p:nvGraphicFramePr>
        <p:xfrm>
          <a:off x="191344" y="1191995"/>
          <a:ext cx="8928992" cy="44692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408368" y="2564904"/>
            <a:ext cx="2605650" cy="1895018"/>
          </a:xfrm>
          <a:prstGeom prst="rect">
            <a:avLst/>
          </a:prstGeom>
        </p:spPr>
      </p:pic>
    </p:spTree>
    <p:extLst>
      <p:ext uri="{BB962C8B-B14F-4D97-AF65-F5344CB8AC3E}">
        <p14:creationId xmlns:p14="http://schemas.microsoft.com/office/powerpoint/2010/main" val="13660420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ext uri="{D42A27DB-BD31-4B8C-83A1-F6EECF244321}">
                <p14:modId xmlns:p14="http://schemas.microsoft.com/office/powerpoint/2010/main" val="2949182791"/>
              </p:ext>
            </p:extLst>
          </p:nvPr>
        </p:nvGraphicFramePr>
        <p:xfrm>
          <a:off x="367646" y="871747"/>
          <a:ext cx="11419348" cy="4707822"/>
        </p:xfrm>
        <a:graphic>
          <a:graphicData uri="http://schemas.openxmlformats.org/drawingml/2006/table">
            <a:tbl>
              <a:tblPr firstRow="1" bandRow="1">
                <a:tableStyleId>{2D5ABB26-0587-4C30-8999-92F81FD0307C}</a:tableStyleId>
              </a:tblPr>
              <a:tblGrid>
                <a:gridCol w="1700745">
                  <a:extLst>
                    <a:ext uri="{9D8B030D-6E8A-4147-A177-3AD203B41FA5}">
                      <a16:colId xmlns:a16="http://schemas.microsoft.com/office/drawing/2014/main" val="20000"/>
                    </a:ext>
                  </a:extLst>
                </a:gridCol>
                <a:gridCol w="1079519">
                  <a:extLst>
                    <a:ext uri="{9D8B030D-6E8A-4147-A177-3AD203B41FA5}">
                      <a16:colId xmlns:a16="http://schemas.microsoft.com/office/drawing/2014/main" val="20001"/>
                    </a:ext>
                  </a:extLst>
                </a:gridCol>
                <a:gridCol w="1079937">
                  <a:extLst>
                    <a:ext uri="{9D8B030D-6E8A-4147-A177-3AD203B41FA5}">
                      <a16:colId xmlns:a16="http://schemas.microsoft.com/office/drawing/2014/main" val="20002"/>
                    </a:ext>
                  </a:extLst>
                </a:gridCol>
                <a:gridCol w="1079939">
                  <a:extLst>
                    <a:ext uri="{9D8B030D-6E8A-4147-A177-3AD203B41FA5}">
                      <a16:colId xmlns:a16="http://schemas.microsoft.com/office/drawing/2014/main" val="20003"/>
                    </a:ext>
                  </a:extLst>
                </a:gridCol>
                <a:gridCol w="1079937">
                  <a:extLst>
                    <a:ext uri="{9D8B030D-6E8A-4147-A177-3AD203B41FA5}">
                      <a16:colId xmlns:a16="http://schemas.microsoft.com/office/drawing/2014/main" val="20004"/>
                    </a:ext>
                  </a:extLst>
                </a:gridCol>
                <a:gridCol w="1079937">
                  <a:extLst>
                    <a:ext uri="{9D8B030D-6E8A-4147-A177-3AD203B41FA5}">
                      <a16:colId xmlns:a16="http://schemas.microsoft.com/office/drawing/2014/main" val="20005"/>
                    </a:ext>
                  </a:extLst>
                </a:gridCol>
                <a:gridCol w="1079939">
                  <a:extLst>
                    <a:ext uri="{9D8B030D-6E8A-4147-A177-3AD203B41FA5}">
                      <a16:colId xmlns:a16="http://schemas.microsoft.com/office/drawing/2014/main" val="20006"/>
                    </a:ext>
                  </a:extLst>
                </a:gridCol>
                <a:gridCol w="1079939">
                  <a:extLst>
                    <a:ext uri="{9D8B030D-6E8A-4147-A177-3AD203B41FA5}">
                      <a16:colId xmlns:a16="http://schemas.microsoft.com/office/drawing/2014/main" val="20007"/>
                    </a:ext>
                  </a:extLst>
                </a:gridCol>
                <a:gridCol w="1079937">
                  <a:extLst>
                    <a:ext uri="{9D8B030D-6E8A-4147-A177-3AD203B41FA5}">
                      <a16:colId xmlns:a16="http://schemas.microsoft.com/office/drawing/2014/main" val="20008"/>
                    </a:ext>
                  </a:extLst>
                </a:gridCol>
                <a:gridCol w="1079519">
                  <a:extLst>
                    <a:ext uri="{9D8B030D-6E8A-4147-A177-3AD203B41FA5}">
                      <a16:colId xmlns:a16="http://schemas.microsoft.com/office/drawing/2014/main" val="20009"/>
                    </a:ext>
                  </a:extLst>
                </a:gridCol>
              </a:tblGrid>
              <a:tr h="217687">
                <a:tc rowSpan="2">
                  <a:txBody>
                    <a:bodyPr/>
                    <a:lstStyle/>
                    <a:p>
                      <a:endParaRPr sz="2000"/>
                    </a:p>
                  </a:txBody>
                  <a:tcPr marL="0" marR="0" marT="0" marB="0">
                    <a:lnR w="26924">
                      <a:solidFill>
                        <a:srgbClr val="000000"/>
                      </a:solidFill>
                      <a:prstDash val="solid"/>
                    </a:lnR>
                    <a:lnB w="8762">
                      <a:solidFill>
                        <a:srgbClr val="000000"/>
                      </a:solidFill>
                      <a:prstDash val="solid"/>
                    </a:lnB>
                  </a:tcPr>
                </a:tc>
                <a:tc gridSpan="3">
                  <a:txBody>
                    <a:bodyPr/>
                    <a:lstStyle/>
                    <a:p>
                      <a:pPr marL="726440">
                        <a:lnSpc>
                          <a:spcPct val="100000"/>
                        </a:lnSpc>
                      </a:pPr>
                      <a:r>
                        <a:rPr sz="1050" b="1" dirty="0">
                          <a:solidFill>
                            <a:schemeClr val="accent6">
                              <a:lumMod val="10000"/>
                            </a:schemeClr>
                          </a:solidFill>
                          <a:latin typeface="Arial"/>
                          <a:cs typeface="Arial"/>
                        </a:rPr>
                        <a:t>Level 1 - "Low Risk"</a:t>
                      </a:r>
                    </a:p>
                  </a:txBody>
                  <a:tcPr marL="0" marR="0" marT="0" marB="0">
                    <a:lnL w="26924">
                      <a:solidFill>
                        <a:srgbClr val="000000"/>
                      </a:solidFill>
                      <a:prstDash val="solid"/>
                    </a:lnL>
                    <a:lnR w="27558">
                      <a:solidFill>
                        <a:srgbClr val="000000"/>
                      </a:solidFill>
                      <a:prstDash val="solid"/>
                    </a:lnR>
                    <a:lnT w="24931">
                      <a:solidFill>
                        <a:srgbClr val="000000"/>
                      </a:solidFill>
                      <a:prstDash val="solid"/>
                    </a:lnT>
                    <a:lnB w="25565">
                      <a:solidFill>
                        <a:srgbClr val="000000"/>
                      </a:solidFill>
                      <a:prstDash val="solid"/>
                    </a:lnB>
                    <a:solidFill>
                      <a:srgbClr val="B7DEE8"/>
                    </a:solidFill>
                  </a:tcPr>
                </a:tc>
                <a:tc hMerge="1">
                  <a:txBody>
                    <a:bodyPr/>
                    <a:lstStyle/>
                    <a:p>
                      <a:endParaRPr/>
                    </a:p>
                  </a:txBody>
                  <a:tcPr marL="0" marR="0" marT="0" marB="0"/>
                </a:tc>
                <a:tc hMerge="1">
                  <a:txBody>
                    <a:bodyPr/>
                    <a:lstStyle/>
                    <a:p>
                      <a:endParaRPr/>
                    </a:p>
                  </a:txBody>
                  <a:tcPr marL="0" marR="0" marT="0" marB="0"/>
                </a:tc>
                <a:tc gridSpan="3">
                  <a:txBody>
                    <a:bodyPr/>
                    <a:lstStyle/>
                    <a:p>
                      <a:pPr marL="612775">
                        <a:lnSpc>
                          <a:spcPct val="100000"/>
                        </a:lnSpc>
                      </a:pPr>
                      <a:r>
                        <a:rPr sz="1050" b="1" dirty="0">
                          <a:solidFill>
                            <a:schemeClr val="accent6">
                              <a:lumMod val="10000"/>
                            </a:schemeClr>
                          </a:solidFill>
                          <a:latin typeface="Arial"/>
                          <a:cs typeface="Arial"/>
                        </a:rPr>
                        <a:t>Level 2 - "Medium Risk"</a:t>
                      </a:r>
                    </a:p>
                  </a:txBody>
                  <a:tcPr marL="0" marR="0" marT="0" marB="0">
                    <a:lnL w="27558">
                      <a:solidFill>
                        <a:srgbClr val="000000"/>
                      </a:solidFill>
                      <a:prstDash val="solid"/>
                    </a:lnL>
                    <a:lnR w="27559">
                      <a:solidFill>
                        <a:srgbClr val="000000"/>
                      </a:solidFill>
                      <a:prstDash val="solid"/>
                    </a:lnR>
                    <a:lnT w="24931">
                      <a:solidFill>
                        <a:srgbClr val="000000"/>
                      </a:solidFill>
                      <a:prstDash val="solid"/>
                    </a:lnT>
                    <a:lnB w="25565">
                      <a:solidFill>
                        <a:srgbClr val="000000"/>
                      </a:solidFill>
                      <a:prstDash val="solid"/>
                    </a:lnB>
                    <a:solidFill>
                      <a:srgbClr val="FF6600"/>
                    </a:solidFill>
                  </a:tcPr>
                </a:tc>
                <a:tc hMerge="1">
                  <a:txBody>
                    <a:bodyPr/>
                    <a:lstStyle/>
                    <a:p>
                      <a:endParaRPr/>
                    </a:p>
                  </a:txBody>
                  <a:tcPr marL="0" marR="0" marT="0" marB="0"/>
                </a:tc>
                <a:tc hMerge="1">
                  <a:txBody>
                    <a:bodyPr/>
                    <a:lstStyle/>
                    <a:p>
                      <a:endParaRPr/>
                    </a:p>
                  </a:txBody>
                  <a:tcPr marL="0" marR="0" marT="0" marB="0"/>
                </a:tc>
                <a:tc gridSpan="3">
                  <a:txBody>
                    <a:bodyPr/>
                    <a:lstStyle/>
                    <a:p>
                      <a:pPr marL="717550">
                        <a:lnSpc>
                          <a:spcPct val="100000"/>
                        </a:lnSpc>
                      </a:pPr>
                      <a:r>
                        <a:rPr sz="1050" b="1" dirty="0">
                          <a:solidFill>
                            <a:schemeClr val="accent6">
                              <a:lumMod val="10000"/>
                            </a:schemeClr>
                          </a:solidFill>
                          <a:latin typeface="Arial"/>
                          <a:cs typeface="Arial"/>
                        </a:rPr>
                        <a:t>Level 3 - "High Risk"</a:t>
                      </a:r>
                    </a:p>
                  </a:txBody>
                  <a:tcPr marL="0" marR="0" marT="0" marB="0">
                    <a:lnL w="27559">
                      <a:solidFill>
                        <a:srgbClr val="000000"/>
                      </a:solidFill>
                      <a:prstDash val="solid"/>
                    </a:lnL>
                    <a:lnR w="26923">
                      <a:solidFill>
                        <a:srgbClr val="000000"/>
                      </a:solidFill>
                      <a:prstDash val="solid"/>
                    </a:lnR>
                    <a:lnT w="24931">
                      <a:solidFill>
                        <a:srgbClr val="000000"/>
                      </a:solidFill>
                      <a:prstDash val="solid"/>
                    </a:lnT>
                    <a:lnB w="8762">
                      <a:solidFill>
                        <a:srgbClr val="000000"/>
                      </a:solidFill>
                      <a:prstDash val="solid"/>
                    </a:lnB>
                    <a:solidFill>
                      <a:srgbClr val="FF0000"/>
                    </a:solidFill>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527562">
                <a:tc vMerge="1">
                  <a:txBody>
                    <a:bodyPr/>
                    <a:lstStyle/>
                    <a:p>
                      <a:endParaRPr/>
                    </a:p>
                  </a:txBody>
                  <a:tcPr marL="0" marR="0" marT="0" marB="0">
                    <a:lnR w="26924">
                      <a:solidFill>
                        <a:srgbClr val="000000"/>
                      </a:solidFill>
                      <a:prstDash val="solid"/>
                    </a:lnR>
                    <a:lnB w="8762">
                      <a:solidFill>
                        <a:srgbClr val="000000"/>
                      </a:solidFill>
                      <a:prstDash val="solid"/>
                    </a:lnB>
                  </a:tcPr>
                </a:tc>
                <a:tc>
                  <a:txBody>
                    <a:bodyPr/>
                    <a:lstStyle/>
                    <a:p>
                      <a:pPr marL="245110" marR="80645" indent="-149860" algn="ctr">
                        <a:lnSpc>
                          <a:spcPct val="107300"/>
                        </a:lnSpc>
                      </a:pPr>
                      <a:r>
                        <a:rPr sz="1050" b="1" dirty="0">
                          <a:solidFill>
                            <a:schemeClr val="accent6">
                              <a:lumMod val="10000"/>
                            </a:schemeClr>
                          </a:solidFill>
                          <a:latin typeface="Arial" panose="020B0604020202020204" pitchFamily="34" charset="0"/>
                          <a:cs typeface="Arial" panose="020B0604020202020204" pitchFamily="34" charset="0"/>
                        </a:rPr>
                        <a:t>Non-Volunteer P</a:t>
                      </a:r>
                      <a:r>
                        <a:rPr sz="1050" b="1" spc="-5" dirty="0">
                          <a:solidFill>
                            <a:schemeClr val="accent6">
                              <a:lumMod val="10000"/>
                            </a:schemeClr>
                          </a:solidFill>
                          <a:latin typeface="Arial" panose="020B0604020202020204" pitchFamily="34" charset="0"/>
                          <a:cs typeface="Arial" panose="020B0604020202020204" pitchFamily="34" charset="0"/>
                        </a:rPr>
                        <a:t>arent</a:t>
                      </a:r>
                      <a:r>
                        <a:rPr sz="1050" b="1" dirty="0">
                          <a:solidFill>
                            <a:schemeClr val="accent6">
                              <a:lumMod val="10000"/>
                            </a:schemeClr>
                          </a:solidFill>
                          <a:latin typeface="Arial" panose="020B0604020202020204" pitchFamily="34" charset="0"/>
                          <a:cs typeface="Arial" panose="020B0604020202020204" pitchFamily="34" charset="0"/>
                        </a:rPr>
                        <a:t>s</a:t>
                      </a:r>
                    </a:p>
                  </a:txBody>
                  <a:tcPr marL="0" marR="0" marT="0" marB="0">
                    <a:lnL w="26924">
                      <a:solidFill>
                        <a:srgbClr val="000000"/>
                      </a:solidFill>
                      <a:prstDash val="solid"/>
                    </a:lnL>
                    <a:lnR w="8762">
                      <a:solidFill>
                        <a:srgbClr val="000000"/>
                      </a:solidFill>
                      <a:prstDash val="solid"/>
                    </a:lnR>
                    <a:lnT w="25565">
                      <a:solidFill>
                        <a:srgbClr val="000000"/>
                      </a:solidFill>
                      <a:prstDash val="solid"/>
                    </a:lnT>
                    <a:lnB w="23572">
                      <a:solidFill>
                        <a:srgbClr val="000000"/>
                      </a:solidFill>
                      <a:prstDash val="solid"/>
                    </a:lnB>
                    <a:solidFill>
                      <a:srgbClr val="DAEEF3"/>
                    </a:solidFill>
                  </a:tcPr>
                </a:tc>
                <a:tc>
                  <a:txBody>
                    <a:bodyPr/>
                    <a:lstStyle/>
                    <a:p>
                      <a:pPr marL="51435" algn="ctr">
                        <a:lnSpc>
                          <a:spcPct val="100000"/>
                        </a:lnSpc>
                      </a:pPr>
                      <a:r>
                        <a:rPr sz="1050" b="1" dirty="0">
                          <a:solidFill>
                            <a:schemeClr val="accent6">
                              <a:lumMod val="10000"/>
                            </a:schemeClr>
                          </a:solidFill>
                          <a:latin typeface="Arial"/>
                          <a:cs typeface="Arial"/>
                        </a:rPr>
                        <a:t>Youth Volunteers</a:t>
                      </a:r>
                    </a:p>
                  </a:txBody>
                  <a:tcPr marL="0" marR="0" marT="0" marB="0">
                    <a:lnL w="8762">
                      <a:solidFill>
                        <a:srgbClr val="000000"/>
                      </a:solidFill>
                      <a:prstDash val="solid"/>
                    </a:lnL>
                    <a:lnR w="8762">
                      <a:solidFill>
                        <a:srgbClr val="000000"/>
                      </a:solidFill>
                      <a:prstDash val="solid"/>
                    </a:lnR>
                    <a:lnT w="25565">
                      <a:solidFill>
                        <a:srgbClr val="000000"/>
                      </a:solidFill>
                      <a:prstDash val="solid"/>
                    </a:lnT>
                    <a:lnB w="23572">
                      <a:solidFill>
                        <a:srgbClr val="000000"/>
                      </a:solidFill>
                      <a:prstDash val="solid"/>
                    </a:lnB>
                    <a:solidFill>
                      <a:srgbClr val="DAEEF3"/>
                    </a:solidFill>
                  </a:tcPr>
                </a:tc>
                <a:tc>
                  <a:txBody>
                    <a:bodyPr/>
                    <a:lstStyle/>
                    <a:p>
                      <a:pPr marL="183515" marR="151130" indent="8890" algn="ctr">
                        <a:lnSpc>
                          <a:spcPct val="107300"/>
                        </a:lnSpc>
                      </a:pPr>
                      <a:r>
                        <a:rPr sz="1050" b="1" dirty="0">
                          <a:solidFill>
                            <a:schemeClr val="accent6">
                              <a:lumMod val="10000"/>
                            </a:schemeClr>
                          </a:solidFill>
                          <a:latin typeface="Arial"/>
                          <a:cs typeface="Arial"/>
                        </a:rPr>
                        <a:t>Occ</a:t>
                      </a:r>
                      <a:r>
                        <a:rPr sz="1050" b="1" spc="-5" dirty="0">
                          <a:solidFill>
                            <a:schemeClr val="accent6">
                              <a:lumMod val="10000"/>
                            </a:schemeClr>
                          </a:solidFill>
                          <a:latin typeface="Arial"/>
                          <a:cs typeface="Arial"/>
                        </a:rPr>
                        <a:t>a</a:t>
                      </a:r>
                      <a:r>
                        <a:rPr sz="1050" b="1" dirty="0">
                          <a:solidFill>
                            <a:schemeClr val="accent6">
                              <a:lumMod val="10000"/>
                            </a:schemeClr>
                          </a:solidFill>
                          <a:latin typeface="Arial"/>
                          <a:cs typeface="Arial"/>
                        </a:rPr>
                        <a:t>s</a:t>
                      </a:r>
                      <a:r>
                        <a:rPr sz="1050" b="1" spc="-5" dirty="0">
                          <a:solidFill>
                            <a:schemeClr val="accent6">
                              <a:lumMod val="10000"/>
                            </a:schemeClr>
                          </a:solidFill>
                          <a:latin typeface="Arial"/>
                          <a:cs typeface="Arial"/>
                        </a:rPr>
                        <a:t>ional</a:t>
                      </a:r>
                      <a:r>
                        <a:rPr sz="1050" b="1" dirty="0">
                          <a:solidFill>
                            <a:schemeClr val="accent6">
                              <a:lumMod val="10000"/>
                            </a:schemeClr>
                          </a:solidFill>
                          <a:latin typeface="Arial"/>
                          <a:cs typeface="Arial"/>
                        </a:rPr>
                        <a:t> V</a:t>
                      </a:r>
                      <a:r>
                        <a:rPr sz="1050" b="1" spc="-5" dirty="0">
                          <a:solidFill>
                            <a:schemeClr val="accent6">
                              <a:lumMod val="10000"/>
                            </a:schemeClr>
                          </a:solidFill>
                          <a:latin typeface="Arial"/>
                          <a:cs typeface="Arial"/>
                        </a:rPr>
                        <a:t>olunt</a:t>
                      </a:r>
                      <a:r>
                        <a:rPr sz="1050" b="1" dirty="0">
                          <a:solidFill>
                            <a:schemeClr val="accent6">
                              <a:lumMod val="10000"/>
                            </a:schemeClr>
                          </a:solidFill>
                          <a:latin typeface="Arial"/>
                          <a:cs typeface="Arial"/>
                        </a:rPr>
                        <a:t>eers</a:t>
                      </a:r>
                    </a:p>
                  </a:txBody>
                  <a:tcPr marL="0" marR="0" marT="0" marB="0">
                    <a:lnL w="8762">
                      <a:solidFill>
                        <a:srgbClr val="000000"/>
                      </a:solidFill>
                      <a:prstDash val="solid"/>
                    </a:lnL>
                    <a:lnR w="27558">
                      <a:solidFill>
                        <a:srgbClr val="000000"/>
                      </a:solidFill>
                      <a:prstDash val="solid"/>
                    </a:lnR>
                    <a:lnT w="25565">
                      <a:solidFill>
                        <a:srgbClr val="000000"/>
                      </a:solidFill>
                      <a:prstDash val="solid"/>
                    </a:lnT>
                    <a:lnB w="23572">
                      <a:solidFill>
                        <a:srgbClr val="000000"/>
                      </a:solidFill>
                      <a:prstDash val="solid"/>
                    </a:lnB>
                    <a:solidFill>
                      <a:srgbClr val="DAEEF3"/>
                    </a:solidFill>
                  </a:tcPr>
                </a:tc>
                <a:tc>
                  <a:txBody>
                    <a:bodyPr/>
                    <a:lstStyle/>
                    <a:p>
                      <a:pPr marL="34290" algn="ctr">
                        <a:lnSpc>
                          <a:spcPct val="100000"/>
                        </a:lnSpc>
                      </a:pPr>
                      <a:r>
                        <a:rPr sz="1050" b="1" dirty="0">
                          <a:solidFill>
                            <a:schemeClr val="accent6">
                              <a:lumMod val="10000"/>
                            </a:schemeClr>
                          </a:solidFill>
                          <a:latin typeface="Arial"/>
                          <a:cs typeface="Arial"/>
                        </a:rPr>
                        <a:t>Assistant Coaches</a:t>
                      </a:r>
                    </a:p>
                  </a:txBody>
                  <a:tcPr marL="0" marR="0" marT="0" marB="0">
                    <a:lnL w="27558">
                      <a:solidFill>
                        <a:srgbClr val="000000"/>
                      </a:solidFill>
                      <a:prstDash val="solid"/>
                    </a:lnL>
                    <a:lnR w="8762">
                      <a:solidFill>
                        <a:srgbClr val="000000"/>
                      </a:solidFill>
                      <a:prstDash val="solid"/>
                    </a:lnR>
                    <a:lnT w="25565">
                      <a:solidFill>
                        <a:srgbClr val="000000"/>
                      </a:solidFill>
                      <a:prstDash val="solid"/>
                    </a:lnT>
                    <a:lnB w="23572">
                      <a:solidFill>
                        <a:srgbClr val="000000"/>
                      </a:solidFill>
                      <a:prstDash val="solid"/>
                    </a:lnB>
                    <a:solidFill>
                      <a:srgbClr val="FCD5B4"/>
                    </a:solidFill>
                  </a:tcPr>
                </a:tc>
                <a:tc>
                  <a:txBody>
                    <a:bodyPr/>
                    <a:lstStyle/>
                    <a:p>
                      <a:pPr marL="235585" marR="64135" indent="-148590" algn="ctr">
                        <a:lnSpc>
                          <a:spcPct val="107300"/>
                        </a:lnSpc>
                      </a:pPr>
                      <a:r>
                        <a:rPr sz="1050" b="1" dirty="0">
                          <a:solidFill>
                            <a:schemeClr val="accent6">
                              <a:lumMod val="10000"/>
                            </a:schemeClr>
                          </a:solidFill>
                          <a:latin typeface="Arial"/>
                          <a:cs typeface="Arial"/>
                        </a:rPr>
                        <a:t>V</a:t>
                      </a:r>
                      <a:r>
                        <a:rPr sz="1050" b="1" spc="-5" dirty="0">
                          <a:solidFill>
                            <a:schemeClr val="accent6">
                              <a:lumMod val="10000"/>
                            </a:schemeClr>
                          </a:solidFill>
                          <a:latin typeface="Arial"/>
                          <a:cs typeface="Arial"/>
                        </a:rPr>
                        <a:t>olunt</a:t>
                      </a:r>
                      <a:r>
                        <a:rPr sz="1050" b="1" dirty="0">
                          <a:solidFill>
                            <a:schemeClr val="accent6">
                              <a:lumMod val="10000"/>
                            </a:schemeClr>
                          </a:solidFill>
                          <a:latin typeface="Arial"/>
                          <a:cs typeface="Arial"/>
                        </a:rPr>
                        <a:t>eer</a:t>
                      </a:r>
                      <a:r>
                        <a:rPr lang="en-CA" sz="1050" b="1" baseline="0" dirty="0">
                          <a:solidFill>
                            <a:schemeClr val="accent6">
                              <a:lumMod val="10000"/>
                            </a:schemeClr>
                          </a:solidFill>
                          <a:latin typeface="Arial"/>
                          <a:cs typeface="Arial"/>
                        </a:rPr>
                        <a:t> </a:t>
                      </a:r>
                      <a:r>
                        <a:rPr sz="1050" b="1" dirty="0">
                          <a:solidFill>
                            <a:schemeClr val="accent6">
                              <a:lumMod val="10000"/>
                            </a:schemeClr>
                          </a:solidFill>
                          <a:latin typeface="Arial"/>
                          <a:cs typeface="Arial"/>
                        </a:rPr>
                        <a:t>Hea</a:t>
                      </a:r>
                      <a:r>
                        <a:rPr sz="1050" b="1" spc="-5" dirty="0">
                          <a:solidFill>
                            <a:schemeClr val="accent6">
                              <a:lumMod val="10000"/>
                            </a:schemeClr>
                          </a:solidFill>
                          <a:latin typeface="Arial"/>
                          <a:cs typeface="Arial"/>
                        </a:rPr>
                        <a:t>d</a:t>
                      </a:r>
                      <a:r>
                        <a:rPr sz="1050" b="1" dirty="0">
                          <a:solidFill>
                            <a:schemeClr val="accent6">
                              <a:lumMod val="10000"/>
                            </a:schemeClr>
                          </a:solidFill>
                          <a:latin typeface="Arial"/>
                          <a:cs typeface="Arial"/>
                        </a:rPr>
                        <a:t> C</a:t>
                      </a:r>
                      <a:r>
                        <a:rPr sz="1050" b="1" spc="-5" dirty="0">
                          <a:solidFill>
                            <a:schemeClr val="accent6">
                              <a:lumMod val="10000"/>
                            </a:schemeClr>
                          </a:solidFill>
                          <a:latin typeface="Arial"/>
                          <a:cs typeface="Arial"/>
                        </a:rPr>
                        <a:t>oach</a:t>
                      </a:r>
                      <a:r>
                        <a:rPr sz="1050" b="1" dirty="0">
                          <a:solidFill>
                            <a:schemeClr val="accent6">
                              <a:lumMod val="10000"/>
                            </a:schemeClr>
                          </a:solidFill>
                          <a:latin typeface="Arial"/>
                          <a:cs typeface="Arial"/>
                        </a:rPr>
                        <a:t>es</a:t>
                      </a:r>
                    </a:p>
                  </a:txBody>
                  <a:tcPr marL="0" marR="0" marT="0" marB="0">
                    <a:lnL w="8762">
                      <a:solidFill>
                        <a:srgbClr val="000000"/>
                      </a:solidFill>
                      <a:prstDash val="solid"/>
                    </a:lnL>
                    <a:lnR w="8762">
                      <a:solidFill>
                        <a:srgbClr val="000000"/>
                      </a:solidFill>
                      <a:prstDash val="solid"/>
                    </a:lnR>
                    <a:lnT w="25565">
                      <a:solidFill>
                        <a:srgbClr val="000000"/>
                      </a:solidFill>
                      <a:prstDash val="solid"/>
                    </a:lnT>
                    <a:lnB w="23572">
                      <a:solidFill>
                        <a:srgbClr val="000000"/>
                      </a:solidFill>
                      <a:prstDash val="solid"/>
                    </a:lnB>
                    <a:solidFill>
                      <a:srgbClr val="FCD5B4"/>
                    </a:solidFill>
                  </a:tcPr>
                </a:tc>
                <a:tc>
                  <a:txBody>
                    <a:bodyPr/>
                    <a:lstStyle/>
                    <a:p>
                      <a:pPr marL="218440" algn="ctr">
                        <a:lnSpc>
                          <a:spcPct val="100000"/>
                        </a:lnSpc>
                      </a:pPr>
                      <a:r>
                        <a:rPr sz="1050" b="1" dirty="0">
                          <a:solidFill>
                            <a:schemeClr val="accent6">
                              <a:lumMod val="10000"/>
                            </a:schemeClr>
                          </a:solidFill>
                          <a:latin typeface="Arial"/>
                          <a:cs typeface="Arial"/>
                        </a:rPr>
                        <a:t>D</a:t>
                      </a:r>
                      <a:r>
                        <a:rPr sz="1050" b="1" spc="-5" dirty="0">
                          <a:solidFill>
                            <a:schemeClr val="accent6">
                              <a:lumMod val="10000"/>
                            </a:schemeClr>
                          </a:solidFill>
                          <a:latin typeface="Arial"/>
                          <a:cs typeface="Arial"/>
                        </a:rPr>
                        <a:t>i</a:t>
                      </a:r>
                      <a:r>
                        <a:rPr sz="1050" b="1" dirty="0">
                          <a:solidFill>
                            <a:schemeClr val="accent6">
                              <a:lumMod val="10000"/>
                            </a:schemeClr>
                          </a:solidFill>
                          <a:latin typeface="Arial"/>
                          <a:cs typeface="Arial"/>
                        </a:rPr>
                        <a:t>rec</a:t>
                      </a:r>
                      <a:r>
                        <a:rPr sz="1050" b="1" spc="-5" dirty="0">
                          <a:solidFill>
                            <a:schemeClr val="accent6">
                              <a:lumMod val="10000"/>
                            </a:schemeClr>
                          </a:solidFill>
                          <a:latin typeface="Arial"/>
                          <a:cs typeface="Arial"/>
                        </a:rPr>
                        <a:t>to</a:t>
                      </a:r>
                      <a:r>
                        <a:rPr sz="1050" b="1" dirty="0">
                          <a:solidFill>
                            <a:schemeClr val="accent6">
                              <a:lumMod val="10000"/>
                            </a:schemeClr>
                          </a:solidFill>
                          <a:latin typeface="Arial"/>
                          <a:cs typeface="Arial"/>
                        </a:rPr>
                        <a:t>rs</a:t>
                      </a:r>
                    </a:p>
                  </a:txBody>
                  <a:tcPr marL="0" marR="0" marT="0" marB="0">
                    <a:lnL w="8762">
                      <a:solidFill>
                        <a:srgbClr val="000000"/>
                      </a:solidFill>
                      <a:prstDash val="solid"/>
                    </a:lnL>
                    <a:lnR w="27559">
                      <a:solidFill>
                        <a:srgbClr val="000000"/>
                      </a:solidFill>
                      <a:prstDash val="solid"/>
                    </a:lnR>
                    <a:lnT w="25565">
                      <a:solidFill>
                        <a:srgbClr val="000000"/>
                      </a:solidFill>
                      <a:prstDash val="solid"/>
                    </a:lnT>
                    <a:lnB w="23572">
                      <a:solidFill>
                        <a:srgbClr val="000000"/>
                      </a:solidFill>
                      <a:prstDash val="solid"/>
                    </a:lnB>
                    <a:solidFill>
                      <a:srgbClr val="FCD5B4"/>
                    </a:solidFill>
                  </a:tcPr>
                </a:tc>
                <a:tc>
                  <a:txBody>
                    <a:bodyPr/>
                    <a:lstStyle/>
                    <a:p>
                      <a:pPr marL="16510" algn="ctr">
                        <a:lnSpc>
                          <a:spcPct val="100000"/>
                        </a:lnSpc>
                      </a:pPr>
                      <a:r>
                        <a:rPr sz="1050" b="1" dirty="0">
                          <a:solidFill>
                            <a:schemeClr val="accent6">
                              <a:lumMod val="10000"/>
                            </a:schemeClr>
                          </a:solidFill>
                          <a:latin typeface="Arial"/>
                          <a:cs typeface="Arial"/>
                        </a:rPr>
                        <a:t>P</a:t>
                      </a:r>
                      <a:r>
                        <a:rPr sz="1050" b="1" spc="-5" dirty="0">
                          <a:solidFill>
                            <a:schemeClr val="accent6">
                              <a:lumMod val="10000"/>
                            </a:schemeClr>
                          </a:solidFill>
                          <a:latin typeface="Arial"/>
                          <a:cs typeface="Arial"/>
                        </a:rPr>
                        <a:t>aid</a:t>
                      </a:r>
                      <a:r>
                        <a:rPr sz="1050" b="1" dirty="0">
                          <a:solidFill>
                            <a:schemeClr val="accent6">
                              <a:lumMod val="10000"/>
                            </a:schemeClr>
                          </a:solidFill>
                          <a:latin typeface="Arial"/>
                          <a:cs typeface="Arial"/>
                        </a:rPr>
                        <a:t> He</a:t>
                      </a:r>
                      <a:r>
                        <a:rPr sz="1050" b="1" spc="-5" dirty="0">
                          <a:solidFill>
                            <a:schemeClr val="accent6">
                              <a:lumMod val="10000"/>
                            </a:schemeClr>
                          </a:solidFill>
                          <a:latin typeface="Arial"/>
                          <a:cs typeface="Arial"/>
                        </a:rPr>
                        <a:t>ad</a:t>
                      </a:r>
                      <a:r>
                        <a:rPr sz="1050" b="1" dirty="0">
                          <a:solidFill>
                            <a:schemeClr val="accent6">
                              <a:lumMod val="10000"/>
                            </a:schemeClr>
                          </a:solidFill>
                          <a:latin typeface="Arial"/>
                          <a:cs typeface="Arial"/>
                        </a:rPr>
                        <a:t> C</a:t>
                      </a:r>
                      <a:r>
                        <a:rPr sz="1050" b="1" spc="-5" dirty="0">
                          <a:solidFill>
                            <a:schemeClr val="accent6">
                              <a:lumMod val="10000"/>
                            </a:schemeClr>
                          </a:solidFill>
                          <a:latin typeface="Arial"/>
                          <a:cs typeface="Arial"/>
                        </a:rPr>
                        <a:t>oaches</a:t>
                      </a:r>
                      <a:endParaRPr sz="1050" b="1" dirty="0">
                        <a:solidFill>
                          <a:schemeClr val="accent6">
                            <a:lumMod val="10000"/>
                          </a:schemeClr>
                        </a:solidFill>
                        <a:latin typeface="Arial"/>
                        <a:cs typeface="Arial"/>
                      </a:endParaRPr>
                    </a:p>
                  </a:txBody>
                  <a:tcPr marL="0" marR="0" marT="0" marB="0">
                    <a:lnL w="27559">
                      <a:solidFill>
                        <a:srgbClr val="000000"/>
                      </a:solidFill>
                      <a:prstDash val="solid"/>
                    </a:lnL>
                    <a:lnR w="8762">
                      <a:solidFill>
                        <a:srgbClr val="000000"/>
                      </a:solidFill>
                      <a:prstDash val="solid"/>
                    </a:lnR>
                    <a:lnT w="8762">
                      <a:solidFill>
                        <a:srgbClr val="000000"/>
                      </a:solidFill>
                      <a:prstDash val="solid"/>
                    </a:lnT>
                    <a:lnB w="23572">
                      <a:solidFill>
                        <a:srgbClr val="000000"/>
                      </a:solidFill>
                      <a:prstDash val="solid"/>
                    </a:lnB>
                    <a:solidFill>
                      <a:srgbClr val="FF6666"/>
                    </a:solidFill>
                  </a:tcPr>
                </a:tc>
                <a:tc>
                  <a:txBody>
                    <a:bodyPr/>
                    <a:lstStyle/>
                    <a:p>
                      <a:pPr marL="236220" marR="133985" indent="-78740" algn="ctr">
                        <a:lnSpc>
                          <a:spcPct val="107300"/>
                        </a:lnSpc>
                      </a:pPr>
                      <a:r>
                        <a:rPr sz="1050" b="1" dirty="0">
                          <a:solidFill>
                            <a:schemeClr val="accent6">
                              <a:lumMod val="10000"/>
                            </a:schemeClr>
                          </a:solidFill>
                          <a:latin typeface="Arial"/>
                          <a:cs typeface="Arial"/>
                        </a:rPr>
                        <a:t>Trave</a:t>
                      </a:r>
                      <a:r>
                        <a:rPr sz="1050" b="1" spc="-5" dirty="0">
                          <a:solidFill>
                            <a:schemeClr val="accent6">
                              <a:lumMod val="10000"/>
                            </a:schemeClr>
                          </a:solidFill>
                          <a:latin typeface="Arial"/>
                          <a:cs typeface="Arial"/>
                        </a:rPr>
                        <a:t>l</a:t>
                      </a:r>
                      <a:r>
                        <a:rPr sz="1050" b="1" dirty="0">
                          <a:solidFill>
                            <a:schemeClr val="accent6">
                              <a:lumMod val="10000"/>
                            </a:schemeClr>
                          </a:solidFill>
                          <a:latin typeface="Arial"/>
                          <a:cs typeface="Arial"/>
                        </a:rPr>
                        <a:t> Team C</a:t>
                      </a:r>
                      <a:r>
                        <a:rPr sz="1050" b="1" spc="-5" dirty="0">
                          <a:solidFill>
                            <a:schemeClr val="accent6">
                              <a:lumMod val="10000"/>
                            </a:schemeClr>
                          </a:solidFill>
                          <a:latin typeface="Arial"/>
                          <a:cs typeface="Arial"/>
                        </a:rPr>
                        <a:t>oach</a:t>
                      </a:r>
                      <a:r>
                        <a:rPr sz="1050" b="1" dirty="0">
                          <a:solidFill>
                            <a:schemeClr val="accent6">
                              <a:lumMod val="10000"/>
                            </a:schemeClr>
                          </a:solidFill>
                          <a:latin typeface="Arial"/>
                          <a:cs typeface="Arial"/>
                        </a:rPr>
                        <a:t>es</a:t>
                      </a:r>
                    </a:p>
                  </a:txBody>
                  <a:tcPr marL="0" marR="0" marT="0" marB="0">
                    <a:lnL w="8762">
                      <a:solidFill>
                        <a:srgbClr val="000000"/>
                      </a:solidFill>
                      <a:prstDash val="solid"/>
                    </a:lnL>
                    <a:lnR w="8762">
                      <a:solidFill>
                        <a:srgbClr val="000000"/>
                      </a:solidFill>
                      <a:prstDash val="solid"/>
                    </a:lnR>
                    <a:lnT w="8762">
                      <a:solidFill>
                        <a:srgbClr val="000000"/>
                      </a:solidFill>
                      <a:prstDash val="solid"/>
                    </a:lnT>
                    <a:lnB w="23572">
                      <a:solidFill>
                        <a:srgbClr val="000000"/>
                      </a:solidFill>
                      <a:prstDash val="solid"/>
                    </a:lnB>
                    <a:solidFill>
                      <a:srgbClr val="FF6666"/>
                    </a:solidFill>
                  </a:tcPr>
                </a:tc>
                <a:tc>
                  <a:txBody>
                    <a:bodyPr/>
                    <a:lstStyle/>
                    <a:p>
                      <a:pPr marL="78740" algn="ctr">
                        <a:lnSpc>
                          <a:spcPct val="100000"/>
                        </a:lnSpc>
                      </a:pPr>
                      <a:r>
                        <a:rPr sz="1050" b="1" dirty="0">
                          <a:solidFill>
                            <a:schemeClr val="accent6">
                              <a:lumMod val="10000"/>
                            </a:schemeClr>
                          </a:solidFill>
                          <a:latin typeface="Arial" panose="020B0604020202020204" pitchFamily="34" charset="0"/>
                          <a:cs typeface="Arial" panose="020B0604020202020204" pitchFamily="34" charset="0"/>
                        </a:rPr>
                        <a:t>Team Managers</a:t>
                      </a:r>
                    </a:p>
                  </a:txBody>
                  <a:tcPr marL="0" marR="0" marT="0" marB="0">
                    <a:lnL w="8762">
                      <a:solidFill>
                        <a:srgbClr val="000000"/>
                      </a:solidFill>
                      <a:prstDash val="solid"/>
                    </a:lnL>
                    <a:lnR w="26923">
                      <a:solidFill>
                        <a:srgbClr val="000000"/>
                      </a:solidFill>
                      <a:prstDash val="solid"/>
                    </a:lnR>
                    <a:lnT w="8762">
                      <a:solidFill>
                        <a:srgbClr val="000000"/>
                      </a:solidFill>
                      <a:prstDash val="solid"/>
                    </a:lnT>
                    <a:lnB w="23572">
                      <a:solidFill>
                        <a:srgbClr val="000000"/>
                      </a:solidFill>
                      <a:prstDash val="solid"/>
                    </a:lnB>
                    <a:solidFill>
                      <a:srgbClr val="FF6666"/>
                    </a:solidFill>
                  </a:tcPr>
                </a:tc>
                <a:extLst>
                  <a:ext uri="{0D108BD9-81ED-4DB2-BD59-A6C34878D82A}">
                    <a16:rowId xmlns:a16="http://schemas.microsoft.com/office/drawing/2014/main" val="10001"/>
                  </a:ext>
                </a:extLst>
              </a:tr>
              <a:tr h="298796">
                <a:tc>
                  <a:txBody>
                    <a:bodyPr/>
                    <a:lstStyle/>
                    <a:p>
                      <a:pPr marL="262890">
                        <a:lnSpc>
                          <a:spcPct val="100000"/>
                        </a:lnSpc>
                      </a:pPr>
                      <a:r>
                        <a:rPr sz="1050" b="1" dirty="0">
                          <a:solidFill>
                            <a:schemeClr val="accent6">
                              <a:lumMod val="10000"/>
                            </a:schemeClr>
                          </a:solidFill>
                          <a:latin typeface="Arial" panose="020B0604020202020204" pitchFamily="34" charset="0"/>
                          <a:cs typeface="Arial" panose="020B0604020202020204" pitchFamily="34" charset="0"/>
                        </a:rPr>
                        <a:t>Application Form</a:t>
                      </a:r>
                      <a:endParaRPr sz="1050" dirty="0">
                        <a:solidFill>
                          <a:schemeClr val="accent6">
                            <a:lumMod val="10000"/>
                          </a:schemeClr>
                        </a:solidFill>
                        <a:latin typeface="Arial" panose="020B0604020202020204" pitchFamily="34" charset="0"/>
                        <a:cs typeface="Arial" panose="020B0604020202020204" pitchFamily="34" charset="0"/>
                      </a:endParaRPr>
                    </a:p>
                  </a:txBody>
                  <a:tcPr marL="0" marR="0" marT="0" marB="0">
                    <a:lnL w="8762">
                      <a:solidFill>
                        <a:srgbClr val="000000"/>
                      </a:solidFill>
                      <a:prstDash val="solid"/>
                    </a:lnL>
                    <a:lnR w="26924">
                      <a:solidFill>
                        <a:srgbClr val="000000"/>
                      </a:solidFill>
                      <a:prstDash val="solid"/>
                    </a:lnR>
                    <a:lnT w="8762">
                      <a:solidFill>
                        <a:srgbClr val="000000"/>
                      </a:solidFill>
                      <a:prstDash val="solid"/>
                    </a:lnT>
                    <a:lnB w="8763">
                      <a:solidFill>
                        <a:srgbClr val="000000"/>
                      </a:solidFill>
                      <a:prstDash val="solid"/>
                    </a:lnB>
                    <a:solidFill>
                      <a:srgbClr val="D9D9D9"/>
                    </a:solidFill>
                  </a:tcPr>
                </a:tc>
                <a:tc>
                  <a:txBody>
                    <a:bodyPr/>
                    <a:lstStyle/>
                    <a:p>
                      <a:endParaRPr sz="1100" b="1">
                        <a:solidFill>
                          <a:schemeClr val="accent6">
                            <a:lumMod val="10000"/>
                          </a:schemeClr>
                        </a:solidFill>
                        <a:latin typeface="Calibri"/>
                        <a:cs typeface="Calibri"/>
                      </a:endParaRPr>
                    </a:p>
                  </a:txBody>
                  <a:tcPr marL="0" marR="0" marT="0" marB="0">
                    <a:lnL w="26924">
                      <a:solidFill>
                        <a:srgbClr val="000000"/>
                      </a:solidFill>
                      <a:prstDash val="solid"/>
                    </a:lnL>
                    <a:lnR w="8762">
                      <a:solidFill>
                        <a:srgbClr val="000000"/>
                      </a:solidFill>
                      <a:prstDash val="solid"/>
                    </a:lnR>
                    <a:lnT w="23572">
                      <a:solidFill>
                        <a:srgbClr val="000000"/>
                      </a:solidFill>
                      <a:prstDash val="solid"/>
                    </a:lnT>
                    <a:lnB w="8763">
                      <a:solidFill>
                        <a:srgbClr val="000000"/>
                      </a:solidFill>
                      <a:prstDash val="solid"/>
                    </a:lnB>
                    <a:solidFill>
                      <a:srgbClr val="DAEEF3"/>
                    </a:solidFill>
                  </a:tcPr>
                </a:tc>
                <a:tc>
                  <a:txBody>
                    <a:bodyPr/>
                    <a:lstStyle/>
                    <a:p>
                      <a:pPr algn="ctr">
                        <a:lnSpc>
                          <a:spcPct val="100000"/>
                        </a:lnSpc>
                      </a:pPr>
                      <a:r>
                        <a:rPr sz="2000" b="1" dirty="0">
                          <a:solidFill>
                            <a:schemeClr val="accent6">
                              <a:lumMod val="10000"/>
                            </a:schemeClr>
                          </a:solidFill>
                          <a:latin typeface="Wingdings"/>
                          <a:cs typeface="Arial"/>
                        </a:rPr>
                        <a:t>ü</a:t>
                      </a:r>
                    </a:p>
                  </a:txBody>
                  <a:tcPr marL="0" marR="0" marT="0" marB="0">
                    <a:lnL w="8762">
                      <a:solidFill>
                        <a:srgbClr val="000000"/>
                      </a:solidFill>
                      <a:prstDash val="solid"/>
                    </a:lnL>
                    <a:lnR w="8762">
                      <a:solidFill>
                        <a:srgbClr val="000000"/>
                      </a:solidFill>
                      <a:prstDash val="solid"/>
                    </a:lnR>
                    <a:lnT w="23572">
                      <a:solidFill>
                        <a:srgbClr val="000000"/>
                      </a:solidFill>
                      <a:prstDash val="solid"/>
                    </a:lnT>
                    <a:lnB w="8763">
                      <a:solidFill>
                        <a:srgbClr val="000000"/>
                      </a:solidFill>
                      <a:prstDash val="solid"/>
                    </a:lnB>
                    <a:solidFill>
                      <a:srgbClr val="DAEEF3"/>
                    </a:solidFill>
                  </a:tcPr>
                </a:tc>
                <a:tc>
                  <a:txBody>
                    <a:bodyPr/>
                    <a:lstStyle/>
                    <a:p>
                      <a:pPr marL="3810" algn="ctr">
                        <a:lnSpc>
                          <a:spcPct val="100000"/>
                        </a:lnSpc>
                      </a:pPr>
                      <a:r>
                        <a:rPr sz="2000" b="1" dirty="0">
                          <a:solidFill>
                            <a:schemeClr val="accent6">
                              <a:lumMod val="10000"/>
                            </a:schemeClr>
                          </a:solidFill>
                          <a:latin typeface="Wingdings"/>
                          <a:cs typeface="Arial"/>
                        </a:rPr>
                        <a:t>ü</a:t>
                      </a:r>
                    </a:p>
                  </a:txBody>
                  <a:tcPr marL="0" marR="0" marT="0" marB="0">
                    <a:lnL w="8762">
                      <a:solidFill>
                        <a:srgbClr val="000000"/>
                      </a:solidFill>
                      <a:prstDash val="solid"/>
                    </a:lnL>
                    <a:lnR w="27558">
                      <a:solidFill>
                        <a:srgbClr val="000000"/>
                      </a:solidFill>
                      <a:prstDash val="solid"/>
                    </a:lnR>
                    <a:lnT w="23572">
                      <a:solidFill>
                        <a:srgbClr val="000000"/>
                      </a:solidFill>
                      <a:prstDash val="solid"/>
                    </a:lnT>
                    <a:lnB w="8763">
                      <a:solidFill>
                        <a:srgbClr val="000000"/>
                      </a:solidFill>
                      <a:prstDash val="solid"/>
                    </a:lnB>
                    <a:solidFill>
                      <a:srgbClr val="DAEEF3"/>
                    </a:solidFill>
                  </a:tcPr>
                </a:tc>
                <a:tc>
                  <a:txBody>
                    <a:bodyPr/>
                    <a:lstStyle/>
                    <a:p>
                      <a:pPr marR="6985" algn="ctr">
                        <a:lnSpc>
                          <a:spcPct val="100000"/>
                        </a:lnSpc>
                      </a:pPr>
                      <a:r>
                        <a:rPr sz="2000" b="1" dirty="0">
                          <a:solidFill>
                            <a:schemeClr val="accent6">
                              <a:lumMod val="10000"/>
                            </a:schemeClr>
                          </a:solidFill>
                          <a:latin typeface="Wingdings"/>
                          <a:cs typeface="Arial" panose="020B0604020202020204" pitchFamily="34" charset="0"/>
                        </a:rPr>
                        <a:t>ü</a:t>
                      </a:r>
                    </a:p>
                  </a:txBody>
                  <a:tcPr marL="0" marR="0" marT="0" marB="0">
                    <a:lnL w="27558">
                      <a:solidFill>
                        <a:srgbClr val="000000"/>
                      </a:solidFill>
                      <a:prstDash val="solid"/>
                    </a:lnL>
                    <a:lnR w="8762">
                      <a:solidFill>
                        <a:srgbClr val="000000"/>
                      </a:solidFill>
                      <a:prstDash val="solid"/>
                    </a:lnR>
                    <a:lnT w="23572">
                      <a:solidFill>
                        <a:srgbClr val="000000"/>
                      </a:solidFill>
                      <a:prstDash val="solid"/>
                    </a:lnT>
                    <a:lnB w="8763">
                      <a:solidFill>
                        <a:srgbClr val="000000"/>
                      </a:solidFill>
                      <a:prstDash val="solid"/>
                    </a:lnB>
                    <a:solidFill>
                      <a:srgbClr val="FCD5B4"/>
                    </a:solidFill>
                  </a:tcPr>
                </a:tc>
                <a:tc>
                  <a:txBody>
                    <a:bodyPr/>
                    <a:lstStyle/>
                    <a:p>
                      <a:pPr algn="ctr">
                        <a:lnSpc>
                          <a:spcPct val="100000"/>
                        </a:lnSpc>
                      </a:pPr>
                      <a:r>
                        <a:rPr sz="2000" b="1" dirty="0">
                          <a:solidFill>
                            <a:schemeClr val="accent6">
                              <a:lumMod val="10000"/>
                            </a:schemeClr>
                          </a:solidFill>
                          <a:latin typeface="Wingdings"/>
                          <a:cs typeface="Arial"/>
                        </a:rPr>
                        <a:t>ü</a:t>
                      </a:r>
                    </a:p>
                  </a:txBody>
                  <a:tcPr marL="0" marR="0" marT="0" marB="0">
                    <a:lnL w="8762">
                      <a:solidFill>
                        <a:srgbClr val="000000"/>
                      </a:solidFill>
                      <a:prstDash val="solid"/>
                    </a:lnL>
                    <a:lnR w="8762">
                      <a:solidFill>
                        <a:srgbClr val="000000"/>
                      </a:solidFill>
                      <a:prstDash val="solid"/>
                    </a:lnR>
                    <a:lnT w="23572">
                      <a:solidFill>
                        <a:srgbClr val="000000"/>
                      </a:solidFill>
                      <a:prstDash val="solid"/>
                    </a:lnT>
                    <a:lnB w="8763">
                      <a:solidFill>
                        <a:srgbClr val="000000"/>
                      </a:solidFill>
                      <a:prstDash val="solid"/>
                    </a:lnB>
                    <a:solidFill>
                      <a:srgbClr val="FCD5B4"/>
                    </a:solidFill>
                  </a:tcPr>
                </a:tc>
                <a:tc>
                  <a:txBody>
                    <a:bodyPr/>
                    <a:lstStyle/>
                    <a:p>
                      <a:pPr marL="3810" algn="ctr">
                        <a:lnSpc>
                          <a:spcPct val="100000"/>
                        </a:lnSpc>
                      </a:pPr>
                      <a:r>
                        <a:rPr sz="2000" b="1" dirty="0">
                          <a:solidFill>
                            <a:schemeClr val="accent6">
                              <a:lumMod val="10000"/>
                            </a:schemeClr>
                          </a:solidFill>
                          <a:latin typeface="Wingdings"/>
                          <a:cs typeface="Arial"/>
                        </a:rPr>
                        <a:t>ü</a:t>
                      </a:r>
                    </a:p>
                  </a:txBody>
                  <a:tcPr marL="0" marR="0" marT="0" marB="0">
                    <a:lnL w="8762">
                      <a:solidFill>
                        <a:srgbClr val="000000"/>
                      </a:solidFill>
                      <a:prstDash val="solid"/>
                    </a:lnL>
                    <a:lnR w="27559">
                      <a:solidFill>
                        <a:srgbClr val="000000"/>
                      </a:solidFill>
                      <a:prstDash val="solid"/>
                    </a:lnR>
                    <a:lnT w="23572">
                      <a:solidFill>
                        <a:srgbClr val="000000"/>
                      </a:solidFill>
                      <a:prstDash val="solid"/>
                    </a:lnT>
                    <a:lnB w="8763">
                      <a:solidFill>
                        <a:srgbClr val="000000"/>
                      </a:solidFill>
                      <a:prstDash val="solid"/>
                    </a:lnB>
                    <a:solidFill>
                      <a:srgbClr val="FCD5B4"/>
                    </a:solidFill>
                  </a:tcPr>
                </a:tc>
                <a:tc>
                  <a:txBody>
                    <a:bodyPr/>
                    <a:lstStyle/>
                    <a:p>
                      <a:pPr marR="6985" algn="ctr">
                        <a:lnSpc>
                          <a:spcPct val="100000"/>
                        </a:lnSpc>
                      </a:pPr>
                      <a:r>
                        <a:rPr sz="2000" b="1" dirty="0">
                          <a:solidFill>
                            <a:schemeClr val="accent6">
                              <a:lumMod val="10000"/>
                            </a:schemeClr>
                          </a:solidFill>
                          <a:latin typeface="Wingdings"/>
                          <a:cs typeface="Arial"/>
                        </a:rPr>
                        <a:t>ü</a:t>
                      </a:r>
                    </a:p>
                  </a:txBody>
                  <a:tcPr marL="0" marR="0" marT="0" marB="0">
                    <a:lnL w="27559">
                      <a:solidFill>
                        <a:srgbClr val="000000"/>
                      </a:solidFill>
                      <a:prstDash val="solid"/>
                    </a:lnL>
                    <a:lnR w="8762">
                      <a:solidFill>
                        <a:srgbClr val="000000"/>
                      </a:solidFill>
                      <a:prstDash val="solid"/>
                    </a:lnR>
                    <a:lnT w="23572">
                      <a:solidFill>
                        <a:srgbClr val="000000"/>
                      </a:solidFill>
                      <a:prstDash val="solid"/>
                    </a:lnT>
                    <a:lnB w="8763">
                      <a:solidFill>
                        <a:srgbClr val="000000"/>
                      </a:solidFill>
                      <a:prstDash val="solid"/>
                    </a:lnB>
                    <a:solidFill>
                      <a:srgbClr val="FF6666"/>
                    </a:solidFill>
                  </a:tcPr>
                </a:tc>
                <a:tc>
                  <a:txBody>
                    <a:bodyPr/>
                    <a:lstStyle/>
                    <a:p>
                      <a:pPr algn="ctr">
                        <a:lnSpc>
                          <a:spcPct val="100000"/>
                        </a:lnSpc>
                      </a:pPr>
                      <a:r>
                        <a:rPr sz="2000" b="1" dirty="0">
                          <a:solidFill>
                            <a:schemeClr val="accent6">
                              <a:lumMod val="10000"/>
                            </a:schemeClr>
                          </a:solidFill>
                          <a:latin typeface="Wingdings"/>
                          <a:cs typeface="Arial"/>
                        </a:rPr>
                        <a:t>ü</a:t>
                      </a:r>
                    </a:p>
                  </a:txBody>
                  <a:tcPr marL="0" marR="0" marT="0" marB="0">
                    <a:lnL w="8762">
                      <a:solidFill>
                        <a:srgbClr val="000000"/>
                      </a:solidFill>
                      <a:prstDash val="solid"/>
                    </a:lnL>
                    <a:lnR w="8762">
                      <a:solidFill>
                        <a:srgbClr val="000000"/>
                      </a:solidFill>
                      <a:prstDash val="solid"/>
                    </a:lnR>
                    <a:lnT w="23572">
                      <a:solidFill>
                        <a:srgbClr val="000000"/>
                      </a:solidFill>
                      <a:prstDash val="solid"/>
                    </a:lnT>
                    <a:lnB w="8763">
                      <a:solidFill>
                        <a:srgbClr val="000000"/>
                      </a:solidFill>
                      <a:prstDash val="solid"/>
                    </a:lnB>
                    <a:solidFill>
                      <a:srgbClr val="FF6666"/>
                    </a:solidFill>
                  </a:tcPr>
                </a:tc>
                <a:tc>
                  <a:txBody>
                    <a:bodyPr/>
                    <a:lstStyle/>
                    <a:p>
                      <a:pPr marL="3810" algn="ctr">
                        <a:lnSpc>
                          <a:spcPct val="100000"/>
                        </a:lnSpc>
                      </a:pPr>
                      <a:r>
                        <a:rPr sz="2000" b="1" dirty="0">
                          <a:solidFill>
                            <a:schemeClr val="accent6">
                              <a:lumMod val="10000"/>
                            </a:schemeClr>
                          </a:solidFill>
                          <a:latin typeface="Wingdings"/>
                          <a:cs typeface="Arial"/>
                        </a:rPr>
                        <a:t>ü</a:t>
                      </a:r>
                    </a:p>
                  </a:txBody>
                  <a:tcPr marL="0" marR="0" marT="0" marB="0">
                    <a:lnL w="8762">
                      <a:solidFill>
                        <a:srgbClr val="000000"/>
                      </a:solidFill>
                      <a:prstDash val="solid"/>
                    </a:lnL>
                    <a:lnR w="26923">
                      <a:solidFill>
                        <a:srgbClr val="000000"/>
                      </a:solidFill>
                      <a:prstDash val="solid"/>
                    </a:lnR>
                    <a:lnT w="23572">
                      <a:solidFill>
                        <a:srgbClr val="000000"/>
                      </a:solidFill>
                      <a:prstDash val="solid"/>
                    </a:lnT>
                    <a:lnB w="8763">
                      <a:solidFill>
                        <a:srgbClr val="000000"/>
                      </a:solidFill>
                      <a:prstDash val="solid"/>
                    </a:lnB>
                    <a:solidFill>
                      <a:srgbClr val="FF6666"/>
                    </a:solidFill>
                  </a:tcPr>
                </a:tc>
                <a:extLst>
                  <a:ext uri="{0D108BD9-81ED-4DB2-BD59-A6C34878D82A}">
                    <a16:rowId xmlns:a16="http://schemas.microsoft.com/office/drawing/2014/main" val="10002"/>
                  </a:ext>
                </a:extLst>
              </a:tr>
              <a:tr h="298796">
                <a:tc>
                  <a:txBody>
                    <a:bodyPr/>
                    <a:lstStyle/>
                    <a:p>
                      <a:pPr marL="113030">
                        <a:lnSpc>
                          <a:spcPct val="100000"/>
                        </a:lnSpc>
                      </a:pPr>
                      <a:r>
                        <a:rPr sz="1050" b="1" dirty="0">
                          <a:solidFill>
                            <a:schemeClr val="accent6">
                              <a:lumMod val="10000"/>
                            </a:schemeClr>
                          </a:solidFill>
                          <a:latin typeface="Arial"/>
                          <a:cs typeface="Arial"/>
                        </a:rPr>
                        <a:t>One Letter of Reference</a:t>
                      </a:r>
                      <a:endParaRPr sz="1050" dirty="0">
                        <a:solidFill>
                          <a:schemeClr val="accent6">
                            <a:lumMod val="10000"/>
                          </a:schemeClr>
                        </a:solidFill>
                        <a:latin typeface="Arial"/>
                        <a:cs typeface="Arial"/>
                      </a:endParaRPr>
                    </a:p>
                  </a:txBody>
                  <a:tcPr marL="0" marR="0" marT="0" marB="0">
                    <a:lnL w="8762">
                      <a:solidFill>
                        <a:srgbClr val="000000"/>
                      </a:solidFill>
                      <a:prstDash val="solid"/>
                    </a:lnL>
                    <a:lnR w="26924">
                      <a:solidFill>
                        <a:srgbClr val="000000"/>
                      </a:solidFill>
                      <a:prstDash val="solid"/>
                    </a:lnR>
                    <a:lnT w="8763">
                      <a:solidFill>
                        <a:srgbClr val="000000"/>
                      </a:solidFill>
                      <a:prstDash val="solid"/>
                    </a:lnT>
                    <a:lnB w="8763">
                      <a:solidFill>
                        <a:srgbClr val="000000"/>
                      </a:solidFill>
                      <a:prstDash val="solid"/>
                    </a:lnB>
                    <a:solidFill>
                      <a:srgbClr val="D9D9D9"/>
                    </a:solidFill>
                  </a:tcPr>
                </a:tc>
                <a:tc>
                  <a:txBody>
                    <a:bodyPr/>
                    <a:lstStyle/>
                    <a:p>
                      <a:endParaRPr sz="1100" b="1">
                        <a:solidFill>
                          <a:schemeClr val="accent6">
                            <a:lumMod val="10000"/>
                          </a:schemeClr>
                        </a:solidFill>
                        <a:latin typeface="Calibri"/>
                        <a:cs typeface="Calibri"/>
                      </a:endParaRPr>
                    </a:p>
                  </a:txBody>
                  <a:tcPr marL="0" marR="0" marT="0" marB="0">
                    <a:lnL w="26924">
                      <a:solidFill>
                        <a:srgbClr val="000000"/>
                      </a:solidFill>
                      <a:prstDash val="solid"/>
                    </a:lnL>
                    <a:lnR w="8762">
                      <a:solidFill>
                        <a:srgbClr val="000000"/>
                      </a:solidFill>
                      <a:prstDash val="solid"/>
                    </a:lnR>
                    <a:lnT w="8763">
                      <a:solidFill>
                        <a:srgbClr val="000000"/>
                      </a:solidFill>
                      <a:prstDash val="solid"/>
                    </a:lnT>
                    <a:lnB w="8763">
                      <a:solidFill>
                        <a:srgbClr val="000000"/>
                      </a:solidFill>
                      <a:prstDash val="solid"/>
                    </a:lnB>
                    <a:solidFill>
                      <a:srgbClr val="DAEEF3"/>
                    </a:solidFill>
                  </a:tcPr>
                </a:tc>
                <a:tc>
                  <a:txBody>
                    <a:bodyPr/>
                    <a:lstStyle/>
                    <a:p>
                      <a:pPr algn="ctr">
                        <a:lnSpc>
                          <a:spcPct val="100000"/>
                        </a:lnSpc>
                      </a:pPr>
                      <a:endParaRPr sz="2000" b="1" dirty="0">
                        <a:solidFill>
                          <a:schemeClr val="accent6">
                            <a:lumMod val="10000"/>
                          </a:schemeClr>
                        </a:solidFill>
                        <a:latin typeface="Wingdings"/>
                        <a:cs typeface="Arial" panose="020B0604020202020204" pitchFamily="34" charset="0"/>
                      </a:endParaRPr>
                    </a:p>
                  </a:txBody>
                  <a:tcPr marL="0" marR="0" marT="0" marB="0">
                    <a:lnL w="8762">
                      <a:solidFill>
                        <a:srgbClr val="000000"/>
                      </a:solidFill>
                      <a:prstDash val="solid"/>
                    </a:lnL>
                    <a:lnR w="8762">
                      <a:solidFill>
                        <a:srgbClr val="000000"/>
                      </a:solidFill>
                      <a:prstDash val="solid"/>
                    </a:lnR>
                    <a:lnT w="8763">
                      <a:solidFill>
                        <a:srgbClr val="000000"/>
                      </a:solidFill>
                      <a:prstDash val="solid"/>
                    </a:lnT>
                    <a:lnB w="8763">
                      <a:solidFill>
                        <a:srgbClr val="000000"/>
                      </a:solidFill>
                      <a:prstDash val="solid"/>
                    </a:lnB>
                    <a:solidFill>
                      <a:srgbClr val="DAEEF3"/>
                    </a:solidFill>
                  </a:tcPr>
                </a:tc>
                <a:tc>
                  <a:txBody>
                    <a:bodyPr/>
                    <a:lstStyle/>
                    <a:p>
                      <a:pPr marL="3810" algn="ctr">
                        <a:lnSpc>
                          <a:spcPct val="100000"/>
                        </a:lnSpc>
                      </a:pPr>
                      <a:r>
                        <a:rPr sz="2000" b="1" dirty="0">
                          <a:solidFill>
                            <a:schemeClr val="accent6">
                              <a:lumMod val="10000"/>
                            </a:schemeClr>
                          </a:solidFill>
                          <a:latin typeface="Wingdings"/>
                          <a:cs typeface="Arial"/>
                        </a:rPr>
                        <a:t>ü</a:t>
                      </a:r>
                    </a:p>
                  </a:txBody>
                  <a:tcPr marL="0" marR="0" marT="0" marB="0">
                    <a:lnL w="8762">
                      <a:solidFill>
                        <a:srgbClr val="000000"/>
                      </a:solidFill>
                      <a:prstDash val="solid"/>
                    </a:lnL>
                    <a:lnR w="27558">
                      <a:solidFill>
                        <a:srgbClr val="000000"/>
                      </a:solidFill>
                      <a:prstDash val="solid"/>
                    </a:lnR>
                    <a:lnT w="8763">
                      <a:solidFill>
                        <a:srgbClr val="000000"/>
                      </a:solidFill>
                      <a:prstDash val="solid"/>
                    </a:lnT>
                    <a:lnB w="8763">
                      <a:solidFill>
                        <a:srgbClr val="000000"/>
                      </a:solidFill>
                      <a:prstDash val="solid"/>
                    </a:lnB>
                    <a:solidFill>
                      <a:srgbClr val="DAEEF3"/>
                    </a:solidFill>
                  </a:tcPr>
                </a:tc>
                <a:tc>
                  <a:txBody>
                    <a:bodyPr/>
                    <a:lstStyle/>
                    <a:p>
                      <a:pPr marR="6985" algn="ctr">
                        <a:lnSpc>
                          <a:spcPct val="100000"/>
                        </a:lnSpc>
                      </a:pPr>
                      <a:r>
                        <a:rPr sz="2000" b="1" dirty="0">
                          <a:solidFill>
                            <a:schemeClr val="accent6">
                              <a:lumMod val="10000"/>
                            </a:schemeClr>
                          </a:solidFill>
                          <a:latin typeface="Wingdings"/>
                          <a:cs typeface="Arial"/>
                        </a:rPr>
                        <a:t>ü</a:t>
                      </a:r>
                    </a:p>
                  </a:txBody>
                  <a:tcPr marL="0" marR="0" marT="0" marB="0">
                    <a:lnL w="27558">
                      <a:solidFill>
                        <a:srgbClr val="000000"/>
                      </a:solidFill>
                      <a:prstDash val="solid"/>
                    </a:lnL>
                    <a:lnR w="8762">
                      <a:solidFill>
                        <a:srgbClr val="000000"/>
                      </a:solidFill>
                      <a:prstDash val="solid"/>
                    </a:lnR>
                    <a:lnT w="8763">
                      <a:solidFill>
                        <a:srgbClr val="000000"/>
                      </a:solidFill>
                      <a:prstDash val="solid"/>
                    </a:lnT>
                    <a:lnB w="8763">
                      <a:solidFill>
                        <a:srgbClr val="000000"/>
                      </a:solidFill>
                      <a:prstDash val="solid"/>
                    </a:lnB>
                    <a:solidFill>
                      <a:srgbClr val="FCD5B4"/>
                    </a:solidFill>
                  </a:tcPr>
                </a:tc>
                <a:tc>
                  <a:txBody>
                    <a:bodyPr/>
                    <a:lstStyle/>
                    <a:p>
                      <a:pPr algn="ctr">
                        <a:lnSpc>
                          <a:spcPct val="100000"/>
                        </a:lnSpc>
                      </a:pPr>
                      <a:r>
                        <a:rPr sz="2000" b="1" dirty="0">
                          <a:solidFill>
                            <a:schemeClr val="accent6">
                              <a:lumMod val="10000"/>
                            </a:schemeClr>
                          </a:solidFill>
                          <a:latin typeface="Wingdings"/>
                          <a:cs typeface="Arial"/>
                        </a:rPr>
                        <a:t>ü</a:t>
                      </a:r>
                    </a:p>
                  </a:txBody>
                  <a:tcPr marL="0" marR="0" marT="0" marB="0">
                    <a:lnL w="8762">
                      <a:solidFill>
                        <a:srgbClr val="000000"/>
                      </a:solidFill>
                      <a:prstDash val="solid"/>
                    </a:lnL>
                    <a:lnR w="8762">
                      <a:solidFill>
                        <a:srgbClr val="000000"/>
                      </a:solidFill>
                      <a:prstDash val="solid"/>
                    </a:lnR>
                    <a:lnT w="8763">
                      <a:solidFill>
                        <a:srgbClr val="000000"/>
                      </a:solidFill>
                      <a:prstDash val="solid"/>
                    </a:lnT>
                    <a:lnB w="8763">
                      <a:solidFill>
                        <a:srgbClr val="000000"/>
                      </a:solidFill>
                      <a:prstDash val="solid"/>
                    </a:lnB>
                    <a:solidFill>
                      <a:srgbClr val="FCD5B4"/>
                    </a:solidFill>
                  </a:tcPr>
                </a:tc>
                <a:tc>
                  <a:txBody>
                    <a:bodyPr/>
                    <a:lstStyle/>
                    <a:p>
                      <a:pPr marL="3810" algn="ctr">
                        <a:lnSpc>
                          <a:spcPct val="100000"/>
                        </a:lnSpc>
                      </a:pPr>
                      <a:r>
                        <a:rPr sz="2000" b="1" dirty="0">
                          <a:solidFill>
                            <a:schemeClr val="accent6">
                              <a:lumMod val="10000"/>
                            </a:schemeClr>
                          </a:solidFill>
                          <a:latin typeface="Wingdings"/>
                          <a:cs typeface="Arial"/>
                        </a:rPr>
                        <a:t>ü</a:t>
                      </a:r>
                    </a:p>
                  </a:txBody>
                  <a:tcPr marL="0" marR="0" marT="0" marB="0">
                    <a:lnL w="8762">
                      <a:solidFill>
                        <a:srgbClr val="000000"/>
                      </a:solidFill>
                      <a:prstDash val="solid"/>
                    </a:lnL>
                    <a:lnR w="27559">
                      <a:solidFill>
                        <a:srgbClr val="000000"/>
                      </a:solidFill>
                      <a:prstDash val="solid"/>
                    </a:lnR>
                    <a:lnT w="8763">
                      <a:solidFill>
                        <a:srgbClr val="000000"/>
                      </a:solidFill>
                      <a:prstDash val="solid"/>
                    </a:lnT>
                    <a:lnB w="8763">
                      <a:solidFill>
                        <a:srgbClr val="000000"/>
                      </a:solidFill>
                      <a:prstDash val="solid"/>
                    </a:lnB>
                    <a:solidFill>
                      <a:srgbClr val="FCD5B4"/>
                    </a:solidFill>
                  </a:tcPr>
                </a:tc>
                <a:tc>
                  <a:txBody>
                    <a:bodyPr/>
                    <a:lstStyle/>
                    <a:p>
                      <a:endParaRPr sz="2000" b="1">
                        <a:solidFill>
                          <a:schemeClr val="accent6">
                            <a:lumMod val="10000"/>
                          </a:schemeClr>
                        </a:solidFill>
                        <a:latin typeface="Wingdings"/>
                        <a:cs typeface="Arial" panose="020B0604020202020204" pitchFamily="34" charset="0"/>
                      </a:endParaRPr>
                    </a:p>
                  </a:txBody>
                  <a:tcPr marL="0" marR="0" marT="0" marB="0">
                    <a:lnL w="27559">
                      <a:solidFill>
                        <a:srgbClr val="000000"/>
                      </a:solidFill>
                      <a:prstDash val="solid"/>
                    </a:lnL>
                    <a:lnR w="8762">
                      <a:solidFill>
                        <a:srgbClr val="000000"/>
                      </a:solidFill>
                      <a:prstDash val="solid"/>
                    </a:lnR>
                    <a:lnT w="8763">
                      <a:solidFill>
                        <a:srgbClr val="000000"/>
                      </a:solidFill>
                      <a:prstDash val="solid"/>
                    </a:lnT>
                    <a:lnB w="8763">
                      <a:solidFill>
                        <a:srgbClr val="000000"/>
                      </a:solidFill>
                      <a:prstDash val="solid"/>
                    </a:lnB>
                    <a:solidFill>
                      <a:srgbClr val="FF6666"/>
                    </a:solidFill>
                  </a:tcPr>
                </a:tc>
                <a:tc>
                  <a:txBody>
                    <a:bodyPr/>
                    <a:lstStyle/>
                    <a:p>
                      <a:endParaRPr sz="2000" b="1">
                        <a:solidFill>
                          <a:schemeClr val="accent6">
                            <a:lumMod val="10000"/>
                          </a:schemeClr>
                        </a:solidFill>
                        <a:latin typeface="Wingdings"/>
                        <a:cs typeface="Arial" panose="020B0604020202020204" pitchFamily="34" charset="0"/>
                      </a:endParaRPr>
                    </a:p>
                  </a:txBody>
                  <a:tcPr marL="0" marR="0" marT="0" marB="0">
                    <a:lnL w="8762">
                      <a:solidFill>
                        <a:srgbClr val="000000"/>
                      </a:solidFill>
                      <a:prstDash val="solid"/>
                    </a:lnL>
                    <a:lnR w="8762">
                      <a:solidFill>
                        <a:srgbClr val="000000"/>
                      </a:solidFill>
                      <a:prstDash val="solid"/>
                    </a:lnR>
                    <a:lnT w="8763">
                      <a:solidFill>
                        <a:srgbClr val="000000"/>
                      </a:solidFill>
                      <a:prstDash val="solid"/>
                    </a:lnT>
                    <a:lnB w="8763">
                      <a:solidFill>
                        <a:srgbClr val="000000"/>
                      </a:solidFill>
                      <a:prstDash val="solid"/>
                    </a:lnB>
                    <a:solidFill>
                      <a:srgbClr val="FF6666"/>
                    </a:solidFill>
                  </a:tcPr>
                </a:tc>
                <a:tc>
                  <a:txBody>
                    <a:bodyPr/>
                    <a:lstStyle/>
                    <a:p>
                      <a:endParaRPr sz="2000" b="1">
                        <a:solidFill>
                          <a:schemeClr val="accent6">
                            <a:lumMod val="10000"/>
                          </a:schemeClr>
                        </a:solidFill>
                        <a:latin typeface="Wingdings"/>
                        <a:cs typeface="Arial" panose="020B0604020202020204" pitchFamily="34" charset="0"/>
                      </a:endParaRPr>
                    </a:p>
                  </a:txBody>
                  <a:tcPr marL="0" marR="0" marT="0" marB="0">
                    <a:lnL w="8762">
                      <a:solidFill>
                        <a:srgbClr val="000000"/>
                      </a:solidFill>
                      <a:prstDash val="solid"/>
                    </a:lnL>
                    <a:lnR w="26923">
                      <a:solidFill>
                        <a:srgbClr val="000000"/>
                      </a:solidFill>
                      <a:prstDash val="solid"/>
                    </a:lnR>
                    <a:lnT w="8763">
                      <a:solidFill>
                        <a:srgbClr val="000000"/>
                      </a:solidFill>
                      <a:prstDash val="solid"/>
                    </a:lnT>
                    <a:lnB w="8763">
                      <a:solidFill>
                        <a:srgbClr val="000000"/>
                      </a:solidFill>
                      <a:prstDash val="solid"/>
                    </a:lnB>
                    <a:solidFill>
                      <a:srgbClr val="FF6666"/>
                    </a:solidFill>
                  </a:tcPr>
                </a:tc>
                <a:extLst>
                  <a:ext uri="{0D108BD9-81ED-4DB2-BD59-A6C34878D82A}">
                    <a16:rowId xmlns:a16="http://schemas.microsoft.com/office/drawing/2014/main" val="10003"/>
                  </a:ext>
                </a:extLst>
              </a:tr>
              <a:tr h="298796">
                <a:tc>
                  <a:txBody>
                    <a:bodyPr/>
                    <a:lstStyle/>
                    <a:p>
                      <a:pPr marL="95885">
                        <a:lnSpc>
                          <a:spcPct val="100000"/>
                        </a:lnSpc>
                      </a:pPr>
                      <a:r>
                        <a:rPr sz="1050" b="1" dirty="0">
                          <a:solidFill>
                            <a:schemeClr val="accent6">
                              <a:lumMod val="10000"/>
                            </a:schemeClr>
                          </a:solidFill>
                          <a:latin typeface="Arial" panose="020B0604020202020204" pitchFamily="34" charset="0"/>
                          <a:cs typeface="Arial" panose="020B0604020202020204" pitchFamily="34" charset="0"/>
                        </a:rPr>
                        <a:t>Two Letters of Reference</a:t>
                      </a:r>
                      <a:endParaRPr sz="1050" dirty="0">
                        <a:solidFill>
                          <a:schemeClr val="accent6">
                            <a:lumMod val="10000"/>
                          </a:schemeClr>
                        </a:solidFill>
                        <a:latin typeface="Arial" panose="020B0604020202020204" pitchFamily="34" charset="0"/>
                        <a:cs typeface="Arial" panose="020B0604020202020204" pitchFamily="34" charset="0"/>
                      </a:endParaRPr>
                    </a:p>
                  </a:txBody>
                  <a:tcPr marL="0" marR="0" marT="0" marB="0">
                    <a:lnL w="8762">
                      <a:solidFill>
                        <a:srgbClr val="000000"/>
                      </a:solidFill>
                      <a:prstDash val="solid"/>
                    </a:lnL>
                    <a:lnR w="26924">
                      <a:solidFill>
                        <a:srgbClr val="000000"/>
                      </a:solidFill>
                      <a:prstDash val="solid"/>
                    </a:lnR>
                    <a:lnT w="8763">
                      <a:solidFill>
                        <a:srgbClr val="000000"/>
                      </a:solidFill>
                      <a:prstDash val="solid"/>
                    </a:lnT>
                    <a:lnB w="8763">
                      <a:solidFill>
                        <a:srgbClr val="000000"/>
                      </a:solidFill>
                      <a:prstDash val="solid"/>
                    </a:lnB>
                    <a:solidFill>
                      <a:srgbClr val="D9D9D9"/>
                    </a:solidFill>
                  </a:tcPr>
                </a:tc>
                <a:tc>
                  <a:txBody>
                    <a:bodyPr/>
                    <a:lstStyle/>
                    <a:p>
                      <a:endParaRPr sz="1100" b="1" dirty="0">
                        <a:solidFill>
                          <a:schemeClr val="accent6">
                            <a:lumMod val="10000"/>
                          </a:schemeClr>
                        </a:solidFill>
                        <a:latin typeface="Calibri"/>
                        <a:cs typeface="Calibri"/>
                      </a:endParaRPr>
                    </a:p>
                  </a:txBody>
                  <a:tcPr marL="0" marR="0" marT="0" marB="0">
                    <a:lnL w="26924">
                      <a:solidFill>
                        <a:srgbClr val="000000"/>
                      </a:solidFill>
                      <a:prstDash val="solid"/>
                    </a:lnL>
                    <a:lnR w="8762">
                      <a:solidFill>
                        <a:srgbClr val="000000"/>
                      </a:solidFill>
                      <a:prstDash val="solid"/>
                    </a:lnR>
                    <a:lnT w="8763">
                      <a:solidFill>
                        <a:srgbClr val="000000"/>
                      </a:solidFill>
                      <a:prstDash val="solid"/>
                    </a:lnT>
                    <a:lnB w="8763">
                      <a:solidFill>
                        <a:srgbClr val="000000"/>
                      </a:solidFill>
                      <a:prstDash val="solid"/>
                    </a:lnB>
                    <a:solidFill>
                      <a:srgbClr val="DAEEF3"/>
                    </a:solidFill>
                  </a:tcPr>
                </a:tc>
                <a:tc>
                  <a:txBody>
                    <a:bodyPr/>
                    <a:lstStyle/>
                    <a:p>
                      <a:pPr marL="0" marR="0" lvl="0" indent="0" algn="l" rtl="0" eaLnBrk="1" fontAlgn="auto" latinLnBrk="0" hangingPunct="1">
                        <a:lnSpc>
                          <a:spcPct val="100000"/>
                        </a:lnSpc>
                        <a:spcBef>
                          <a:spcPts val="0"/>
                        </a:spcBef>
                        <a:spcAft>
                          <a:spcPts val="0"/>
                        </a:spcAft>
                        <a:buFontTx/>
                        <a:buNone/>
                      </a:pPr>
                      <a:r>
                        <a:rPr lang="en-CA" sz="1400" b="1" dirty="0" smtClean="0">
                          <a:solidFill>
                            <a:schemeClr val="accent6">
                              <a:lumMod val="10000"/>
                            </a:schemeClr>
                          </a:solidFill>
                          <a:latin typeface="Wingdings"/>
                          <a:cs typeface="Arial"/>
                          <a:sym typeface="Wingdings"/>
                        </a:rPr>
                        <a:t>  </a:t>
                      </a:r>
                      <a:r>
                        <a:rPr lang="en-CA" sz="1400" b="1" baseline="0" dirty="0" smtClean="0">
                          <a:solidFill>
                            <a:schemeClr val="accent6">
                              <a:lumMod val="10000"/>
                            </a:schemeClr>
                          </a:solidFill>
                          <a:latin typeface="Wingdings"/>
                          <a:cs typeface="Arial"/>
                          <a:sym typeface="Wingdings"/>
                        </a:rPr>
                        <a:t> </a:t>
                      </a:r>
                      <a:r>
                        <a:rPr lang="en-CA" sz="1800" b="1" dirty="0" smtClean="0">
                          <a:solidFill>
                            <a:schemeClr val="accent6">
                              <a:lumMod val="10000"/>
                            </a:schemeClr>
                          </a:solidFill>
                          <a:latin typeface="Wingdings"/>
                          <a:cs typeface="Arial"/>
                        </a:rPr>
                        <a:t>ü</a:t>
                      </a:r>
                      <a:endParaRPr lang="en-CA" sz="1400" b="1" dirty="0">
                        <a:solidFill>
                          <a:schemeClr val="accent6">
                            <a:lumMod val="10000"/>
                          </a:schemeClr>
                        </a:solidFill>
                        <a:latin typeface="Wingdings"/>
                        <a:cs typeface="Arial"/>
                      </a:endParaRPr>
                    </a:p>
                  </a:txBody>
                  <a:tcPr marL="0" marR="0" marT="0" marB="0">
                    <a:lnL w="8762">
                      <a:solidFill>
                        <a:srgbClr val="000000"/>
                      </a:solidFill>
                      <a:prstDash val="solid"/>
                    </a:lnL>
                    <a:lnR w="8762">
                      <a:solidFill>
                        <a:srgbClr val="000000"/>
                      </a:solidFill>
                      <a:prstDash val="solid"/>
                    </a:lnR>
                    <a:lnT w="8763">
                      <a:solidFill>
                        <a:srgbClr val="000000"/>
                      </a:solidFill>
                      <a:prstDash val="solid"/>
                    </a:lnT>
                    <a:lnB w="8763">
                      <a:solidFill>
                        <a:srgbClr val="000000"/>
                      </a:solidFill>
                      <a:prstDash val="solid"/>
                    </a:lnB>
                    <a:solidFill>
                      <a:srgbClr val="DAEEF3"/>
                    </a:solidFill>
                  </a:tcPr>
                </a:tc>
                <a:tc>
                  <a:txBody>
                    <a:bodyPr/>
                    <a:lstStyle/>
                    <a:p>
                      <a:endParaRPr sz="1100" b="1" dirty="0">
                        <a:solidFill>
                          <a:schemeClr val="accent6">
                            <a:lumMod val="10000"/>
                          </a:schemeClr>
                        </a:solidFill>
                        <a:latin typeface="Calibri"/>
                        <a:cs typeface="Calibri"/>
                      </a:endParaRPr>
                    </a:p>
                  </a:txBody>
                  <a:tcPr marL="0" marR="0" marT="0" marB="0">
                    <a:lnL w="8762">
                      <a:solidFill>
                        <a:srgbClr val="000000"/>
                      </a:solidFill>
                      <a:prstDash val="solid"/>
                    </a:lnL>
                    <a:lnR w="27558">
                      <a:solidFill>
                        <a:srgbClr val="000000"/>
                      </a:solidFill>
                      <a:prstDash val="solid"/>
                    </a:lnR>
                    <a:lnT w="8763">
                      <a:solidFill>
                        <a:srgbClr val="000000"/>
                      </a:solidFill>
                      <a:prstDash val="solid"/>
                    </a:lnT>
                    <a:lnB w="8763">
                      <a:solidFill>
                        <a:srgbClr val="000000"/>
                      </a:solidFill>
                      <a:prstDash val="solid"/>
                    </a:lnB>
                    <a:solidFill>
                      <a:srgbClr val="DAEEF3"/>
                    </a:solidFill>
                  </a:tcPr>
                </a:tc>
                <a:tc>
                  <a:txBody>
                    <a:bodyPr/>
                    <a:lstStyle/>
                    <a:p>
                      <a:endParaRPr sz="1100" b="1" dirty="0">
                        <a:solidFill>
                          <a:schemeClr val="accent6">
                            <a:lumMod val="10000"/>
                          </a:schemeClr>
                        </a:solidFill>
                        <a:latin typeface="Calibri"/>
                        <a:cs typeface="Calibri"/>
                      </a:endParaRPr>
                    </a:p>
                  </a:txBody>
                  <a:tcPr marL="0" marR="0" marT="0" marB="0">
                    <a:lnL w="27558">
                      <a:solidFill>
                        <a:srgbClr val="000000"/>
                      </a:solidFill>
                      <a:prstDash val="solid"/>
                    </a:lnL>
                    <a:lnR w="8762">
                      <a:solidFill>
                        <a:srgbClr val="000000"/>
                      </a:solidFill>
                      <a:prstDash val="solid"/>
                    </a:lnR>
                    <a:lnT w="8763">
                      <a:solidFill>
                        <a:srgbClr val="000000"/>
                      </a:solidFill>
                      <a:prstDash val="solid"/>
                    </a:lnT>
                    <a:lnB w="8763">
                      <a:solidFill>
                        <a:srgbClr val="000000"/>
                      </a:solidFill>
                      <a:prstDash val="solid"/>
                    </a:lnB>
                    <a:solidFill>
                      <a:srgbClr val="FCD5B4"/>
                    </a:solidFill>
                  </a:tcPr>
                </a:tc>
                <a:tc>
                  <a:txBody>
                    <a:bodyPr/>
                    <a:lstStyle/>
                    <a:p>
                      <a:endParaRPr sz="1100" b="1" dirty="0">
                        <a:solidFill>
                          <a:schemeClr val="accent6">
                            <a:lumMod val="10000"/>
                          </a:schemeClr>
                        </a:solidFill>
                        <a:latin typeface="Calibri"/>
                        <a:cs typeface="Calibri"/>
                      </a:endParaRPr>
                    </a:p>
                  </a:txBody>
                  <a:tcPr marL="0" marR="0" marT="0" marB="0">
                    <a:lnL w="8762">
                      <a:solidFill>
                        <a:srgbClr val="000000"/>
                      </a:solidFill>
                      <a:prstDash val="solid"/>
                    </a:lnL>
                    <a:lnR w="8762">
                      <a:solidFill>
                        <a:srgbClr val="000000"/>
                      </a:solidFill>
                      <a:prstDash val="solid"/>
                    </a:lnR>
                    <a:lnT w="8763">
                      <a:solidFill>
                        <a:srgbClr val="000000"/>
                      </a:solidFill>
                      <a:prstDash val="solid"/>
                    </a:lnT>
                    <a:lnB w="8763">
                      <a:solidFill>
                        <a:srgbClr val="000000"/>
                      </a:solidFill>
                      <a:prstDash val="solid"/>
                    </a:lnB>
                    <a:solidFill>
                      <a:srgbClr val="FCD5B4"/>
                    </a:solidFill>
                  </a:tcPr>
                </a:tc>
                <a:tc>
                  <a:txBody>
                    <a:bodyPr/>
                    <a:lstStyle/>
                    <a:p>
                      <a:endParaRPr sz="1100" b="1" dirty="0">
                        <a:solidFill>
                          <a:schemeClr val="accent6">
                            <a:lumMod val="10000"/>
                          </a:schemeClr>
                        </a:solidFill>
                        <a:latin typeface="Calibri"/>
                        <a:cs typeface="Calibri"/>
                      </a:endParaRPr>
                    </a:p>
                  </a:txBody>
                  <a:tcPr marL="0" marR="0" marT="0" marB="0">
                    <a:lnL w="8762">
                      <a:solidFill>
                        <a:srgbClr val="000000"/>
                      </a:solidFill>
                      <a:prstDash val="solid"/>
                    </a:lnL>
                    <a:lnR w="27559">
                      <a:solidFill>
                        <a:srgbClr val="000000"/>
                      </a:solidFill>
                      <a:prstDash val="solid"/>
                    </a:lnR>
                    <a:lnT w="8763">
                      <a:solidFill>
                        <a:srgbClr val="000000"/>
                      </a:solidFill>
                      <a:prstDash val="solid"/>
                    </a:lnT>
                    <a:lnB w="8763">
                      <a:solidFill>
                        <a:srgbClr val="000000"/>
                      </a:solidFill>
                      <a:prstDash val="solid"/>
                    </a:lnB>
                    <a:solidFill>
                      <a:srgbClr val="FCD5B4"/>
                    </a:solidFill>
                  </a:tcPr>
                </a:tc>
                <a:tc>
                  <a:txBody>
                    <a:bodyPr/>
                    <a:lstStyle/>
                    <a:p>
                      <a:pPr marR="6985" algn="ctr">
                        <a:lnSpc>
                          <a:spcPct val="100000"/>
                        </a:lnSpc>
                      </a:pPr>
                      <a:r>
                        <a:rPr sz="2000" b="1" dirty="0">
                          <a:solidFill>
                            <a:schemeClr val="accent6">
                              <a:lumMod val="10000"/>
                            </a:schemeClr>
                          </a:solidFill>
                          <a:latin typeface="Wingdings"/>
                          <a:cs typeface="Arial" panose="020B0604020202020204" pitchFamily="34" charset="0"/>
                        </a:rPr>
                        <a:t>ü</a:t>
                      </a:r>
                    </a:p>
                  </a:txBody>
                  <a:tcPr marL="0" marR="0" marT="0" marB="0">
                    <a:lnL w="27559">
                      <a:solidFill>
                        <a:srgbClr val="000000"/>
                      </a:solidFill>
                      <a:prstDash val="solid"/>
                    </a:lnL>
                    <a:lnR w="8762">
                      <a:solidFill>
                        <a:srgbClr val="000000"/>
                      </a:solidFill>
                      <a:prstDash val="solid"/>
                    </a:lnR>
                    <a:lnT w="8763">
                      <a:solidFill>
                        <a:srgbClr val="000000"/>
                      </a:solidFill>
                      <a:prstDash val="solid"/>
                    </a:lnT>
                    <a:lnB w="8763">
                      <a:solidFill>
                        <a:srgbClr val="000000"/>
                      </a:solidFill>
                      <a:prstDash val="solid"/>
                    </a:lnB>
                    <a:solidFill>
                      <a:srgbClr val="FF6666"/>
                    </a:solidFill>
                  </a:tcPr>
                </a:tc>
                <a:tc>
                  <a:txBody>
                    <a:bodyPr/>
                    <a:lstStyle/>
                    <a:p>
                      <a:pPr algn="ctr">
                        <a:lnSpc>
                          <a:spcPct val="100000"/>
                        </a:lnSpc>
                      </a:pPr>
                      <a:r>
                        <a:rPr sz="2000" b="1" dirty="0">
                          <a:solidFill>
                            <a:schemeClr val="accent6">
                              <a:lumMod val="10000"/>
                            </a:schemeClr>
                          </a:solidFill>
                          <a:latin typeface="Wingdings"/>
                          <a:cs typeface="Arial"/>
                        </a:rPr>
                        <a:t>ü</a:t>
                      </a:r>
                    </a:p>
                  </a:txBody>
                  <a:tcPr marL="0" marR="0" marT="0" marB="0">
                    <a:lnL w="8762">
                      <a:solidFill>
                        <a:srgbClr val="000000"/>
                      </a:solidFill>
                      <a:prstDash val="solid"/>
                    </a:lnL>
                    <a:lnR w="8762">
                      <a:solidFill>
                        <a:srgbClr val="000000"/>
                      </a:solidFill>
                      <a:prstDash val="solid"/>
                    </a:lnR>
                    <a:lnT w="8763">
                      <a:solidFill>
                        <a:srgbClr val="000000"/>
                      </a:solidFill>
                      <a:prstDash val="solid"/>
                    </a:lnT>
                    <a:lnB w="8763">
                      <a:solidFill>
                        <a:srgbClr val="000000"/>
                      </a:solidFill>
                      <a:prstDash val="solid"/>
                    </a:lnB>
                    <a:solidFill>
                      <a:srgbClr val="FF6666"/>
                    </a:solidFill>
                  </a:tcPr>
                </a:tc>
                <a:tc>
                  <a:txBody>
                    <a:bodyPr/>
                    <a:lstStyle/>
                    <a:p>
                      <a:pPr marL="3810" algn="ctr">
                        <a:lnSpc>
                          <a:spcPct val="100000"/>
                        </a:lnSpc>
                      </a:pPr>
                      <a:r>
                        <a:rPr sz="2000" b="1" dirty="0">
                          <a:solidFill>
                            <a:schemeClr val="accent6">
                              <a:lumMod val="10000"/>
                            </a:schemeClr>
                          </a:solidFill>
                          <a:latin typeface="Wingdings"/>
                          <a:cs typeface="Arial"/>
                        </a:rPr>
                        <a:t>ü</a:t>
                      </a:r>
                    </a:p>
                  </a:txBody>
                  <a:tcPr marL="0" marR="0" marT="0" marB="0">
                    <a:lnL w="8762">
                      <a:solidFill>
                        <a:srgbClr val="000000"/>
                      </a:solidFill>
                      <a:prstDash val="solid"/>
                    </a:lnL>
                    <a:lnR w="26923">
                      <a:solidFill>
                        <a:srgbClr val="000000"/>
                      </a:solidFill>
                      <a:prstDash val="solid"/>
                    </a:lnR>
                    <a:lnT w="8763">
                      <a:solidFill>
                        <a:srgbClr val="000000"/>
                      </a:solidFill>
                      <a:prstDash val="solid"/>
                    </a:lnT>
                    <a:lnB w="8763">
                      <a:solidFill>
                        <a:srgbClr val="000000"/>
                      </a:solidFill>
                      <a:prstDash val="solid"/>
                    </a:lnB>
                    <a:solidFill>
                      <a:srgbClr val="FF6666"/>
                    </a:solidFill>
                  </a:tcPr>
                </a:tc>
                <a:extLst>
                  <a:ext uri="{0D108BD9-81ED-4DB2-BD59-A6C34878D82A}">
                    <a16:rowId xmlns:a16="http://schemas.microsoft.com/office/drawing/2014/main" val="10004"/>
                  </a:ext>
                </a:extLst>
              </a:tr>
              <a:tr h="354945">
                <a:tc>
                  <a:txBody>
                    <a:bodyPr/>
                    <a:lstStyle/>
                    <a:p>
                      <a:pPr marL="386080" marR="213995" indent="-140970">
                        <a:lnSpc>
                          <a:spcPct val="107800"/>
                        </a:lnSpc>
                      </a:pPr>
                      <a:r>
                        <a:rPr sz="1050" b="1" dirty="0">
                          <a:solidFill>
                            <a:schemeClr val="accent6">
                              <a:lumMod val="10000"/>
                            </a:schemeClr>
                          </a:solidFill>
                          <a:latin typeface="Arial"/>
                          <a:cs typeface="Arial"/>
                        </a:rPr>
                        <a:t>P</a:t>
                      </a:r>
                      <a:r>
                        <a:rPr sz="1050" b="1" spc="-5" dirty="0">
                          <a:solidFill>
                            <a:schemeClr val="accent6">
                              <a:lumMod val="10000"/>
                            </a:schemeClr>
                          </a:solidFill>
                          <a:latin typeface="Arial"/>
                          <a:cs typeface="Arial"/>
                        </a:rPr>
                        <a:t>o</a:t>
                      </a:r>
                      <a:r>
                        <a:rPr sz="1050" b="1" dirty="0">
                          <a:solidFill>
                            <a:schemeClr val="accent6">
                              <a:lumMod val="10000"/>
                            </a:schemeClr>
                          </a:solidFill>
                          <a:latin typeface="Arial"/>
                          <a:cs typeface="Arial"/>
                        </a:rPr>
                        <a:t>s</a:t>
                      </a:r>
                      <a:r>
                        <a:rPr sz="1050" b="1" spc="-5" dirty="0">
                          <a:solidFill>
                            <a:schemeClr val="accent6">
                              <a:lumMod val="10000"/>
                            </a:schemeClr>
                          </a:solidFill>
                          <a:latin typeface="Arial"/>
                          <a:cs typeface="Arial"/>
                        </a:rPr>
                        <a:t>ition</a:t>
                      </a:r>
                      <a:r>
                        <a:rPr sz="1050" b="1" dirty="0">
                          <a:solidFill>
                            <a:schemeClr val="accent6">
                              <a:lumMod val="10000"/>
                            </a:schemeClr>
                          </a:solidFill>
                          <a:latin typeface="Arial"/>
                          <a:cs typeface="Arial"/>
                        </a:rPr>
                        <a:t> </a:t>
                      </a:r>
                      <a:r>
                        <a:rPr sz="1050" b="1" spc="-5" dirty="0">
                          <a:solidFill>
                            <a:schemeClr val="accent6">
                              <a:lumMod val="10000"/>
                            </a:schemeClr>
                          </a:solidFill>
                          <a:latin typeface="Arial"/>
                          <a:cs typeface="Arial"/>
                        </a:rPr>
                        <a:t>Briefin</a:t>
                      </a:r>
                      <a:r>
                        <a:rPr sz="1050" b="1" dirty="0">
                          <a:solidFill>
                            <a:schemeClr val="accent6">
                              <a:lumMod val="10000"/>
                            </a:schemeClr>
                          </a:solidFill>
                          <a:latin typeface="Arial"/>
                          <a:cs typeface="Arial"/>
                        </a:rPr>
                        <a:t>g </a:t>
                      </a:r>
                      <a:r>
                        <a:rPr sz="1050" b="1" spc="-5" dirty="0">
                          <a:solidFill>
                            <a:schemeClr val="accent6">
                              <a:lumMod val="10000"/>
                            </a:schemeClr>
                          </a:solidFill>
                          <a:latin typeface="Arial"/>
                          <a:cs typeface="Arial"/>
                        </a:rPr>
                        <a:t>/</a:t>
                      </a:r>
                      <a:r>
                        <a:rPr sz="1050" b="1" dirty="0">
                          <a:solidFill>
                            <a:schemeClr val="accent6">
                              <a:lumMod val="10000"/>
                            </a:schemeClr>
                          </a:solidFill>
                          <a:latin typeface="Arial"/>
                          <a:cs typeface="Arial"/>
                        </a:rPr>
                        <a:t> Or</a:t>
                      </a:r>
                      <a:r>
                        <a:rPr sz="1050" b="1" spc="-5" dirty="0">
                          <a:solidFill>
                            <a:schemeClr val="accent6">
                              <a:lumMod val="10000"/>
                            </a:schemeClr>
                          </a:solidFill>
                          <a:latin typeface="Arial"/>
                          <a:cs typeface="Arial"/>
                        </a:rPr>
                        <a:t>i</a:t>
                      </a:r>
                      <a:r>
                        <a:rPr sz="1050" b="1" dirty="0">
                          <a:solidFill>
                            <a:schemeClr val="accent6">
                              <a:lumMod val="10000"/>
                            </a:schemeClr>
                          </a:solidFill>
                          <a:latin typeface="Arial"/>
                          <a:cs typeface="Arial"/>
                        </a:rPr>
                        <a:t>e</a:t>
                      </a:r>
                      <a:r>
                        <a:rPr sz="1050" b="1" spc="-5" dirty="0">
                          <a:solidFill>
                            <a:schemeClr val="accent6">
                              <a:lumMod val="10000"/>
                            </a:schemeClr>
                          </a:solidFill>
                          <a:latin typeface="Arial"/>
                          <a:cs typeface="Arial"/>
                        </a:rPr>
                        <a:t>ntatio</a:t>
                      </a:r>
                      <a:r>
                        <a:rPr sz="1050" b="1" dirty="0">
                          <a:solidFill>
                            <a:schemeClr val="accent6">
                              <a:lumMod val="10000"/>
                            </a:schemeClr>
                          </a:solidFill>
                          <a:latin typeface="Arial"/>
                          <a:cs typeface="Arial"/>
                        </a:rPr>
                        <a:t>n</a:t>
                      </a:r>
                      <a:endParaRPr sz="1050" dirty="0">
                        <a:solidFill>
                          <a:schemeClr val="accent6">
                            <a:lumMod val="10000"/>
                          </a:schemeClr>
                        </a:solidFill>
                        <a:latin typeface="Arial"/>
                        <a:cs typeface="Arial"/>
                      </a:endParaRPr>
                    </a:p>
                  </a:txBody>
                  <a:tcPr marL="0" marR="0" marT="0" marB="0">
                    <a:lnL w="8762">
                      <a:solidFill>
                        <a:srgbClr val="000000"/>
                      </a:solidFill>
                      <a:prstDash val="solid"/>
                    </a:lnL>
                    <a:lnR w="26924">
                      <a:solidFill>
                        <a:srgbClr val="000000"/>
                      </a:solidFill>
                      <a:prstDash val="solid"/>
                    </a:lnR>
                    <a:lnT w="8763">
                      <a:solidFill>
                        <a:srgbClr val="000000"/>
                      </a:solidFill>
                      <a:prstDash val="solid"/>
                    </a:lnT>
                    <a:lnB w="8763">
                      <a:solidFill>
                        <a:srgbClr val="000000"/>
                      </a:solidFill>
                      <a:prstDash val="solid"/>
                    </a:lnB>
                    <a:solidFill>
                      <a:srgbClr val="D9D9D9"/>
                    </a:solidFill>
                  </a:tcPr>
                </a:tc>
                <a:tc>
                  <a:txBody>
                    <a:bodyPr/>
                    <a:lstStyle/>
                    <a:p>
                      <a:pPr marR="6985" algn="ctr">
                        <a:lnSpc>
                          <a:spcPct val="100000"/>
                        </a:lnSpc>
                      </a:pPr>
                      <a:r>
                        <a:rPr sz="2000" b="1" dirty="0">
                          <a:solidFill>
                            <a:schemeClr val="accent6">
                              <a:lumMod val="10000"/>
                            </a:schemeClr>
                          </a:solidFill>
                          <a:latin typeface="Wingdings"/>
                          <a:cs typeface="Arial"/>
                        </a:rPr>
                        <a:t>ü</a:t>
                      </a:r>
                    </a:p>
                  </a:txBody>
                  <a:tcPr marL="0" marR="0" marT="0" marB="0">
                    <a:lnL w="26924">
                      <a:solidFill>
                        <a:srgbClr val="000000"/>
                      </a:solidFill>
                      <a:prstDash val="solid"/>
                    </a:lnL>
                    <a:lnR w="8762">
                      <a:solidFill>
                        <a:srgbClr val="000000"/>
                      </a:solidFill>
                      <a:prstDash val="solid"/>
                    </a:lnR>
                    <a:lnT w="8763">
                      <a:solidFill>
                        <a:srgbClr val="000000"/>
                      </a:solidFill>
                      <a:prstDash val="solid"/>
                    </a:lnT>
                    <a:lnB w="8763">
                      <a:solidFill>
                        <a:srgbClr val="000000"/>
                      </a:solidFill>
                      <a:prstDash val="solid"/>
                    </a:lnB>
                    <a:solidFill>
                      <a:srgbClr val="DAEEF3"/>
                    </a:solidFill>
                  </a:tcPr>
                </a:tc>
                <a:tc>
                  <a:txBody>
                    <a:bodyPr/>
                    <a:lstStyle/>
                    <a:p>
                      <a:pPr algn="ctr">
                        <a:lnSpc>
                          <a:spcPct val="100000"/>
                        </a:lnSpc>
                      </a:pPr>
                      <a:r>
                        <a:rPr sz="2000" b="1" dirty="0">
                          <a:solidFill>
                            <a:schemeClr val="accent6">
                              <a:lumMod val="10000"/>
                            </a:schemeClr>
                          </a:solidFill>
                          <a:latin typeface="Wingdings"/>
                          <a:cs typeface="Arial"/>
                        </a:rPr>
                        <a:t>ü</a:t>
                      </a:r>
                    </a:p>
                  </a:txBody>
                  <a:tcPr marL="0" marR="0" marT="0" marB="0">
                    <a:lnL w="8762">
                      <a:solidFill>
                        <a:srgbClr val="000000"/>
                      </a:solidFill>
                      <a:prstDash val="solid"/>
                    </a:lnL>
                    <a:lnR w="8762">
                      <a:solidFill>
                        <a:srgbClr val="000000"/>
                      </a:solidFill>
                      <a:prstDash val="solid"/>
                    </a:lnR>
                    <a:lnT w="8763">
                      <a:solidFill>
                        <a:srgbClr val="000000"/>
                      </a:solidFill>
                      <a:prstDash val="solid"/>
                    </a:lnT>
                    <a:lnB w="8763">
                      <a:solidFill>
                        <a:srgbClr val="000000"/>
                      </a:solidFill>
                      <a:prstDash val="solid"/>
                    </a:lnB>
                    <a:solidFill>
                      <a:srgbClr val="DAEEF3"/>
                    </a:solidFill>
                  </a:tcPr>
                </a:tc>
                <a:tc>
                  <a:txBody>
                    <a:bodyPr/>
                    <a:lstStyle/>
                    <a:p>
                      <a:pPr marL="3810" algn="ctr">
                        <a:lnSpc>
                          <a:spcPct val="100000"/>
                        </a:lnSpc>
                      </a:pPr>
                      <a:r>
                        <a:rPr sz="2000" b="1" dirty="0">
                          <a:solidFill>
                            <a:schemeClr val="accent6">
                              <a:lumMod val="10000"/>
                            </a:schemeClr>
                          </a:solidFill>
                          <a:latin typeface="Wingdings"/>
                          <a:cs typeface="Arial"/>
                        </a:rPr>
                        <a:t>ü</a:t>
                      </a:r>
                    </a:p>
                  </a:txBody>
                  <a:tcPr marL="0" marR="0" marT="0" marB="0">
                    <a:lnL w="8762">
                      <a:solidFill>
                        <a:srgbClr val="000000"/>
                      </a:solidFill>
                      <a:prstDash val="solid"/>
                    </a:lnL>
                    <a:lnR w="27558">
                      <a:solidFill>
                        <a:srgbClr val="000000"/>
                      </a:solidFill>
                      <a:prstDash val="solid"/>
                    </a:lnR>
                    <a:lnT w="8763">
                      <a:solidFill>
                        <a:srgbClr val="000000"/>
                      </a:solidFill>
                      <a:prstDash val="solid"/>
                    </a:lnT>
                    <a:lnB w="8763">
                      <a:solidFill>
                        <a:srgbClr val="000000"/>
                      </a:solidFill>
                      <a:prstDash val="solid"/>
                    </a:lnB>
                    <a:solidFill>
                      <a:srgbClr val="DAEEF3"/>
                    </a:solidFill>
                  </a:tcPr>
                </a:tc>
                <a:tc>
                  <a:txBody>
                    <a:bodyPr/>
                    <a:lstStyle/>
                    <a:p>
                      <a:pPr marR="6985" algn="ctr">
                        <a:lnSpc>
                          <a:spcPct val="100000"/>
                        </a:lnSpc>
                      </a:pPr>
                      <a:r>
                        <a:rPr sz="2000" b="1" dirty="0">
                          <a:solidFill>
                            <a:schemeClr val="accent6">
                              <a:lumMod val="10000"/>
                            </a:schemeClr>
                          </a:solidFill>
                          <a:latin typeface="Wingdings"/>
                          <a:cs typeface="Arial"/>
                        </a:rPr>
                        <a:t>ü</a:t>
                      </a:r>
                    </a:p>
                  </a:txBody>
                  <a:tcPr marL="0" marR="0" marT="0" marB="0">
                    <a:lnL w="27558">
                      <a:solidFill>
                        <a:srgbClr val="000000"/>
                      </a:solidFill>
                      <a:prstDash val="solid"/>
                    </a:lnL>
                    <a:lnR w="8762">
                      <a:solidFill>
                        <a:srgbClr val="000000"/>
                      </a:solidFill>
                      <a:prstDash val="solid"/>
                    </a:lnR>
                    <a:lnT w="8763">
                      <a:solidFill>
                        <a:srgbClr val="000000"/>
                      </a:solidFill>
                      <a:prstDash val="solid"/>
                    </a:lnT>
                    <a:lnB w="8763">
                      <a:solidFill>
                        <a:srgbClr val="000000"/>
                      </a:solidFill>
                      <a:prstDash val="solid"/>
                    </a:lnB>
                    <a:solidFill>
                      <a:srgbClr val="FCD5B4"/>
                    </a:solidFill>
                  </a:tcPr>
                </a:tc>
                <a:tc>
                  <a:txBody>
                    <a:bodyPr/>
                    <a:lstStyle/>
                    <a:p>
                      <a:pPr algn="ctr">
                        <a:lnSpc>
                          <a:spcPct val="100000"/>
                        </a:lnSpc>
                      </a:pPr>
                      <a:r>
                        <a:rPr sz="2000" b="1" dirty="0">
                          <a:solidFill>
                            <a:schemeClr val="accent6">
                              <a:lumMod val="10000"/>
                            </a:schemeClr>
                          </a:solidFill>
                          <a:latin typeface="Wingdings"/>
                          <a:cs typeface="Arial"/>
                        </a:rPr>
                        <a:t>ü</a:t>
                      </a:r>
                    </a:p>
                  </a:txBody>
                  <a:tcPr marL="0" marR="0" marT="0" marB="0">
                    <a:lnL w="8762">
                      <a:solidFill>
                        <a:srgbClr val="000000"/>
                      </a:solidFill>
                      <a:prstDash val="solid"/>
                    </a:lnL>
                    <a:lnR w="8762">
                      <a:solidFill>
                        <a:srgbClr val="000000"/>
                      </a:solidFill>
                      <a:prstDash val="solid"/>
                    </a:lnR>
                    <a:lnT w="8763">
                      <a:solidFill>
                        <a:srgbClr val="000000"/>
                      </a:solidFill>
                      <a:prstDash val="solid"/>
                    </a:lnT>
                    <a:lnB w="8763">
                      <a:solidFill>
                        <a:srgbClr val="000000"/>
                      </a:solidFill>
                      <a:prstDash val="solid"/>
                    </a:lnB>
                    <a:solidFill>
                      <a:srgbClr val="FCD5B4"/>
                    </a:solidFill>
                  </a:tcPr>
                </a:tc>
                <a:tc>
                  <a:txBody>
                    <a:bodyPr/>
                    <a:lstStyle/>
                    <a:p>
                      <a:pPr marL="3810" algn="ctr">
                        <a:lnSpc>
                          <a:spcPct val="100000"/>
                        </a:lnSpc>
                      </a:pPr>
                      <a:r>
                        <a:rPr sz="2000" b="1" dirty="0">
                          <a:solidFill>
                            <a:schemeClr val="accent6">
                              <a:lumMod val="10000"/>
                            </a:schemeClr>
                          </a:solidFill>
                          <a:latin typeface="Wingdings"/>
                          <a:cs typeface="Arial"/>
                        </a:rPr>
                        <a:t>ü</a:t>
                      </a:r>
                    </a:p>
                  </a:txBody>
                  <a:tcPr marL="0" marR="0" marT="0" marB="0">
                    <a:lnL w="8762">
                      <a:solidFill>
                        <a:srgbClr val="000000"/>
                      </a:solidFill>
                      <a:prstDash val="solid"/>
                    </a:lnL>
                    <a:lnR w="27559">
                      <a:solidFill>
                        <a:srgbClr val="000000"/>
                      </a:solidFill>
                      <a:prstDash val="solid"/>
                    </a:lnR>
                    <a:lnT w="8763">
                      <a:solidFill>
                        <a:srgbClr val="000000"/>
                      </a:solidFill>
                      <a:prstDash val="solid"/>
                    </a:lnT>
                    <a:lnB w="8763">
                      <a:solidFill>
                        <a:srgbClr val="000000"/>
                      </a:solidFill>
                      <a:prstDash val="solid"/>
                    </a:lnB>
                    <a:solidFill>
                      <a:srgbClr val="FCD5B4"/>
                    </a:solidFill>
                  </a:tcPr>
                </a:tc>
                <a:tc>
                  <a:txBody>
                    <a:bodyPr/>
                    <a:lstStyle/>
                    <a:p>
                      <a:pPr marR="6985" algn="ctr">
                        <a:lnSpc>
                          <a:spcPct val="100000"/>
                        </a:lnSpc>
                      </a:pPr>
                      <a:r>
                        <a:rPr sz="2000" b="1" dirty="0">
                          <a:solidFill>
                            <a:schemeClr val="accent6">
                              <a:lumMod val="10000"/>
                            </a:schemeClr>
                          </a:solidFill>
                          <a:latin typeface="Wingdings"/>
                          <a:cs typeface="Arial"/>
                        </a:rPr>
                        <a:t>ü</a:t>
                      </a:r>
                    </a:p>
                  </a:txBody>
                  <a:tcPr marL="0" marR="0" marT="0" marB="0">
                    <a:lnL w="27559">
                      <a:solidFill>
                        <a:srgbClr val="000000"/>
                      </a:solidFill>
                      <a:prstDash val="solid"/>
                    </a:lnL>
                    <a:lnR w="8762">
                      <a:solidFill>
                        <a:srgbClr val="000000"/>
                      </a:solidFill>
                      <a:prstDash val="solid"/>
                    </a:lnR>
                    <a:lnT w="8763">
                      <a:solidFill>
                        <a:srgbClr val="000000"/>
                      </a:solidFill>
                      <a:prstDash val="solid"/>
                    </a:lnT>
                    <a:lnB w="8763">
                      <a:solidFill>
                        <a:srgbClr val="000000"/>
                      </a:solidFill>
                      <a:prstDash val="solid"/>
                    </a:lnB>
                    <a:solidFill>
                      <a:srgbClr val="FF6666"/>
                    </a:solidFill>
                  </a:tcPr>
                </a:tc>
                <a:tc>
                  <a:txBody>
                    <a:bodyPr/>
                    <a:lstStyle/>
                    <a:p>
                      <a:pPr algn="ctr">
                        <a:lnSpc>
                          <a:spcPct val="100000"/>
                        </a:lnSpc>
                      </a:pPr>
                      <a:r>
                        <a:rPr sz="2000" b="1" dirty="0">
                          <a:solidFill>
                            <a:schemeClr val="accent6">
                              <a:lumMod val="10000"/>
                            </a:schemeClr>
                          </a:solidFill>
                          <a:latin typeface="Wingdings"/>
                          <a:cs typeface="Arial"/>
                        </a:rPr>
                        <a:t>ü</a:t>
                      </a:r>
                    </a:p>
                  </a:txBody>
                  <a:tcPr marL="0" marR="0" marT="0" marB="0">
                    <a:lnL w="8762">
                      <a:solidFill>
                        <a:srgbClr val="000000"/>
                      </a:solidFill>
                      <a:prstDash val="solid"/>
                    </a:lnL>
                    <a:lnR w="8762">
                      <a:solidFill>
                        <a:srgbClr val="000000"/>
                      </a:solidFill>
                      <a:prstDash val="solid"/>
                    </a:lnR>
                    <a:lnT w="8763">
                      <a:solidFill>
                        <a:srgbClr val="000000"/>
                      </a:solidFill>
                      <a:prstDash val="solid"/>
                    </a:lnT>
                    <a:lnB w="8763">
                      <a:solidFill>
                        <a:srgbClr val="000000"/>
                      </a:solidFill>
                      <a:prstDash val="solid"/>
                    </a:lnB>
                    <a:solidFill>
                      <a:srgbClr val="FF6666"/>
                    </a:solidFill>
                  </a:tcPr>
                </a:tc>
                <a:tc>
                  <a:txBody>
                    <a:bodyPr/>
                    <a:lstStyle/>
                    <a:p>
                      <a:pPr marL="3810" algn="ctr">
                        <a:lnSpc>
                          <a:spcPct val="100000"/>
                        </a:lnSpc>
                      </a:pPr>
                      <a:r>
                        <a:rPr sz="2000" b="1" dirty="0">
                          <a:solidFill>
                            <a:schemeClr val="accent6">
                              <a:lumMod val="10000"/>
                            </a:schemeClr>
                          </a:solidFill>
                          <a:latin typeface="Wingdings"/>
                          <a:cs typeface="Arial"/>
                        </a:rPr>
                        <a:t>ü</a:t>
                      </a:r>
                    </a:p>
                  </a:txBody>
                  <a:tcPr marL="0" marR="0" marT="0" marB="0">
                    <a:lnL w="8762">
                      <a:solidFill>
                        <a:srgbClr val="000000"/>
                      </a:solidFill>
                      <a:prstDash val="solid"/>
                    </a:lnL>
                    <a:lnR w="26923">
                      <a:solidFill>
                        <a:srgbClr val="000000"/>
                      </a:solidFill>
                      <a:prstDash val="solid"/>
                    </a:lnR>
                    <a:lnT w="8763">
                      <a:solidFill>
                        <a:srgbClr val="000000"/>
                      </a:solidFill>
                      <a:prstDash val="solid"/>
                    </a:lnT>
                    <a:lnB w="8763">
                      <a:solidFill>
                        <a:srgbClr val="000000"/>
                      </a:solidFill>
                      <a:prstDash val="solid"/>
                    </a:lnB>
                    <a:solidFill>
                      <a:srgbClr val="FF6666"/>
                    </a:solidFill>
                  </a:tcPr>
                </a:tc>
                <a:extLst>
                  <a:ext uri="{0D108BD9-81ED-4DB2-BD59-A6C34878D82A}">
                    <a16:rowId xmlns:a16="http://schemas.microsoft.com/office/drawing/2014/main" val="10005"/>
                  </a:ext>
                </a:extLst>
              </a:tr>
              <a:tr h="374458">
                <a:tc>
                  <a:txBody>
                    <a:bodyPr/>
                    <a:lstStyle/>
                    <a:p>
                      <a:pPr marL="340995" marR="247650" indent="-69850">
                        <a:lnSpc>
                          <a:spcPct val="107800"/>
                        </a:lnSpc>
                      </a:pPr>
                      <a:r>
                        <a:rPr sz="1050" b="1" dirty="0">
                          <a:solidFill>
                            <a:schemeClr val="accent6">
                              <a:lumMod val="10000"/>
                            </a:schemeClr>
                          </a:solidFill>
                          <a:latin typeface="Arial" panose="020B0604020202020204" pitchFamily="34" charset="0"/>
                          <a:cs typeface="Arial" panose="020B0604020202020204" pitchFamily="34" charset="0"/>
                        </a:rPr>
                        <a:t>Driver's Abstract (if re</a:t>
                      </a:r>
                      <a:r>
                        <a:rPr sz="1050" b="1" spc="-5" dirty="0">
                          <a:solidFill>
                            <a:schemeClr val="accent6">
                              <a:lumMod val="10000"/>
                            </a:schemeClr>
                          </a:solidFill>
                          <a:latin typeface="Arial" panose="020B0604020202020204" pitchFamily="34" charset="0"/>
                          <a:cs typeface="Arial" panose="020B0604020202020204" pitchFamily="34" charset="0"/>
                        </a:rPr>
                        <a:t>qu</a:t>
                      </a:r>
                      <a:r>
                        <a:rPr sz="1050" b="1" dirty="0">
                          <a:solidFill>
                            <a:schemeClr val="accent6">
                              <a:lumMod val="10000"/>
                            </a:schemeClr>
                          </a:solidFill>
                          <a:latin typeface="Arial" panose="020B0604020202020204" pitchFamily="34" charset="0"/>
                          <a:cs typeface="Arial" panose="020B0604020202020204" pitchFamily="34" charset="0"/>
                        </a:rPr>
                        <a:t>e</a:t>
                      </a:r>
                      <a:r>
                        <a:rPr sz="1050" b="1" spc="-5" dirty="0">
                          <a:solidFill>
                            <a:schemeClr val="accent6">
                              <a:lumMod val="10000"/>
                            </a:schemeClr>
                          </a:solidFill>
                          <a:latin typeface="Arial" panose="020B0604020202020204" pitchFamily="34" charset="0"/>
                          <a:cs typeface="Arial" panose="020B0604020202020204" pitchFamily="34" charset="0"/>
                        </a:rPr>
                        <a:t>st</a:t>
                      </a:r>
                      <a:r>
                        <a:rPr sz="1050" b="1" dirty="0">
                          <a:solidFill>
                            <a:schemeClr val="accent6">
                              <a:lumMod val="10000"/>
                            </a:schemeClr>
                          </a:solidFill>
                          <a:latin typeface="Arial" panose="020B0604020202020204" pitchFamily="34" charset="0"/>
                          <a:cs typeface="Arial" panose="020B0604020202020204" pitchFamily="34" charset="0"/>
                        </a:rPr>
                        <a:t>e</a:t>
                      </a:r>
                      <a:r>
                        <a:rPr sz="1050" b="1" spc="-5" dirty="0">
                          <a:solidFill>
                            <a:schemeClr val="accent6">
                              <a:lumMod val="10000"/>
                            </a:schemeClr>
                          </a:solidFill>
                          <a:latin typeface="Arial" panose="020B0604020202020204" pitchFamily="34" charset="0"/>
                          <a:cs typeface="Arial" panose="020B0604020202020204" pitchFamily="34" charset="0"/>
                        </a:rPr>
                        <a:t>d)</a:t>
                      </a:r>
                      <a:endParaRPr sz="1050" dirty="0">
                        <a:solidFill>
                          <a:schemeClr val="accent6">
                            <a:lumMod val="10000"/>
                          </a:schemeClr>
                        </a:solidFill>
                        <a:latin typeface="Arial" panose="020B0604020202020204" pitchFamily="34" charset="0"/>
                        <a:cs typeface="Arial" panose="020B0604020202020204" pitchFamily="34" charset="0"/>
                      </a:endParaRPr>
                    </a:p>
                  </a:txBody>
                  <a:tcPr marL="0" marR="0" marT="0" marB="0">
                    <a:lnL w="8762">
                      <a:solidFill>
                        <a:srgbClr val="000000"/>
                      </a:solidFill>
                      <a:prstDash val="solid"/>
                    </a:lnL>
                    <a:lnR w="26924">
                      <a:solidFill>
                        <a:srgbClr val="000000"/>
                      </a:solidFill>
                      <a:prstDash val="solid"/>
                    </a:lnR>
                    <a:lnT w="8763">
                      <a:solidFill>
                        <a:srgbClr val="000000"/>
                      </a:solidFill>
                      <a:prstDash val="solid"/>
                    </a:lnT>
                    <a:lnB w="8763">
                      <a:solidFill>
                        <a:srgbClr val="000000"/>
                      </a:solidFill>
                      <a:prstDash val="solid"/>
                    </a:lnB>
                    <a:solidFill>
                      <a:srgbClr val="D9D9D9"/>
                    </a:solidFill>
                  </a:tcPr>
                </a:tc>
                <a:tc>
                  <a:txBody>
                    <a:bodyPr/>
                    <a:lstStyle/>
                    <a:p>
                      <a:endParaRPr sz="1100" b="1">
                        <a:solidFill>
                          <a:schemeClr val="accent6">
                            <a:lumMod val="10000"/>
                          </a:schemeClr>
                        </a:solidFill>
                        <a:latin typeface="Calibri"/>
                        <a:cs typeface="Calibri"/>
                      </a:endParaRPr>
                    </a:p>
                  </a:txBody>
                  <a:tcPr marL="0" marR="0" marT="0" marB="0">
                    <a:lnL w="26924">
                      <a:solidFill>
                        <a:srgbClr val="000000"/>
                      </a:solidFill>
                      <a:prstDash val="solid"/>
                    </a:lnL>
                    <a:lnR w="8762">
                      <a:solidFill>
                        <a:srgbClr val="000000"/>
                      </a:solidFill>
                      <a:prstDash val="solid"/>
                    </a:lnR>
                    <a:lnT w="8763">
                      <a:solidFill>
                        <a:srgbClr val="000000"/>
                      </a:solidFill>
                      <a:prstDash val="solid"/>
                    </a:lnT>
                    <a:lnB w="8763">
                      <a:solidFill>
                        <a:srgbClr val="000000"/>
                      </a:solidFill>
                      <a:prstDash val="solid"/>
                    </a:lnB>
                    <a:solidFill>
                      <a:srgbClr val="DAEEF3"/>
                    </a:solidFill>
                  </a:tcPr>
                </a:tc>
                <a:tc>
                  <a:txBody>
                    <a:bodyPr/>
                    <a:lstStyle/>
                    <a:p>
                      <a:endParaRPr sz="1100" b="1" dirty="0">
                        <a:solidFill>
                          <a:schemeClr val="accent6">
                            <a:lumMod val="10000"/>
                          </a:schemeClr>
                        </a:solidFill>
                        <a:latin typeface="Calibri"/>
                        <a:cs typeface="Calibri"/>
                      </a:endParaRPr>
                    </a:p>
                  </a:txBody>
                  <a:tcPr marL="0" marR="0" marT="0" marB="0">
                    <a:lnL w="8762">
                      <a:solidFill>
                        <a:srgbClr val="000000"/>
                      </a:solidFill>
                      <a:prstDash val="solid"/>
                    </a:lnL>
                    <a:lnR w="8762">
                      <a:solidFill>
                        <a:srgbClr val="000000"/>
                      </a:solidFill>
                      <a:prstDash val="solid"/>
                    </a:lnR>
                    <a:lnT w="8763">
                      <a:solidFill>
                        <a:srgbClr val="000000"/>
                      </a:solidFill>
                      <a:prstDash val="solid"/>
                    </a:lnT>
                    <a:lnB w="8763">
                      <a:solidFill>
                        <a:srgbClr val="000000"/>
                      </a:solidFill>
                      <a:prstDash val="solid"/>
                    </a:lnB>
                    <a:solidFill>
                      <a:srgbClr val="DAEEF3"/>
                    </a:solidFill>
                  </a:tcPr>
                </a:tc>
                <a:tc>
                  <a:txBody>
                    <a:bodyPr/>
                    <a:lstStyle/>
                    <a:p>
                      <a:endParaRPr sz="1100" b="1">
                        <a:solidFill>
                          <a:schemeClr val="accent6">
                            <a:lumMod val="10000"/>
                          </a:schemeClr>
                        </a:solidFill>
                        <a:latin typeface="Calibri"/>
                        <a:cs typeface="Calibri"/>
                      </a:endParaRPr>
                    </a:p>
                  </a:txBody>
                  <a:tcPr marL="0" marR="0" marT="0" marB="0">
                    <a:lnL w="8762">
                      <a:solidFill>
                        <a:srgbClr val="000000"/>
                      </a:solidFill>
                      <a:prstDash val="solid"/>
                    </a:lnL>
                    <a:lnR w="27558">
                      <a:solidFill>
                        <a:srgbClr val="000000"/>
                      </a:solidFill>
                      <a:prstDash val="solid"/>
                    </a:lnR>
                    <a:lnT w="8763">
                      <a:solidFill>
                        <a:srgbClr val="000000"/>
                      </a:solidFill>
                      <a:prstDash val="solid"/>
                    </a:lnT>
                    <a:lnB w="8763">
                      <a:solidFill>
                        <a:srgbClr val="000000"/>
                      </a:solidFill>
                      <a:prstDash val="solid"/>
                    </a:lnB>
                    <a:solidFill>
                      <a:srgbClr val="DAEEF3"/>
                    </a:solidFill>
                  </a:tcPr>
                </a:tc>
                <a:tc>
                  <a:txBody>
                    <a:bodyPr/>
                    <a:lstStyle/>
                    <a:p>
                      <a:pPr marR="6985" algn="ctr">
                        <a:lnSpc>
                          <a:spcPct val="100000"/>
                        </a:lnSpc>
                      </a:pPr>
                      <a:r>
                        <a:rPr sz="2000" b="1" dirty="0">
                          <a:solidFill>
                            <a:schemeClr val="accent6">
                              <a:lumMod val="10000"/>
                            </a:schemeClr>
                          </a:solidFill>
                          <a:latin typeface="Wingdings"/>
                          <a:cs typeface="Arial"/>
                        </a:rPr>
                        <a:t>ü</a:t>
                      </a:r>
                    </a:p>
                  </a:txBody>
                  <a:tcPr marL="0" marR="0" marT="0" marB="0">
                    <a:lnL w="27558">
                      <a:solidFill>
                        <a:srgbClr val="000000"/>
                      </a:solidFill>
                      <a:prstDash val="solid"/>
                    </a:lnL>
                    <a:lnR w="8762">
                      <a:solidFill>
                        <a:srgbClr val="000000"/>
                      </a:solidFill>
                      <a:prstDash val="solid"/>
                    </a:lnR>
                    <a:lnT w="8763">
                      <a:solidFill>
                        <a:srgbClr val="000000"/>
                      </a:solidFill>
                      <a:prstDash val="solid"/>
                    </a:lnT>
                    <a:lnB w="8763">
                      <a:solidFill>
                        <a:srgbClr val="000000"/>
                      </a:solidFill>
                      <a:prstDash val="solid"/>
                    </a:lnB>
                    <a:solidFill>
                      <a:srgbClr val="FCD5B4"/>
                    </a:solidFill>
                  </a:tcPr>
                </a:tc>
                <a:tc>
                  <a:txBody>
                    <a:bodyPr/>
                    <a:lstStyle/>
                    <a:p>
                      <a:pPr algn="ctr">
                        <a:lnSpc>
                          <a:spcPct val="100000"/>
                        </a:lnSpc>
                      </a:pPr>
                      <a:r>
                        <a:rPr sz="2000" b="1" dirty="0">
                          <a:solidFill>
                            <a:schemeClr val="accent6">
                              <a:lumMod val="10000"/>
                            </a:schemeClr>
                          </a:solidFill>
                          <a:latin typeface="Wingdings"/>
                          <a:cs typeface="Arial"/>
                        </a:rPr>
                        <a:t>ü</a:t>
                      </a:r>
                    </a:p>
                  </a:txBody>
                  <a:tcPr marL="0" marR="0" marT="0" marB="0">
                    <a:lnL w="8762">
                      <a:solidFill>
                        <a:srgbClr val="000000"/>
                      </a:solidFill>
                      <a:prstDash val="solid"/>
                    </a:lnL>
                    <a:lnR w="8762">
                      <a:solidFill>
                        <a:srgbClr val="000000"/>
                      </a:solidFill>
                      <a:prstDash val="solid"/>
                    </a:lnR>
                    <a:lnT w="8763">
                      <a:solidFill>
                        <a:srgbClr val="000000"/>
                      </a:solidFill>
                      <a:prstDash val="solid"/>
                    </a:lnT>
                    <a:lnB w="8763">
                      <a:solidFill>
                        <a:srgbClr val="000000"/>
                      </a:solidFill>
                      <a:prstDash val="solid"/>
                    </a:lnB>
                    <a:solidFill>
                      <a:srgbClr val="FCD5B4"/>
                    </a:solidFill>
                  </a:tcPr>
                </a:tc>
                <a:tc>
                  <a:txBody>
                    <a:bodyPr/>
                    <a:lstStyle/>
                    <a:p>
                      <a:pPr marL="3810" algn="ctr">
                        <a:lnSpc>
                          <a:spcPct val="100000"/>
                        </a:lnSpc>
                      </a:pPr>
                      <a:r>
                        <a:rPr sz="2000" b="1" dirty="0">
                          <a:solidFill>
                            <a:schemeClr val="accent6">
                              <a:lumMod val="10000"/>
                            </a:schemeClr>
                          </a:solidFill>
                          <a:latin typeface="Wingdings"/>
                          <a:cs typeface="Arial"/>
                        </a:rPr>
                        <a:t>ü</a:t>
                      </a:r>
                    </a:p>
                  </a:txBody>
                  <a:tcPr marL="0" marR="0" marT="0" marB="0">
                    <a:lnL w="8762">
                      <a:solidFill>
                        <a:srgbClr val="000000"/>
                      </a:solidFill>
                      <a:prstDash val="solid"/>
                    </a:lnL>
                    <a:lnR w="27559">
                      <a:solidFill>
                        <a:srgbClr val="000000"/>
                      </a:solidFill>
                      <a:prstDash val="solid"/>
                    </a:lnR>
                    <a:lnT w="8763">
                      <a:solidFill>
                        <a:srgbClr val="000000"/>
                      </a:solidFill>
                      <a:prstDash val="solid"/>
                    </a:lnT>
                    <a:lnB w="8763">
                      <a:solidFill>
                        <a:srgbClr val="000000"/>
                      </a:solidFill>
                      <a:prstDash val="solid"/>
                    </a:lnB>
                    <a:solidFill>
                      <a:srgbClr val="FCD5B4"/>
                    </a:solidFill>
                  </a:tcPr>
                </a:tc>
                <a:tc>
                  <a:txBody>
                    <a:bodyPr/>
                    <a:lstStyle/>
                    <a:p>
                      <a:pPr marR="6985" algn="ctr">
                        <a:lnSpc>
                          <a:spcPct val="100000"/>
                        </a:lnSpc>
                      </a:pPr>
                      <a:r>
                        <a:rPr sz="2000" b="1" dirty="0">
                          <a:solidFill>
                            <a:schemeClr val="accent6">
                              <a:lumMod val="10000"/>
                            </a:schemeClr>
                          </a:solidFill>
                          <a:latin typeface="Wingdings"/>
                          <a:cs typeface="Arial"/>
                        </a:rPr>
                        <a:t>ü</a:t>
                      </a:r>
                    </a:p>
                  </a:txBody>
                  <a:tcPr marL="0" marR="0" marT="0" marB="0">
                    <a:lnL w="27559">
                      <a:solidFill>
                        <a:srgbClr val="000000"/>
                      </a:solidFill>
                      <a:prstDash val="solid"/>
                    </a:lnL>
                    <a:lnR w="8762">
                      <a:solidFill>
                        <a:srgbClr val="000000"/>
                      </a:solidFill>
                      <a:prstDash val="solid"/>
                    </a:lnR>
                    <a:lnT w="8763">
                      <a:solidFill>
                        <a:srgbClr val="000000"/>
                      </a:solidFill>
                      <a:prstDash val="solid"/>
                    </a:lnT>
                    <a:lnB w="8763">
                      <a:solidFill>
                        <a:srgbClr val="000000"/>
                      </a:solidFill>
                      <a:prstDash val="solid"/>
                    </a:lnB>
                    <a:solidFill>
                      <a:srgbClr val="FF6666"/>
                    </a:solidFill>
                  </a:tcPr>
                </a:tc>
                <a:tc>
                  <a:txBody>
                    <a:bodyPr/>
                    <a:lstStyle/>
                    <a:p>
                      <a:pPr algn="ctr">
                        <a:lnSpc>
                          <a:spcPct val="100000"/>
                        </a:lnSpc>
                      </a:pPr>
                      <a:r>
                        <a:rPr sz="2000" b="1" dirty="0">
                          <a:solidFill>
                            <a:schemeClr val="accent6">
                              <a:lumMod val="10000"/>
                            </a:schemeClr>
                          </a:solidFill>
                          <a:latin typeface="Wingdings"/>
                          <a:cs typeface="Arial"/>
                        </a:rPr>
                        <a:t>ü</a:t>
                      </a:r>
                    </a:p>
                  </a:txBody>
                  <a:tcPr marL="0" marR="0" marT="0" marB="0">
                    <a:lnL w="8762">
                      <a:solidFill>
                        <a:srgbClr val="000000"/>
                      </a:solidFill>
                      <a:prstDash val="solid"/>
                    </a:lnL>
                    <a:lnR w="8762">
                      <a:solidFill>
                        <a:srgbClr val="000000"/>
                      </a:solidFill>
                      <a:prstDash val="solid"/>
                    </a:lnR>
                    <a:lnT w="8763">
                      <a:solidFill>
                        <a:srgbClr val="000000"/>
                      </a:solidFill>
                      <a:prstDash val="solid"/>
                    </a:lnT>
                    <a:lnB w="8763">
                      <a:solidFill>
                        <a:srgbClr val="000000"/>
                      </a:solidFill>
                      <a:prstDash val="solid"/>
                    </a:lnB>
                    <a:solidFill>
                      <a:srgbClr val="FF6666"/>
                    </a:solidFill>
                  </a:tcPr>
                </a:tc>
                <a:tc>
                  <a:txBody>
                    <a:bodyPr/>
                    <a:lstStyle/>
                    <a:p>
                      <a:endParaRPr sz="2000" b="1">
                        <a:solidFill>
                          <a:schemeClr val="accent6">
                            <a:lumMod val="10000"/>
                          </a:schemeClr>
                        </a:solidFill>
                        <a:latin typeface="Wingdings"/>
                        <a:cs typeface="Arial" panose="020B0604020202020204" pitchFamily="34" charset="0"/>
                      </a:endParaRPr>
                    </a:p>
                  </a:txBody>
                  <a:tcPr marL="0" marR="0" marT="0" marB="0">
                    <a:lnL w="8762">
                      <a:solidFill>
                        <a:srgbClr val="000000"/>
                      </a:solidFill>
                      <a:prstDash val="solid"/>
                    </a:lnL>
                    <a:lnR w="26923">
                      <a:solidFill>
                        <a:srgbClr val="000000"/>
                      </a:solidFill>
                      <a:prstDash val="solid"/>
                    </a:lnR>
                    <a:lnT w="8763">
                      <a:solidFill>
                        <a:srgbClr val="000000"/>
                      </a:solidFill>
                      <a:prstDash val="solid"/>
                    </a:lnT>
                    <a:lnB w="8763">
                      <a:solidFill>
                        <a:srgbClr val="000000"/>
                      </a:solidFill>
                      <a:prstDash val="solid"/>
                    </a:lnB>
                    <a:solidFill>
                      <a:srgbClr val="FF6666"/>
                    </a:solidFill>
                  </a:tcPr>
                </a:tc>
                <a:extLst>
                  <a:ext uri="{0D108BD9-81ED-4DB2-BD59-A6C34878D82A}">
                    <a16:rowId xmlns:a16="http://schemas.microsoft.com/office/drawing/2014/main" val="10006"/>
                  </a:ext>
                </a:extLst>
              </a:tr>
              <a:tr h="328675">
                <a:tc>
                  <a:txBody>
                    <a:bodyPr/>
                    <a:lstStyle/>
                    <a:p>
                      <a:pPr marL="60960">
                        <a:lnSpc>
                          <a:spcPct val="100000"/>
                        </a:lnSpc>
                      </a:pPr>
                      <a:r>
                        <a:rPr sz="1050" b="1" dirty="0">
                          <a:solidFill>
                            <a:schemeClr val="accent6">
                              <a:lumMod val="10000"/>
                            </a:schemeClr>
                          </a:solidFill>
                          <a:latin typeface="Arial" panose="020B0604020202020204" pitchFamily="34" charset="0"/>
                          <a:cs typeface="Arial" panose="020B0604020202020204" pitchFamily="34" charset="0"/>
                        </a:rPr>
                        <a:t>Screening Disclosure Form</a:t>
                      </a:r>
                      <a:endParaRPr sz="1050" dirty="0">
                        <a:solidFill>
                          <a:schemeClr val="accent6">
                            <a:lumMod val="10000"/>
                          </a:schemeClr>
                        </a:solidFill>
                        <a:latin typeface="Arial" panose="020B0604020202020204" pitchFamily="34" charset="0"/>
                        <a:cs typeface="Arial" panose="020B0604020202020204" pitchFamily="34" charset="0"/>
                      </a:endParaRPr>
                    </a:p>
                  </a:txBody>
                  <a:tcPr marL="0" marR="0" marT="0" marB="0">
                    <a:lnL w="8762">
                      <a:solidFill>
                        <a:srgbClr val="000000"/>
                      </a:solidFill>
                      <a:prstDash val="solid"/>
                    </a:lnL>
                    <a:lnR w="26924">
                      <a:solidFill>
                        <a:srgbClr val="000000"/>
                      </a:solidFill>
                      <a:prstDash val="solid"/>
                    </a:lnR>
                    <a:lnT w="8763">
                      <a:solidFill>
                        <a:srgbClr val="000000"/>
                      </a:solidFill>
                      <a:prstDash val="solid"/>
                    </a:lnT>
                    <a:lnB w="8763">
                      <a:solidFill>
                        <a:srgbClr val="000000"/>
                      </a:solidFill>
                      <a:prstDash val="solid"/>
                    </a:lnB>
                    <a:solidFill>
                      <a:srgbClr val="D9D9D9"/>
                    </a:solidFill>
                  </a:tcPr>
                </a:tc>
                <a:tc>
                  <a:txBody>
                    <a:bodyPr/>
                    <a:lstStyle/>
                    <a:p>
                      <a:endParaRPr sz="1100" b="1">
                        <a:solidFill>
                          <a:schemeClr val="accent6">
                            <a:lumMod val="10000"/>
                          </a:schemeClr>
                        </a:solidFill>
                        <a:latin typeface="Calibri"/>
                        <a:cs typeface="Calibri"/>
                      </a:endParaRPr>
                    </a:p>
                  </a:txBody>
                  <a:tcPr marL="0" marR="0" marT="0" marB="0">
                    <a:lnL w="26924">
                      <a:solidFill>
                        <a:srgbClr val="000000"/>
                      </a:solidFill>
                      <a:prstDash val="solid"/>
                    </a:lnL>
                    <a:lnR w="8762">
                      <a:solidFill>
                        <a:srgbClr val="000000"/>
                      </a:solidFill>
                      <a:prstDash val="solid"/>
                    </a:lnR>
                    <a:lnT w="8763">
                      <a:solidFill>
                        <a:srgbClr val="000000"/>
                      </a:solidFill>
                      <a:prstDash val="solid"/>
                    </a:lnT>
                    <a:lnB w="8763">
                      <a:solidFill>
                        <a:srgbClr val="000000"/>
                      </a:solidFill>
                      <a:prstDash val="solid"/>
                    </a:lnB>
                    <a:solidFill>
                      <a:srgbClr val="DAEEF3"/>
                    </a:solidFill>
                  </a:tcPr>
                </a:tc>
                <a:tc>
                  <a:txBody>
                    <a:bodyPr/>
                    <a:lstStyle/>
                    <a:p>
                      <a:pPr algn="ctr">
                        <a:lnSpc>
                          <a:spcPct val="100000"/>
                        </a:lnSpc>
                      </a:pPr>
                      <a:r>
                        <a:rPr sz="2000" b="1" dirty="0">
                          <a:solidFill>
                            <a:schemeClr val="accent6">
                              <a:lumMod val="10000"/>
                            </a:schemeClr>
                          </a:solidFill>
                          <a:latin typeface="Wingdings"/>
                          <a:cs typeface="Arial"/>
                        </a:rPr>
                        <a:t>ü</a:t>
                      </a:r>
                    </a:p>
                  </a:txBody>
                  <a:tcPr marL="0" marR="0" marT="0" marB="0">
                    <a:lnL w="8762">
                      <a:solidFill>
                        <a:srgbClr val="000000"/>
                      </a:solidFill>
                      <a:prstDash val="solid"/>
                    </a:lnL>
                    <a:lnR w="8762">
                      <a:solidFill>
                        <a:srgbClr val="000000"/>
                      </a:solidFill>
                      <a:prstDash val="solid"/>
                    </a:lnR>
                    <a:lnT w="8763">
                      <a:solidFill>
                        <a:srgbClr val="000000"/>
                      </a:solidFill>
                      <a:prstDash val="solid"/>
                    </a:lnT>
                    <a:lnB w="8763">
                      <a:solidFill>
                        <a:srgbClr val="000000"/>
                      </a:solidFill>
                      <a:prstDash val="solid"/>
                    </a:lnB>
                    <a:solidFill>
                      <a:srgbClr val="DAEEF3"/>
                    </a:solidFill>
                  </a:tcPr>
                </a:tc>
                <a:tc>
                  <a:txBody>
                    <a:bodyPr/>
                    <a:lstStyle/>
                    <a:p>
                      <a:pPr marL="3810" algn="ctr">
                        <a:lnSpc>
                          <a:spcPct val="100000"/>
                        </a:lnSpc>
                      </a:pPr>
                      <a:r>
                        <a:rPr sz="2000" b="1" dirty="0">
                          <a:solidFill>
                            <a:schemeClr val="accent6">
                              <a:lumMod val="10000"/>
                            </a:schemeClr>
                          </a:solidFill>
                          <a:latin typeface="Wingdings"/>
                          <a:cs typeface="Arial"/>
                        </a:rPr>
                        <a:t>ü</a:t>
                      </a:r>
                    </a:p>
                  </a:txBody>
                  <a:tcPr marL="0" marR="0" marT="0" marB="0">
                    <a:lnL w="8762">
                      <a:solidFill>
                        <a:srgbClr val="000000"/>
                      </a:solidFill>
                      <a:prstDash val="solid"/>
                    </a:lnL>
                    <a:lnR w="27558">
                      <a:solidFill>
                        <a:srgbClr val="000000"/>
                      </a:solidFill>
                      <a:prstDash val="solid"/>
                    </a:lnR>
                    <a:lnT w="8763">
                      <a:solidFill>
                        <a:srgbClr val="000000"/>
                      </a:solidFill>
                      <a:prstDash val="solid"/>
                    </a:lnT>
                    <a:lnB w="8763">
                      <a:solidFill>
                        <a:srgbClr val="000000"/>
                      </a:solidFill>
                      <a:prstDash val="solid"/>
                    </a:lnB>
                    <a:solidFill>
                      <a:srgbClr val="DAEEF3"/>
                    </a:solidFill>
                  </a:tcPr>
                </a:tc>
                <a:tc>
                  <a:txBody>
                    <a:bodyPr/>
                    <a:lstStyle/>
                    <a:p>
                      <a:pPr marR="6985" algn="ctr">
                        <a:lnSpc>
                          <a:spcPct val="100000"/>
                        </a:lnSpc>
                      </a:pPr>
                      <a:r>
                        <a:rPr sz="2000" b="1" dirty="0">
                          <a:solidFill>
                            <a:schemeClr val="accent6">
                              <a:lumMod val="10000"/>
                            </a:schemeClr>
                          </a:solidFill>
                          <a:latin typeface="Wingdings"/>
                          <a:cs typeface="Arial"/>
                        </a:rPr>
                        <a:t>ü</a:t>
                      </a:r>
                    </a:p>
                  </a:txBody>
                  <a:tcPr marL="0" marR="0" marT="0" marB="0">
                    <a:lnL w="27558">
                      <a:solidFill>
                        <a:srgbClr val="000000"/>
                      </a:solidFill>
                      <a:prstDash val="solid"/>
                    </a:lnL>
                    <a:lnR w="8762">
                      <a:solidFill>
                        <a:srgbClr val="000000"/>
                      </a:solidFill>
                      <a:prstDash val="solid"/>
                    </a:lnR>
                    <a:lnT w="8763">
                      <a:solidFill>
                        <a:srgbClr val="000000"/>
                      </a:solidFill>
                      <a:prstDash val="solid"/>
                    </a:lnT>
                    <a:lnB w="8763">
                      <a:solidFill>
                        <a:srgbClr val="000000"/>
                      </a:solidFill>
                      <a:prstDash val="solid"/>
                    </a:lnB>
                    <a:solidFill>
                      <a:srgbClr val="FCD5B4"/>
                    </a:solidFill>
                  </a:tcPr>
                </a:tc>
                <a:tc>
                  <a:txBody>
                    <a:bodyPr/>
                    <a:lstStyle/>
                    <a:p>
                      <a:pPr algn="ctr">
                        <a:lnSpc>
                          <a:spcPct val="100000"/>
                        </a:lnSpc>
                      </a:pPr>
                      <a:r>
                        <a:rPr sz="2000" b="1" dirty="0">
                          <a:solidFill>
                            <a:schemeClr val="accent6">
                              <a:lumMod val="10000"/>
                            </a:schemeClr>
                          </a:solidFill>
                          <a:latin typeface="Wingdings"/>
                          <a:cs typeface="Arial"/>
                        </a:rPr>
                        <a:t>ü</a:t>
                      </a:r>
                    </a:p>
                  </a:txBody>
                  <a:tcPr marL="0" marR="0" marT="0" marB="0">
                    <a:lnL w="8762">
                      <a:solidFill>
                        <a:srgbClr val="000000"/>
                      </a:solidFill>
                      <a:prstDash val="solid"/>
                    </a:lnL>
                    <a:lnR w="8762">
                      <a:solidFill>
                        <a:srgbClr val="000000"/>
                      </a:solidFill>
                      <a:prstDash val="solid"/>
                    </a:lnR>
                    <a:lnT w="8763">
                      <a:solidFill>
                        <a:srgbClr val="000000"/>
                      </a:solidFill>
                      <a:prstDash val="solid"/>
                    </a:lnT>
                    <a:lnB w="8763">
                      <a:solidFill>
                        <a:srgbClr val="000000"/>
                      </a:solidFill>
                      <a:prstDash val="solid"/>
                    </a:lnB>
                    <a:solidFill>
                      <a:srgbClr val="FCD5B4"/>
                    </a:solidFill>
                  </a:tcPr>
                </a:tc>
                <a:tc>
                  <a:txBody>
                    <a:bodyPr/>
                    <a:lstStyle/>
                    <a:p>
                      <a:pPr marL="3810" algn="ctr">
                        <a:lnSpc>
                          <a:spcPct val="100000"/>
                        </a:lnSpc>
                      </a:pPr>
                      <a:r>
                        <a:rPr sz="2000" b="1" dirty="0">
                          <a:solidFill>
                            <a:schemeClr val="accent6">
                              <a:lumMod val="10000"/>
                            </a:schemeClr>
                          </a:solidFill>
                          <a:latin typeface="Wingdings"/>
                          <a:cs typeface="Arial"/>
                        </a:rPr>
                        <a:t>ü</a:t>
                      </a:r>
                    </a:p>
                  </a:txBody>
                  <a:tcPr marL="0" marR="0" marT="0" marB="0">
                    <a:lnL w="8762">
                      <a:solidFill>
                        <a:srgbClr val="000000"/>
                      </a:solidFill>
                      <a:prstDash val="solid"/>
                    </a:lnL>
                    <a:lnR w="27559">
                      <a:solidFill>
                        <a:srgbClr val="000000"/>
                      </a:solidFill>
                      <a:prstDash val="solid"/>
                    </a:lnR>
                    <a:lnT w="8763">
                      <a:solidFill>
                        <a:srgbClr val="000000"/>
                      </a:solidFill>
                      <a:prstDash val="solid"/>
                    </a:lnT>
                    <a:lnB w="8763">
                      <a:solidFill>
                        <a:srgbClr val="000000"/>
                      </a:solidFill>
                      <a:prstDash val="solid"/>
                    </a:lnB>
                    <a:solidFill>
                      <a:srgbClr val="FCD5B4"/>
                    </a:solidFill>
                  </a:tcPr>
                </a:tc>
                <a:tc>
                  <a:txBody>
                    <a:bodyPr/>
                    <a:lstStyle/>
                    <a:p>
                      <a:pPr marR="6985" algn="ctr">
                        <a:lnSpc>
                          <a:spcPct val="100000"/>
                        </a:lnSpc>
                      </a:pPr>
                      <a:r>
                        <a:rPr sz="2000" b="1" dirty="0">
                          <a:solidFill>
                            <a:schemeClr val="accent6">
                              <a:lumMod val="10000"/>
                            </a:schemeClr>
                          </a:solidFill>
                          <a:latin typeface="Wingdings"/>
                          <a:cs typeface="Arial"/>
                        </a:rPr>
                        <a:t>ü</a:t>
                      </a:r>
                    </a:p>
                  </a:txBody>
                  <a:tcPr marL="0" marR="0" marT="0" marB="0">
                    <a:lnL w="27559">
                      <a:solidFill>
                        <a:srgbClr val="000000"/>
                      </a:solidFill>
                      <a:prstDash val="solid"/>
                    </a:lnL>
                    <a:lnR w="8762">
                      <a:solidFill>
                        <a:srgbClr val="000000"/>
                      </a:solidFill>
                      <a:prstDash val="solid"/>
                    </a:lnR>
                    <a:lnT w="8763">
                      <a:solidFill>
                        <a:srgbClr val="000000"/>
                      </a:solidFill>
                      <a:prstDash val="solid"/>
                    </a:lnT>
                    <a:lnB w="8763">
                      <a:solidFill>
                        <a:srgbClr val="000000"/>
                      </a:solidFill>
                      <a:prstDash val="solid"/>
                    </a:lnB>
                    <a:solidFill>
                      <a:srgbClr val="FF6666"/>
                    </a:solidFill>
                  </a:tcPr>
                </a:tc>
                <a:tc>
                  <a:txBody>
                    <a:bodyPr/>
                    <a:lstStyle/>
                    <a:p>
                      <a:pPr algn="ctr">
                        <a:lnSpc>
                          <a:spcPct val="100000"/>
                        </a:lnSpc>
                      </a:pPr>
                      <a:r>
                        <a:rPr sz="2000" b="1" dirty="0">
                          <a:solidFill>
                            <a:schemeClr val="accent6">
                              <a:lumMod val="10000"/>
                            </a:schemeClr>
                          </a:solidFill>
                          <a:latin typeface="Wingdings"/>
                          <a:cs typeface="Arial"/>
                        </a:rPr>
                        <a:t>ü</a:t>
                      </a:r>
                    </a:p>
                  </a:txBody>
                  <a:tcPr marL="0" marR="0" marT="0" marB="0">
                    <a:lnL w="8762">
                      <a:solidFill>
                        <a:srgbClr val="000000"/>
                      </a:solidFill>
                      <a:prstDash val="solid"/>
                    </a:lnL>
                    <a:lnR w="8762">
                      <a:solidFill>
                        <a:srgbClr val="000000"/>
                      </a:solidFill>
                      <a:prstDash val="solid"/>
                    </a:lnR>
                    <a:lnT w="8763">
                      <a:solidFill>
                        <a:srgbClr val="000000"/>
                      </a:solidFill>
                      <a:prstDash val="solid"/>
                    </a:lnT>
                    <a:lnB w="8763">
                      <a:solidFill>
                        <a:srgbClr val="000000"/>
                      </a:solidFill>
                      <a:prstDash val="solid"/>
                    </a:lnB>
                    <a:solidFill>
                      <a:srgbClr val="FF6666"/>
                    </a:solidFill>
                  </a:tcPr>
                </a:tc>
                <a:tc>
                  <a:txBody>
                    <a:bodyPr/>
                    <a:lstStyle/>
                    <a:p>
                      <a:pPr marL="3810" algn="ctr">
                        <a:lnSpc>
                          <a:spcPct val="100000"/>
                        </a:lnSpc>
                      </a:pPr>
                      <a:r>
                        <a:rPr sz="2000" b="1" dirty="0">
                          <a:solidFill>
                            <a:schemeClr val="accent6">
                              <a:lumMod val="10000"/>
                            </a:schemeClr>
                          </a:solidFill>
                          <a:latin typeface="Wingdings"/>
                          <a:cs typeface="Arial"/>
                        </a:rPr>
                        <a:t>ü</a:t>
                      </a:r>
                    </a:p>
                  </a:txBody>
                  <a:tcPr marL="0" marR="0" marT="0" marB="0">
                    <a:lnL w="8762">
                      <a:solidFill>
                        <a:srgbClr val="000000"/>
                      </a:solidFill>
                      <a:prstDash val="solid"/>
                    </a:lnL>
                    <a:lnR w="26923">
                      <a:solidFill>
                        <a:srgbClr val="000000"/>
                      </a:solidFill>
                      <a:prstDash val="solid"/>
                    </a:lnR>
                    <a:lnT w="8763">
                      <a:solidFill>
                        <a:srgbClr val="000000"/>
                      </a:solidFill>
                      <a:prstDash val="solid"/>
                    </a:lnT>
                    <a:lnB w="8763">
                      <a:solidFill>
                        <a:srgbClr val="000000"/>
                      </a:solidFill>
                      <a:prstDash val="solid"/>
                    </a:lnB>
                    <a:solidFill>
                      <a:srgbClr val="FF6666"/>
                    </a:solidFill>
                  </a:tcPr>
                </a:tc>
                <a:extLst>
                  <a:ext uri="{0D108BD9-81ED-4DB2-BD59-A6C34878D82A}">
                    <a16:rowId xmlns:a16="http://schemas.microsoft.com/office/drawing/2014/main" val="10007"/>
                  </a:ext>
                </a:extLst>
              </a:tr>
              <a:tr h="354945">
                <a:tc>
                  <a:txBody>
                    <a:bodyPr/>
                    <a:lstStyle/>
                    <a:p>
                      <a:pPr marL="498475" marR="120650" indent="-349885">
                        <a:lnSpc>
                          <a:spcPct val="107800"/>
                        </a:lnSpc>
                      </a:pPr>
                      <a:r>
                        <a:rPr sz="1050" b="1" dirty="0">
                          <a:solidFill>
                            <a:schemeClr val="accent6">
                              <a:lumMod val="10000"/>
                            </a:schemeClr>
                          </a:solidFill>
                          <a:latin typeface="Arial" panose="020B0604020202020204" pitchFamily="34" charset="0"/>
                          <a:cs typeface="Arial" panose="020B0604020202020204" pitchFamily="34" charset="0"/>
                        </a:rPr>
                        <a:t>Criminal Record Check (E-PIC)</a:t>
                      </a:r>
                      <a:endParaRPr sz="1050" dirty="0">
                        <a:solidFill>
                          <a:schemeClr val="accent6">
                            <a:lumMod val="10000"/>
                          </a:schemeClr>
                        </a:solidFill>
                        <a:latin typeface="Arial" panose="020B0604020202020204" pitchFamily="34" charset="0"/>
                        <a:cs typeface="Arial" panose="020B0604020202020204" pitchFamily="34" charset="0"/>
                      </a:endParaRPr>
                    </a:p>
                  </a:txBody>
                  <a:tcPr marL="0" marR="0" marT="0" marB="0">
                    <a:lnL w="8762">
                      <a:solidFill>
                        <a:srgbClr val="000000"/>
                      </a:solidFill>
                      <a:prstDash val="solid"/>
                    </a:lnL>
                    <a:lnR w="26924">
                      <a:solidFill>
                        <a:srgbClr val="000000"/>
                      </a:solidFill>
                      <a:prstDash val="solid"/>
                    </a:lnR>
                    <a:lnT w="8763">
                      <a:solidFill>
                        <a:srgbClr val="000000"/>
                      </a:solidFill>
                      <a:prstDash val="solid"/>
                    </a:lnT>
                    <a:lnB w="8763">
                      <a:solidFill>
                        <a:srgbClr val="000000"/>
                      </a:solidFill>
                      <a:prstDash val="solid"/>
                    </a:lnB>
                    <a:solidFill>
                      <a:srgbClr val="D9D9D9"/>
                    </a:solidFill>
                  </a:tcPr>
                </a:tc>
                <a:tc>
                  <a:txBody>
                    <a:bodyPr/>
                    <a:lstStyle/>
                    <a:p>
                      <a:endParaRPr sz="1100" b="1" dirty="0">
                        <a:solidFill>
                          <a:schemeClr val="accent6">
                            <a:lumMod val="10000"/>
                          </a:schemeClr>
                        </a:solidFill>
                        <a:latin typeface="Calibri"/>
                        <a:cs typeface="Calibri"/>
                      </a:endParaRPr>
                    </a:p>
                  </a:txBody>
                  <a:tcPr marL="0" marR="0" marT="0" marB="0">
                    <a:lnL w="26924">
                      <a:solidFill>
                        <a:srgbClr val="000000"/>
                      </a:solidFill>
                      <a:prstDash val="solid"/>
                    </a:lnL>
                    <a:lnR w="8762">
                      <a:solidFill>
                        <a:srgbClr val="000000"/>
                      </a:solidFill>
                      <a:prstDash val="solid"/>
                    </a:lnR>
                    <a:lnT w="8763">
                      <a:solidFill>
                        <a:srgbClr val="000000"/>
                      </a:solidFill>
                      <a:prstDash val="solid"/>
                    </a:lnT>
                    <a:lnB w="8763">
                      <a:solidFill>
                        <a:srgbClr val="000000"/>
                      </a:solidFill>
                      <a:prstDash val="solid"/>
                    </a:lnB>
                    <a:solidFill>
                      <a:srgbClr val="DAEEF3"/>
                    </a:solidFill>
                  </a:tcPr>
                </a:tc>
                <a:tc>
                  <a:txBody>
                    <a:bodyPr/>
                    <a:lstStyle/>
                    <a:p>
                      <a:endParaRPr sz="1100" b="1">
                        <a:solidFill>
                          <a:schemeClr val="accent6">
                            <a:lumMod val="10000"/>
                          </a:schemeClr>
                        </a:solidFill>
                        <a:latin typeface="Calibri"/>
                        <a:cs typeface="Calibri"/>
                      </a:endParaRPr>
                    </a:p>
                  </a:txBody>
                  <a:tcPr marL="0" marR="0" marT="0" marB="0">
                    <a:lnL w="8762">
                      <a:solidFill>
                        <a:srgbClr val="000000"/>
                      </a:solidFill>
                      <a:prstDash val="solid"/>
                    </a:lnL>
                    <a:lnR w="8762">
                      <a:solidFill>
                        <a:srgbClr val="000000"/>
                      </a:solidFill>
                      <a:prstDash val="solid"/>
                    </a:lnR>
                    <a:lnT w="8763">
                      <a:solidFill>
                        <a:srgbClr val="000000"/>
                      </a:solidFill>
                      <a:prstDash val="solid"/>
                    </a:lnT>
                    <a:lnB w="8763">
                      <a:solidFill>
                        <a:srgbClr val="000000"/>
                      </a:solidFill>
                      <a:prstDash val="solid"/>
                    </a:lnB>
                    <a:solidFill>
                      <a:srgbClr val="DAEEF3"/>
                    </a:solidFill>
                  </a:tcPr>
                </a:tc>
                <a:tc>
                  <a:txBody>
                    <a:bodyPr/>
                    <a:lstStyle/>
                    <a:p>
                      <a:endParaRPr sz="1100" b="1">
                        <a:solidFill>
                          <a:schemeClr val="accent6">
                            <a:lumMod val="10000"/>
                          </a:schemeClr>
                        </a:solidFill>
                        <a:latin typeface="Calibri"/>
                        <a:cs typeface="Calibri"/>
                      </a:endParaRPr>
                    </a:p>
                  </a:txBody>
                  <a:tcPr marL="0" marR="0" marT="0" marB="0">
                    <a:lnL w="8762">
                      <a:solidFill>
                        <a:srgbClr val="000000"/>
                      </a:solidFill>
                      <a:prstDash val="solid"/>
                    </a:lnL>
                    <a:lnR w="27558">
                      <a:solidFill>
                        <a:srgbClr val="000000"/>
                      </a:solidFill>
                      <a:prstDash val="solid"/>
                    </a:lnR>
                    <a:lnT w="8763">
                      <a:solidFill>
                        <a:srgbClr val="000000"/>
                      </a:solidFill>
                      <a:prstDash val="solid"/>
                    </a:lnT>
                    <a:lnB w="8763">
                      <a:solidFill>
                        <a:srgbClr val="000000"/>
                      </a:solidFill>
                      <a:prstDash val="solid"/>
                    </a:lnB>
                    <a:solidFill>
                      <a:srgbClr val="DAEEF3"/>
                    </a:solidFill>
                  </a:tcPr>
                </a:tc>
                <a:tc>
                  <a:txBody>
                    <a:bodyPr/>
                    <a:lstStyle/>
                    <a:p>
                      <a:pPr marR="6985" algn="ctr">
                        <a:lnSpc>
                          <a:spcPct val="100000"/>
                        </a:lnSpc>
                      </a:pPr>
                      <a:r>
                        <a:rPr sz="2000" b="1" dirty="0">
                          <a:solidFill>
                            <a:schemeClr val="accent6">
                              <a:lumMod val="10000"/>
                            </a:schemeClr>
                          </a:solidFill>
                          <a:latin typeface="Wingdings"/>
                          <a:cs typeface="Arial"/>
                        </a:rPr>
                        <a:t>ü</a:t>
                      </a:r>
                    </a:p>
                  </a:txBody>
                  <a:tcPr marL="0" marR="0" marT="0" marB="0">
                    <a:lnL w="27558">
                      <a:solidFill>
                        <a:srgbClr val="000000"/>
                      </a:solidFill>
                      <a:prstDash val="solid"/>
                    </a:lnL>
                    <a:lnR w="8762">
                      <a:solidFill>
                        <a:srgbClr val="000000"/>
                      </a:solidFill>
                      <a:prstDash val="solid"/>
                    </a:lnR>
                    <a:lnT w="8763">
                      <a:solidFill>
                        <a:srgbClr val="000000"/>
                      </a:solidFill>
                      <a:prstDash val="solid"/>
                    </a:lnT>
                    <a:lnB w="8763">
                      <a:solidFill>
                        <a:srgbClr val="000000"/>
                      </a:solidFill>
                      <a:prstDash val="solid"/>
                    </a:lnB>
                    <a:solidFill>
                      <a:srgbClr val="FCD5B4"/>
                    </a:solidFill>
                  </a:tcPr>
                </a:tc>
                <a:tc>
                  <a:txBody>
                    <a:bodyPr/>
                    <a:lstStyle/>
                    <a:p>
                      <a:pPr algn="ctr">
                        <a:lnSpc>
                          <a:spcPct val="100000"/>
                        </a:lnSpc>
                      </a:pPr>
                      <a:r>
                        <a:rPr sz="2000" b="1" dirty="0">
                          <a:solidFill>
                            <a:schemeClr val="accent6">
                              <a:lumMod val="10000"/>
                            </a:schemeClr>
                          </a:solidFill>
                          <a:latin typeface="Wingdings"/>
                          <a:cs typeface="Arial"/>
                        </a:rPr>
                        <a:t>ü</a:t>
                      </a:r>
                    </a:p>
                  </a:txBody>
                  <a:tcPr marL="0" marR="0" marT="0" marB="0">
                    <a:lnL w="8762">
                      <a:solidFill>
                        <a:srgbClr val="000000"/>
                      </a:solidFill>
                      <a:prstDash val="solid"/>
                    </a:lnL>
                    <a:lnR w="8762">
                      <a:solidFill>
                        <a:srgbClr val="000000"/>
                      </a:solidFill>
                      <a:prstDash val="solid"/>
                    </a:lnR>
                    <a:lnT w="8763">
                      <a:solidFill>
                        <a:srgbClr val="000000"/>
                      </a:solidFill>
                      <a:prstDash val="solid"/>
                    </a:lnT>
                    <a:lnB w="8763">
                      <a:solidFill>
                        <a:srgbClr val="000000"/>
                      </a:solidFill>
                      <a:prstDash val="solid"/>
                    </a:lnB>
                    <a:solidFill>
                      <a:srgbClr val="FCD5B4"/>
                    </a:solidFill>
                  </a:tcPr>
                </a:tc>
                <a:tc>
                  <a:txBody>
                    <a:bodyPr/>
                    <a:lstStyle/>
                    <a:p>
                      <a:pPr marL="3810" algn="ctr">
                        <a:lnSpc>
                          <a:spcPct val="100000"/>
                        </a:lnSpc>
                      </a:pPr>
                      <a:r>
                        <a:rPr sz="2000" b="1" dirty="0">
                          <a:solidFill>
                            <a:schemeClr val="accent6">
                              <a:lumMod val="10000"/>
                            </a:schemeClr>
                          </a:solidFill>
                          <a:latin typeface="Wingdings"/>
                          <a:cs typeface="Arial"/>
                        </a:rPr>
                        <a:t>ü</a:t>
                      </a:r>
                    </a:p>
                  </a:txBody>
                  <a:tcPr marL="0" marR="0" marT="0" marB="0">
                    <a:lnL w="8762">
                      <a:solidFill>
                        <a:srgbClr val="000000"/>
                      </a:solidFill>
                      <a:prstDash val="solid"/>
                    </a:lnL>
                    <a:lnR w="27559">
                      <a:solidFill>
                        <a:srgbClr val="000000"/>
                      </a:solidFill>
                      <a:prstDash val="solid"/>
                    </a:lnR>
                    <a:lnT w="8763">
                      <a:solidFill>
                        <a:srgbClr val="000000"/>
                      </a:solidFill>
                      <a:prstDash val="solid"/>
                    </a:lnT>
                    <a:lnB w="8763">
                      <a:solidFill>
                        <a:srgbClr val="000000"/>
                      </a:solidFill>
                      <a:prstDash val="solid"/>
                    </a:lnB>
                    <a:solidFill>
                      <a:srgbClr val="FCD5B4"/>
                    </a:solidFill>
                  </a:tcPr>
                </a:tc>
                <a:tc>
                  <a:txBody>
                    <a:bodyPr/>
                    <a:lstStyle/>
                    <a:p>
                      <a:pPr marR="6985" algn="ctr">
                        <a:lnSpc>
                          <a:spcPct val="100000"/>
                        </a:lnSpc>
                      </a:pPr>
                      <a:r>
                        <a:rPr sz="2000" b="1" dirty="0">
                          <a:solidFill>
                            <a:schemeClr val="accent6">
                              <a:lumMod val="10000"/>
                            </a:schemeClr>
                          </a:solidFill>
                          <a:latin typeface="Wingdings"/>
                          <a:cs typeface="Arial"/>
                        </a:rPr>
                        <a:t>ü</a:t>
                      </a:r>
                    </a:p>
                  </a:txBody>
                  <a:tcPr marL="0" marR="0" marT="0" marB="0">
                    <a:lnL w="27559">
                      <a:solidFill>
                        <a:srgbClr val="000000"/>
                      </a:solidFill>
                      <a:prstDash val="solid"/>
                    </a:lnL>
                    <a:lnR w="8762">
                      <a:solidFill>
                        <a:srgbClr val="000000"/>
                      </a:solidFill>
                      <a:prstDash val="solid"/>
                    </a:lnR>
                    <a:lnT w="8763">
                      <a:solidFill>
                        <a:srgbClr val="000000"/>
                      </a:solidFill>
                      <a:prstDash val="solid"/>
                    </a:lnT>
                    <a:lnB w="8763">
                      <a:solidFill>
                        <a:srgbClr val="000000"/>
                      </a:solidFill>
                      <a:prstDash val="solid"/>
                    </a:lnB>
                    <a:solidFill>
                      <a:srgbClr val="FF6666"/>
                    </a:solidFill>
                  </a:tcPr>
                </a:tc>
                <a:tc>
                  <a:txBody>
                    <a:bodyPr/>
                    <a:lstStyle/>
                    <a:p>
                      <a:pPr algn="ctr">
                        <a:lnSpc>
                          <a:spcPct val="100000"/>
                        </a:lnSpc>
                      </a:pPr>
                      <a:r>
                        <a:rPr sz="2000" b="1" dirty="0">
                          <a:solidFill>
                            <a:schemeClr val="accent6">
                              <a:lumMod val="10000"/>
                            </a:schemeClr>
                          </a:solidFill>
                          <a:latin typeface="Wingdings"/>
                          <a:cs typeface="Arial" panose="020B0604020202020204" pitchFamily="34" charset="0"/>
                        </a:rPr>
                        <a:t>ü</a:t>
                      </a:r>
                    </a:p>
                  </a:txBody>
                  <a:tcPr marL="0" marR="0" marT="0" marB="0">
                    <a:lnL w="8762">
                      <a:solidFill>
                        <a:srgbClr val="000000"/>
                      </a:solidFill>
                      <a:prstDash val="solid"/>
                    </a:lnL>
                    <a:lnR w="8762">
                      <a:solidFill>
                        <a:srgbClr val="000000"/>
                      </a:solidFill>
                      <a:prstDash val="solid"/>
                    </a:lnR>
                    <a:lnT w="8763">
                      <a:solidFill>
                        <a:srgbClr val="000000"/>
                      </a:solidFill>
                      <a:prstDash val="solid"/>
                    </a:lnT>
                    <a:lnB w="8763">
                      <a:solidFill>
                        <a:srgbClr val="000000"/>
                      </a:solidFill>
                      <a:prstDash val="solid"/>
                    </a:lnB>
                    <a:solidFill>
                      <a:srgbClr val="FF6666"/>
                    </a:solidFill>
                  </a:tcPr>
                </a:tc>
                <a:tc>
                  <a:txBody>
                    <a:bodyPr/>
                    <a:lstStyle/>
                    <a:p>
                      <a:pPr marL="3810" algn="ctr">
                        <a:lnSpc>
                          <a:spcPct val="100000"/>
                        </a:lnSpc>
                      </a:pPr>
                      <a:r>
                        <a:rPr sz="2000" b="1" dirty="0">
                          <a:solidFill>
                            <a:schemeClr val="accent6">
                              <a:lumMod val="10000"/>
                            </a:schemeClr>
                          </a:solidFill>
                          <a:latin typeface="Wingdings"/>
                          <a:cs typeface="Arial" panose="020B0604020202020204" pitchFamily="34" charset="0"/>
                        </a:rPr>
                        <a:t>ü</a:t>
                      </a:r>
                    </a:p>
                  </a:txBody>
                  <a:tcPr marL="0" marR="0" marT="0" marB="0">
                    <a:lnL w="8762">
                      <a:solidFill>
                        <a:srgbClr val="000000"/>
                      </a:solidFill>
                      <a:prstDash val="solid"/>
                    </a:lnL>
                    <a:lnR w="26923">
                      <a:solidFill>
                        <a:srgbClr val="000000"/>
                      </a:solidFill>
                      <a:prstDash val="solid"/>
                    </a:lnR>
                    <a:lnT w="8763">
                      <a:solidFill>
                        <a:srgbClr val="000000"/>
                      </a:solidFill>
                      <a:prstDash val="solid"/>
                    </a:lnT>
                    <a:lnB w="8763">
                      <a:solidFill>
                        <a:srgbClr val="000000"/>
                      </a:solidFill>
                      <a:prstDash val="solid"/>
                    </a:lnB>
                    <a:solidFill>
                      <a:srgbClr val="FF6666"/>
                    </a:solidFill>
                  </a:tcPr>
                </a:tc>
                <a:extLst>
                  <a:ext uri="{0D108BD9-81ED-4DB2-BD59-A6C34878D82A}">
                    <a16:rowId xmlns:a16="http://schemas.microsoft.com/office/drawing/2014/main" val="10008"/>
                  </a:ext>
                </a:extLst>
              </a:tr>
              <a:tr h="501220">
                <a:tc>
                  <a:txBody>
                    <a:bodyPr/>
                    <a:lstStyle/>
                    <a:p>
                      <a:pPr marL="253365" marR="214629">
                        <a:lnSpc>
                          <a:spcPct val="107800"/>
                        </a:lnSpc>
                      </a:pPr>
                      <a:r>
                        <a:rPr sz="1050" b="1" dirty="0">
                          <a:solidFill>
                            <a:schemeClr val="accent6">
                              <a:lumMod val="10000"/>
                            </a:schemeClr>
                          </a:solidFill>
                          <a:latin typeface="Arial" panose="020B0604020202020204" pitchFamily="34" charset="0"/>
                          <a:cs typeface="Arial" panose="020B0604020202020204" pitchFamily="34" charset="0"/>
                        </a:rPr>
                        <a:t>V</a:t>
                      </a:r>
                      <a:r>
                        <a:rPr sz="1050" b="1" spc="-5" dirty="0">
                          <a:solidFill>
                            <a:schemeClr val="accent6">
                              <a:lumMod val="10000"/>
                            </a:schemeClr>
                          </a:solidFill>
                          <a:latin typeface="Arial" panose="020B0604020202020204" pitchFamily="34" charset="0"/>
                          <a:cs typeface="Arial" panose="020B0604020202020204" pitchFamily="34" charset="0"/>
                        </a:rPr>
                        <a:t>uln</a:t>
                      </a:r>
                      <a:r>
                        <a:rPr sz="1050" b="1" dirty="0">
                          <a:solidFill>
                            <a:schemeClr val="accent6">
                              <a:lumMod val="10000"/>
                            </a:schemeClr>
                          </a:solidFill>
                          <a:latin typeface="Arial" panose="020B0604020202020204" pitchFamily="34" charset="0"/>
                          <a:cs typeface="Arial" panose="020B0604020202020204" pitchFamily="34" charset="0"/>
                        </a:rPr>
                        <a:t>er</a:t>
                      </a:r>
                      <a:r>
                        <a:rPr sz="1050" b="1" spc="-5" dirty="0">
                          <a:solidFill>
                            <a:schemeClr val="accent6">
                              <a:lumMod val="10000"/>
                            </a:schemeClr>
                          </a:solidFill>
                          <a:latin typeface="Arial" panose="020B0604020202020204" pitchFamily="34" charset="0"/>
                          <a:cs typeface="Arial" panose="020B0604020202020204" pitchFamily="34" charset="0"/>
                        </a:rPr>
                        <a:t>abl</a:t>
                      </a:r>
                      <a:r>
                        <a:rPr sz="1050" b="1" dirty="0">
                          <a:solidFill>
                            <a:schemeClr val="accent6">
                              <a:lumMod val="10000"/>
                            </a:schemeClr>
                          </a:solidFill>
                          <a:latin typeface="Arial" panose="020B0604020202020204" pitchFamily="34" charset="0"/>
                          <a:cs typeface="Arial" panose="020B0604020202020204" pitchFamily="34" charset="0"/>
                        </a:rPr>
                        <a:t>e Sec</a:t>
                      </a:r>
                      <a:r>
                        <a:rPr sz="1050" b="1" spc="-5" dirty="0">
                          <a:solidFill>
                            <a:schemeClr val="accent6">
                              <a:lumMod val="10000"/>
                            </a:schemeClr>
                          </a:solidFill>
                          <a:latin typeface="Arial" panose="020B0604020202020204" pitchFamily="34" charset="0"/>
                          <a:cs typeface="Arial" panose="020B0604020202020204" pitchFamily="34" charset="0"/>
                        </a:rPr>
                        <a:t>tor </a:t>
                      </a:r>
                      <a:r>
                        <a:rPr sz="1050" b="1" dirty="0">
                          <a:solidFill>
                            <a:schemeClr val="accent6">
                              <a:lumMod val="10000"/>
                            </a:schemeClr>
                          </a:solidFill>
                          <a:latin typeface="Arial" panose="020B0604020202020204" pitchFamily="34" charset="0"/>
                          <a:cs typeface="Arial" panose="020B0604020202020204" pitchFamily="34" charset="0"/>
                        </a:rPr>
                        <a:t>Ver</a:t>
                      </a:r>
                      <a:r>
                        <a:rPr sz="1050" b="1" spc="-5" dirty="0">
                          <a:solidFill>
                            <a:schemeClr val="accent6">
                              <a:lumMod val="10000"/>
                            </a:schemeClr>
                          </a:solidFill>
                          <a:latin typeface="Arial" panose="020B0604020202020204" pitchFamily="34" charset="0"/>
                          <a:cs typeface="Arial" panose="020B0604020202020204" pitchFamily="34" charset="0"/>
                        </a:rPr>
                        <a:t>i</a:t>
                      </a:r>
                      <a:r>
                        <a:rPr sz="1050" b="1" dirty="0">
                          <a:solidFill>
                            <a:schemeClr val="accent6">
                              <a:lumMod val="10000"/>
                            </a:schemeClr>
                          </a:solidFill>
                          <a:latin typeface="Arial" panose="020B0604020202020204" pitchFamily="34" charset="0"/>
                          <a:cs typeface="Arial" panose="020B0604020202020204" pitchFamily="34" charset="0"/>
                        </a:rPr>
                        <a:t>f</a:t>
                      </a:r>
                      <a:r>
                        <a:rPr sz="1050" b="1" spc="-5" dirty="0">
                          <a:solidFill>
                            <a:schemeClr val="accent6">
                              <a:lumMod val="10000"/>
                            </a:schemeClr>
                          </a:solidFill>
                          <a:latin typeface="Arial" panose="020B0604020202020204" pitchFamily="34" charset="0"/>
                          <a:cs typeface="Arial" panose="020B0604020202020204" pitchFamily="34" charset="0"/>
                        </a:rPr>
                        <a:t>ication</a:t>
                      </a:r>
                      <a:r>
                        <a:rPr sz="1050" b="1" dirty="0">
                          <a:solidFill>
                            <a:schemeClr val="accent6">
                              <a:lumMod val="10000"/>
                            </a:schemeClr>
                          </a:solidFill>
                          <a:latin typeface="Arial" panose="020B0604020202020204" pitchFamily="34" charset="0"/>
                          <a:cs typeface="Arial" panose="020B0604020202020204" pitchFamily="34" charset="0"/>
                        </a:rPr>
                        <a:t> </a:t>
                      </a:r>
                      <a:r>
                        <a:rPr sz="1050" b="1" spc="-5" dirty="0">
                          <a:solidFill>
                            <a:schemeClr val="accent6">
                              <a:lumMod val="10000"/>
                            </a:schemeClr>
                          </a:solidFill>
                          <a:latin typeface="Arial" panose="020B0604020202020204" pitchFamily="34" charset="0"/>
                          <a:cs typeface="Arial" panose="020B0604020202020204" pitchFamily="34" charset="0"/>
                        </a:rPr>
                        <a:t>(</a:t>
                      </a:r>
                      <a:r>
                        <a:rPr sz="1050" b="1" dirty="0">
                          <a:solidFill>
                            <a:schemeClr val="accent6">
                              <a:lumMod val="10000"/>
                            </a:schemeClr>
                          </a:solidFill>
                          <a:latin typeface="Arial" panose="020B0604020202020204" pitchFamily="34" charset="0"/>
                          <a:cs typeface="Arial" panose="020B0604020202020204" pitchFamily="34" charset="0"/>
                        </a:rPr>
                        <a:t>V</a:t>
                      </a:r>
                      <a:r>
                        <a:rPr sz="1050" b="1" spc="-5" dirty="0">
                          <a:solidFill>
                            <a:schemeClr val="accent6">
                              <a:lumMod val="10000"/>
                            </a:schemeClr>
                          </a:solidFill>
                          <a:latin typeface="Arial" panose="020B0604020202020204" pitchFamily="34" charset="0"/>
                          <a:cs typeface="Arial" panose="020B0604020202020204" pitchFamily="34" charset="0"/>
                        </a:rPr>
                        <a:t>S</a:t>
                      </a:r>
                      <a:r>
                        <a:rPr sz="1050" b="1" dirty="0">
                          <a:solidFill>
                            <a:schemeClr val="accent6">
                              <a:lumMod val="10000"/>
                            </a:schemeClr>
                          </a:solidFill>
                          <a:latin typeface="Arial" panose="020B0604020202020204" pitchFamily="34" charset="0"/>
                          <a:cs typeface="Arial" panose="020B0604020202020204" pitchFamily="34" charset="0"/>
                        </a:rPr>
                        <a:t>V)</a:t>
                      </a:r>
                      <a:endParaRPr sz="1050" dirty="0">
                        <a:solidFill>
                          <a:schemeClr val="accent6">
                            <a:lumMod val="10000"/>
                          </a:schemeClr>
                        </a:solidFill>
                        <a:latin typeface="Arial" panose="020B0604020202020204" pitchFamily="34" charset="0"/>
                        <a:cs typeface="Arial" panose="020B0604020202020204" pitchFamily="34" charset="0"/>
                      </a:endParaRPr>
                    </a:p>
                  </a:txBody>
                  <a:tcPr marL="0" marR="0" marT="0" marB="0">
                    <a:lnL w="8762">
                      <a:solidFill>
                        <a:srgbClr val="000000"/>
                      </a:solidFill>
                      <a:prstDash val="solid"/>
                    </a:lnL>
                    <a:lnR w="26924">
                      <a:solidFill>
                        <a:srgbClr val="000000"/>
                      </a:solidFill>
                      <a:prstDash val="solid"/>
                    </a:lnR>
                    <a:lnT w="8763">
                      <a:solidFill>
                        <a:srgbClr val="000000"/>
                      </a:solidFill>
                      <a:prstDash val="solid"/>
                    </a:lnT>
                    <a:lnB w="8762">
                      <a:solidFill>
                        <a:srgbClr val="000000"/>
                      </a:solidFill>
                      <a:prstDash val="solid"/>
                    </a:lnB>
                    <a:solidFill>
                      <a:srgbClr val="D9D9D9"/>
                    </a:solidFill>
                  </a:tcPr>
                </a:tc>
                <a:tc>
                  <a:txBody>
                    <a:bodyPr/>
                    <a:lstStyle/>
                    <a:p>
                      <a:endParaRPr sz="1100" b="1">
                        <a:solidFill>
                          <a:schemeClr val="accent6">
                            <a:lumMod val="10000"/>
                          </a:schemeClr>
                        </a:solidFill>
                        <a:latin typeface="Calibri"/>
                        <a:cs typeface="Calibri"/>
                      </a:endParaRPr>
                    </a:p>
                  </a:txBody>
                  <a:tcPr marL="0" marR="0" marT="0" marB="0">
                    <a:lnL w="26924">
                      <a:solidFill>
                        <a:srgbClr val="000000"/>
                      </a:solidFill>
                      <a:prstDash val="solid"/>
                    </a:lnL>
                    <a:lnR w="8762">
                      <a:solidFill>
                        <a:srgbClr val="000000"/>
                      </a:solidFill>
                      <a:prstDash val="solid"/>
                    </a:lnR>
                    <a:lnT w="8763">
                      <a:solidFill>
                        <a:srgbClr val="000000"/>
                      </a:solidFill>
                      <a:prstDash val="solid"/>
                    </a:lnT>
                    <a:lnB w="23572">
                      <a:solidFill>
                        <a:srgbClr val="000000"/>
                      </a:solidFill>
                      <a:prstDash val="solid"/>
                    </a:lnB>
                    <a:solidFill>
                      <a:srgbClr val="DAEEF3"/>
                    </a:solidFill>
                  </a:tcPr>
                </a:tc>
                <a:tc>
                  <a:txBody>
                    <a:bodyPr/>
                    <a:lstStyle/>
                    <a:p>
                      <a:endParaRPr sz="1100" b="1">
                        <a:solidFill>
                          <a:schemeClr val="accent6">
                            <a:lumMod val="10000"/>
                          </a:schemeClr>
                        </a:solidFill>
                        <a:latin typeface="Calibri"/>
                        <a:cs typeface="Calibri"/>
                      </a:endParaRPr>
                    </a:p>
                  </a:txBody>
                  <a:tcPr marL="0" marR="0" marT="0" marB="0">
                    <a:lnL w="8762">
                      <a:solidFill>
                        <a:srgbClr val="000000"/>
                      </a:solidFill>
                      <a:prstDash val="solid"/>
                    </a:lnL>
                    <a:lnR w="8762">
                      <a:solidFill>
                        <a:srgbClr val="000000"/>
                      </a:solidFill>
                      <a:prstDash val="solid"/>
                    </a:lnR>
                    <a:lnT w="8763">
                      <a:solidFill>
                        <a:srgbClr val="000000"/>
                      </a:solidFill>
                      <a:prstDash val="solid"/>
                    </a:lnT>
                    <a:lnB w="23572">
                      <a:solidFill>
                        <a:srgbClr val="000000"/>
                      </a:solidFill>
                      <a:prstDash val="solid"/>
                    </a:lnB>
                    <a:solidFill>
                      <a:srgbClr val="DAEEF3"/>
                    </a:solidFill>
                  </a:tcPr>
                </a:tc>
                <a:tc>
                  <a:txBody>
                    <a:bodyPr/>
                    <a:lstStyle/>
                    <a:p>
                      <a:endParaRPr sz="1100" b="1">
                        <a:solidFill>
                          <a:schemeClr val="accent6">
                            <a:lumMod val="10000"/>
                          </a:schemeClr>
                        </a:solidFill>
                        <a:latin typeface="Calibri"/>
                        <a:cs typeface="Calibri"/>
                      </a:endParaRPr>
                    </a:p>
                  </a:txBody>
                  <a:tcPr marL="0" marR="0" marT="0" marB="0">
                    <a:lnL w="8762">
                      <a:solidFill>
                        <a:srgbClr val="000000"/>
                      </a:solidFill>
                      <a:prstDash val="solid"/>
                    </a:lnL>
                    <a:lnR w="27558">
                      <a:solidFill>
                        <a:srgbClr val="000000"/>
                      </a:solidFill>
                      <a:prstDash val="solid"/>
                    </a:lnR>
                    <a:lnT w="8763">
                      <a:solidFill>
                        <a:srgbClr val="000000"/>
                      </a:solidFill>
                      <a:prstDash val="solid"/>
                    </a:lnT>
                    <a:lnB w="23572">
                      <a:solidFill>
                        <a:srgbClr val="000000"/>
                      </a:solidFill>
                      <a:prstDash val="solid"/>
                    </a:lnB>
                    <a:solidFill>
                      <a:srgbClr val="DAEEF3"/>
                    </a:solidFill>
                  </a:tcPr>
                </a:tc>
                <a:tc>
                  <a:txBody>
                    <a:bodyPr/>
                    <a:lstStyle/>
                    <a:p>
                      <a:endParaRPr sz="1100" b="1">
                        <a:solidFill>
                          <a:schemeClr val="accent6">
                            <a:lumMod val="10000"/>
                          </a:schemeClr>
                        </a:solidFill>
                        <a:latin typeface="Calibri"/>
                        <a:cs typeface="Calibri"/>
                      </a:endParaRPr>
                    </a:p>
                  </a:txBody>
                  <a:tcPr marL="0" marR="0" marT="0" marB="0">
                    <a:lnL w="27558">
                      <a:solidFill>
                        <a:srgbClr val="000000"/>
                      </a:solidFill>
                      <a:prstDash val="solid"/>
                    </a:lnL>
                    <a:lnR w="8762">
                      <a:solidFill>
                        <a:srgbClr val="000000"/>
                      </a:solidFill>
                      <a:prstDash val="solid"/>
                    </a:lnR>
                    <a:lnT w="8763">
                      <a:solidFill>
                        <a:srgbClr val="000000"/>
                      </a:solidFill>
                      <a:prstDash val="solid"/>
                    </a:lnT>
                    <a:lnB w="23572">
                      <a:solidFill>
                        <a:srgbClr val="000000"/>
                      </a:solidFill>
                      <a:prstDash val="solid"/>
                    </a:lnB>
                    <a:solidFill>
                      <a:srgbClr val="FCD5B4"/>
                    </a:solidFill>
                  </a:tcPr>
                </a:tc>
                <a:tc>
                  <a:txBody>
                    <a:bodyPr/>
                    <a:lstStyle/>
                    <a:p>
                      <a:endParaRPr sz="1100" b="1">
                        <a:solidFill>
                          <a:schemeClr val="accent6">
                            <a:lumMod val="10000"/>
                          </a:schemeClr>
                        </a:solidFill>
                        <a:latin typeface="Calibri"/>
                        <a:cs typeface="Calibri"/>
                      </a:endParaRPr>
                    </a:p>
                  </a:txBody>
                  <a:tcPr marL="0" marR="0" marT="0" marB="0">
                    <a:lnL w="8762">
                      <a:solidFill>
                        <a:srgbClr val="000000"/>
                      </a:solidFill>
                      <a:prstDash val="solid"/>
                    </a:lnL>
                    <a:lnR w="8762">
                      <a:solidFill>
                        <a:srgbClr val="000000"/>
                      </a:solidFill>
                      <a:prstDash val="solid"/>
                    </a:lnR>
                    <a:lnT w="8763">
                      <a:solidFill>
                        <a:srgbClr val="000000"/>
                      </a:solidFill>
                      <a:prstDash val="solid"/>
                    </a:lnT>
                    <a:lnB w="23572">
                      <a:solidFill>
                        <a:srgbClr val="000000"/>
                      </a:solidFill>
                      <a:prstDash val="solid"/>
                    </a:lnB>
                    <a:solidFill>
                      <a:srgbClr val="FCD5B4"/>
                    </a:solidFill>
                  </a:tcPr>
                </a:tc>
                <a:tc>
                  <a:txBody>
                    <a:bodyPr/>
                    <a:lstStyle/>
                    <a:p>
                      <a:endParaRPr sz="1100" b="1">
                        <a:solidFill>
                          <a:schemeClr val="accent6">
                            <a:lumMod val="10000"/>
                          </a:schemeClr>
                        </a:solidFill>
                        <a:latin typeface="Calibri"/>
                        <a:cs typeface="Calibri"/>
                      </a:endParaRPr>
                    </a:p>
                  </a:txBody>
                  <a:tcPr marL="0" marR="0" marT="0" marB="0">
                    <a:lnL w="8762">
                      <a:solidFill>
                        <a:srgbClr val="000000"/>
                      </a:solidFill>
                      <a:prstDash val="solid"/>
                    </a:lnL>
                    <a:lnR w="27559">
                      <a:solidFill>
                        <a:srgbClr val="000000"/>
                      </a:solidFill>
                      <a:prstDash val="solid"/>
                    </a:lnR>
                    <a:lnT w="8763">
                      <a:solidFill>
                        <a:srgbClr val="000000"/>
                      </a:solidFill>
                      <a:prstDash val="solid"/>
                    </a:lnT>
                    <a:lnB w="23572">
                      <a:solidFill>
                        <a:srgbClr val="000000"/>
                      </a:solidFill>
                      <a:prstDash val="solid"/>
                    </a:lnB>
                    <a:solidFill>
                      <a:srgbClr val="FCD5B4"/>
                    </a:solidFill>
                  </a:tcPr>
                </a:tc>
                <a:tc>
                  <a:txBody>
                    <a:bodyPr/>
                    <a:lstStyle/>
                    <a:p>
                      <a:pPr marR="6985" algn="ctr">
                        <a:lnSpc>
                          <a:spcPct val="100000"/>
                        </a:lnSpc>
                      </a:pPr>
                      <a:r>
                        <a:rPr sz="2000" b="1" dirty="0">
                          <a:solidFill>
                            <a:schemeClr val="accent6">
                              <a:lumMod val="10000"/>
                            </a:schemeClr>
                          </a:solidFill>
                          <a:latin typeface="Wingdings"/>
                          <a:cs typeface="Arial"/>
                        </a:rPr>
                        <a:t>ü</a:t>
                      </a:r>
                    </a:p>
                  </a:txBody>
                  <a:tcPr marL="0" marR="0" marT="0" marB="0">
                    <a:lnL w="27559">
                      <a:solidFill>
                        <a:srgbClr val="000000"/>
                      </a:solidFill>
                      <a:prstDash val="solid"/>
                    </a:lnL>
                    <a:lnR w="8762">
                      <a:solidFill>
                        <a:srgbClr val="000000"/>
                      </a:solidFill>
                      <a:prstDash val="solid"/>
                    </a:lnR>
                    <a:lnT w="8763">
                      <a:solidFill>
                        <a:srgbClr val="000000"/>
                      </a:solidFill>
                      <a:prstDash val="solid"/>
                    </a:lnT>
                    <a:lnB w="23572">
                      <a:solidFill>
                        <a:srgbClr val="000000"/>
                      </a:solidFill>
                      <a:prstDash val="solid"/>
                    </a:lnB>
                    <a:solidFill>
                      <a:srgbClr val="FF6666"/>
                    </a:solidFill>
                  </a:tcPr>
                </a:tc>
                <a:tc>
                  <a:txBody>
                    <a:bodyPr/>
                    <a:lstStyle/>
                    <a:p>
                      <a:pPr algn="ctr">
                        <a:lnSpc>
                          <a:spcPct val="100000"/>
                        </a:lnSpc>
                      </a:pPr>
                      <a:r>
                        <a:rPr sz="2000" b="1" dirty="0">
                          <a:solidFill>
                            <a:schemeClr val="accent6">
                              <a:lumMod val="10000"/>
                            </a:schemeClr>
                          </a:solidFill>
                          <a:latin typeface="Wingdings"/>
                          <a:cs typeface="Arial"/>
                        </a:rPr>
                        <a:t>ü</a:t>
                      </a:r>
                    </a:p>
                  </a:txBody>
                  <a:tcPr marL="0" marR="0" marT="0" marB="0">
                    <a:lnL w="8762">
                      <a:solidFill>
                        <a:srgbClr val="000000"/>
                      </a:solidFill>
                      <a:prstDash val="solid"/>
                    </a:lnL>
                    <a:lnR w="8762">
                      <a:solidFill>
                        <a:srgbClr val="000000"/>
                      </a:solidFill>
                      <a:prstDash val="solid"/>
                    </a:lnR>
                    <a:lnT w="8763">
                      <a:solidFill>
                        <a:srgbClr val="000000"/>
                      </a:solidFill>
                      <a:prstDash val="solid"/>
                    </a:lnT>
                    <a:lnB w="23572">
                      <a:solidFill>
                        <a:srgbClr val="000000"/>
                      </a:solidFill>
                      <a:prstDash val="solid"/>
                    </a:lnB>
                    <a:solidFill>
                      <a:srgbClr val="FF6666"/>
                    </a:solidFill>
                  </a:tcPr>
                </a:tc>
                <a:tc>
                  <a:txBody>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lang="en-CA" sz="2000" b="1" dirty="0">
                          <a:solidFill>
                            <a:schemeClr val="accent6">
                              <a:lumMod val="10000"/>
                            </a:schemeClr>
                          </a:solidFill>
                          <a:latin typeface="Wingdings"/>
                          <a:cs typeface="Arial" panose="020B0604020202020204" pitchFamily="34" charset="0"/>
                        </a:rPr>
                        <a:t>  ü</a:t>
                      </a:r>
                    </a:p>
                  </a:txBody>
                  <a:tcPr marL="0" marR="0" marT="0" marB="0">
                    <a:lnL w="8762">
                      <a:solidFill>
                        <a:srgbClr val="000000"/>
                      </a:solidFill>
                      <a:prstDash val="solid"/>
                    </a:lnL>
                    <a:lnR w="26923">
                      <a:solidFill>
                        <a:srgbClr val="000000"/>
                      </a:solidFill>
                      <a:prstDash val="solid"/>
                    </a:lnR>
                    <a:lnT w="8763">
                      <a:solidFill>
                        <a:srgbClr val="000000"/>
                      </a:solidFill>
                      <a:prstDash val="solid"/>
                    </a:lnT>
                    <a:lnB w="23572">
                      <a:solidFill>
                        <a:srgbClr val="000000"/>
                      </a:solidFill>
                      <a:prstDash val="solid"/>
                    </a:lnB>
                    <a:solidFill>
                      <a:srgbClr val="FF6666"/>
                    </a:solidFill>
                  </a:tcPr>
                </a:tc>
                <a:extLst>
                  <a:ext uri="{0D108BD9-81ED-4DB2-BD59-A6C34878D82A}">
                    <a16:rowId xmlns:a16="http://schemas.microsoft.com/office/drawing/2014/main" val="10009"/>
                  </a:ext>
                </a:extLst>
              </a:tr>
              <a:tr h="1133930">
                <a:tc>
                  <a:txBody>
                    <a:bodyPr/>
                    <a:lstStyle/>
                    <a:p>
                      <a:endParaRPr sz="1900" dirty="0">
                        <a:latin typeface="Wingdings"/>
                        <a:cs typeface="Arial" panose="020B0604020202020204" pitchFamily="34" charset="0"/>
                      </a:endParaRPr>
                    </a:p>
                  </a:txBody>
                  <a:tcPr marL="0" marR="0" marT="0" marB="0">
                    <a:lnR w="26924">
                      <a:solidFill>
                        <a:srgbClr val="000000"/>
                      </a:solidFill>
                      <a:prstDash val="solid"/>
                    </a:lnR>
                    <a:lnT w="8762">
                      <a:solidFill>
                        <a:srgbClr val="000000"/>
                      </a:solidFill>
                      <a:prstDash val="solid"/>
                    </a:lnT>
                  </a:tcPr>
                </a:tc>
                <a:tc gridSpan="3">
                  <a:txBody>
                    <a:bodyPr/>
                    <a:lstStyle/>
                    <a:p>
                      <a:pPr marL="34290" marR="9525" indent="635" algn="ctr">
                        <a:lnSpc>
                          <a:spcPct val="114999"/>
                        </a:lnSpc>
                      </a:pPr>
                      <a:r>
                        <a:rPr sz="1050" b="1" dirty="0">
                          <a:solidFill>
                            <a:schemeClr val="accent6">
                              <a:lumMod val="10000"/>
                            </a:schemeClr>
                          </a:solidFill>
                          <a:latin typeface="Arial" panose="020B0604020202020204" pitchFamily="34" charset="0"/>
                          <a:cs typeface="Arial" panose="020B0604020202020204" pitchFamily="34" charset="0"/>
                        </a:rPr>
                        <a:t>Level 1 - "Low Risk" - Individuals involved in low risk assign</a:t>
                      </a:r>
                      <a:r>
                        <a:rPr sz="1050" b="1" spc="-5" dirty="0">
                          <a:solidFill>
                            <a:schemeClr val="accent6">
                              <a:lumMod val="10000"/>
                            </a:schemeClr>
                          </a:solidFill>
                          <a:latin typeface="Arial" panose="020B0604020202020204" pitchFamily="34" charset="0"/>
                          <a:cs typeface="Arial" panose="020B0604020202020204" pitchFamily="34" charset="0"/>
                        </a:rPr>
                        <a:t>m</a:t>
                      </a:r>
                      <a:r>
                        <a:rPr sz="1050" b="1" dirty="0">
                          <a:solidFill>
                            <a:schemeClr val="accent6">
                              <a:lumMod val="10000"/>
                            </a:schemeClr>
                          </a:solidFill>
                          <a:latin typeface="Arial" panose="020B0604020202020204" pitchFamily="34" charset="0"/>
                          <a:cs typeface="Arial" panose="020B0604020202020204" pitchFamily="34" charset="0"/>
                        </a:rPr>
                        <a:t>ents who a</a:t>
                      </a:r>
                      <a:r>
                        <a:rPr sz="1050" b="1" spc="-5" dirty="0">
                          <a:solidFill>
                            <a:schemeClr val="accent6">
                              <a:lumMod val="10000"/>
                            </a:schemeClr>
                          </a:solidFill>
                          <a:latin typeface="Arial" panose="020B0604020202020204" pitchFamily="34" charset="0"/>
                          <a:cs typeface="Arial" panose="020B0604020202020204" pitchFamily="34" charset="0"/>
                        </a:rPr>
                        <a:t>r</a:t>
                      </a:r>
                      <a:r>
                        <a:rPr sz="1050" b="1" dirty="0">
                          <a:solidFill>
                            <a:schemeClr val="accent6">
                              <a:lumMod val="10000"/>
                            </a:schemeClr>
                          </a:solidFill>
                          <a:latin typeface="Arial" panose="020B0604020202020204" pitchFamily="34" charset="0"/>
                          <a:cs typeface="Arial" panose="020B0604020202020204" pitchFamily="34" charset="0"/>
                        </a:rPr>
                        <a:t>e</a:t>
                      </a:r>
                      <a:r>
                        <a:rPr sz="1050" b="1" spc="-5" dirty="0">
                          <a:solidFill>
                            <a:schemeClr val="accent6">
                              <a:lumMod val="10000"/>
                            </a:schemeClr>
                          </a:solidFill>
                          <a:latin typeface="Arial" panose="020B0604020202020204" pitchFamily="34" charset="0"/>
                          <a:cs typeface="Arial" panose="020B0604020202020204" pitchFamily="34" charset="0"/>
                        </a:rPr>
                        <a:t> not in a sup</a:t>
                      </a:r>
                      <a:r>
                        <a:rPr sz="1050" b="1" dirty="0">
                          <a:solidFill>
                            <a:schemeClr val="accent6">
                              <a:lumMod val="10000"/>
                            </a:schemeClr>
                          </a:solidFill>
                          <a:latin typeface="Arial" panose="020B0604020202020204" pitchFamily="34" charset="0"/>
                          <a:cs typeface="Arial" panose="020B0604020202020204" pitchFamily="34" charset="0"/>
                        </a:rPr>
                        <a:t>er</a:t>
                      </a:r>
                      <a:r>
                        <a:rPr sz="1050" b="1" spc="-5" dirty="0">
                          <a:solidFill>
                            <a:schemeClr val="accent6">
                              <a:lumMod val="10000"/>
                            </a:schemeClr>
                          </a:solidFill>
                          <a:latin typeface="Arial" panose="020B0604020202020204" pitchFamily="34" charset="0"/>
                          <a:cs typeface="Arial" panose="020B0604020202020204" pitchFamily="34" charset="0"/>
                        </a:rPr>
                        <a:t>viso</a:t>
                      </a:r>
                      <a:r>
                        <a:rPr sz="1050" b="1" dirty="0">
                          <a:solidFill>
                            <a:schemeClr val="accent6">
                              <a:lumMod val="10000"/>
                            </a:schemeClr>
                          </a:solidFill>
                          <a:latin typeface="Arial" panose="020B0604020202020204" pitchFamily="34" charset="0"/>
                          <a:cs typeface="Arial" panose="020B0604020202020204" pitchFamily="34" charset="0"/>
                        </a:rPr>
                        <a:t>ry </a:t>
                      </a:r>
                      <a:r>
                        <a:rPr sz="1050" b="1" spc="-5" dirty="0">
                          <a:solidFill>
                            <a:schemeClr val="accent6">
                              <a:lumMod val="10000"/>
                            </a:schemeClr>
                          </a:solidFill>
                          <a:latin typeface="Arial" panose="020B0604020202020204" pitchFamily="34" charset="0"/>
                          <a:cs typeface="Arial" panose="020B0604020202020204" pitchFamily="34" charset="0"/>
                        </a:rPr>
                        <a:t>r</a:t>
                      </a:r>
                      <a:r>
                        <a:rPr sz="1050" b="1" dirty="0">
                          <a:solidFill>
                            <a:schemeClr val="accent6">
                              <a:lumMod val="10000"/>
                            </a:schemeClr>
                          </a:solidFill>
                          <a:latin typeface="Arial" panose="020B0604020202020204" pitchFamily="34" charset="0"/>
                          <a:cs typeface="Arial" panose="020B0604020202020204" pitchFamily="34" charset="0"/>
                        </a:rPr>
                        <a:t>ole, not directing other</a:t>
                      </a:r>
                      <a:r>
                        <a:rPr sz="1050" b="1" spc="-5" dirty="0">
                          <a:solidFill>
                            <a:schemeClr val="accent6">
                              <a:lumMod val="10000"/>
                            </a:schemeClr>
                          </a:solidFill>
                          <a:latin typeface="Arial" panose="020B0604020202020204" pitchFamily="34" charset="0"/>
                          <a:cs typeface="Arial" panose="020B0604020202020204" pitchFamily="34" charset="0"/>
                        </a:rPr>
                        <a:t>s,</a:t>
                      </a:r>
                      <a:r>
                        <a:rPr sz="1050" b="1" dirty="0">
                          <a:solidFill>
                            <a:schemeClr val="accent6">
                              <a:lumMod val="10000"/>
                            </a:schemeClr>
                          </a:solidFill>
                          <a:latin typeface="Arial" panose="020B0604020202020204" pitchFamily="34" charset="0"/>
                          <a:cs typeface="Arial" panose="020B0604020202020204" pitchFamily="34" charset="0"/>
                        </a:rPr>
                        <a:t> not involved with financial/cash management, and/or do not have acce</a:t>
                      </a:r>
                      <a:r>
                        <a:rPr sz="1050" b="1" spc="-5" dirty="0">
                          <a:solidFill>
                            <a:schemeClr val="accent6">
                              <a:lumMod val="10000"/>
                            </a:schemeClr>
                          </a:solidFill>
                          <a:latin typeface="Arial" panose="020B0604020202020204" pitchFamily="34" charset="0"/>
                          <a:cs typeface="Arial" panose="020B0604020202020204" pitchFamily="34" charset="0"/>
                        </a:rPr>
                        <a:t>ss</a:t>
                      </a:r>
                      <a:r>
                        <a:rPr sz="1050" b="1" dirty="0">
                          <a:solidFill>
                            <a:schemeClr val="accent6">
                              <a:lumMod val="10000"/>
                            </a:schemeClr>
                          </a:solidFill>
                          <a:latin typeface="Arial" panose="020B0604020202020204" pitchFamily="34" charset="0"/>
                          <a:cs typeface="Arial" panose="020B0604020202020204" pitchFamily="34" charset="0"/>
                        </a:rPr>
                        <a:t> to minor</a:t>
                      </a:r>
                      <a:r>
                        <a:rPr sz="1050" b="1" spc="-5" dirty="0">
                          <a:solidFill>
                            <a:schemeClr val="accent6">
                              <a:lumMod val="10000"/>
                            </a:schemeClr>
                          </a:solidFill>
                          <a:latin typeface="Arial" panose="020B0604020202020204" pitchFamily="34" charset="0"/>
                          <a:cs typeface="Arial" panose="020B0604020202020204" pitchFamily="34" charset="0"/>
                        </a:rPr>
                        <a:t>s</a:t>
                      </a:r>
                      <a:r>
                        <a:rPr sz="1050" b="1" dirty="0">
                          <a:solidFill>
                            <a:schemeClr val="accent6">
                              <a:lumMod val="10000"/>
                            </a:schemeClr>
                          </a:solidFill>
                          <a:latin typeface="Arial" panose="020B0604020202020204" pitchFamily="34" charset="0"/>
                          <a:cs typeface="Arial" panose="020B0604020202020204" pitchFamily="34" charset="0"/>
                        </a:rPr>
                        <a:t> or people with a disability</a:t>
                      </a:r>
                    </a:p>
                  </a:txBody>
                  <a:tcPr marL="0" marR="0" marT="0" marB="0">
                    <a:lnL w="26924">
                      <a:solidFill>
                        <a:srgbClr val="000000"/>
                      </a:solidFill>
                      <a:prstDash val="solid"/>
                    </a:lnL>
                    <a:lnR w="27558">
                      <a:solidFill>
                        <a:srgbClr val="000000"/>
                      </a:solidFill>
                      <a:prstDash val="solid"/>
                    </a:lnR>
                    <a:lnT w="23572">
                      <a:solidFill>
                        <a:srgbClr val="000000"/>
                      </a:solidFill>
                      <a:prstDash val="solid"/>
                    </a:lnT>
                    <a:lnB w="24930">
                      <a:solidFill>
                        <a:srgbClr val="000000"/>
                      </a:solidFill>
                      <a:prstDash val="solid"/>
                    </a:lnB>
                    <a:solidFill>
                      <a:srgbClr val="DAEEF3"/>
                    </a:solidFill>
                  </a:tcPr>
                </a:tc>
                <a:tc hMerge="1">
                  <a:txBody>
                    <a:bodyPr/>
                    <a:lstStyle/>
                    <a:p>
                      <a:endParaRPr/>
                    </a:p>
                  </a:txBody>
                  <a:tcPr marL="0" marR="0" marT="0" marB="0"/>
                </a:tc>
                <a:tc hMerge="1">
                  <a:txBody>
                    <a:bodyPr/>
                    <a:lstStyle/>
                    <a:p>
                      <a:endParaRPr/>
                    </a:p>
                  </a:txBody>
                  <a:tcPr marL="0" marR="0" marT="0" marB="0"/>
                </a:tc>
                <a:tc gridSpan="3">
                  <a:txBody>
                    <a:bodyPr/>
                    <a:lstStyle/>
                    <a:p>
                      <a:pPr marL="25400" marR="8255" indent="3175" algn="ctr">
                        <a:lnSpc>
                          <a:spcPct val="114999"/>
                        </a:lnSpc>
                      </a:pPr>
                      <a:r>
                        <a:rPr sz="1050" b="1" dirty="0">
                          <a:solidFill>
                            <a:schemeClr val="accent6">
                              <a:lumMod val="10000"/>
                            </a:schemeClr>
                          </a:solidFill>
                          <a:latin typeface="Arial" panose="020B0604020202020204" pitchFamily="34" charset="0"/>
                          <a:cs typeface="Arial" panose="020B0604020202020204" pitchFamily="34" charset="0"/>
                        </a:rPr>
                        <a:t>Level 2 - "Medium Risk" - Individuals involved in medium risk assign</a:t>
                      </a:r>
                      <a:r>
                        <a:rPr sz="1050" b="1" spc="-5" dirty="0">
                          <a:solidFill>
                            <a:schemeClr val="accent6">
                              <a:lumMod val="10000"/>
                            </a:schemeClr>
                          </a:solidFill>
                          <a:latin typeface="Arial" panose="020B0604020202020204" pitchFamily="34" charset="0"/>
                          <a:cs typeface="Arial" panose="020B0604020202020204" pitchFamily="34" charset="0"/>
                        </a:rPr>
                        <a:t>m</a:t>
                      </a:r>
                      <a:r>
                        <a:rPr sz="1050" b="1" dirty="0">
                          <a:solidFill>
                            <a:schemeClr val="accent6">
                              <a:lumMod val="10000"/>
                            </a:schemeClr>
                          </a:solidFill>
                          <a:latin typeface="Arial" panose="020B0604020202020204" pitchFamily="34" charset="0"/>
                          <a:cs typeface="Arial" panose="020B0604020202020204" pitchFamily="34" charset="0"/>
                        </a:rPr>
                        <a:t>ents who </a:t>
                      </a:r>
                      <a:r>
                        <a:rPr sz="1050" b="1" spc="-5" dirty="0">
                          <a:solidFill>
                            <a:schemeClr val="accent6">
                              <a:lumMod val="10000"/>
                            </a:schemeClr>
                          </a:solidFill>
                          <a:latin typeface="Arial" panose="020B0604020202020204" pitchFamily="34" charset="0"/>
                          <a:cs typeface="Arial" panose="020B0604020202020204" pitchFamily="34" charset="0"/>
                        </a:rPr>
                        <a:t>m</a:t>
                      </a:r>
                      <a:r>
                        <a:rPr sz="1050" b="1" dirty="0">
                          <a:solidFill>
                            <a:schemeClr val="accent6">
                              <a:lumMod val="10000"/>
                            </a:schemeClr>
                          </a:solidFill>
                          <a:latin typeface="Arial" panose="020B0604020202020204" pitchFamily="34" charset="0"/>
                          <a:cs typeface="Arial" panose="020B0604020202020204" pitchFamily="34" charset="0"/>
                        </a:rPr>
                        <a:t>ay be</a:t>
                      </a:r>
                      <a:r>
                        <a:rPr sz="1050" b="1" spc="-5" dirty="0">
                          <a:solidFill>
                            <a:schemeClr val="accent6">
                              <a:lumMod val="10000"/>
                            </a:schemeClr>
                          </a:solidFill>
                          <a:latin typeface="Arial" panose="020B0604020202020204" pitchFamily="34" charset="0"/>
                          <a:cs typeface="Arial" panose="020B0604020202020204" pitchFamily="34" charset="0"/>
                        </a:rPr>
                        <a:t> in a sup</a:t>
                      </a:r>
                      <a:r>
                        <a:rPr sz="1050" b="1" dirty="0">
                          <a:solidFill>
                            <a:schemeClr val="accent6">
                              <a:lumMod val="10000"/>
                            </a:schemeClr>
                          </a:solidFill>
                          <a:latin typeface="Arial" panose="020B0604020202020204" pitchFamily="34" charset="0"/>
                          <a:cs typeface="Arial" panose="020B0604020202020204" pitchFamily="34" charset="0"/>
                        </a:rPr>
                        <a:t>er</a:t>
                      </a:r>
                      <a:r>
                        <a:rPr sz="1050" b="1" spc="-5" dirty="0">
                          <a:solidFill>
                            <a:schemeClr val="accent6">
                              <a:lumMod val="10000"/>
                            </a:schemeClr>
                          </a:solidFill>
                          <a:latin typeface="Arial" panose="020B0604020202020204" pitchFamily="34" charset="0"/>
                          <a:cs typeface="Arial" panose="020B0604020202020204" pitchFamily="34" charset="0"/>
                        </a:rPr>
                        <a:t>viso</a:t>
                      </a:r>
                      <a:r>
                        <a:rPr sz="1050" b="1" dirty="0">
                          <a:solidFill>
                            <a:schemeClr val="accent6">
                              <a:lumMod val="10000"/>
                            </a:schemeClr>
                          </a:solidFill>
                          <a:latin typeface="Arial" panose="020B0604020202020204" pitchFamily="34" charset="0"/>
                          <a:cs typeface="Arial" panose="020B0604020202020204" pitchFamily="34" charset="0"/>
                        </a:rPr>
                        <a:t>ry </a:t>
                      </a:r>
                      <a:r>
                        <a:rPr sz="1050" b="1" spc="-5" dirty="0">
                          <a:solidFill>
                            <a:schemeClr val="accent6">
                              <a:lumMod val="10000"/>
                            </a:schemeClr>
                          </a:solidFill>
                          <a:latin typeface="Arial" panose="020B0604020202020204" pitchFamily="34" charset="0"/>
                          <a:cs typeface="Arial" panose="020B0604020202020204" pitchFamily="34" charset="0"/>
                        </a:rPr>
                        <a:t>r</a:t>
                      </a:r>
                      <a:r>
                        <a:rPr sz="1050" b="1" dirty="0">
                          <a:solidFill>
                            <a:schemeClr val="accent6">
                              <a:lumMod val="10000"/>
                            </a:schemeClr>
                          </a:solidFill>
                          <a:latin typeface="Arial" panose="020B0604020202020204" pitchFamily="34" charset="0"/>
                          <a:cs typeface="Arial" panose="020B0604020202020204" pitchFamily="34" charset="0"/>
                        </a:rPr>
                        <a:t>ole, may direct other</a:t>
                      </a:r>
                      <a:r>
                        <a:rPr sz="1050" b="1" spc="-5" dirty="0">
                          <a:solidFill>
                            <a:schemeClr val="accent6">
                              <a:lumMod val="10000"/>
                            </a:schemeClr>
                          </a:solidFill>
                          <a:latin typeface="Arial" panose="020B0604020202020204" pitchFamily="34" charset="0"/>
                          <a:cs typeface="Arial" panose="020B0604020202020204" pitchFamily="34" charset="0"/>
                        </a:rPr>
                        <a:t>s,</a:t>
                      </a:r>
                      <a:r>
                        <a:rPr sz="1050" b="1" dirty="0">
                          <a:solidFill>
                            <a:schemeClr val="accent6">
                              <a:lumMod val="10000"/>
                            </a:schemeClr>
                          </a:solidFill>
                          <a:latin typeface="Arial" panose="020B0604020202020204" pitchFamily="34" charset="0"/>
                          <a:cs typeface="Arial" panose="020B0604020202020204" pitchFamily="34" charset="0"/>
                        </a:rPr>
                        <a:t> may be involved with financial/cash management,  and/or</a:t>
                      </a:r>
                      <a:r>
                        <a:rPr sz="1050" b="1" spc="-5" dirty="0">
                          <a:solidFill>
                            <a:schemeClr val="accent6">
                              <a:lumMod val="10000"/>
                            </a:schemeClr>
                          </a:solidFill>
                          <a:latin typeface="Arial" panose="020B0604020202020204" pitchFamily="34" charset="0"/>
                          <a:cs typeface="Arial" panose="020B0604020202020204" pitchFamily="34" charset="0"/>
                        </a:rPr>
                        <a:t> who </a:t>
                      </a:r>
                      <a:r>
                        <a:rPr sz="1050" b="1" dirty="0">
                          <a:solidFill>
                            <a:schemeClr val="accent6">
                              <a:lumMod val="10000"/>
                            </a:schemeClr>
                          </a:solidFill>
                          <a:latin typeface="Arial" panose="020B0604020202020204" pitchFamily="34" charset="0"/>
                          <a:cs typeface="Arial" panose="020B0604020202020204" pitchFamily="34" charset="0"/>
                        </a:rPr>
                        <a:t>may hav</a:t>
                      </a:r>
                      <a:r>
                        <a:rPr sz="1050" b="1" spc="-5" dirty="0">
                          <a:solidFill>
                            <a:schemeClr val="accent6">
                              <a:lumMod val="10000"/>
                            </a:schemeClr>
                          </a:solidFill>
                          <a:latin typeface="Arial" panose="020B0604020202020204" pitchFamily="34" charset="0"/>
                          <a:cs typeface="Arial" panose="020B0604020202020204" pitchFamily="34" charset="0"/>
                        </a:rPr>
                        <a:t>e li</a:t>
                      </a:r>
                      <a:r>
                        <a:rPr sz="1050" b="1" dirty="0">
                          <a:solidFill>
                            <a:schemeClr val="accent6">
                              <a:lumMod val="10000"/>
                            </a:schemeClr>
                          </a:solidFill>
                          <a:latin typeface="Arial" panose="020B0604020202020204" pitchFamily="34" charset="0"/>
                          <a:cs typeface="Arial" panose="020B0604020202020204" pitchFamily="34" charset="0"/>
                        </a:rPr>
                        <a:t>mited a</a:t>
                      </a:r>
                      <a:r>
                        <a:rPr sz="1050" b="1" spc="-5" dirty="0">
                          <a:solidFill>
                            <a:schemeClr val="accent6">
                              <a:lumMod val="10000"/>
                            </a:schemeClr>
                          </a:solidFill>
                          <a:latin typeface="Arial" panose="020B0604020202020204" pitchFamily="34" charset="0"/>
                          <a:cs typeface="Arial" panose="020B0604020202020204" pitchFamily="34" charset="0"/>
                        </a:rPr>
                        <a:t>c</a:t>
                      </a:r>
                      <a:r>
                        <a:rPr sz="1050" b="1" dirty="0">
                          <a:solidFill>
                            <a:schemeClr val="accent6">
                              <a:lumMod val="10000"/>
                            </a:schemeClr>
                          </a:solidFill>
                          <a:latin typeface="Arial" panose="020B0604020202020204" pitchFamily="34" charset="0"/>
                          <a:cs typeface="Arial" panose="020B0604020202020204" pitchFamily="34" charset="0"/>
                        </a:rPr>
                        <a:t>ce</a:t>
                      </a:r>
                      <a:r>
                        <a:rPr sz="1050" b="1" spc="-5" dirty="0">
                          <a:solidFill>
                            <a:schemeClr val="accent6">
                              <a:lumMod val="10000"/>
                            </a:schemeClr>
                          </a:solidFill>
                          <a:latin typeface="Arial" panose="020B0604020202020204" pitchFamily="34" charset="0"/>
                          <a:cs typeface="Arial" panose="020B0604020202020204" pitchFamily="34" charset="0"/>
                        </a:rPr>
                        <a:t>ss to </a:t>
                      </a:r>
                      <a:r>
                        <a:rPr sz="1050" b="1" dirty="0">
                          <a:solidFill>
                            <a:schemeClr val="accent6">
                              <a:lumMod val="10000"/>
                            </a:schemeClr>
                          </a:solidFill>
                          <a:latin typeface="Arial" panose="020B0604020202020204" pitchFamily="34" charset="0"/>
                          <a:cs typeface="Arial" panose="020B0604020202020204" pitchFamily="34" charset="0"/>
                        </a:rPr>
                        <a:t>minor</a:t>
                      </a:r>
                      <a:r>
                        <a:rPr sz="1050" b="1" spc="-5" dirty="0">
                          <a:solidFill>
                            <a:schemeClr val="accent6">
                              <a:lumMod val="10000"/>
                            </a:schemeClr>
                          </a:solidFill>
                          <a:latin typeface="Arial" panose="020B0604020202020204" pitchFamily="34" charset="0"/>
                          <a:cs typeface="Arial" panose="020B0604020202020204" pitchFamily="34" charset="0"/>
                        </a:rPr>
                        <a:t>s o</a:t>
                      </a:r>
                      <a:r>
                        <a:rPr sz="1050" b="1" dirty="0">
                          <a:solidFill>
                            <a:schemeClr val="accent6">
                              <a:lumMod val="10000"/>
                            </a:schemeClr>
                          </a:solidFill>
                          <a:latin typeface="Arial" panose="020B0604020202020204" pitchFamily="34" charset="0"/>
                          <a:cs typeface="Arial" panose="020B0604020202020204" pitchFamily="34" charset="0"/>
                        </a:rPr>
                        <a:t>r</a:t>
                      </a:r>
                      <a:r>
                        <a:rPr sz="1050" b="1" spc="-5" dirty="0">
                          <a:solidFill>
                            <a:schemeClr val="accent6">
                              <a:lumMod val="10000"/>
                            </a:schemeClr>
                          </a:solidFill>
                          <a:latin typeface="Arial" panose="020B0604020202020204" pitchFamily="34" charset="0"/>
                          <a:cs typeface="Arial" panose="020B0604020202020204" pitchFamily="34" charset="0"/>
                        </a:rPr>
                        <a:t> p</a:t>
                      </a:r>
                      <a:r>
                        <a:rPr sz="1050" b="1" dirty="0">
                          <a:solidFill>
                            <a:schemeClr val="accent6">
                              <a:lumMod val="10000"/>
                            </a:schemeClr>
                          </a:solidFill>
                          <a:latin typeface="Arial" panose="020B0604020202020204" pitchFamily="34" charset="0"/>
                          <a:cs typeface="Arial" panose="020B0604020202020204" pitchFamily="34" charset="0"/>
                        </a:rPr>
                        <a:t>eople</a:t>
                      </a:r>
                      <a:r>
                        <a:rPr sz="1050" b="1" spc="-5" dirty="0">
                          <a:solidFill>
                            <a:schemeClr val="accent6">
                              <a:lumMod val="10000"/>
                            </a:schemeClr>
                          </a:solidFill>
                          <a:latin typeface="Arial" panose="020B0604020202020204" pitchFamily="34" charset="0"/>
                          <a:cs typeface="Arial" panose="020B0604020202020204" pitchFamily="34" charset="0"/>
                        </a:rPr>
                        <a:t> with </a:t>
                      </a:r>
                      <a:r>
                        <a:rPr sz="1050" b="1" dirty="0">
                          <a:solidFill>
                            <a:schemeClr val="accent6">
                              <a:lumMod val="10000"/>
                            </a:schemeClr>
                          </a:solidFill>
                          <a:latin typeface="Arial" panose="020B0604020202020204" pitchFamily="34" charset="0"/>
                          <a:cs typeface="Arial" panose="020B0604020202020204" pitchFamily="34" charset="0"/>
                        </a:rPr>
                        <a:t>a disability</a:t>
                      </a:r>
                    </a:p>
                  </a:txBody>
                  <a:tcPr marL="0" marR="0" marT="0" marB="0">
                    <a:lnL w="27558">
                      <a:solidFill>
                        <a:srgbClr val="000000"/>
                      </a:solidFill>
                      <a:prstDash val="solid"/>
                    </a:lnL>
                    <a:lnR w="27559">
                      <a:solidFill>
                        <a:srgbClr val="000000"/>
                      </a:solidFill>
                      <a:prstDash val="solid"/>
                    </a:lnR>
                    <a:lnT w="23572">
                      <a:solidFill>
                        <a:srgbClr val="000000"/>
                      </a:solidFill>
                      <a:prstDash val="solid"/>
                    </a:lnT>
                    <a:lnB w="24930">
                      <a:solidFill>
                        <a:srgbClr val="000000"/>
                      </a:solidFill>
                      <a:prstDash val="solid"/>
                    </a:lnB>
                    <a:solidFill>
                      <a:srgbClr val="FCD5B4"/>
                    </a:solidFill>
                  </a:tcPr>
                </a:tc>
                <a:tc hMerge="1">
                  <a:txBody>
                    <a:bodyPr/>
                    <a:lstStyle/>
                    <a:p>
                      <a:endParaRPr/>
                    </a:p>
                  </a:txBody>
                  <a:tcPr marL="0" marR="0" marT="0" marB="0"/>
                </a:tc>
                <a:tc hMerge="1">
                  <a:txBody>
                    <a:bodyPr/>
                    <a:lstStyle/>
                    <a:p>
                      <a:endParaRPr/>
                    </a:p>
                  </a:txBody>
                  <a:tcPr marL="0" marR="0" marT="0" marB="0"/>
                </a:tc>
                <a:tc gridSpan="3">
                  <a:txBody>
                    <a:bodyPr/>
                    <a:lstStyle/>
                    <a:p>
                      <a:pPr marL="6985" indent="19050" algn="ctr">
                        <a:lnSpc>
                          <a:spcPct val="114999"/>
                        </a:lnSpc>
                      </a:pPr>
                      <a:r>
                        <a:rPr sz="1050" b="1" dirty="0">
                          <a:solidFill>
                            <a:schemeClr val="accent6">
                              <a:lumMod val="10000"/>
                            </a:schemeClr>
                          </a:solidFill>
                          <a:latin typeface="Arial" panose="020B0604020202020204" pitchFamily="34" charset="0"/>
                          <a:cs typeface="Arial" panose="020B0604020202020204" pitchFamily="34" charset="0"/>
                        </a:rPr>
                        <a:t>Level 3 - "High Risk" - Individuals involved in high risk assign</a:t>
                      </a:r>
                      <a:r>
                        <a:rPr sz="1050" b="1" spc="-5" dirty="0">
                          <a:solidFill>
                            <a:schemeClr val="accent6">
                              <a:lumMod val="10000"/>
                            </a:schemeClr>
                          </a:solidFill>
                          <a:latin typeface="Arial" panose="020B0604020202020204" pitchFamily="34" charset="0"/>
                          <a:cs typeface="Arial" panose="020B0604020202020204" pitchFamily="34" charset="0"/>
                        </a:rPr>
                        <a:t>m</a:t>
                      </a:r>
                      <a:r>
                        <a:rPr sz="1050" b="1" dirty="0">
                          <a:solidFill>
                            <a:schemeClr val="accent6">
                              <a:lumMod val="10000"/>
                            </a:schemeClr>
                          </a:solidFill>
                          <a:latin typeface="Arial" panose="020B0604020202020204" pitchFamily="34" charset="0"/>
                          <a:cs typeface="Arial" panose="020B0604020202020204" pitchFamily="34" charset="0"/>
                        </a:rPr>
                        <a:t>ents who o</a:t>
                      </a:r>
                      <a:r>
                        <a:rPr sz="1050" b="1" spc="-5" dirty="0">
                          <a:solidFill>
                            <a:schemeClr val="accent6">
                              <a:lumMod val="10000"/>
                            </a:schemeClr>
                          </a:solidFill>
                          <a:latin typeface="Arial" panose="020B0604020202020204" pitchFamily="34" charset="0"/>
                          <a:cs typeface="Arial" panose="020B0604020202020204" pitchFamily="34" charset="0"/>
                        </a:rPr>
                        <a:t>c</a:t>
                      </a:r>
                      <a:r>
                        <a:rPr sz="1050" b="1" dirty="0">
                          <a:solidFill>
                            <a:schemeClr val="accent6">
                              <a:lumMod val="10000"/>
                            </a:schemeClr>
                          </a:solidFill>
                          <a:latin typeface="Arial" panose="020B0604020202020204" pitchFamily="34" charset="0"/>
                          <a:cs typeface="Arial" panose="020B0604020202020204" pitchFamily="34" charset="0"/>
                        </a:rPr>
                        <a:t>cupy positions o</a:t>
                      </a:r>
                      <a:r>
                        <a:rPr sz="1050" b="1" spc="-5" dirty="0">
                          <a:solidFill>
                            <a:schemeClr val="accent6">
                              <a:lumMod val="10000"/>
                            </a:schemeClr>
                          </a:solidFill>
                          <a:latin typeface="Arial" panose="020B0604020202020204" pitchFamily="34" charset="0"/>
                          <a:cs typeface="Arial" panose="020B0604020202020204" pitchFamily="34" charset="0"/>
                        </a:rPr>
                        <a:t>f t</a:t>
                      </a:r>
                      <a:r>
                        <a:rPr sz="1050" b="1" dirty="0">
                          <a:solidFill>
                            <a:schemeClr val="accent6">
                              <a:lumMod val="10000"/>
                            </a:schemeClr>
                          </a:solidFill>
                          <a:latin typeface="Arial" panose="020B0604020202020204" pitchFamily="34" charset="0"/>
                          <a:cs typeface="Arial" panose="020B0604020202020204" pitchFamily="34" charset="0"/>
                        </a:rPr>
                        <a:t>rust and/o</a:t>
                      </a:r>
                      <a:r>
                        <a:rPr sz="1050" b="1" spc="-5" dirty="0">
                          <a:solidFill>
                            <a:schemeClr val="accent6">
                              <a:lumMod val="10000"/>
                            </a:schemeClr>
                          </a:solidFill>
                          <a:latin typeface="Arial" panose="020B0604020202020204" pitchFamily="34" charset="0"/>
                          <a:cs typeface="Arial" panose="020B0604020202020204" pitchFamily="34" charset="0"/>
                        </a:rPr>
                        <a:t>r autho</a:t>
                      </a:r>
                      <a:r>
                        <a:rPr sz="1050" b="1" dirty="0">
                          <a:solidFill>
                            <a:schemeClr val="accent6">
                              <a:lumMod val="10000"/>
                            </a:schemeClr>
                          </a:solidFill>
                          <a:latin typeface="Arial" panose="020B0604020202020204" pitchFamily="34" charset="0"/>
                          <a:cs typeface="Arial" panose="020B0604020202020204" pitchFamily="34" charset="0"/>
                        </a:rPr>
                        <a:t>rity, have a </a:t>
                      </a:r>
                      <a:r>
                        <a:rPr sz="1050" b="1" spc="-5" dirty="0">
                          <a:solidFill>
                            <a:schemeClr val="accent6">
                              <a:lumMod val="10000"/>
                            </a:schemeClr>
                          </a:solidFill>
                          <a:latin typeface="Arial" panose="020B0604020202020204" pitchFamily="34" charset="0"/>
                          <a:cs typeface="Arial" panose="020B0604020202020204" pitchFamily="34" charset="0"/>
                        </a:rPr>
                        <a:t>sup</a:t>
                      </a:r>
                      <a:r>
                        <a:rPr sz="1050" b="1" dirty="0">
                          <a:solidFill>
                            <a:schemeClr val="accent6">
                              <a:lumMod val="10000"/>
                            </a:schemeClr>
                          </a:solidFill>
                          <a:latin typeface="Arial" panose="020B0604020202020204" pitchFamily="34" charset="0"/>
                          <a:cs typeface="Arial" panose="020B0604020202020204" pitchFamily="34" charset="0"/>
                        </a:rPr>
                        <a:t>erviso</a:t>
                      </a:r>
                      <a:r>
                        <a:rPr sz="1050" b="1" spc="-5" dirty="0">
                          <a:solidFill>
                            <a:schemeClr val="accent6">
                              <a:lumMod val="10000"/>
                            </a:schemeClr>
                          </a:solidFill>
                          <a:latin typeface="Arial" panose="020B0604020202020204" pitchFamily="34" charset="0"/>
                          <a:cs typeface="Arial" panose="020B0604020202020204" pitchFamily="34" charset="0"/>
                        </a:rPr>
                        <a:t>r</a:t>
                      </a:r>
                      <a:r>
                        <a:rPr sz="1050" b="1" dirty="0">
                          <a:solidFill>
                            <a:schemeClr val="accent6">
                              <a:lumMod val="10000"/>
                            </a:schemeClr>
                          </a:solidFill>
                          <a:latin typeface="Arial" panose="020B0604020202020204" pitchFamily="34" charset="0"/>
                          <a:cs typeface="Arial" panose="020B0604020202020204" pitchFamily="34" charset="0"/>
                        </a:rPr>
                        <a:t>y role</a:t>
                      </a:r>
                      <a:r>
                        <a:rPr sz="1050" b="1" spc="-5" dirty="0">
                          <a:solidFill>
                            <a:schemeClr val="accent6">
                              <a:lumMod val="10000"/>
                            </a:schemeClr>
                          </a:solidFill>
                          <a:latin typeface="Arial" panose="020B0604020202020204" pitchFamily="34" charset="0"/>
                          <a:cs typeface="Arial" panose="020B0604020202020204" pitchFamily="34" charset="0"/>
                        </a:rPr>
                        <a:t>,</a:t>
                      </a:r>
                      <a:r>
                        <a:rPr sz="1050" b="1" dirty="0">
                          <a:solidFill>
                            <a:schemeClr val="accent6">
                              <a:lumMod val="10000"/>
                            </a:schemeClr>
                          </a:solidFill>
                          <a:latin typeface="Arial" panose="020B0604020202020204" pitchFamily="34" charset="0"/>
                          <a:cs typeface="Arial" panose="020B0604020202020204" pitchFamily="34" charset="0"/>
                        </a:rPr>
                        <a:t> direct other</a:t>
                      </a:r>
                      <a:r>
                        <a:rPr sz="1050" b="1" spc="-5" dirty="0">
                          <a:solidFill>
                            <a:schemeClr val="accent6">
                              <a:lumMod val="10000"/>
                            </a:schemeClr>
                          </a:solidFill>
                          <a:latin typeface="Arial" panose="020B0604020202020204" pitchFamily="34" charset="0"/>
                          <a:cs typeface="Arial" panose="020B0604020202020204" pitchFamily="34" charset="0"/>
                        </a:rPr>
                        <a:t>s,</a:t>
                      </a:r>
                      <a:r>
                        <a:rPr sz="1050" b="1" dirty="0">
                          <a:solidFill>
                            <a:schemeClr val="accent6">
                              <a:lumMod val="10000"/>
                            </a:schemeClr>
                          </a:solidFill>
                          <a:latin typeface="Arial" panose="020B0604020202020204" pitchFamily="34" charset="0"/>
                          <a:cs typeface="Arial" panose="020B0604020202020204" pitchFamily="34" charset="0"/>
                        </a:rPr>
                        <a:t> are involved with f</a:t>
                      </a:r>
                      <a:r>
                        <a:rPr sz="1050" b="1" spc="-5" dirty="0">
                          <a:solidFill>
                            <a:schemeClr val="accent6">
                              <a:lumMod val="10000"/>
                            </a:schemeClr>
                          </a:solidFill>
                          <a:latin typeface="Arial" panose="020B0604020202020204" pitchFamily="34" charset="0"/>
                          <a:cs typeface="Arial" panose="020B0604020202020204" pitchFamily="34" charset="0"/>
                        </a:rPr>
                        <a:t>inan</a:t>
                      </a:r>
                      <a:r>
                        <a:rPr sz="1050" b="1" dirty="0">
                          <a:solidFill>
                            <a:schemeClr val="accent6">
                              <a:lumMod val="10000"/>
                            </a:schemeClr>
                          </a:solidFill>
                          <a:latin typeface="Arial" panose="020B0604020202020204" pitchFamily="34" charset="0"/>
                          <a:cs typeface="Arial" panose="020B0604020202020204" pitchFamily="34" charset="0"/>
                        </a:rPr>
                        <a:t>c</a:t>
                      </a:r>
                      <a:r>
                        <a:rPr sz="1050" b="1" spc="-5" dirty="0">
                          <a:solidFill>
                            <a:schemeClr val="accent6">
                              <a:lumMod val="10000"/>
                            </a:schemeClr>
                          </a:solidFill>
                          <a:latin typeface="Arial" panose="020B0604020202020204" pitchFamily="34" charset="0"/>
                          <a:cs typeface="Arial" panose="020B0604020202020204" pitchFamily="34" charset="0"/>
                        </a:rPr>
                        <a:t>ial/</a:t>
                      </a:r>
                      <a:r>
                        <a:rPr sz="1050" b="1" dirty="0">
                          <a:solidFill>
                            <a:schemeClr val="accent6">
                              <a:lumMod val="10000"/>
                            </a:schemeClr>
                          </a:solidFill>
                          <a:latin typeface="Arial" panose="020B0604020202020204" pitchFamily="34" charset="0"/>
                          <a:cs typeface="Arial" panose="020B0604020202020204" pitchFamily="34" charset="0"/>
                        </a:rPr>
                        <a:t>c</a:t>
                      </a:r>
                      <a:r>
                        <a:rPr sz="1050" b="1" spc="-5" dirty="0">
                          <a:solidFill>
                            <a:schemeClr val="accent6">
                              <a:lumMod val="10000"/>
                            </a:schemeClr>
                          </a:solidFill>
                          <a:latin typeface="Arial" panose="020B0604020202020204" pitchFamily="34" charset="0"/>
                          <a:cs typeface="Arial" panose="020B0604020202020204" pitchFamily="34" charset="0"/>
                        </a:rPr>
                        <a:t>ash</a:t>
                      </a:r>
                      <a:r>
                        <a:rPr sz="1050" b="1" dirty="0">
                          <a:solidFill>
                            <a:schemeClr val="accent6">
                              <a:lumMod val="10000"/>
                            </a:schemeClr>
                          </a:solidFill>
                          <a:latin typeface="Arial" panose="020B0604020202020204" pitchFamily="34" charset="0"/>
                          <a:cs typeface="Arial" panose="020B0604020202020204" pitchFamily="34" charset="0"/>
                        </a:rPr>
                        <a:t> m</a:t>
                      </a:r>
                      <a:r>
                        <a:rPr sz="1050" b="1" spc="-5" dirty="0">
                          <a:solidFill>
                            <a:schemeClr val="accent6">
                              <a:lumMod val="10000"/>
                            </a:schemeClr>
                          </a:solidFill>
                          <a:latin typeface="Arial" panose="020B0604020202020204" pitchFamily="34" charset="0"/>
                          <a:cs typeface="Arial" panose="020B0604020202020204" pitchFamily="34" charset="0"/>
                        </a:rPr>
                        <a:t>ana</a:t>
                      </a:r>
                      <a:r>
                        <a:rPr sz="1050" b="1" dirty="0">
                          <a:solidFill>
                            <a:schemeClr val="accent6">
                              <a:lumMod val="10000"/>
                            </a:schemeClr>
                          </a:solidFill>
                          <a:latin typeface="Arial" panose="020B0604020202020204" pitchFamily="34" charset="0"/>
                          <a:cs typeface="Arial" panose="020B0604020202020204" pitchFamily="34" charset="0"/>
                        </a:rPr>
                        <a:t>geme</a:t>
                      </a:r>
                      <a:r>
                        <a:rPr sz="1050" b="1" spc="-5" dirty="0">
                          <a:solidFill>
                            <a:schemeClr val="accent6">
                              <a:lumMod val="10000"/>
                            </a:schemeClr>
                          </a:solidFill>
                          <a:latin typeface="Arial" panose="020B0604020202020204" pitchFamily="34" charset="0"/>
                          <a:cs typeface="Arial" panose="020B0604020202020204" pitchFamily="34" charset="0"/>
                        </a:rPr>
                        <a:t>nt,</a:t>
                      </a:r>
                      <a:r>
                        <a:rPr sz="1050" b="1" dirty="0">
                          <a:solidFill>
                            <a:schemeClr val="accent6">
                              <a:lumMod val="10000"/>
                            </a:schemeClr>
                          </a:solidFill>
                          <a:latin typeface="Arial" panose="020B0604020202020204" pitchFamily="34" charset="0"/>
                          <a:cs typeface="Arial" panose="020B0604020202020204" pitchFamily="34" charset="0"/>
                        </a:rPr>
                        <a:t> </a:t>
                      </a:r>
                      <a:r>
                        <a:rPr sz="1050" b="1" spc="-5" dirty="0">
                          <a:solidFill>
                            <a:schemeClr val="accent6">
                              <a:lumMod val="10000"/>
                            </a:schemeClr>
                          </a:solidFill>
                          <a:latin typeface="Arial" panose="020B0604020202020204" pitchFamily="34" charset="0"/>
                          <a:cs typeface="Arial" panose="020B0604020202020204" pitchFamily="34" charset="0"/>
                        </a:rPr>
                        <a:t>and</a:t>
                      </a:r>
                      <a:r>
                        <a:rPr sz="1050" b="1" dirty="0">
                          <a:solidFill>
                            <a:schemeClr val="accent6">
                              <a:lumMod val="10000"/>
                            </a:schemeClr>
                          </a:solidFill>
                          <a:latin typeface="Arial" panose="020B0604020202020204" pitchFamily="34" charset="0"/>
                          <a:cs typeface="Arial" panose="020B0604020202020204" pitchFamily="34" charset="0"/>
                        </a:rPr>
                        <a:t> w</a:t>
                      </a:r>
                      <a:r>
                        <a:rPr sz="1050" b="1" spc="-5" dirty="0">
                          <a:solidFill>
                            <a:schemeClr val="accent6">
                              <a:lumMod val="10000"/>
                            </a:schemeClr>
                          </a:solidFill>
                          <a:latin typeface="Arial" panose="020B0604020202020204" pitchFamily="34" charset="0"/>
                          <a:cs typeface="Arial" panose="020B0604020202020204" pitchFamily="34" charset="0"/>
                        </a:rPr>
                        <a:t>ho</a:t>
                      </a:r>
                      <a:r>
                        <a:rPr sz="1050" b="1" dirty="0">
                          <a:solidFill>
                            <a:schemeClr val="accent6">
                              <a:lumMod val="10000"/>
                            </a:schemeClr>
                          </a:solidFill>
                          <a:latin typeface="Arial" panose="020B0604020202020204" pitchFamily="34" charset="0"/>
                          <a:cs typeface="Arial" panose="020B0604020202020204" pitchFamily="34" charset="0"/>
                        </a:rPr>
                        <a:t> </a:t>
                      </a:r>
                      <a:r>
                        <a:rPr sz="1050" b="1" spc="-5" dirty="0">
                          <a:solidFill>
                            <a:schemeClr val="accent6">
                              <a:lumMod val="10000"/>
                            </a:schemeClr>
                          </a:solidFill>
                          <a:latin typeface="Arial" panose="020B0604020202020204" pitchFamily="34" charset="0"/>
                          <a:cs typeface="Arial" panose="020B0604020202020204" pitchFamily="34" charset="0"/>
                        </a:rPr>
                        <a:t>ha</a:t>
                      </a:r>
                      <a:r>
                        <a:rPr sz="1050" b="1" dirty="0">
                          <a:solidFill>
                            <a:schemeClr val="accent6">
                              <a:lumMod val="10000"/>
                            </a:schemeClr>
                          </a:solidFill>
                          <a:latin typeface="Arial" panose="020B0604020202020204" pitchFamily="34" charset="0"/>
                          <a:cs typeface="Arial" panose="020B0604020202020204" pitchFamily="34" charset="0"/>
                        </a:rPr>
                        <a:t>ve </a:t>
                      </a:r>
                      <a:r>
                        <a:rPr sz="1050" b="1" spc="-5" dirty="0">
                          <a:solidFill>
                            <a:schemeClr val="accent6">
                              <a:lumMod val="10000"/>
                            </a:schemeClr>
                          </a:solidFill>
                          <a:latin typeface="Arial" panose="020B0604020202020204" pitchFamily="34" charset="0"/>
                          <a:cs typeface="Arial" panose="020B0604020202020204" pitchFamily="34" charset="0"/>
                        </a:rPr>
                        <a:t>a</a:t>
                      </a:r>
                      <a:r>
                        <a:rPr sz="1050" b="1" dirty="0">
                          <a:solidFill>
                            <a:schemeClr val="accent6">
                              <a:lumMod val="10000"/>
                            </a:schemeClr>
                          </a:solidFill>
                          <a:latin typeface="Arial" panose="020B0604020202020204" pitchFamily="34" charset="0"/>
                          <a:cs typeface="Arial" panose="020B0604020202020204" pitchFamily="34" charset="0"/>
                        </a:rPr>
                        <a:t>cce</a:t>
                      </a:r>
                      <a:r>
                        <a:rPr sz="1050" b="1" spc="-5" dirty="0">
                          <a:solidFill>
                            <a:schemeClr val="accent6">
                              <a:lumMod val="10000"/>
                            </a:schemeClr>
                          </a:solidFill>
                          <a:latin typeface="Arial" panose="020B0604020202020204" pitchFamily="34" charset="0"/>
                          <a:cs typeface="Arial" panose="020B0604020202020204" pitchFamily="34" charset="0"/>
                        </a:rPr>
                        <a:t>ss</a:t>
                      </a:r>
                      <a:r>
                        <a:rPr sz="1050" b="1" dirty="0">
                          <a:solidFill>
                            <a:schemeClr val="accent6">
                              <a:lumMod val="10000"/>
                            </a:schemeClr>
                          </a:solidFill>
                          <a:latin typeface="Arial" panose="020B0604020202020204" pitchFamily="34" charset="0"/>
                          <a:cs typeface="Arial" panose="020B0604020202020204" pitchFamily="34" charset="0"/>
                        </a:rPr>
                        <a:t> </a:t>
                      </a:r>
                      <a:r>
                        <a:rPr sz="1050" b="1" spc="-5" dirty="0">
                          <a:solidFill>
                            <a:schemeClr val="accent6">
                              <a:lumMod val="10000"/>
                            </a:schemeClr>
                          </a:solidFill>
                          <a:latin typeface="Arial" panose="020B0604020202020204" pitchFamily="34" charset="0"/>
                          <a:cs typeface="Arial" panose="020B0604020202020204" pitchFamily="34" charset="0"/>
                        </a:rPr>
                        <a:t>to</a:t>
                      </a:r>
                      <a:r>
                        <a:rPr sz="1050" b="1" dirty="0">
                          <a:solidFill>
                            <a:schemeClr val="accent6">
                              <a:lumMod val="10000"/>
                            </a:schemeClr>
                          </a:solidFill>
                          <a:latin typeface="Arial" panose="020B0604020202020204" pitchFamily="34" charset="0"/>
                          <a:cs typeface="Arial" panose="020B0604020202020204" pitchFamily="34" charset="0"/>
                        </a:rPr>
                        <a:t> m</a:t>
                      </a:r>
                      <a:r>
                        <a:rPr sz="1050" b="1" spc="-5" dirty="0">
                          <a:solidFill>
                            <a:schemeClr val="accent6">
                              <a:lumMod val="10000"/>
                            </a:schemeClr>
                          </a:solidFill>
                          <a:latin typeface="Arial" panose="020B0604020202020204" pitchFamily="34" charset="0"/>
                          <a:cs typeface="Arial" panose="020B0604020202020204" pitchFamily="34" charset="0"/>
                        </a:rPr>
                        <a:t>ino</a:t>
                      </a:r>
                      <a:r>
                        <a:rPr sz="1050" b="1" dirty="0">
                          <a:solidFill>
                            <a:schemeClr val="accent6">
                              <a:lumMod val="10000"/>
                            </a:schemeClr>
                          </a:solidFill>
                          <a:latin typeface="Arial" panose="020B0604020202020204" pitchFamily="34" charset="0"/>
                          <a:cs typeface="Arial" panose="020B0604020202020204" pitchFamily="34" charset="0"/>
                        </a:rPr>
                        <a:t>r</a:t>
                      </a:r>
                      <a:r>
                        <a:rPr sz="1050" b="1" spc="-5" dirty="0">
                          <a:solidFill>
                            <a:schemeClr val="accent6">
                              <a:lumMod val="10000"/>
                            </a:schemeClr>
                          </a:solidFill>
                          <a:latin typeface="Arial" panose="020B0604020202020204" pitchFamily="34" charset="0"/>
                          <a:cs typeface="Arial" panose="020B0604020202020204" pitchFamily="34" charset="0"/>
                        </a:rPr>
                        <a:t>s</a:t>
                      </a:r>
                      <a:r>
                        <a:rPr sz="1050" b="1" dirty="0">
                          <a:solidFill>
                            <a:schemeClr val="accent6">
                              <a:lumMod val="10000"/>
                            </a:schemeClr>
                          </a:solidFill>
                          <a:latin typeface="Arial" panose="020B0604020202020204" pitchFamily="34" charset="0"/>
                          <a:cs typeface="Arial" panose="020B0604020202020204" pitchFamily="34" charset="0"/>
                        </a:rPr>
                        <a:t> </a:t>
                      </a:r>
                      <a:r>
                        <a:rPr sz="1050" b="1" spc="-5" dirty="0">
                          <a:solidFill>
                            <a:schemeClr val="accent6">
                              <a:lumMod val="10000"/>
                            </a:schemeClr>
                          </a:solidFill>
                          <a:latin typeface="Arial" panose="020B0604020202020204" pitchFamily="34" charset="0"/>
                          <a:cs typeface="Arial" panose="020B0604020202020204" pitchFamily="34" charset="0"/>
                        </a:rPr>
                        <a:t>o</a:t>
                      </a:r>
                      <a:r>
                        <a:rPr sz="1050" b="1" dirty="0">
                          <a:solidFill>
                            <a:schemeClr val="accent6">
                              <a:lumMod val="10000"/>
                            </a:schemeClr>
                          </a:solidFill>
                          <a:latin typeface="Arial" panose="020B0604020202020204" pitchFamily="34" charset="0"/>
                          <a:cs typeface="Arial" panose="020B0604020202020204" pitchFamily="34" charset="0"/>
                        </a:rPr>
                        <a:t>r people with a disability</a:t>
                      </a:r>
                    </a:p>
                  </a:txBody>
                  <a:tcPr marL="0" marR="0" marT="0" marB="0">
                    <a:lnL w="27559">
                      <a:solidFill>
                        <a:srgbClr val="000000"/>
                      </a:solidFill>
                      <a:prstDash val="solid"/>
                    </a:lnL>
                    <a:lnR w="26923">
                      <a:solidFill>
                        <a:srgbClr val="000000"/>
                      </a:solidFill>
                      <a:prstDash val="solid"/>
                    </a:lnR>
                    <a:lnT w="23572">
                      <a:solidFill>
                        <a:srgbClr val="000000"/>
                      </a:solidFill>
                      <a:prstDash val="solid"/>
                    </a:lnT>
                    <a:lnB w="24930">
                      <a:solidFill>
                        <a:srgbClr val="000000"/>
                      </a:solidFill>
                      <a:prstDash val="solid"/>
                    </a:lnB>
                    <a:solidFill>
                      <a:srgbClr val="FF6666"/>
                    </a:solidFill>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10"/>
                  </a:ext>
                </a:extLst>
              </a:tr>
            </a:tbl>
          </a:graphicData>
        </a:graphic>
      </p:graphicFrame>
      <p:sp>
        <p:nvSpPr>
          <p:cNvPr id="4" name="Title 3"/>
          <p:cNvSpPr>
            <a:spLocks noGrp="1"/>
          </p:cNvSpPr>
          <p:nvPr>
            <p:ph type="title" idx="4294967295"/>
          </p:nvPr>
        </p:nvSpPr>
        <p:spPr>
          <a:xfrm>
            <a:off x="0" y="366713"/>
            <a:ext cx="12192000" cy="504825"/>
          </a:xfrm>
        </p:spPr>
        <p:txBody>
          <a:bodyPr>
            <a:normAutofit fontScale="90000"/>
          </a:bodyPr>
          <a:lstStyle/>
          <a:p>
            <a:r>
              <a:rPr lang="en-US" sz="2800" b="1" dirty="0">
                <a:latin typeface="Arial" panose="020B0604020202020204" pitchFamily="34" charset="0"/>
                <a:cs typeface="Arial" panose="020B0604020202020204" pitchFamily="34" charset="0"/>
              </a:rPr>
              <a:t>Background </a:t>
            </a:r>
            <a:r>
              <a:rPr lang="en-US" sz="3200" b="1" dirty="0">
                <a:latin typeface="Arial" panose="020B0604020202020204" pitchFamily="34" charset="0"/>
                <a:cs typeface="Arial" panose="020B0604020202020204" pitchFamily="34" charset="0"/>
              </a:rPr>
              <a:t>Screening</a:t>
            </a:r>
            <a:r>
              <a:rPr lang="en-US" sz="2800" b="1" dirty="0">
                <a:latin typeface="Arial" panose="020B0604020202020204" pitchFamily="34" charset="0"/>
                <a:cs typeface="Arial" panose="020B0604020202020204" pitchFamily="34" charset="0"/>
              </a:rPr>
              <a:t> Matrix - handout</a:t>
            </a:r>
          </a:p>
        </p:txBody>
      </p:sp>
    </p:spTree>
    <p:extLst>
      <p:ext uri="{BB962C8B-B14F-4D97-AF65-F5344CB8AC3E}">
        <p14:creationId xmlns:p14="http://schemas.microsoft.com/office/powerpoint/2010/main" val="4154597462"/>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1"/>
          <p:cNvSpPr txBox="1">
            <a:spLocks/>
          </p:cNvSpPr>
          <p:nvPr/>
        </p:nvSpPr>
        <p:spPr>
          <a:xfrm>
            <a:off x="2855640" y="2924944"/>
            <a:ext cx="6172200" cy="1047567"/>
          </a:xfrm>
          <a:prstGeom prst="rect">
            <a:avLst/>
          </a:prstGeom>
        </p:spPr>
        <p:txBody>
          <a:bodyPr/>
          <a:lstStyle/>
          <a:p>
            <a:pPr marL="257168" indent="-257168" algn="ctr" defTabSz="685783">
              <a:spcBef>
                <a:spcPct val="20000"/>
              </a:spcBef>
              <a:defRPr/>
            </a:pPr>
            <a:r>
              <a:rPr lang="en-CA" sz="4800" b="1" dirty="0" smtClean="0">
                <a:latin typeface="Arial" panose="020B0604020202020204" pitchFamily="34" charset="0"/>
                <a:cs typeface="Arial" panose="020B0604020202020204" pitchFamily="34" charset="0"/>
              </a:rPr>
              <a:t>Rule </a:t>
            </a:r>
            <a:r>
              <a:rPr lang="en-CA" sz="4800" b="1" dirty="0">
                <a:latin typeface="Arial" panose="020B0604020202020204" pitchFamily="34" charset="0"/>
                <a:cs typeface="Arial" panose="020B0604020202020204" pitchFamily="34" charset="0"/>
              </a:rPr>
              <a:t>of Two</a:t>
            </a:r>
          </a:p>
        </p:txBody>
      </p:sp>
    </p:spTree>
    <p:extLst>
      <p:ext uri="{BB962C8B-B14F-4D97-AF65-F5344CB8AC3E}">
        <p14:creationId xmlns:p14="http://schemas.microsoft.com/office/powerpoint/2010/main" val="23964937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4" name="Group 93">
            <a:extLst>
              <a:ext uri="{FF2B5EF4-FFF2-40B4-BE49-F238E27FC236}">
                <a16:creationId xmlns:a16="http://schemas.microsoft.com/office/drawing/2014/main" id="{44E0D708-BDCC-4C6A-A551-C6E5FE8AC896}"/>
              </a:ext>
            </a:extLst>
          </p:cNvPr>
          <p:cNvGrpSpPr/>
          <p:nvPr/>
        </p:nvGrpSpPr>
        <p:grpSpPr>
          <a:xfrm>
            <a:off x="1127448" y="460375"/>
            <a:ext cx="9577064" cy="4965511"/>
            <a:chOff x="43457" y="-99761"/>
            <a:chExt cx="12123130" cy="6712110"/>
          </a:xfrm>
        </p:grpSpPr>
        <p:sp>
          <p:nvSpPr>
            <p:cNvPr id="96" name="Rectangle 95">
              <a:extLst>
                <a:ext uri="{FF2B5EF4-FFF2-40B4-BE49-F238E27FC236}">
                  <a16:creationId xmlns:a16="http://schemas.microsoft.com/office/drawing/2014/main" id="{601C7B25-F403-4BF0-A6E0-433813C56A1F}"/>
                </a:ext>
              </a:extLst>
            </p:cNvPr>
            <p:cNvSpPr/>
            <p:nvPr/>
          </p:nvSpPr>
          <p:spPr>
            <a:xfrm>
              <a:off x="43457" y="-99761"/>
              <a:ext cx="12123130" cy="66428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Arial" panose="020B0604020202020204" pitchFamily="34" charset="0"/>
                <a:cs typeface="Arial" panose="020B0604020202020204" pitchFamily="34" charset="0"/>
              </a:endParaRPr>
            </a:p>
          </p:txBody>
        </p:sp>
        <p:cxnSp>
          <p:nvCxnSpPr>
            <p:cNvPr id="97" name="Elbow Connector 8">
              <a:extLst>
                <a:ext uri="{FF2B5EF4-FFF2-40B4-BE49-F238E27FC236}">
                  <a16:creationId xmlns:a16="http://schemas.microsoft.com/office/drawing/2014/main" id="{489176FE-917A-4D49-9E02-600FAC80C95F}"/>
                </a:ext>
              </a:extLst>
            </p:cNvPr>
            <p:cNvCxnSpPr>
              <a:cxnSpLocks/>
            </p:cNvCxnSpPr>
            <p:nvPr/>
          </p:nvCxnSpPr>
          <p:spPr>
            <a:xfrm flipV="1">
              <a:off x="313608" y="5560488"/>
              <a:ext cx="2941582" cy="269861"/>
            </a:xfrm>
            <a:prstGeom prst="bentConnector3">
              <a:avLst>
                <a:gd name="adj1" fmla="val 50000"/>
              </a:avLst>
            </a:prstGeom>
            <a:ln w="76200">
              <a:solidFill>
                <a:srgbClr val="C00000"/>
              </a:solidFill>
            </a:ln>
          </p:spPr>
          <p:style>
            <a:lnRef idx="1">
              <a:schemeClr val="dk1"/>
            </a:lnRef>
            <a:fillRef idx="0">
              <a:schemeClr val="dk1"/>
            </a:fillRef>
            <a:effectRef idx="0">
              <a:schemeClr val="dk1"/>
            </a:effectRef>
            <a:fontRef idx="minor">
              <a:schemeClr val="tx1"/>
            </a:fontRef>
          </p:style>
        </p:cxnSp>
        <p:cxnSp>
          <p:nvCxnSpPr>
            <p:cNvPr id="98" name="Elbow Connector 9">
              <a:extLst>
                <a:ext uri="{FF2B5EF4-FFF2-40B4-BE49-F238E27FC236}">
                  <a16:creationId xmlns:a16="http://schemas.microsoft.com/office/drawing/2014/main" id="{EDBBA191-37A3-46C9-95D1-58339CB98CE6}"/>
                </a:ext>
              </a:extLst>
            </p:cNvPr>
            <p:cNvCxnSpPr>
              <a:cxnSpLocks/>
            </p:cNvCxnSpPr>
            <p:nvPr/>
          </p:nvCxnSpPr>
          <p:spPr>
            <a:xfrm flipV="1">
              <a:off x="3255190" y="4622990"/>
              <a:ext cx="2143338" cy="937498"/>
            </a:xfrm>
            <a:prstGeom prst="bentConnector3">
              <a:avLst/>
            </a:prstGeom>
            <a:ln w="76200">
              <a:solidFill>
                <a:schemeClr val="accent2">
                  <a:lumMod val="75000"/>
                </a:schemeClr>
              </a:solidFill>
            </a:ln>
          </p:spPr>
          <p:style>
            <a:lnRef idx="3">
              <a:schemeClr val="accent2"/>
            </a:lnRef>
            <a:fillRef idx="0">
              <a:schemeClr val="accent2"/>
            </a:fillRef>
            <a:effectRef idx="2">
              <a:schemeClr val="accent2"/>
            </a:effectRef>
            <a:fontRef idx="minor">
              <a:schemeClr val="tx1"/>
            </a:fontRef>
          </p:style>
        </p:cxnSp>
        <p:pic>
          <p:nvPicPr>
            <p:cNvPr id="99" name="Picture 98">
              <a:extLst>
                <a:ext uri="{FF2B5EF4-FFF2-40B4-BE49-F238E27FC236}">
                  <a16:creationId xmlns:a16="http://schemas.microsoft.com/office/drawing/2014/main" id="{5D37C2AC-7448-4FBA-B454-061FD0D0EDF7}"/>
                </a:ext>
              </a:extLst>
            </p:cNvPr>
            <p:cNvPicPr>
              <a:picLocks noChangeAspect="1"/>
            </p:cNvPicPr>
            <p:nvPr/>
          </p:nvPicPr>
          <p:blipFill rotWithShape="1">
            <a:blip r:embed="rId6">
              <a:extLst>
                <a:ext uri="{28A0092B-C50C-407E-A947-70E740481C1C}">
                  <a14:useLocalDpi xmlns:a14="http://schemas.microsoft.com/office/drawing/2010/main" val="0"/>
                </a:ext>
                <a:ext uri="{837473B0-CC2E-450A-ABE3-18F120FF3D39}">
                  <a1611:picAttrSrcUrl xmlns:a1611="http://schemas.microsoft.com/office/drawing/2016/11/main" xmlns="" r:id="rId9"/>
                </a:ext>
              </a:extLst>
            </a:blip>
            <a:srcRect l="45214" r="39924" b="34887"/>
            <a:stretch/>
          </p:blipFill>
          <p:spPr>
            <a:xfrm>
              <a:off x="804357" y="2989452"/>
              <a:ext cx="868646" cy="2646923"/>
            </a:xfrm>
            <a:prstGeom prst="rect">
              <a:avLst/>
            </a:prstGeom>
          </p:spPr>
        </p:pic>
        <p:pic>
          <p:nvPicPr>
            <p:cNvPr id="100" name="Picture 99">
              <a:extLst>
                <a:ext uri="{FF2B5EF4-FFF2-40B4-BE49-F238E27FC236}">
                  <a16:creationId xmlns:a16="http://schemas.microsoft.com/office/drawing/2014/main" id="{2C3EE1E4-C0DD-4053-A0EE-7F98FEEBB678}"/>
                </a:ext>
              </a:extLst>
            </p:cNvPr>
            <p:cNvPicPr>
              <a:picLocks noChangeAspect="1"/>
            </p:cNvPicPr>
            <p:nvPr/>
          </p:nvPicPr>
          <p:blipFill rotWithShape="1">
            <a:blip r:embed="rId10" cstate="print">
              <a:extLst>
                <a:ext uri="{28A0092B-C50C-407E-A947-70E740481C1C}">
                  <a14:useLocalDpi xmlns:a14="http://schemas.microsoft.com/office/drawing/2010/main" val="0"/>
                </a:ext>
                <a:ext uri="{837473B0-CC2E-450A-ABE3-18F120FF3D39}">
                  <a1611:picAttrSrcUrl xmlns:a1611="http://schemas.microsoft.com/office/drawing/2016/11/main" xmlns="" r:id="rId11"/>
                </a:ext>
              </a:extLst>
            </a:blip>
            <a:srcRect l="32474" t="19072" r="52381" b="14455"/>
            <a:stretch/>
          </p:blipFill>
          <p:spPr>
            <a:xfrm>
              <a:off x="457854" y="4519574"/>
              <a:ext cx="574511" cy="1239454"/>
            </a:xfrm>
            <a:prstGeom prst="rect">
              <a:avLst/>
            </a:prstGeom>
          </p:spPr>
        </p:pic>
        <p:sp>
          <p:nvSpPr>
            <p:cNvPr id="101" name="&quot;Not Allowed&quot; Symbol 26">
              <a:extLst>
                <a:ext uri="{FF2B5EF4-FFF2-40B4-BE49-F238E27FC236}">
                  <a16:creationId xmlns:a16="http://schemas.microsoft.com/office/drawing/2014/main" id="{26D16FE0-AE09-44FB-912E-C745D22B4755}"/>
                </a:ext>
              </a:extLst>
            </p:cNvPr>
            <p:cNvSpPr/>
            <p:nvPr/>
          </p:nvSpPr>
          <p:spPr>
            <a:xfrm>
              <a:off x="282923" y="4094353"/>
              <a:ext cx="1481105" cy="1616786"/>
            </a:xfrm>
            <a:prstGeom prst="noSmoking">
              <a:avLst>
                <a:gd name="adj" fmla="val 10273"/>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Arial" panose="020B0604020202020204" pitchFamily="34" charset="0"/>
                <a:cs typeface="Arial" panose="020B0604020202020204" pitchFamily="34" charset="0"/>
              </a:endParaRPr>
            </a:p>
          </p:txBody>
        </p:sp>
        <p:pic>
          <p:nvPicPr>
            <p:cNvPr id="102" name="Picture 101">
              <a:extLst>
                <a:ext uri="{FF2B5EF4-FFF2-40B4-BE49-F238E27FC236}">
                  <a16:creationId xmlns:a16="http://schemas.microsoft.com/office/drawing/2014/main" id="{08FF0544-451C-4AF3-B74D-342FE6F107B2}"/>
                </a:ext>
              </a:extLst>
            </p:cNvPr>
            <p:cNvPicPr>
              <a:picLocks noChangeAspect="1"/>
            </p:cNvPicPr>
            <p:nvPr/>
          </p:nvPicPr>
          <p:blipFill rotWithShape="1">
            <a:blip r:embed="rId6">
              <a:extLst>
                <a:ext uri="{28A0092B-C50C-407E-A947-70E740481C1C}">
                  <a14:useLocalDpi xmlns:a14="http://schemas.microsoft.com/office/drawing/2010/main" val="0"/>
                </a:ext>
                <a:ext uri="{837473B0-CC2E-450A-ABE3-18F120FF3D39}">
                  <a1611:picAttrSrcUrl xmlns:a1611="http://schemas.microsoft.com/office/drawing/2016/11/main" xmlns="" r:id="rId9"/>
                </a:ext>
              </a:extLst>
            </a:blip>
            <a:srcRect l="1835" t="19696" r="86038" b="38975"/>
            <a:stretch/>
          </p:blipFill>
          <p:spPr>
            <a:xfrm>
              <a:off x="2136051" y="3381938"/>
              <a:ext cx="880213" cy="2086140"/>
            </a:xfrm>
            <a:prstGeom prst="rect">
              <a:avLst/>
            </a:prstGeom>
          </p:spPr>
        </p:pic>
        <p:pic>
          <p:nvPicPr>
            <p:cNvPr id="103" name="Picture 102">
              <a:extLst>
                <a:ext uri="{FF2B5EF4-FFF2-40B4-BE49-F238E27FC236}">
                  <a16:creationId xmlns:a16="http://schemas.microsoft.com/office/drawing/2014/main" id="{0440943D-D8D2-4462-A74F-8CECDE283B81}"/>
                </a:ext>
              </a:extLst>
            </p:cNvPr>
            <p:cNvPicPr>
              <a:picLocks noChangeAspect="1"/>
            </p:cNvPicPr>
            <p:nvPr/>
          </p:nvPicPr>
          <p:blipFill rotWithShape="1">
            <a:blip r:embed="rId12" cstate="print">
              <a:extLst>
                <a:ext uri="{28A0092B-C50C-407E-A947-70E740481C1C}">
                  <a14:useLocalDpi xmlns:a14="http://schemas.microsoft.com/office/drawing/2010/main" val="0"/>
                </a:ext>
                <a:ext uri="{837473B0-CC2E-450A-ABE3-18F120FF3D39}">
                  <a1611:picAttrSrcUrl xmlns:a1611="http://schemas.microsoft.com/office/drawing/2016/11/main" xmlns="" r:id="rId11"/>
                </a:ext>
              </a:extLst>
            </a:blip>
            <a:srcRect l="32474" t="19072" r="52381" b="14455"/>
            <a:stretch/>
          </p:blipFill>
          <p:spPr>
            <a:xfrm>
              <a:off x="3399524" y="4052412"/>
              <a:ext cx="598353" cy="1490896"/>
            </a:xfrm>
            <a:prstGeom prst="rect">
              <a:avLst/>
            </a:prstGeom>
          </p:spPr>
        </p:pic>
        <p:pic>
          <p:nvPicPr>
            <p:cNvPr id="104" name="Picture 103">
              <a:extLst>
                <a:ext uri="{FF2B5EF4-FFF2-40B4-BE49-F238E27FC236}">
                  <a16:creationId xmlns:a16="http://schemas.microsoft.com/office/drawing/2014/main" id="{68C74B51-360A-46A4-833C-A5B361A18367}"/>
                </a:ext>
              </a:extLst>
            </p:cNvPr>
            <p:cNvPicPr>
              <a:picLocks noChangeAspect="1"/>
            </p:cNvPicPr>
            <p:nvPr/>
          </p:nvPicPr>
          <p:blipFill rotWithShape="1">
            <a:blip r:embed="rId13" cstate="print">
              <a:extLst>
                <a:ext uri="{28A0092B-C50C-407E-A947-70E740481C1C}">
                  <a14:useLocalDpi xmlns:a14="http://schemas.microsoft.com/office/drawing/2010/main" val="0"/>
                </a:ext>
                <a:ext uri="{837473B0-CC2E-450A-ABE3-18F120FF3D39}">
                  <a1611:picAttrSrcUrl xmlns:a1611="http://schemas.microsoft.com/office/drawing/2016/11/main" xmlns="" r:id="rId11"/>
                </a:ext>
              </a:extLst>
            </a:blip>
            <a:srcRect l="32474" t="19072" r="52381" b="14455"/>
            <a:stretch/>
          </p:blipFill>
          <p:spPr>
            <a:xfrm>
              <a:off x="2822471" y="3948993"/>
              <a:ext cx="627774" cy="1616786"/>
            </a:xfrm>
            <a:prstGeom prst="rect">
              <a:avLst/>
            </a:prstGeom>
          </p:spPr>
        </p:pic>
        <p:pic>
          <p:nvPicPr>
            <p:cNvPr id="105" name="Picture 104">
              <a:extLst>
                <a:ext uri="{FF2B5EF4-FFF2-40B4-BE49-F238E27FC236}">
                  <a16:creationId xmlns:a16="http://schemas.microsoft.com/office/drawing/2014/main" id="{D20C110B-8A31-438E-89BF-4E20CBF9085E}"/>
                </a:ext>
              </a:extLst>
            </p:cNvPr>
            <p:cNvPicPr>
              <a:picLocks noChangeAspect="1"/>
            </p:cNvPicPr>
            <p:nvPr/>
          </p:nvPicPr>
          <p:blipFill rotWithShape="1">
            <a:blip r:embed="rId6">
              <a:extLst>
                <a:ext uri="{28A0092B-C50C-407E-A947-70E740481C1C}">
                  <a14:useLocalDpi xmlns:a14="http://schemas.microsoft.com/office/drawing/2010/main" val="0"/>
                </a:ext>
                <a:ext uri="{837473B0-CC2E-450A-ABE3-18F120FF3D39}">
                  <a1611:picAttrSrcUrl xmlns:a1611="http://schemas.microsoft.com/office/drawing/2016/11/main" xmlns="" r:id="rId9"/>
                </a:ext>
              </a:extLst>
            </a:blip>
            <a:srcRect l="14089" t="16153" r="71490" b="38256"/>
            <a:stretch/>
          </p:blipFill>
          <p:spPr>
            <a:xfrm>
              <a:off x="8266735" y="489641"/>
              <a:ext cx="979883" cy="2154467"/>
            </a:xfrm>
            <a:prstGeom prst="rect">
              <a:avLst/>
            </a:prstGeom>
          </p:spPr>
        </p:pic>
        <p:pic>
          <p:nvPicPr>
            <p:cNvPr id="106" name="Picture 105">
              <a:extLst>
                <a:ext uri="{FF2B5EF4-FFF2-40B4-BE49-F238E27FC236}">
                  <a16:creationId xmlns:a16="http://schemas.microsoft.com/office/drawing/2014/main" id="{69A76418-699F-459F-AB85-80A3184CAF8B}"/>
                </a:ext>
              </a:extLst>
            </p:cNvPr>
            <p:cNvPicPr>
              <a:picLocks noChangeAspect="1"/>
            </p:cNvPicPr>
            <p:nvPr/>
          </p:nvPicPr>
          <p:blipFill rotWithShape="1">
            <a:blip r:embed="rId6">
              <a:extLst>
                <a:ext uri="{28A0092B-C50C-407E-A947-70E740481C1C}">
                  <a14:useLocalDpi xmlns:a14="http://schemas.microsoft.com/office/drawing/2010/main" val="0"/>
                </a:ext>
                <a:ext uri="{837473B0-CC2E-450A-ABE3-18F120FF3D39}">
                  <a1611:picAttrSrcUrl xmlns:a1611="http://schemas.microsoft.com/office/drawing/2016/11/main" xmlns="" r:id="rId9"/>
                </a:ext>
              </a:extLst>
            </a:blip>
            <a:srcRect l="1962" t="20524" r="85911" b="38257"/>
            <a:stretch/>
          </p:blipFill>
          <p:spPr>
            <a:xfrm>
              <a:off x="9578790" y="755980"/>
              <a:ext cx="788459" cy="1863677"/>
            </a:xfrm>
            <a:prstGeom prst="rect">
              <a:avLst/>
            </a:prstGeom>
          </p:spPr>
        </p:pic>
        <p:pic>
          <p:nvPicPr>
            <p:cNvPr id="107" name="Picture 106">
              <a:extLst>
                <a:ext uri="{FF2B5EF4-FFF2-40B4-BE49-F238E27FC236}">
                  <a16:creationId xmlns:a16="http://schemas.microsoft.com/office/drawing/2014/main" id="{5BEF5FEB-4CB5-46E0-B83C-5A56978C6A52}"/>
                </a:ext>
              </a:extLst>
            </p:cNvPr>
            <p:cNvPicPr>
              <a:picLocks noChangeAspect="1"/>
            </p:cNvPicPr>
            <p:nvPr/>
          </p:nvPicPr>
          <p:blipFill rotWithShape="1">
            <a:blip r:embed="rId14" cstate="print">
              <a:extLst>
                <a:ext uri="{28A0092B-C50C-407E-A947-70E740481C1C}">
                  <a14:useLocalDpi xmlns:a14="http://schemas.microsoft.com/office/drawing/2010/main" val="0"/>
                </a:ext>
                <a:ext uri="{837473B0-CC2E-450A-ABE3-18F120FF3D39}">
                  <a1611:picAttrSrcUrl xmlns:a1611="http://schemas.microsoft.com/office/drawing/2016/11/main" xmlns="" r:id="rId11"/>
                </a:ext>
              </a:extLst>
            </a:blip>
            <a:srcRect l="32474" t="19072" r="52381" b="14455"/>
            <a:stretch/>
          </p:blipFill>
          <p:spPr>
            <a:xfrm>
              <a:off x="9045113" y="1151817"/>
              <a:ext cx="733906" cy="1583333"/>
            </a:xfrm>
            <a:prstGeom prst="rect">
              <a:avLst/>
            </a:prstGeom>
          </p:spPr>
        </p:pic>
        <p:cxnSp>
          <p:nvCxnSpPr>
            <p:cNvPr id="108" name="Elbow Connector 21">
              <a:extLst>
                <a:ext uri="{FF2B5EF4-FFF2-40B4-BE49-F238E27FC236}">
                  <a16:creationId xmlns:a16="http://schemas.microsoft.com/office/drawing/2014/main" id="{D1F5614B-1D98-4ED5-8451-FD60A7F49B6E}"/>
                </a:ext>
              </a:extLst>
            </p:cNvPr>
            <p:cNvCxnSpPr>
              <a:cxnSpLocks/>
            </p:cNvCxnSpPr>
            <p:nvPr/>
          </p:nvCxnSpPr>
          <p:spPr>
            <a:xfrm flipV="1">
              <a:off x="7478349" y="2735153"/>
              <a:ext cx="2268702" cy="943919"/>
            </a:xfrm>
            <a:prstGeom prst="bentConnector3">
              <a:avLst>
                <a:gd name="adj1" fmla="val 50000"/>
              </a:avLst>
            </a:prstGeom>
            <a:ln w="76200">
              <a:solidFill>
                <a:srgbClr val="00B050"/>
              </a:solidFill>
            </a:ln>
          </p:spPr>
          <p:style>
            <a:lnRef idx="3">
              <a:schemeClr val="accent4"/>
            </a:lnRef>
            <a:fillRef idx="0">
              <a:schemeClr val="accent4"/>
            </a:fillRef>
            <a:effectRef idx="2">
              <a:schemeClr val="accent4"/>
            </a:effectRef>
            <a:fontRef idx="minor">
              <a:schemeClr val="tx1"/>
            </a:fontRef>
          </p:style>
        </p:cxnSp>
        <p:cxnSp>
          <p:nvCxnSpPr>
            <p:cNvPr id="109" name="Straight Connector 108">
              <a:extLst>
                <a:ext uri="{FF2B5EF4-FFF2-40B4-BE49-F238E27FC236}">
                  <a16:creationId xmlns:a16="http://schemas.microsoft.com/office/drawing/2014/main" id="{7B7517C8-5B11-4369-823F-8066BD11C342}"/>
                </a:ext>
              </a:extLst>
            </p:cNvPr>
            <p:cNvCxnSpPr/>
            <p:nvPr/>
          </p:nvCxnSpPr>
          <p:spPr>
            <a:xfrm flipV="1">
              <a:off x="10216607" y="1875458"/>
              <a:ext cx="823253" cy="856399"/>
            </a:xfrm>
            <a:prstGeom prst="line">
              <a:avLst/>
            </a:prstGeom>
            <a:ln w="76200" cap="flat" cmpd="sng" algn="ctr">
              <a:solidFill>
                <a:srgbClr val="00B05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10" name="Rectangle 109">
              <a:extLst>
                <a:ext uri="{FF2B5EF4-FFF2-40B4-BE49-F238E27FC236}">
                  <a16:creationId xmlns:a16="http://schemas.microsoft.com/office/drawing/2014/main" id="{5254FE3D-70CC-4373-BE51-06FDDDF30373}"/>
                </a:ext>
              </a:extLst>
            </p:cNvPr>
            <p:cNvSpPr/>
            <p:nvPr/>
          </p:nvSpPr>
          <p:spPr>
            <a:xfrm>
              <a:off x="8266735" y="370846"/>
              <a:ext cx="2090551" cy="957466"/>
            </a:xfrm>
            <a:prstGeom prst="rect">
              <a:avLst/>
            </a:prstGeom>
            <a:noFill/>
          </p:spPr>
          <p:txBody>
            <a:bodyPr wrap="square" lIns="91440" tIns="45720" rIns="91440" bIns="45720">
              <a:prstTxWarp prst="textButton">
                <a:avLst/>
              </a:prstTxWarp>
              <a:spAutoFit/>
            </a:bodyPr>
            <a:lstStyle/>
            <a:p>
              <a:pPr algn="ctr"/>
              <a:r>
                <a:rPr lang="en-US" sz="3200" dirty="0">
                  <a:ln w="0"/>
                  <a:effectLst>
                    <a:glow rad="63500">
                      <a:schemeClr val="accent4">
                        <a:lumMod val="40000"/>
                        <a:lumOff val="60000"/>
                        <a:alpha val="40000"/>
                      </a:schemeClr>
                    </a:glow>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Gold Standard</a:t>
              </a:r>
            </a:p>
          </p:txBody>
        </p:sp>
        <p:pic>
          <p:nvPicPr>
            <p:cNvPr id="111" name="Picture 110">
              <a:extLst>
                <a:ext uri="{FF2B5EF4-FFF2-40B4-BE49-F238E27FC236}">
                  <a16:creationId xmlns:a16="http://schemas.microsoft.com/office/drawing/2014/main" id="{1B3DD26F-98E7-4BAC-A356-AE7744118732}"/>
                </a:ext>
              </a:extLst>
            </p:cNvPr>
            <p:cNvPicPr>
              <a:picLocks noChangeAspect="1"/>
            </p:cNvPicPr>
            <p:nvPr/>
          </p:nvPicPr>
          <p:blipFill rotWithShape="1">
            <a:blip r:embed="rId15" cstate="print">
              <a:extLst>
                <a:ext uri="{28A0092B-C50C-407E-A947-70E740481C1C}">
                  <a14:useLocalDpi xmlns:a14="http://schemas.microsoft.com/office/drawing/2010/main" val="0"/>
                </a:ext>
                <a:ext uri="{837473B0-CC2E-450A-ABE3-18F120FF3D39}">
                  <a1611:picAttrSrcUrl xmlns:a1611="http://schemas.microsoft.com/office/drawing/2016/11/main" xmlns="" r:id="rId16"/>
                </a:ext>
              </a:extLst>
            </a:blip>
            <a:srcRect l="8019" r="66903"/>
            <a:stretch/>
          </p:blipFill>
          <p:spPr>
            <a:xfrm>
              <a:off x="4228252" y="2535654"/>
              <a:ext cx="694848" cy="2042785"/>
            </a:xfrm>
            <a:prstGeom prst="rect">
              <a:avLst/>
            </a:prstGeom>
          </p:spPr>
        </p:pic>
        <p:pic>
          <p:nvPicPr>
            <p:cNvPr id="112" name="Picture 111">
              <a:extLst>
                <a:ext uri="{FF2B5EF4-FFF2-40B4-BE49-F238E27FC236}">
                  <a16:creationId xmlns:a16="http://schemas.microsoft.com/office/drawing/2014/main" id="{7D9C1B6C-5982-4369-BF5C-82DED1951155}"/>
                </a:ext>
              </a:extLst>
            </p:cNvPr>
            <p:cNvPicPr>
              <a:picLocks noChangeAspect="1"/>
            </p:cNvPicPr>
            <p:nvPr/>
          </p:nvPicPr>
          <p:blipFill rotWithShape="1">
            <a:blip r:embed="rId6">
              <a:extLst>
                <a:ext uri="{28A0092B-C50C-407E-A947-70E740481C1C}">
                  <a14:useLocalDpi xmlns:a14="http://schemas.microsoft.com/office/drawing/2010/main" val="0"/>
                </a:ext>
                <a:ext uri="{837473B0-CC2E-450A-ABE3-18F120FF3D39}">
                  <a1611:picAttrSrcUrl xmlns:a1611="http://schemas.microsoft.com/office/drawing/2016/11/main" xmlns="" r:id="rId9"/>
                </a:ext>
              </a:extLst>
            </a:blip>
            <a:srcRect l="14089" t="18130" r="71490" b="38256"/>
            <a:stretch/>
          </p:blipFill>
          <p:spPr>
            <a:xfrm>
              <a:off x="5244939" y="2243803"/>
              <a:ext cx="1069008" cy="2248441"/>
            </a:xfrm>
            <a:prstGeom prst="rect">
              <a:avLst/>
            </a:prstGeom>
          </p:spPr>
        </p:pic>
        <p:pic>
          <p:nvPicPr>
            <p:cNvPr id="113" name="Picture 112">
              <a:extLst>
                <a:ext uri="{FF2B5EF4-FFF2-40B4-BE49-F238E27FC236}">
                  <a16:creationId xmlns:a16="http://schemas.microsoft.com/office/drawing/2014/main" id="{B7A2EFDB-CA12-4F3E-B316-1685527A83DE}"/>
                </a:ext>
              </a:extLst>
            </p:cNvPr>
            <p:cNvPicPr>
              <a:picLocks noChangeAspect="1"/>
            </p:cNvPicPr>
            <p:nvPr/>
          </p:nvPicPr>
          <p:blipFill rotWithShape="1">
            <a:blip r:embed="rId14" cstate="print">
              <a:extLst>
                <a:ext uri="{28A0092B-C50C-407E-A947-70E740481C1C}">
                  <a14:useLocalDpi xmlns:a14="http://schemas.microsoft.com/office/drawing/2010/main" val="0"/>
                </a:ext>
                <a:ext uri="{837473B0-CC2E-450A-ABE3-18F120FF3D39}">
                  <a1611:picAttrSrcUrl xmlns:a1611="http://schemas.microsoft.com/office/drawing/2016/11/main" xmlns="" r:id="rId11"/>
                </a:ext>
              </a:extLst>
            </a:blip>
            <a:srcRect l="32474" t="19072" r="52381" b="14455"/>
            <a:stretch/>
          </p:blipFill>
          <p:spPr>
            <a:xfrm>
              <a:off x="4893253" y="2835728"/>
              <a:ext cx="678260" cy="1722322"/>
            </a:xfrm>
            <a:prstGeom prst="rect">
              <a:avLst/>
            </a:prstGeom>
          </p:spPr>
        </p:pic>
        <p:sp>
          <p:nvSpPr>
            <p:cNvPr id="114" name="TextBox 113">
              <a:extLst>
                <a:ext uri="{FF2B5EF4-FFF2-40B4-BE49-F238E27FC236}">
                  <a16:creationId xmlns:a16="http://schemas.microsoft.com/office/drawing/2014/main" id="{BAEF7652-ED8A-441C-B84E-C9756559C02B}"/>
                </a:ext>
              </a:extLst>
            </p:cNvPr>
            <p:cNvSpPr txBox="1"/>
            <p:nvPr/>
          </p:nvSpPr>
          <p:spPr>
            <a:xfrm>
              <a:off x="8930930" y="2763479"/>
              <a:ext cx="2515980" cy="1636901"/>
            </a:xfrm>
            <a:prstGeom prst="rect">
              <a:avLst/>
            </a:prstGeom>
            <a:noFill/>
          </p:spPr>
          <p:txBody>
            <a:bodyPr wrap="square" rtlCol="0">
              <a:spAutoFit/>
            </a:bodyPr>
            <a:lstStyle/>
            <a:p>
              <a:pPr algn="ctr"/>
              <a:endParaRPr lang="en-CA" dirty="0" smtClean="0">
                <a:latin typeface="Arial" panose="020B0604020202020204" pitchFamily="34" charset="0"/>
                <a:cs typeface="Arial" panose="020B0604020202020204" pitchFamily="34" charset="0"/>
              </a:endParaRPr>
            </a:p>
            <a:p>
              <a:pPr algn="ctr"/>
              <a:endParaRPr lang="en-CA" dirty="0">
                <a:latin typeface="Arial" panose="020B0604020202020204" pitchFamily="34" charset="0"/>
                <a:cs typeface="Arial" panose="020B0604020202020204" pitchFamily="34" charset="0"/>
              </a:endParaRPr>
            </a:p>
            <a:p>
              <a:pPr algn="ctr"/>
              <a:r>
                <a:rPr lang="en-CA" dirty="0" smtClean="0">
                  <a:latin typeface="Arial" panose="020B0604020202020204" pitchFamily="34" charset="0"/>
                  <a:cs typeface="Arial" panose="020B0604020202020204" pitchFamily="34" charset="0"/>
                </a:rPr>
                <a:t>2 </a:t>
              </a:r>
              <a:r>
                <a:rPr lang="en-CA" dirty="0">
                  <a:latin typeface="Arial" panose="020B0604020202020204" pitchFamily="34" charset="0"/>
                  <a:cs typeface="Arial" panose="020B0604020202020204" pitchFamily="34" charset="0"/>
                </a:rPr>
                <a:t>Certified and Screened </a:t>
              </a:r>
              <a:r>
                <a:rPr lang="en-CA" dirty="0" smtClean="0">
                  <a:latin typeface="Arial" panose="020B0604020202020204" pitchFamily="34" charset="0"/>
                  <a:cs typeface="Arial" panose="020B0604020202020204" pitchFamily="34" charset="0"/>
                </a:rPr>
                <a:t>Coaches</a:t>
              </a:r>
            </a:p>
            <a:p>
              <a:pPr algn="ctr"/>
              <a:r>
                <a:rPr lang="en-US" dirty="0">
                  <a:latin typeface="Arial" panose="020B0604020202020204" pitchFamily="34" charset="0"/>
                  <a:cs typeface="Arial" panose="020B0604020202020204" pitchFamily="34" charset="0"/>
                </a:rPr>
                <a:t>1+ </a:t>
              </a:r>
              <a:r>
                <a:rPr lang="en-US" dirty="0" smtClean="0">
                  <a:latin typeface="Arial" panose="020B0604020202020204" pitchFamily="34" charset="0"/>
                  <a:cs typeface="Arial" panose="020B0604020202020204" pitchFamily="34" charset="0"/>
                </a:rPr>
                <a:t>Athlete</a:t>
              </a:r>
              <a:endParaRPr lang="en-CA" dirty="0">
                <a:latin typeface="Arial" panose="020B0604020202020204" pitchFamily="34" charset="0"/>
                <a:cs typeface="Arial" panose="020B0604020202020204" pitchFamily="34" charset="0"/>
              </a:endParaRPr>
            </a:p>
          </p:txBody>
        </p:sp>
        <p:sp>
          <p:nvSpPr>
            <p:cNvPr id="115" name="TextBox 114">
              <a:extLst>
                <a:ext uri="{FF2B5EF4-FFF2-40B4-BE49-F238E27FC236}">
                  <a16:creationId xmlns:a16="http://schemas.microsoft.com/office/drawing/2014/main" id="{64E7E59C-414C-4717-8323-AFB76AF13387}"/>
                </a:ext>
              </a:extLst>
            </p:cNvPr>
            <p:cNvSpPr txBox="1"/>
            <p:nvPr/>
          </p:nvSpPr>
          <p:spPr>
            <a:xfrm>
              <a:off x="4228251" y="4738334"/>
              <a:ext cx="2494714" cy="1248108"/>
            </a:xfrm>
            <a:prstGeom prst="rect">
              <a:avLst/>
            </a:prstGeom>
            <a:noFill/>
          </p:spPr>
          <p:txBody>
            <a:bodyPr wrap="square" rtlCol="0">
              <a:spAutoFit/>
            </a:bodyPr>
            <a:lstStyle/>
            <a:p>
              <a:pPr algn="ctr"/>
              <a:r>
                <a:rPr lang="en-CA" dirty="0">
                  <a:latin typeface="Arial" panose="020B0604020202020204" pitchFamily="34" charset="0"/>
                  <a:cs typeface="Arial" panose="020B0604020202020204" pitchFamily="34" charset="0"/>
                </a:rPr>
                <a:t>1 Trained Coach  </a:t>
              </a:r>
            </a:p>
            <a:p>
              <a:pPr algn="ctr"/>
              <a:r>
                <a:rPr lang="en-CA" dirty="0">
                  <a:latin typeface="Arial" panose="020B0604020202020204" pitchFamily="34" charset="0"/>
                  <a:cs typeface="Arial" panose="020B0604020202020204" pitchFamily="34" charset="0"/>
                </a:rPr>
                <a:t>1 Screened </a:t>
              </a:r>
              <a:r>
                <a:rPr lang="en-CA" dirty="0" smtClean="0">
                  <a:latin typeface="Arial" panose="020B0604020202020204" pitchFamily="34" charset="0"/>
                  <a:cs typeface="Arial" panose="020B0604020202020204" pitchFamily="34" charset="0"/>
                </a:rPr>
                <a:t>Adult</a:t>
              </a:r>
            </a:p>
            <a:p>
              <a:pPr algn="ctr"/>
              <a:r>
                <a:rPr lang="en-US" dirty="0" smtClean="0">
                  <a:latin typeface="Arial" panose="020B0604020202020204" pitchFamily="34" charset="0"/>
                  <a:cs typeface="Arial" panose="020B0604020202020204" pitchFamily="34" charset="0"/>
                </a:rPr>
                <a:t>1+ Athlete</a:t>
              </a:r>
              <a:endParaRPr lang="en-CA" dirty="0">
                <a:latin typeface="Arial" panose="020B0604020202020204" pitchFamily="34" charset="0"/>
                <a:cs typeface="Arial" panose="020B0604020202020204" pitchFamily="34" charset="0"/>
              </a:endParaRPr>
            </a:p>
          </p:txBody>
        </p:sp>
        <p:sp>
          <p:nvSpPr>
            <p:cNvPr id="116" name="TextBox 115">
              <a:extLst>
                <a:ext uri="{FF2B5EF4-FFF2-40B4-BE49-F238E27FC236}">
                  <a16:creationId xmlns:a16="http://schemas.microsoft.com/office/drawing/2014/main" id="{8EB57FA3-5DD1-42E5-8F64-9CB3B0892F56}"/>
                </a:ext>
              </a:extLst>
            </p:cNvPr>
            <p:cNvSpPr txBox="1"/>
            <p:nvPr/>
          </p:nvSpPr>
          <p:spPr>
            <a:xfrm>
              <a:off x="2108058" y="5679750"/>
              <a:ext cx="2182074" cy="716144"/>
            </a:xfrm>
            <a:prstGeom prst="rect">
              <a:avLst/>
            </a:prstGeom>
            <a:noFill/>
          </p:spPr>
          <p:txBody>
            <a:bodyPr wrap="square" rtlCol="0">
              <a:spAutoFit/>
            </a:bodyPr>
            <a:lstStyle/>
            <a:p>
              <a:pPr algn="ctr"/>
              <a:r>
                <a:rPr lang="en-CA" dirty="0">
                  <a:latin typeface="Arial" panose="020B0604020202020204" pitchFamily="34" charset="0"/>
                  <a:cs typeface="Arial" panose="020B0604020202020204" pitchFamily="34" charset="0"/>
                </a:rPr>
                <a:t>1 Coach  </a:t>
              </a:r>
            </a:p>
            <a:p>
              <a:pPr algn="ctr"/>
              <a:r>
                <a:rPr lang="en-CA" dirty="0">
                  <a:latin typeface="Arial" panose="020B0604020202020204" pitchFamily="34" charset="0"/>
                  <a:cs typeface="Arial" panose="020B0604020202020204" pitchFamily="34" charset="0"/>
                </a:rPr>
                <a:t>2 Athletes</a:t>
              </a:r>
            </a:p>
          </p:txBody>
        </p:sp>
        <p:sp>
          <p:nvSpPr>
            <p:cNvPr id="117" name="TextBox 116">
              <a:extLst>
                <a:ext uri="{FF2B5EF4-FFF2-40B4-BE49-F238E27FC236}">
                  <a16:creationId xmlns:a16="http://schemas.microsoft.com/office/drawing/2014/main" id="{13F449FB-0B14-4735-B343-C71FFFCCF4CC}"/>
                </a:ext>
              </a:extLst>
            </p:cNvPr>
            <p:cNvSpPr txBox="1"/>
            <p:nvPr/>
          </p:nvSpPr>
          <p:spPr>
            <a:xfrm>
              <a:off x="313608" y="5896205"/>
              <a:ext cx="1596656" cy="716144"/>
            </a:xfrm>
            <a:prstGeom prst="rect">
              <a:avLst/>
            </a:prstGeom>
            <a:noFill/>
          </p:spPr>
          <p:txBody>
            <a:bodyPr wrap="square" rtlCol="0">
              <a:spAutoFit/>
            </a:bodyPr>
            <a:lstStyle/>
            <a:p>
              <a:pPr algn="ctr"/>
              <a:r>
                <a:rPr lang="en-CA" dirty="0">
                  <a:latin typeface="Arial" panose="020B0604020202020204" pitchFamily="34" charset="0"/>
                  <a:cs typeface="Arial" panose="020B0604020202020204" pitchFamily="34" charset="0"/>
                </a:rPr>
                <a:t>1 Coach  </a:t>
              </a:r>
            </a:p>
            <a:p>
              <a:pPr algn="ctr"/>
              <a:r>
                <a:rPr lang="en-CA" dirty="0">
                  <a:latin typeface="Arial" panose="020B0604020202020204" pitchFamily="34" charset="0"/>
                  <a:cs typeface="Arial" panose="020B0604020202020204" pitchFamily="34" charset="0"/>
                </a:rPr>
                <a:t>1 Athlete</a:t>
              </a:r>
            </a:p>
          </p:txBody>
        </p:sp>
        <p:cxnSp>
          <p:nvCxnSpPr>
            <p:cNvPr id="118" name="Straight Connector 117">
              <a:extLst>
                <a:ext uri="{FF2B5EF4-FFF2-40B4-BE49-F238E27FC236}">
                  <a16:creationId xmlns:a16="http://schemas.microsoft.com/office/drawing/2014/main" id="{8DFE8F75-1DC6-4EA4-94BF-841F8D935BD1}"/>
                </a:ext>
              </a:extLst>
            </p:cNvPr>
            <p:cNvCxnSpPr/>
            <p:nvPr/>
          </p:nvCxnSpPr>
          <p:spPr>
            <a:xfrm>
              <a:off x="9680852" y="2731856"/>
              <a:ext cx="568001" cy="0"/>
            </a:xfrm>
            <a:prstGeom prst="line">
              <a:avLst/>
            </a:prstGeom>
            <a:ln w="76200">
              <a:solidFill>
                <a:srgbClr val="00B050"/>
              </a:solidFill>
            </a:ln>
          </p:spPr>
          <p:style>
            <a:lnRef idx="3">
              <a:schemeClr val="accent4"/>
            </a:lnRef>
            <a:fillRef idx="0">
              <a:schemeClr val="accent4"/>
            </a:fillRef>
            <a:effectRef idx="2">
              <a:schemeClr val="accent4"/>
            </a:effectRef>
            <a:fontRef idx="minor">
              <a:schemeClr val="tx1"/>
            </a:fontRef>
          </p:style>
        </p:cxnSp>
        <p:pic>
          <p:nvPicPr>
            <p:cNvPr id="119" name="Picture 2" descr="Image result for yield sign">
              <a:extLst>
                <a:ext uri="{FF2B5EF4-FFF2-40B4-BE49-F238E27FC236}">
                  <a16:creationId xmlns:a16="http://schemas.microsoft.com/office/drawing/2014/main" id="{E5A630AC-3307-4345-8843-14CC98F5546E}"/>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2870358" y="3151000"/>
              <a:ext cx="769664" cy="659886"/>
            </a:xfrm>
            <a:prstGeom prst="rect">
              <a:avLst/>
            </a:prstGeom>
            <a:noFill/>
            <a:extLst>
              <a:ext uri="{909E8E84-426E-40DD-AFC4-6F175D3DCCD1}">
                <a14:hiddenFill xmlns:a14="http://schemas.microsoft.com/office/drawing/2010/main">
                  <a:solidFill>
                    <a:srgbClr val="FFFFFF"/>
                  </a:solidFill>
                </a14:hiddenFill>
              </a:ext>
            </a:extLst>
          </p:spPr>
        </p:pic>
        <p:cxnSp>
          <p:nvCxnSpPr>
            <p:cNvPr id="120" name="Elbow Connector 9">
              <a:extLst>
                <a:ext uri="{FF2B5EF4-FFF2-40B4-BE49-F238E27FC236}">
                  <a16:creationId xmlns:a16="http://schemas.microsoft.com/office/drawing/2014/main" id="{99AA5AA9-1B73-407B-845D-45A83B90C2D6}"/>
                </a:ext>
              </a:extLst>
            </p:cNvPr>
            <p:cNvCxnSpPr>
              <a:cxnSpLocks/>
            </p:cNvCxnSpPr>
            <p:nvPr/>
          </p:nvCxnSpPr>
          <p:spPr>
            <a:xfrm flipV="1">
              <a:off x="5398528" y="3679072"/>
              <a:ext cx="2079821" cy="943918"/>
            </a:xfrm>
            <a:prstGeom prst="bentConnector3">
              <a:avLst>
                <a:gd name="adj1" fmla="val 50000"/>
              </a:avLst>
            </a:prstGeom>
            <a:ln w="76200">
              <a:solidFill>
                <a:schemeClr val="accent4">
                  <a:lumMod val="60000"/>
                  <a:lumOff val="40000"/>
                </a:schemeClr>
              </a:solidFill>
            </a:ln>
          </p:spPr>
          <p:style>
            <a:lnRef idx="3">
              <a:schemeClr val="accent2"/>
            </a:lnRef>
            <a:fillRef idx="0">
              <a:schemeClr val="accent2"/>
            </a:fillRef>
            <a:effectRef idx="2">
              <a:schemeClr val="accent2"/>
            </a:effectRef>
            <a:fontRef idx="minor">
              <a:schemeClr val="tx1"/>
            </a:fontRef>
          </p:style>
        </p:cxnSp>
        <p:pic>
          <p:nvPicPr>
            <p:cNvPr id="121" name="Picture 120">
              <a:extLst>
                <a:ext uri="{FF2B5EF4-FFF2-40B4-BE49-F238E27FC236}">
                  <a16:creationId xmlns:a16="http://schemas.microsoft.com/office/drawing/2014/main" id="{65886AC2-B1DD-4644-A179-3EB641196D85}"/>
                </a:ext>
              </a:extLst>
            </p:cNvPr>
            <p:cNvPicPr>
              <a:picLocks noChangeAspect="1"/>
            </p:cNvPicPr>
            <p:nvPr/>
          </p:nvPicPr>
          <p:blipFill rotWithShape="1">
            <a:blip r:embed="rId14" cstate="print">
              <a:extLst>
                <a:ext uri="{28A0092B-C50C-407E-A947-70E740481C1C}">
                  <a14:useLocalDpi xmlns:a14="http://schemas.microsoft.com/office/drawing/2010/main" val="0"/>
                </a:ext>
                <a:ext uri="{837473B0-CC2E-450A-ABE3-18F120FF3D39}">
                  <a1611:picAttrSrcUrl xmlns:a1611="http://schemas.microsoft.com/office/drawing/2016/11/main" xmlns="" r:id="rId11"/>
                </a:ext>
              </a:extLst>
            </a:blip>
            <a:srcRect l="32474" t="19072" r="52381" b="14455"/>
            <a:stretch/>
          </p:blipFill>
          <p:spPr>
            <a:xfrm>
              <a:off x="6935366" y="1845465"/>
              <a:ext cx="678260" cy="1722322"/>
            </a:xfrm>
            <a:prstGeom prst="rect">
              <a:avLst/>
            </a:prstGeom>
          </p:spPr>
        </p:pic>
        <p:pic>
          <p:nvPicPr>
            <p:cNvPr id="122" name="Picture 121">
              <a:extLst>
                <a:ext uri="{FF2B5EF4-FFF2-40B4-BE49-F238E27FC236}">
                  <a16:creationId xmlns:a16="http://schemas.microsoft.com/office/drawing/2014/main" id="{6F2BA709-E9A9-46EF-8026-856414FCC7FB}"/>
                </a:ext>
              </a:extLst>
            </p:cNvPr>
            <p:cNvPicPr>
              <a:picLocks noChangeAspect="1"/>
            </p:cNvPicPr>
            <p:nvPr/>
          </p:nvPicPr>
          <p:blipFill rotWithShape="1">
            <a:blip r:embed="rId15" cstate="print">
              <a:extLst>
                <a:ext uri="{28A0092B-C50C-407E-A947-70E740481C1C}">
                  <a14:useLocalDpi xmlns:a14="http://schemas.microsoft.com/office/drawing/2010/main" val="0"/>
                </a:ext>
                <a:ext uri="{837473B0-CC2E-450A-ABE3-18F120FF3D39}">
                  <a1611:picAttrSrcUrl xmlns:a1611="http://schemas.microsoft.com/office/drawing/2016/11/main" xmlns="" r:id="rId16"/>
                </a:ext>
              </a:extLst>
            </a:blip>
            <a:srcRect l="8019" r="66903"/>
            <a:stretch/>
          </p:blipFill>
          <p:spPr>
            <a:xfrm>
              <a:off x="6313947" y="1514261"/>
              <a:ext cx="694848" cy="2042785"/>
            </a:xfrm>
            <a:prstGeom prst="rect">
              <a:avLst/>
            </a:prstGeom>
          </p:spPr>
        </p:pic>
        <p:pic>
          <p:nvPicPr>
            <p:cNvPr id="123" name="Picture 122">
              <a:extLst>
                <a:ext uri="{FF2B5EF4-FFF2-40B4-BE49-F238E27FC236}">
                  <a16:creationId xmlns:a16="http://schemas.microsoft.com/office/drawing/2014/main" id="{64D54929-C8D5-448A-8F92-72F1BD3929C6}"/>
                </a:ext>
              </a:extLst>
            </p:cNvPr>
            <p:cNvPicPr>
              <a:picLocks noChangeAspect="1"/>
            </p:cNvPicPr>
            <p:nvPr/>
          </p:nvPicPr>
          <p:blipFill rotWithShape="1">
            <a:blip r:embed="rId6">
              <a:extLst>
                <a:ext uri="{28A0092B-C50C-407E-A947-70E740481C1C}">
                  <a14:useLocalDpi xmlns:a14="http://schemas.microsoft.com/office/drawing/2010/main" val="0"/>
                </a:ext>
                <a:ext uri="{837473B0-CC2E-450A-ABE3-18F120FF3D39}">
                  <a1611:picAttrSrcUrl xmlns:a1611="http://schemas.microsoft.com/office/drawing/2016/11/main" xmlns="" r:id="rId9"/>
                </a:ext>
              </a:extLst>
            </a:blip>
            <a:srcRect l="1835" t="19696" r="86038" b="38975"/>
            <a:stretch/>
          </p:blipFill>
          <p:spPr>
            <a:xfrm flipH="1">
              <a:off x="7543414" y="1419355"/>
              <a:ext cx="880213" cy="2086140"/>
            </a:xfrm>
            <a:prstGeom prst="rect">
              <a:avLst/>
            </a:prstGeom>
          </p:spPr>
        </p:pic>
        <p:sp>
          <p:nvSpPr>
            <p:cNvPr id="124" name="TextBox 123">
              <a:extLst>
                <a:ext uri="{FF2B5EF4-FFF2-40B4-BE49-F238E27FC236}">
                  <a16:creationId xmlns:a16="http://schemas.microsoft.com/office/drawing/2014/main" id="{C2BE0BBA-6A65-46F7-956B-645805DB3A17}"/>
                </a:ext>
              </a:extLst>
            </p:cNvPr>
            <p:cNvSpPr txBox="1"/>
            <p:nvPr/>
          </p:nvSpPr>
          <p:spPr>
            <a:xfrm>
              <a:off x="6554189" y="3770114"/>
              <a:ext cx="2706325" cy="1996972"/>
            </a:xfrm>
            <a:prstGeom prst="rect">
              <a:avLst/>
            </a:prstGeom>
            <a:noFill/>
          </p:spPr>
          <p:txBody>
            <a:bodyPr wrap="square" rtlCol="0">
              <a:spAutoFit/>
            </a:bodyPr>
            <a:lstStyle/>
            <a:p>
              <a:pPr algn="ctr"/>
              <a:r>
                <a:rPr lang="en-CA" dirty="0">
                  <a:latin typeface="Arial" panose="020B0604020202020204" pitchFamily="34" charset="0"/>
                  <a:cs typeface="Arial" panose="020B0604020202020204" pitchFamily="34" charset="0"/>
                </a:rPr>
                <a:t>2 </a:t>
              </a:r>
              <a:r>
                <a:rPr lang="en-CA" dirty="0" smtClean="0">
                  <a:latin typeface="Arial" panose="020B0604020202020204" pitchFamily="34" charset="0"/>
                  <a:cs typeface="Arial" panose="020B0604020202020204" pitchFamily="34" charset="0"/>
                </a:rPr>
                <a:t>Trained </a:t>
              </a:r>
              <a:r>
                <a:rPr lang="en-CA" dirty="0">
                  <a:latin typeface="Arial" panose="020B0604020202020204" pitchFamily="34" charset="0"/>
                  <a:cs typeface="Arial" panose="020B0604020202020204" pitchFamily="34" charset="0"/>
                </a:rPr>
                <a:t>Screened  </a:t>
              </a:r>
              <a:r>
                <a:rPr lang="en-CA" dirty="0" smtClean="0">
                  <a:latin typeface="Arial" panose="020B0604020202020204" pitchFamily="34" charset="0"/>
                  <a:cs typeface="Arial" panose="020B0604020202020204" pitchFamily="34" charset="0"/>
                </a:rPr>
                <a:t>Coaches</a:t>
              </a:r>
            </a:p>
            <a:p>
              <a:pPr algn="ctr"/>
              <a:r>
                <a:rPr lang="en-US" dirty="0">
                  <a:latin typeface="Arial" panose="020B0604020202020204" pitchFamily="34" charset="0"/>
                  <a:cs typeface="Arial" panose="020B0604020202020204" pitchFamily="34" charset="0"/>
                </a:rPr>
                <a:t>1+ </a:t>
              </a:r>
              <a:r>
                <a:rPr lang="en-US" dirty="0" smtClean="0">
                  <a:latin typeface="Arial" panose="020B0604020202020204" pitchFamily="34" charset="0"/>
                  <a:cs typeface="Arial" panose="020B0604020202020204" pitchFamily="34" charset="0"/>
                </a:rPr>
                <a:t>Athlete</a:t>
              </a:r>
              <a:endParaRPr lang="en-CA" dirty="0" smtClean="0">
                <a:latin typeface="Arial" panose="020B0604020202020204" pitchFamily="34" charset="0"/>
                <a:cs typeface="Arial" panose="020B0604020202020204" pitchFamily="34" charset="0"/>
              </a:endParaRPr>
            </a:p>
            <a:p>
              <a:pPr algn="ctr"/>
              <a:endParaRPr lang="en-CA" dirty="0">
                <a:latin typeface="Arial" panose="020B0604020202020204" pitchFamily="34" charset="0"/>
                <a:cs typeface="Arial" panose="020B0604020202020204" pitchFamily="34" charset="0"/>
              </a:endParaRPr>
            </a:p>
          </p:txBody>
        </p:sp>
      </p:grpSp>
      <p:sp>
        <p:nvSpPr>
          <p:cNvPr id="95" name="TextBox 94">
            <a:extLst>
              <a:ext uri="{FF2B5EF4-FFF2-40B4-BE49-F238E27FC236}">
                <a16:creationId xmlns:a16="http://schemas.microsoft.com/office/drawing/2014/main" id="{8825A067-2026-4E7F-8993-2EC69ADF98FF}"/>
              </a:ext>
            </a:extLst>
          </p:cNvPr>
          <p:cNvSpPr txBox="1"/>
          <p:nvPr>
            <p:custDataLst>
              <p:tags r:id="rId1"/>
            </p:custDataLst>
          </p:nvPr>
        </p:nvSpPr>
        <p:spPr>
          <a:xfrm>
            <a:off x="319427" y="2041103"/>
            <a:ext cx="3429613" cy="307777"/>
          </a:xfrm>
          <a:prstGeom prst="rect">
            <a:avLst/>
          </a:prstGeom>
          <a:noFill/>
          <a:ln>
            <a:solidFill>
              <a:srgbClr val="FF3300"/>
            </a:solidFill>
          </a:ln>
        </p:spPr>
        <p:txBody>
          <a:bodyPr wrap="square" rtlCol="0">
            <a:spAutoFit/>
          </a:bodyPr>
          <a:lstStyle/>
          <a:p>
            <a:r>
              <a:rPr lang="en-CA" sz="1400" b="1" i="1" dirty="0">
                <a:latin typeface="Arial" panose="020B0604020202020204" pitchFamily="34" charset="0"/>
                <a:cs typeface="Arial" panose="020B0604020202020204" pitchFamily="34" charset="0"/>
              </a:rPr>
              <a:t>*Exceptions for Emergency Situations</a:t>
            </a:r>
          </a:p>
        </p:txBody>
      </p:sp>
      <p:sp>
        <p:nvSpPr>
          <p:cNvPr id="5" name="Title 4"/>
          <p:cNvSpPr>
            <a:spLocks noGrp="1"/>
          </p:cNvSpPr>
          <p:nvPr>
            <p:ph type="title" idx="4294967295"/>
            <p:custDataLst>
              <p:tags r:id="rId2"/>
            </p:custDataLst>
          </p:nvPr>
        </p:nvSpPr>
        <p:spPr>
          <a:xfrm>
            <a:off x="244475" y="460375"/>
            <a:ext cx="11947525" cy="504825"/>
          </a:xfrm>
        </p:spPr>
        <p:txBody>
          <a:bodyPr>
            <a:noAutofit/>
          </a:bodyPr>
          <a:lstStyle/>
          <a:p>
            <a:r>
              <a:rPr lang="en-CA" sz="3200" b="1" dirty="0">
                <a:latin typeface="Arial" panose="020B0604020202020204" pitchFamily="34" charset="0"/>
                <a:cs typeface="Arial" panose="020B0604020202020204" pitchFamily="34" charset="0"/>
              </a:rPr>
              <a:t>Purpose of Rule of Two</a:t>
            </a:r>
            <a:endParaRPr lang="en-US" sz="3200" b="1" dirty="0">
              <a:latin typeface="Arial" panose="020B0604020202020204" pitchFamily="34" charset="0"/>
              <a:cs typeface="Arial" panose="020B0604020202020204" pitchFamily="34" charset="0"/>
            </a:endParaRPr>
          </a:p>
        </p:txBody>
      </p:sp>
      <p:sp>
        <p:nvSpPr>
          <p:cNvPr id="7" name="Rectangle 6"/>
          <p:cNvSpPr/>
          <p:nvPr>
            <p:custDataLst>
              <p:tags r:id="rId3"/>
            </p:custDataLst>
          </p:nvPr>
        </p:nvSpPr>
        <p:spPr>
          <a:xfrm>
            <a:off x="278847" y="934188"/>
            <a:ext cx="6045949" cy="923330"/>
          </a:xfrm>
          <a:prstGeom prst="rect">
            <a:avLst/>
          </a:prstGeom>
        </p:spPr>
        <p:txBody>
          <a:bodyPr wrap="square">
            <a:spAutoFit/>
          </a:bodyPr>
          <a:lstStyle/>
          <a:p>
            <a:r>
              <a:rPr lang="en-CA" b="1" dirty="0">
                <a:latin typeface="Arial" panose="020B0604020202020204" pitchFamily="34" charset="0"/>
                <a:cs typeface="Arial" panose="020B0604020202020204" pitchFamily="34" charset="0"/>
              </a:rPr>
              <a:t>To protect minor </a:t>
            </a:r>
            <a:r>
              <a:rPr lang="en-CA" b="1" u="sng" dirty="0">
                <a:latin typeface="Arial" panose="020B0604020202020204" pitchFamily="34" charset="0"/>
                <a:cs typeface="Arial" panose="020B0604020202020204" pitchFamily="34" charset="0"/>
              </a:rPr>
              <a:t>athletes</a:t>
            </a:r>
            <a:r>
              <a:rPr lang="en-CA" b="1" dirty="0">
                <a:latin typeface="Arial" panose="020B0604020202020204" pitchFamily="34" charset="0"/>
                <a:cs typeface="Arial" panose="020B0604020202020204" pitchFamily="34" charset="0"/>
              </a:rPr>
              <a:t> and </a:t>
            </a:r>
            <a:r>
              <a:rPr lang="en-CA" b="1" u="sng" dirty="0">
                <a:latin typeface="Arial" panose="020B0604020202020204" pitchFamily="34" charset="0"/>
                <a:cs typeface="Arial" panose="020B0604020202020204" pitchFamily="34" charset="0"/>
              </a:rPr>
              <a:t>coaches</a:t>
            </a:r>
            <a:r>
              <a:rPr lang="en-CA" b="1" dirty="0">
                <a:latin typeface="Arial" panose="020B0604020202020204" pitchFamily="34" charset="0"/>
                <a:cs typeface="Arial" panose="020B0604020202020204" pitchFamily="34" charset="0"/>
              </a:rPr>
              <a:t> in potentially vulnerable situations by ensuring more than one adult is present</a:t>
            </a:r>
            <a:endParaRPr lang="en-US" dirty="0">
              <a:latin typeface="Arial" panose="020B0604020202020204" pitchFamily="34" charset="0"/>
              <a:cs typeface="Arial" panose="020B0604020202020204" pitchFamily="34" charset="0"/>
            </a:endParaRPr>
          </a:p>
        </p:txBody>
      </p:sp>
      <p:sp>
        <p:nvSpPr>
          <p:cNvPr id="3" name="TextBox 2"/>
          <p:cNvSpPr txBox="1"/>
          <p:nvPr/>
        </p:nvSpPr>
        <p:spPr>
          <a:xfrm>
            <a:off x="7889580" y="4484970"/>
            <a:ext cx="3844560" cy="923330"/>
          </a:xfrm>
          <a:prstGeom prst="rect">
            <a:avLst/>
          </a:prstGeom>
          <a:noFill/>
          <a:ln>
            <a:solidFill>
              <a:srgbClr val="000000"/>
            </a:solidFill>
          </a:ln>
        </p:spPr>
        <p:txBody>
          <a:bodyPr wrap="square" rtlCol="0">
            <a:spAutoFit/>
          </a:bodyPr>
          <a:lstStyle/>
          <a:p>
            <a:r>
              <a:rPr lang="en-CA" b="1" i="1" dirty="0" smtClean="0">
                <a:latin typeface="Arial" panose="020B0604020202020204" pitchFamily="34" charset="0"/>
                <a:cs typeface="Arial" panose="020B0604020202020204" pitchFamily="34" charset="0"/>
              </a:rPr>
              <a:t>Transparent  </a:t>
            </a:r>
            <a:r>
              <a:rPr lang="en-CA" i="1" dirty="0" smtClean="0">
                <a:latin typeface="Arial" panose="020B0604020202020204" pitchFamily="34" charset="0"/>
                <a:cs typeface="Arial" panose="020B0604020202020204" pitchFamily="34" charset="0"/>
              </a:rPr>
              <a:t>(Open &amp; Observable)</a:t>
            </a:r>
          </a:p>
          <a:p>
            <a:r>
              <a:rPr lang="en-CA" b="1" i="1" dirty="0" smtClean="0">
                <a:latin typeface="Arial" panose="020B0604020202020204" pitchFamily="34" charset="0"/>
                <a:cs typeface="Arial" panose="020B0604020202020204" pitchFamily="34" charset="0"/>
              </a:rPr>
              <a:t>Authorized</a:t>
            </a:r>
          </a:p>
          <a:p>
            <a:r>
              <a:rPr lang="en-CA" b="1" i="1" dirty="0" smtClean="0">
                <a:latin typeface="Arial" panose="020B0604020202020204" pitchFamily="34" charset="0"/>
                <a:cs typeface="Arial" panose="020B0604020202020204" pitchFamily="34" charset="0"/>
              </a:rPr>
              <a:t>Accountable</a:t>
            </a:r>
            <a:endParaRPr lang="en-CA" b="1" i="1" dirty="0">
              <a:latin typeface="Arial" panose="020B0604020202020204" pitchFamily="34" charset="0"/>
              <a:cs typeface="Arial" panose="020B0604020202020204" pitchFamily="34" charset="0"/>
            </a:endParaRPr>
          </a:p>
        </p:txBody>
      </p:sp>
      <p:pic>
        <p:nvPicPr>
          <p:cNvPr id="40" name="Picture 39"/>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8408763" y="2657405"/>
            <a:ext cx="1346872" cy="498683"/>
          </a:xfrm>
          <a:prstGeom prst="rect">
            <a:avLst/>
          </a:prstGeom>
        </p:spPr>
      </p:pic>
    </p:spTree>
    <p:extLst>
      <p:ext uri="{BB962C8B-B14F-4D97-AF65-F5344CB8AC3E}">
        <p14:creationId xmlns:p14="http://schemas.microsoft.com/office/powerpoint/2010/main" val="41320771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idx="4294967295"/>
          </p:nvPr>
        </p:nvSpPr>
        <p:spPr>
          <a:xfrm>
            <a:off x="0" y="411163"/>
            <a:ext cx="12192000" cy="504825"/>
          </a:xfrm>
        </p:spPr>
        <p:txBody>
          <a:bodyPr>
            <a:normAutofit fontScale="90000"/>
          </a:bodyPr>
          <a:lstStyle/>
          <a:p>
            <a:r>
              <a:rPr lang="en-US" b="1" dirty="0">
                <a:latin typeface="Arial" panose="020B0604020202020204" pitchFamily="34" charset="0"/>
                <a:cs typeface="Arial" panose="020B0604020202020204" pitchFamily="34" charset="0"/>
              </a:rPr>
              <a:t>Rule of Two Defined</a:t>
            </a:r>
          </a:p>
        </p:txBody>
      </p:sp>
      <p:sp>
        <p:nvSpPr>
          <p:cNvPr id="2" name="Content Placeholder 1"/>
          <p:cNvSpPr>
            <a:spLocks noGrp="1"/>
          </p:cNvSpPr>
          <p:nvPr>
            <p:ph idx="4294967295"/>
          </p:nvPr>
        </p:nvSpPr>
        <p:spPr>
          <a:xfrm>
            <a:off x="622300" y="915988"/>
            <a:ext cx="10874300" cy="4313212"/>
          </a:xfrm>
        </p:spPr>
        <p:txBody>
          <a:bodyPr>
            <a:normAutofit fontScale="85000" lnSpcReduction="10000"/>
          </a:bodyPr>
          <a:lstStyle/>
          <a:p>
            <a:pPr>
              <a:lnSpc>
                <a:spcPct val="110000"/>
              </a:lnSpc>
              <a:spcBef>
                <a:spcPts val="0"/>
              </a:spcBef>
            </a:pPr>
            <a:r>
              <a:rPr lang="en-US" sz="2400" dirty="0" smtClean="0">
                <a:solidFill>
                  <a:schemeClr val="tx1">
                    <a:lumMod val="50000"/>
                  </a:schemeClr>
                </a:solidFill>
                <a:latin typeface="Arial" panose="020B0604020202020204" pitchFamily="34" charset="0"/>
                <a:cs typeface="Arial" panose="020B0604020202020204" pitchFamily="34" charset="0"/>
              </a:rPr>
              <a:t>The Rule of two is #1 deterrent, in addition to screening, that protects a child and a coach</a:t>
            </a:r>
          </a:p>
          <a:p>
            <a:pPr marL="0" indent="0">
              <a:lnSpc>
                <a:spcPct val="110000"/>
              </a:lnSpc>
              <a:spcBef>
                <a:spcPts val="0"/>
              </a:spcBef>
              <a:buNone/>
            </a:pPr>
            <a:endParaRPr lang="en-US" sz="2400" dirty="0" smtClean="0">
              <a:solidFill>
                <a:schemeClr val="tx1">
                  <a:lumMod val="50000"/>
                </a:schemeClr>
              </a:solidFill>
              <a:latin typeface="Arial" panose="020B0604020202020204" pitchFamily="34" charset="0"/>
              <a:cs typeface="Arial" panose="020B0604020202020204" pitchFamily="34" charset="0"/>
            </a:endParaRPr>
          </a:p>
          <a:p>
            <a:pPr>
              <a:lnSpc>
                <a:spcPct val="110000"/>
              </a:lnSpc>
              <a:spcBef>
                <a:spcPts val="0"/>
              </a:spcBef>
            </a:pPr>
            <a:r>
              <a:rPr lang="en-US" sz="2400" dirty="0" smtClean="0">
                <a:solidFill>
                  <a:schemeClr val="tx1">
                    <a:lumMod val="50000"/>
                  </a:schemeClr>
                </a:solidFill>
                <a:latin typeface="Arial" panose="020B0604020202020204" pitchFamily="34" charset="0"/>
                <a:cs typeface="Arial" panose="020B0604020202020204" pitchFamily="34" charset="0"/>
              </a:rPr>
              <a:t>There </a:t>
            </a:r>
            <a:r>
              <a:rPr lang="en-US" sz="2400" dirty="0">
                <a:solidFill>
                  <a:schemeClr val="tx1">
                    <a:lumMod val="50000"/>
                  </a:schemeClr>
                </a:solidFill>
                <a:latin typeface="Arial" panose="020B0604020202020204" pitchFamily="34" charset="0"/>
                <a:cs typeface="Arial" panose="020B0604020202020204" pitchFamily="34" charset="0"/>
              </a:rPr>
              <a:t>will be two screened and NCCP trained or certified coaches with an athlete, especially a minor athlete, when in a potentially vulnerable situation. If screened and NCCP trained or certified coaches are not available, a screened staff, volunteer, parent, or adult can be recruited.  </a:t>
            </a:r>
            <a:r>
              <a:rPr lang="en-US" sz="2400" dirty="0" smtClean="0">
                <a:solidFill>
                  <a:schemeClr val="tx1">
                    <a:lumMod val="50000"/>
                  </a:schemeClr>
                </a:solidFill>
                <a:latin typeface="Arial" panose="020B0604020202020204" pitchFamily="34" charset="0"/>
                <a:cs typeface="Arial" panose="020B0604020202020204" pitchFamily="34" charset="0"/>
              </a:rPr>
              <a:t> </a:t>
            </a:r>
            <a:endParaRPr lang="en-US" sz="2400" dirty="0">
              <a:solidFill>
                <a:schemeClr val="tx1">
                  <a:lumMod val="50000"/>
                </a:schemeClr>
              </a:solidFill>
              <a:latin typeface="Arial" panose="020B0604020202020204" pitchFamily="34" charset="0"/>
              <a:cs typeface="Arial" panose="020B0604020202020204" pitchFamily="34" charset="0"/>
            </a:endParaRPr>
          </a:p>
          <a:p>
            <a:pPr marL="0" indent="0">
              <a:lnSpc>
                <a:spcPct val="110000"/>
              </a:lnSpc>
              <a:spcBef>
                <a:spcPts val="0"/>
              </a:spcBef>
              <a:buNone/>
            </a:pPr>
            <a:endParaRPr lang="en-US" sz="2400" dirty="0">
              <a:solidFill>
                <a:schemeClr val="tx1">
                  <a:lumMod val="50000"/>
                </a:schemeClr>
              </a:solidFill>
              <a:latin typeface="Arial" panose="020B0604020202020204" pitchFamily="34" charset="0"/>
              <a:cs typeface="Arial" panose="020B0604020202020204" pitchFamily="34" charset="0"/>
            </a:endParaRPr>
          </a:p>
          <a:p>
            <a:pPr>
              <a:lnSpc>
                <a:spcPct val="110000"/>
              </a:lnSpc>
              <a:spcBef>
                <a:spcPts val="0"/>
              </a:spcBef>
            </a:pPr>
            <a:r>
              <a:rPr lang="en-US" sz="2400" dirty="0">
                <a:solidFill>
                  <a:schemeClr val="tx1">
                    <a:lumMod val="50000"/>
                  </a:schemeClr>
                </a:solidFill>
                <a:latin typeface="Arial" panose="020B0604020202020204" pitchFamily="34" charset="0"/>
                <a:cs typeface="Arial" panose="020B0604020202020204" pitchFamily="34" charset="0"/>
              </a:rPr>
              <a:t>Any </a:t>
            </a:r>
            <a:r>
              <a:rPr lang="en-US" sz="2400" dirty="0" smtClean="0">
                <a:solidFill>
                  <a:schemeClr val="tx1">
                    <a:lumMod val="50000"/>
                  </a:schemeClr>
                </a:solidFill>
                <a:latin typeface="Arial" panose="020B0604020202020204" pitchFamily="34" charset="0"/>
                <a:cs typeface="Arial" panose="020B0604020202020204" pitchFamily="34" charset="0"/>
              </a:rPr>
              <a:t>vulnerable situation one-on-one </a:t>
            </a:r>
            <a:r>
              <a:rPr lang="en-US" sz="2400" dirty="0">
                <a:solidFill>
                  <a:schemeClr val="tx1">
                    <a:lumMod val="50000"/>
                  </a:schemeClr>
                </a:solidFill>
                <a:latin typeface="Arial" panose="020B0604020202020204" pitchFamily="34" charset="0"/>
                <a:cs typeface="Arial" panose="020B0604020202020204" pitchFamily="34" charset="0"/>
              </a:rPr>
              <a:t>interaction </a:t>
            </a:r>
            <a:r>
              <a:rPr lang="en-US" sz="2400" dirty="0" smtClean="0">
                <a:solidFill>
                  <a:schemeClr val="tx1">
                    <a:lumMod val="50000"/>
                  </a:schemeClr>
                </a:solidFill>
                <a:latin typeface="Arial" panose="020B0604020202020204" pitchFamily="34" charset="0"/>
                <a:cs typeface="Arial" panose="020B0604020202020204" pitchFamily="34" charset="0"/>
              </a:rPr>
              <a:t>off the field of play between </a:t>
            </a:r>
            <a:r>
              <a:rPr lang="en-US" sz="2400" dirty="0">
                <a:solidFill>
                  <a:schemeClr val="tx1">
                    <a:lumMod val="50000"/>
                  </a:schemeClr>
                </a:solidFill>
                <a:latin typeface="Arial" panose="020B0604020202020204" pitchFamily="34" charset="0"/>
                <a:cs typeface="Arial" panose="020B0604020202020204" pitchFamily="34" charset="0"/>
              </a:rPr>
              <a:t>a coach and an athlete must take place within earshot and view of the second coach, with the exception of medical emergencies. </a:t>
            </a:r>
          </a:p>
          <a:p>
            <a:pPr>
              <a:lnSpc>
                <a:spcPct val="110000"/>
              </a:lnSpc>
              <a:spcBef>
                <a:spcPts val="0"/>
              </a:spcBef>
              <a:buNone/>
            </a:pPr>
            <a:endParaRPr lang="en-US" sz="2400" dirty="0">
              <a:solidFill>
                <a:schemeClr val="tx1">
                  <a:lumMod val="50000"/>
                </a:schemeClr>
              </a:solidFill>
              <a:latin typeface="Arial" panose="020B0604020202020204" pitchFamily="34" charset="0"/>
              <a:cs typeface="Arial" panose="020B0604020202020204" pitchFamily="34" charset="0"/>
            </a:endParaRPr>
          </a:p>
          <a:p>
            <a:pPr>
              <a:lnSpc>
                <a:spcPct val="110000"/>
              </a:lnSpc>
              <a:spcBef>
                <a:spcPts val="0"/>
              </a:spcBef>
            </a:pPr>
            <a:r>
              <a:rPr lang="en-CA" sz="2400" dirty="0">
                <a:solidFill>
                  <a:schemeClr val="tx1">
                    <a:lumMod val="50000"/>
                  </a:schemeClr>
                </a:solidFill>
                <a:latin typeface="Arial" panose="020B0604020202020204" pitchFamily="34" charset="0"/>
                <a:cs typeface="Arial" panose="020B0604020202020204" pitchFamily="34" charset="0"/>
              </a:rPr>
              <a:t>More information on a safe and inclusive environment:</a:t>
            </a:r>
            <a:br>
              <a:rPr lang="en-CA" sz="2400" dirty="0">
                <a:solidFill>
                  <a:schemeClr val="tx1">
                    <a:lumMod val="50000"/>
                  </a:schemeClr>
                </a:solidFill>
                <a:latin typeface="Arial" panose="020B0604020202020204" pitchFamily="34" charset="0"/>
                <a:cs typeface="Arial" panose="020B0604020202020204" pitchFamily="34" charset="0"/>
              </a:rPr>
            </a:br>
            <a:r>
              <a:rPr lang="en-US" sz="2400" u="sng" dirty="0">
                <a:latin typeface="Arial" panose="020B0604020202020204" pitchFamily="34" charset="0"/>
                <a:cs typeface="Arial" panose="020B0604020202020204" pitchFamily="34" charset="0"/>
                <a:hlinkClick r:id="rId3"/>
              </a:rPr>
              <a:t> http://cces.ca/gender-inclusivity</a:t>
            </a:r>
            <a:r>
              <a:rPr lang="en-CA" sz="2400" dirty="0">
                <a:latin typeface="Arial" panose="020B0604020202020204" pitchFamily="34" charset="0"/>
                <a:cs typeface="Arial" panose="020B0604020202020204" pitchFamily="34" charset="0"/>
              </a:rPr>
              <a:t> </a:t>
            </a:r>
            <a:endParaRPr lang="en-CA" sz="2400" dirty="0">
              <a:solidFill>
                <a:schemeClr val="tx1">
                  <a:lumMod val="50000"/>
                </a:schemeClr>
              </a:solidFill>
              <a:latin typeface="Arial" panose="020B0604020202020204" pitchFamily="34" charset="0"/>
              <a:cs typeface="Arial" panose="020B0604020202020204" pitchFamily="34" charset="0"/>
            </a:endParaRPr>
          </a:p>
          <a:p>
            <a:pPr>
              <a:buNone/>
            </a:pPr>
            <a:endParaRPr lang="en-US" sz="2400" dirty="0">
              <a:solidFill>
                <a:schemeClr val="tx1">
                  <a:lumMod val="50000"/>
                </a:schemeClr>
              </a:solidFill>
            </a:endParaRPr>
          </a:p>
          <a:p>
            <a:pPr marL="0" indent="0">
              <a:buNone/>
            </a:pPr>
            <a:endParaRPr lang="en-US" sz="3600" dirty="0"/>
          </a:p>
        </p:txBody>
      </p:sp>
      <p:pic>
        <p:nvPicPr>
          <p:cNvPr id="4" name="Picture 3" descr="Diving-Plongeon Andreforget Rule of 2.jpg"/>
          <p:cNvPicPr>
            <a:picLocks noChangeAspect="1"/>
          </p:cNvPicPr>
          <p:nvPr/>
        </p:nvPicPr>
        <p:blipFill>
          <a:blip r:embed="rId4" cstate="print"/>
          <a:srcRect l="23605" b="28215"/>
          <a:stretch>
            <a:fillRect/>
          </a:stretch>
        </p:blipFill>
        <p:spPr>
          <a:xfrm>
            <a:off x="9408368" y="3861048"/>
            <a:ext cx="1872208" cy="1187390"/>
          </a:xfrm>
          <a:prstGeom prst="rect">
            <a:avLst/>
          </a:prstGeom>
        </p:spPr>
      </p:pic>
      <p:pic>
        <p:nvPicPr>
          <p:cNvPr id="5" name="Picture 3" descr="C:\Users\scoolidge\Downloads\Wrestling-Lutte005.jpg"/>
          <p:cNvPicPr>
            <a:picLocks noChangeAspect="1" noChangeArrowheads="1"/>
          </p:cNvPicPr>
          <p:nvPr/>
        </p:nvPicPr>
        <p:blipFill>
          <a:blip r:embed="rId5" cstate="print"/>
          <a:srcRect l="15851" t="8002" r="14837" b="34731"/>
          <a:stretch>
            <a:fillRect/>
          </a:stretch>
        </p:blipFill>
        <p:spPr bwMode="auto">
          <a:xfrm>
            <a:off x="4655840" y="4689750"/>
            <a:ext cx="1872208" cy="1078899"/>
          </a:xfrm>
          <a:prstGeom prst="rect">
            <a:avLst/>
          </a:prstGeom>
          <a:noFill/>
        </p:spPr>
      </p:pic>
    </p:spTree>
    <p:extLst>
      <p:ext uri="{BB962C8B-B14F-4D97-AF65-F5344CB8AC3E}">
        <p14:creationId xmlns:p14="http://schemas.microsoft.com/office/powerpoint/2010/main" val="38022052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4623D29-3A2F-405B-B79E-C8D8FD189054}"/>
              </a:ext>
            </a:extLst>
          </p:cNvPr>
          <p:cNvSpPr txBox="1"/>
          <p:nvPr/>
        </p:nvSpPr>
        <p:spPr>
          <a:xfrm>
            <a:off x="335360" y="548680"/>
            <a:ext cx="8712968"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36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Agenda</a:t>
            </a:r>
            <a:endParaRPr kumimoji="0" lang="en-CA" sz="3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 name="TextBox 2">
            <a:extLst>
              <a:ext uri="{FF2B5EF4-FFF2-40B4-BE49-F238E27FC236}">
                <a16:creationId xmlns:a16="http://schemas.microsoft.com/office/drawing/2014/main" id="{A756E20A-9EDF-4181-B12F-41A4C17B1CF4}"/>
              </a:ext>
            </a:extLst>
          </p:cNvPr>
          <p:cNvSpPr txBox="1"/>
          <p:nvPr/>
        </p:nvSpPr>
        <p:spPr>
          <a:xfrm>
            <a:off x="335360" y="1412776"/>
            <a:ext cx="7668304" cy="3785652"/>
          </a:xfrm>
          <a:prstGeom prst="rect">
            <a:avLst/>
          </a:prstGeom>
          <a:noFill/>
        </p:spPr>
        <p:txBody>
          <a:bodyPr wrap="square" rtlCol="0">
            <a:spAutoFit/>
          </a:bodyPr>
          <a:lstStyle/>
          <a:p>
            <a:pPr marL="342900" lvl="0" indent="-342900">
              <a:buFontTx/>
              <a:buAutoNum type="arabicPeriod"/>
              <a:defRPr/>
            </a:pPr>
            <a:r>
              <a:rPr lang="en-CA" sz="2400" dirty="0">
                <a:solidFill>
                  <a:prstClr val="black"/>
                </a:solidFill>
                <a:latin typeface="Arial" panose="020B0604020202020204" pitchFamily="34" charset="0"/>
                <a:cs typeface="Arial" panose="020B0604020202020204" pitchFamily="34" charset="0"/>
              </a:rPr>
              <a:t>Objective of </a:t>
            </a:r>
            <a:r>
              <a:rPr lang="en-CA" sz="2400" dirty="0" smtClean="0">
                <a:solidFill>
                  <a:prstClr val="black"/>
                </a:solidFill>
                <a:latin typeface="Arial" panose="020B0604020202020204" pitchFamily="34" charset="0"/>
                <a:cs typeface="Arial" panose="020B0604020202020204" pitchFamily="34" charset="0"/>
              </a:rPr>
              <a:t>RCM.</a:t>
            </a:r>
            <a:endParaRPr lang="en-CA" sz="2400" dirty="0">
              <a:solidFill>
                <a:prstClr val="black"/>
              </a:solidFill>
              <a:latin typeface="Arial" panose="020B0604020202020204" pitchFamily="34" charset="0"/>
              <a:cs typeface="Arial" panose="020B0604020202020204" pitchFamily="34" charset="0"/>
            </a:endParaRPr>
          </a:p>
          <a:p>
            <a:pPr marL="342900" lvl="0" indent="-342900">
              <a:buFontTx/>
              <a:buAutoNum type="arabicPeriod"/>
              <a:defRPr/>
            </a:pPr>
            <a:r>
              <a:rPr lang="en-CA" sz="2400" dirty="0">
                <a:solidFill>
                  <a:prstClr val="black"/>
                </a:solidFill>
                <a:latin typeface="Arial" panose="020B0604020202020204" pitchFamily="34" charset="0"/>
                <a:cs typeface="Arial" panose="020B0604020202020204" pitchFamily="34" charset="0"/>
              </a:rPr>
              <a:t>What is the Responsible Coaching Movement?</a:t>
            </a:r>
          </a:p>
          <a:p>
            <a:pPr marL="342900" lvl="0" indent="-342900">
              <a:buFontTx/>
              <a:buAutoNum type="arabicPeriod"/>
              <a:defRPr/>
            </a:pPr>
            <a:r>
              <a:rPr lang="en-CA" sz="2400" dirty="0">
                <a:solidFill>
                  <a:prstClr val="black"/>
                </a:solidFill>
                <a:latin typeface="Arial" panose="020B0604020202020204" pitchFamily="34" charset="0"/>
                <a:cs typeface="Arial" panose="020B0604020202020204" pitchFamily="34" charset="0"/>
              </a:rPr>
              <a:t>Why is RCM important?</a:t>
            </a:r>
          </a:p>
          <a:p>
            <a:pPr marL="342900" lvl="0" indent="-342900">
              <a:buFontTx/>
              <a:buAutoNum type="arabicPeriod"/>
              <a:defRPr/>
            </a:pPr>
            <a:r>
              <a:rPr lang="en-CA" sz="2400" dirty="0">
                <a:solidFill>
                  <a:prstClr val="black"/>
                </a:solidFill>
                <a:latin typeface="Arial" panose="020B0604020202020204" pitchFamily="34" charset="0"/>
                <a:cs typeface="Arial" panose="020B0604020202020204" pitchFamily="34" charset="0"/>
              </a:rPr>
              <a:t>Where do I start?</a:t>
            </a:r>
          </a:p>
          <a:p>
            <a:pPr lvl="1">
              <a:defRPr/>
            </a:pPr>
            <a:r>
              <a:rPr lang="en-US" sz="2400" dirty="0">
                <a:solidFill>
                  <a:prstClr val="black"/>
                </a:solidFill>
                <a:latin typeface="Arial" panose="020B0604020202020204" pitchFamily="34" charset="0"/>
                <a:cs typeface="Arial" panose="020B0604020202020204" pitchFamily="34" charset="0"/>
              </a:rPr>
              <a:t>Organizational risk audit</a:t>
            </a:r>
            <a:endParaRPr lang="en-CA" sz="2400" dirty="0">
              <a:solidFill>
                <a:prstClr val="black"/>
              </a:solidFill>
              <a:latin typeface="Arial" panose="020B0604020202020204" pitchFamily="34" charset="0"/>
              <a:cs typeface="Arial" panose="020B0604020202020204" pitchFamily="34" charset="0"/>
            </a:endParaRPr>
          </a:p>
          <a:p>
            <a:pPr lvl="0">
              <a:defRPr/>
            </a:pPr>
            <a:r>
              <a:rPr lang="en-CA" sz="2400" dirty="0">
                <a:solidFill>
                  <a:prstClr val="black"/>
                </a:solidFill>
                <a:latin typeface="Arial" panose="020B0604020202020204" pitchFamily="34" charset="0"/>
                <a:cs typeface="Arial" panose="020B0604020202020204" pitchFamily="34" charset="0"/>
              </a:rPr>
              <a:t>	RCM elements</a:t>
            </a:r>
          </a:p>
          <a:p>
            <a:pPr lvl="0">
              <a:defRPr/>
            </a:pPr>
            <a:r>
              <a:rPr lang="en-CA" sz="2400" dirty="0">
                <a:solidFill>
                  <a:prstClr val="black"/>
                </a:solidFill>
                <a:latin typeface="Arial" panose="020B0604020202020204" pitchFamily="34" charset="0"/>
                <a:cs typeface="Arial" panose="020B0604020202020204" pitchFamily="34" charset="0"/>
              </a:rPr>
              <a:t>	Tools and resources</a:t>
            </a:r>
          </a:p>
          <a:p>
            <a:pPr lvl="1">
              <a:defRPr/>
            </a:pPr>
            <a:r>
              <a:rPr lang="en-CA" sz="2400" dirty="0">
                <a:solidFill>
                  <a:prstClr val="black"/>
                </a:solidFill>
                <a:latin typeface="Arial" panose="020B0604020202020204" pitchFamily="34" charset="0"/>
                <a:cs typeface="Arial" panose="020B0604020202020204" pitchFamily="34" charset="0"/>
              </a:rPr>
              <a:t>	(definitions, audit, </a:t>
            </a:r>
            <a:r>
              <a:rPr lang="en-CA" sz="2400" dirty="0" smtClean="0">
                <a:solidFill>
                  <a:prstClr val="black"/>
                </a:solidFill>
                <a:latin typeface="Arial" panose="020B0604020202020204" pitchFamily="34" charset="0"/>
                <a:cs typeface="Arial" panose="020B0604020202020204" pitchFamily="34" charset="0"/>
              </a:rPr>
              <a:t>implementation</a:t>
            </a:r>
            <a:r>
              <a:rPr lang="en-CA" sz="2400" dirty="0">
                <a:solidFill>
                  <a:prstClr val="black"/>
                </a:solidFill>
                <a:latin typeface="Arial" panose="020B0604020202020204" pitchFamily="34" charset="0"/>
                <a:cs typeface="Arial" panose="020B0604020202020204" pitchFamily="34" charset="0"/>
              </a:rPr>
              <a:t>, </a:t>
            </a:r>
            <a:r>
              <a:rPr lang="en-CA" sz="2400" dirty="0" smtClean="0">
                <a:solidFill>
                  <a:prstClr val="black"/>
                </a:solidFill>
                <a:latin typeface="Arial" panose="020B0604020202020204" pitchFamily="34" charset="0"/>
                <a:cs typeface="Arial" panose="020B0604020202020204" pitchFamily="34" charset="0"/>
              </a:rPr>
              <a:t>intervention</a:t>
            </a:r>
            <a:r>
              <a:rPr lang="en-CA" sz="2400" dirty="0">
                <a:solidFill>
                  <a:prstClr val="black"/>
                </a:solidFill>
                <a:latin typeface="Arial" panose="020B0604020202020204" pitchFamily="34" charset="0"/>
                <a:cs typeface="Arial" panose="020B0604020202020204" pitchFamily="34" charset="0"/>
              </a:rPr>
              <a:t>)</a:t>
            </a:r>
          </a:p>
          <a:p>
            <a:pPr lvl="0">
              <a:defRPr/>
            </a:pPr>
            <a:r>
              <a:rPr lang="en-CA" sz="2400" dirty="0">
                <a:solidFill>
                  <a:prstClr val="black"/>
                </a:solidFill>
                <a:latin typeface="Arial" panose="020B0604020202020204" pitchFamily="34" charset="0"/>
                <a:cs typeface="Arial" panose="020B0604020202020204" pitchFamily="34" charset="0"/>
              </a:rPr>
              <a:t>5. Next </a:t>
            </a:r>
            <a:r>
              <a:rPr lang="en-CA" sz="2400" dirty="0" smtClean="0">
                <a:solidFill>
                  <a:prstClr val="black"/>
                </a:solidFill>
                <a:latin typeface="Arial" panose="020B0604020202020204" pitchFamily="34" charset="0"/>
                <a:cs typeface="Arial" panose="020B0604020202020204" pitchFamily="34" charset="0"/>
              </a:rPr>
              <a:t>steps</a:t>
            </a:r>
            <a:r>
              <a:rPr lang="en-CA" sz="2400" dirty="0">
                <a:solidFill>
                  <a:prstClr val="black"/>
                </a:solidFill>
                <a:latin typeface="Arial" panose="020B0604020202020204" pitchFamily="34" charset="0"/>
                <a:cs typeface="Arial" panose="020B0604020202020204" pitchFamily="34" charset="0"/>
              </a:rPr>
              <a:t>.</a:t>
            </a:r>
            <a:endParaRPr kumimoji="0" lang="en-CA"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l" defTabSz="457200" rtl="0" eaLnBrk="1" fontAlgn="auto" latinLnBrk="0" hangingPunct="1">
              <a:lnSpc>
                <a:spcPct val="100000"/>
              </a:lnSpc>
              <a:spcBef>
                <a:spcPts val="0"/>
              </a:spcBef>
              <a:spcAft>
                <a:spcPts val="0"/>
              </a:spcAft>
              <a:buClrTx/>
              <a:buSzTx/>
              <a:buFontTx/>
              <a:buAutoNum type="arabicPeriod"/>
              <a:tabLst/>
              <a:defRPr/>
            </a:pPr>
            <a:endParaRPr kumimoji="0" lang="en-CA"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4" name="Picture 3">
            <a:extLst>
              <a:ext uri="{FF2B5EF4-FFF2-40B4-BE49-F238E27FC236}">
                <a16:creationId xmlns:a16="http://schemas.microsoft.com/office/drawing/2014/main" id="{ADBBED75-94BF-4E0F-B50E-3CA7D509736E}"/>
              </a:ext>
            </a:extLst>
          </p:cNvPr>
          <p:cNvPicPr>
            <a:picLocks noChangeAspect="1"/>
          </p:cNvPicPr>
          <p:nvPr/>
        </p:nvPicPr>
        <p:blipFill>
          <a:blip r:embed="rId3"/>
          <a:stretch>
            <a:fillRect/>
          </a:stretch>
        </p:blipFill>
        <p:spPr>
          <a:xfrm>
            <a:off x="8904312" y="786036"/>
            <a:ext cx="2523963" cy="2523963"/>
          </a:xfrm>
          <a:prstGeom prst="rect">
            <a:avLst/>
          </a:prstGeom>
        </p:spPr>
      </p:pic>
    </p:spTree>
    <p:extLst>
      <p:ext uri="{BB962C8B-B14F-4D97-AF65-F5344CB8AC3E}">
        <p14:creationId xmlns:p14="http://schemas.microsoft.com/office/powerpoint/2010/main" val="2681227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2D7522D-E129-1C46-B5FE-1FDE9EA73BA2}"/>
              </a:ext>
            </a:extLst>
          </p:cNvPr>
          <p:cNvSpPr txBox="1"/>
          <p:nvPr/>
        </p:nvSpPr>
        <p:spPr>
          <a:xfrm>
            <a:off x="530877" y="516021"/>
            <a:ext cx="9824085" cy="523220"/>
          </a:xfrm>
          <a:prstGeom prst="rect">
            <a:avLst/>
          </a:prstGeom>
          <a:noFill/>
        </p:spPr>
        <p:txBody>
          <a:bodyPr wrap="square" rtlCol="0">
            <a:spAutoFit/>
          </a:bodyPr>
          <a:lstStyle/>
          <a:p>
            <a:r>
              <a:rPr lang="en-US" sz="2800" b="1" dirty="0" smtClean="0">
                <a:latin typeface="Arial" panose="020B0604020202020204" pitchFamily="34" charset="0"/>
                <a:cs typeface="Arial" panose="020B0604020202020204" pitchFamily="34" charset="0"/>
              </a:rPr>
              <a:t>Professional Coach – </a:t>
            </a:r>
            <a:r>
              <a:rPr lang="en-US" sz="2800" b="1" dirty="0" smtClean="0">
                <a:latin typeface="Arial" panose="020B0604020202020204" pitchFamily="34" charset="0"/>
                <a:cs typeface="Arial" panose="020B0604020202020204" pitchFamily="34" charset="0"/>
              </a:rPr>
              <a:t>ChPC Value Proposition</a:t>
            </a:r>
            <a:endParaRPr lang="en-US" sz="2800" b="1" dirty="0">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337349EB-3AD4-5A42-AB73-3A759FC320DD}"/>
              </a:ext>
            </a:extLst>
          </p:cNvPr>
          <p:cNvSpPr/>
          <p:nvPr/>
        </p:nvSpPr>
        <p:spPr>
          <a:xfrm>
            <a:off x="3408894" y="1788394"/>
            <a:ext cx="8465606" cy="2092000"/>
          </a:xfrm>
          <a:prstGeom prst="rect">
            <a:avLst/>
          </a:prstGeom>
          <a:solidFill>
            <a:srgbClr val="BC4656"/>
          </a:solidFill>
        </p:spPr>
        <p:txBody>
          <a:bodyPr wrap="square" lIns="90000">
            <a:noAutofit/>
          </a:bodyPr>
          <a:lstStyle/>
          <a:p>
            <a:pPr marL="180975" lvl="1">
              <a:spcAft>
                <a:spcPts val="0"/>
              </a:spcAft>
            </a:pPr>
            <a:r>
              <a:rPr lang="en-CA" sz="1700" dirty="0">
                <a:solidFill>
                  <a:schemeClr val="bg1"/>
                </a:solidFill>
                <a:latin typeface="Arial" panose="020B0604020202020204" pitchFamily="34" charset="0"/>
                <a:ea typeface="Calibri" panose="020F0502020204030204" pitchFamily="34" charset="0"/>
                <a:cs typeface="Arial" panose="020B0604020202020204" pitchFamily="34" charset="0"/>
              </a:rPr>
              <a:t>The Chartered Professional Coach™ (or ChPC™) is the </a:t>
            </a:r>
            <a:r>
              <a:rPr lang="en-CA" sz="1700" dirty="0" smtClean="0">
                <a:solidFill>
                  <a:schemeClr val="bg1"/>
                </a:solidFill>
                <a:latin typeface="Arial" panose="020B0604020202020204" pitchFamily="34" charset="0"/>
                <a:ea typeface="Calibri" panose="020F0502020204030204" pitchFamily="34" charset="0"/>
                <a:cs typeface="Arial" panose="020B0604020202020204" pitchFamily="34" charset="0"/>
              </a:rPr>
              <a:t>recognizable designation </a:t>
            </a:r>
            <a:r>
              <a:rPr lang="en-CA" sz="1700" dirty="0" smtClean="0">
                <a:solidFill>
                  <a:schemeClr val="bg1"/>
                </a:solidFill>
                <a:latin typeface="Arial" panose="020B0604020202020204" pitchFamily="34" charset="0"/>
                <a:ea typeface="Calibri" panose="020F0502020204030204" pitchFamily="34" charset="0"/>
                <a:cs typeface="Arial" panose="020B0604020202020204" pitchFamily="34" charset="0"/>
              </a:rPr>
              <a:t>in </a:t>
            </a:r>
            <a:r>
              <a:rPr lang="en-CA" sz="1700" dirty="0">
                <a:solidFill>
                  <a:schemeClr val="bg1"/>
                </a:solidFill>
                <a:latin typeface="Arial" panose="020B0604020202020204" pitchFamily="34" charset="0"/>
                <a:ea typeface="Calibri" panose="020F0502020204030204" pitchFamily="34" charset="0"/>
                <a:cs typeface="Arial" panose="020B0604020202020204" pitchFamily="34" charset="0"/>
              </a:rPr>
              <a:t>Canada that provides a </a:t>
            </a:r>
            <a:r>
              <a:rPr lang="en-CA" sz="1700" dirty="0" smtClean="0">
                <a:solidFill>
                  <a:schemeClr val="bg1"/>
                </a:solidFill>
                <a:latin typeface="Arial" panose="020B0604020202020204" pitchFamily="34" charset="0"/>
                <a:ea typeface="Calibri" panose="020F0502020204030204" pitchFamily="34" charset="0"/>
                <a:cs typeface="Arial" panose="020B0604020202020204" pitchFamily="34" charset="0"/>
              </a:rPr>
              <a:t>credential </a:t>
            </a:r>
            <a:r>
              <a:rPr lang="en-CA" sz="1700" dirty="0">
                <a:solidFill>
                  <a:schemeClr val="bg1"/>
                </a:solidFill>
                <a:latin typeface="Arial" panose="020B0604020202020204" pitchFamily="34" charset="0"/>
                <a:ea typeface="Calibri" panose="020F0502020204030204" pitchFamily="34" charset="0"/>
                <a:cs typeface="Arial" panose="020B0604020202020204" pitchFamily="34" charset="0"/>
              </a:rPr>
              <a:t>both for coaches starting their career and for experienced coaches throughout their career.</a:t>
            </a:r>
          </a:p>
          <a:p>
            <a:pPr marL="361950" lvl="1" indent="-180975">
              <a:spcAft>
                <a:spcPts val="0"/>
              </a:spcAft>
              <a:buFont typeface="Arial" panose="020B0604020202020204" pitchFamily="34" charset="0"/>
              <a:buChar char="•"/>
            </a:pPr>
            <a:r>
              <a:rPr lang="en-CA" sz="1700" dirty="0">
                <a:solidFill>
                  <a:schemeClr val="bg1"/>
                </a:solidFill>
                <a:latin typeface="Arial" panose="020B0604020202020204" pitchFamily="34" charset="0"/>
                <a:ea typeface="Calibri" panose="020F0502020204030204" pitchFamily="34" charset="0"/>
                <a:cs typeface="Arial" panose="020B0604020202020204" pitchFamily="34" charset="0"/>
              </a:rPr>
              <a:t>Based on National Coaching Certification Program (NCCP) &amp; the Registered Coach™ license</a:t>
            </a:r>
          </a:p>
          <a:p>
            <a:pPr marL="361950" lvl="1" indent="-180975">
              <a:spcAft>
                <a:spcPts val="0"/>
              </a:spcAft>
              <a:buFont typeface="Arial" panose="020B0604020202020204" pitchFamily="34" charset="0"/>
              <a:buChar char="•"/>
            </a:pPr>
            <a:r>
              <a:rPr lang="en-CA" sz="1700" dirty="0">
                <a:solidFill>
                  <a:schemeClr val="bg1"/>
                </a:solidFill>
                <a:latin typeface="Arial" panose="020B0604020202020204" pitchFamily="34" charset="0"/>
                <a:ea typeface="Calibri" panose="020F0502020204030204" pitchFamily="34" charset="0"/>
                <a:cs typeface="Arial" panose="020B0604020202020204" pitchFamily="34" charset="0"/>
              </a:rPr>
              <a:t>Endorsed by Sport Canada and major sports organizations </a:t>
            </a:r>
          </a:p>
          <a:p>
            <a:pPr marL="361950" lvl="1" indent="-180975">
              <a:spcAft>
                <a:spcPts val="0"/>
              </a:spcAft>
              <a:buFont typeface="Arial" panose="020B0604020202020204" pitchFamily="34" charset="0"/>
              <a:buChar char="•"/>
            </a:pPr>
            <a:r>
              <a:rPr lang="en-CA" sz="1700" dirty="0">
                <a:solidFill>
                  <a:schemeClr val="bg1"/>
                </a:solidFill>
                <a:latin typeface="Arial" panose="020B0604020202020204" pitchFamily="34" charset="0"/>
                <a:ea typeface="Calibri" panose="020F0502020204030204" pitchFamily="34" charset="0"/>
                <a:cs typeface="Arial" panose="020B0604020202020204" pitchFamily="34" charset="0"/>
              </a:rPr>
              <a:t>Delivered by NCCP instructors and </a:t>
            </a:r>
            <a:r>
              <a:rPr lang="en-CA" sz="1700" dirty="0" smtClean="0">
                <a:solidFill>
                  <a:schemeClr val="bg1"/>
                </a:solidFill>
                <a:latin typeface="Arial" panose="020B0604020202020204" pitchFamily="34" charset="0"/>
                <a:ea typeface="Calibri" panose="020F0502020204030204" pitchFamily="34" charset="0"/>
                <a:cs typeface="Arial" panose="020B0604020202020204" pitchFamily="34" charset="0"/>
              </a:rPr>
              <a:t>accredited </a:t>
            </a:r>
            <a:r>
              <a:rPr lang="en-CA" sz="1700" dirty="0" smtClean="0">
                <a:solidFill>
                  <a:schemeClr val="bg1"/>
                </a:solidFill>
                <a:latin typeface="Arial" panose="020B0604020202020204" pitchFamily="34" charset="0"/>
                <a:ea typeface="Calibri" panose="020F0502020204030204" pitchFamily="34" charset="0"/>
                <a:cs typeface="Arial" panose="020B0604020202020204" pitchFamily="34" charset="0"/>
              </a:rPr>
              <a:t>post-secondary coaching </a:t>
            </a:r>
            <a:r>
              <a:rPr lang="en-CA" sz="1700" dirty="0">
                <a:solidFill>
                  <a:schemeClr val="bg1"/>
                </a:solidFill>
                <a:latin typeface="Arial" panose="020B0604020202020204" pitchFamily="34" charset="0"/>
                <a:ea typeface="Calibri" panose="020F0502020204030204" pitchFamily="34" charset="0"/>
                <a:cs typeface="Arial" panose="020B0604020202020204" pitchFamily="34" charset="0"/>
              </a:rPr>
              <a:t>programs</a:t>
            </a:r>
          </a:p>
        </p:txBody>
      </p:sp>
      <p:sp>
        <p:nvSpPr>
          <p:cNvPr id="6" name="Rectangle 5">
            <a:extLst>
              <a:ext uri="{FF2B5EF4-FFF2-40B4-BE49-F238E27FC236}">
                <a16:creationId xmlns:a16="http://schemas.microsoft.com/office/drawing/2014/main" id="{E5F4AD0A-A02D-D44B-82DF-4658E9479BA4}"/>
              </a:ext>
            </a:extLst>
          </p:cNvPr>
          <p:cNvSpPr/>
          <p:nvPr/>
        </p:nvSpPr>
        <p:spPr>
          <a:xfrm>
            <a:off x="428640" y="4114784"/>
            <a:ext cx="11445859" cy="1661993"/>
          </a:xfrm>
          <a:prstGeom prst="rect">
            <a:avLst/>
          </a:prstGeom>
          <a:solidFill>
            <a:srgbClr val="FCC044"/>
          </a:solidFill>
        </p:spPr>
        <p:txBody>
          <a:bodyPr wrap="square">
            <a:spAutoFit/>
          </a:bodyPr>
          <a:lstStyle/>
          <a:p>
            <a:pPr marL="180975" lvl="1"/>
            <a:r>
              <a:rPr lang="en-CA" sz="1700" b="1" dirty="0">
                <a:latin typeface="Arial" panose="020B0604020202020204" pitchFamily="34" charset="0"/>
                <a:ea typeface="Calibri" panose="020F0502020204030204" pitchFamily="34" charset="0"/>
                <a:cs typeface="Arial" panose="020B0604020202020204" pitchFamily="34" charset="0"/>
              </a:rPr>
              <a:t>Setting the standard of excellence in coaching ethics, knowledge, and experience</a:t>
            </a:r>
          </a:p>
          <a:p>
            <a:pPr marL="361950" lvl="1" indent="-180975">
              <a:spcAft>
                <a:spcPts val="0"/>
              </a:spcAft>
              <a:buFont typeface="Arial" panose="020B0604020202020204" pitchFamily="34" charset="0"/>
              <a:buChar char="•"/>
            </a:pPr>
            <a:r>
              <a:rPr lang="en-CA" sz="1700" b="1" dirty="0">
                <a:latin typeface="Arial" panose="020B0604020202020204" pitchFamily="34" charset="0"/>
                <a:ea typeface="Calibri" panose="020F0502020204030204" pitchFamily="34" charset="0"/>
                <a:cs typeface="Arial" panose="020B0604020202020204" pitchFamily="34" charset="0"/>
              </a:rPr>
              <a:t>Professional designation </a:t>
            </a:r>
            <a:r>
              <a:rPr lang="en-CA" sz="1700" dirty="0">
                <a:latin typeface="Arial" panose="020B0604020202020204" pitchFamily="34" charset="0"/>
                <a:ea typeface="Calibri" panose="020F0502020204030204" pitchFamily="34" charset="0"/>
                <a:cs typeface="Arial" panose="020B0604020202020204" pitchFamily="34" charset="0"/>
              </a:rPr>
              <a:t>in all coaching contexts: Community, Instruction, and Competition.</a:t>
            </a:r>
          </a:p>
          <a:p>
            <a:pPr marL="361950" lvl="1" indent="-180975">
              <a:spcAft>
                <a:spcPts val="0"/>
              </a:spcAft>
              <a:buFont typeface="Arial" panose="020B0604020202020204" pitchFamily="34" charset="0"/>
              <a:buChar char="•"/>
            </a:pPr>
            <a:r>
              <a:rPr lang="en-CA" sz="1700" b="1" dirty="0">
                <a:latin typeface="Arial" panose="020B0604020202020204" pitchFamily="34" charset="0"/>
                <a:ea typeface="Calibri" panose="020F0502020204030204" pitchFamily="34" charset="0"/>
                <a:cs typeface="Arial" panose="020B0604020202020204" pitchFamily="34" charset="0"/>
              </a:rPr>
              <a:t>Professional standards</a:t>
            </a:r>
            <a:r>
              <a:rPr lang="en-CA" sz="1700" dirty="0">
                <a:latin typeface="Arial" panose="020B0604020202020204" pitchFamily="34" charset="0"/>
                <a:ea typeface="Calibri" panose="020F0502020204030204" pitchFamily="34" charset="0"/>
                <a:cs typeface="Arial" panose="020B0604020202020204" pitchFamily="34" charset="0"/>
              </a:rPr>
              <a:t>: The ChPC designation tells employers, sports organizations, and the public </a:t>
            </a:r>
            <a:r>
              <a:rPr lang="en-CA" sz="1700" dirty="0" smtClean="0">
                <a:latin typeface="Arial" panose="020B0604020202020204" pitchFamily="34" charset="0"/>
                <a:ea typeface="Calibri" panose="020F0502020204030204" pitchFamily="34" charset="0"/>
                <a:cs typeface="Arial" panose="020B0604020202020204" pitchFamily="34" charset="0"/>
              </a:rPr>
              <a:t>a </a:t>
            </a:r>
            <a:r>
              <a:rPr lang="en-CA" sz="1700" dirty="0">
                <a:latin typeface="Arial" panose="020B0604020202020204" pitchFamily="34" charset="0"/>
                <a:ea typeface="Calibri" panose="020F0502020204030204" pitchFamily="34" charset="0"/>
                <a:cs typeface="Arial" panose="020B0604020202020204" pitchFamily="34" charset="0"/>
              </a:rPr>
              <a:t>coach commits to set </a:t>
            </a:r>
            <a:r>
              <a:rPr lang="en-CA" sz="1700" dirty="0" smtClean="0">
                <a:latin typeface="Arial" panose="020B0604020202020204" pitchFamily="34" charset="0"/>
                <a:ea typeface="Calibri" panose="020F0502020204030204" pitchFamily="34" charset="0"/>
                <a:cs typeface="Arial" panose="020B0604020202020204" pitchFamily="34" charset="0"/>
              </a:rPr>
              <a:t>standards, has </a:t>
            </a:r>
            <a:r>
              <a:rPr lang="en-CA" sz="1700" smtClean="0">
                <a:latin typeface="Arial" panose="020B0604020202020204" pitchFamily="34" charset="0"/>
                <a:ea typeface="Calibri" panose="020F0502020204030204" pitchFamily="34" charset="0"/>
                <a:cs typeface="Arial" panose="020B0604020202020204" pitchFamily="34" charset="0"/>
              </a:rPr>
              <a:t>been screened </a:t>
            </a:r>
            <a:r>
              <a:rPr lang="en-CA" sz="1700" dirty="0">
                <a:latin typeface="Arial" panose="020B0604020202020204" pitchFamily="34" charset="0"/>
                <a:ea typeface="Calibri" panose="020F0502020204030204" pitchFamily="34" charset="0"/>
                <a:cs typeface="Arial" panose="020B0604020202020204" pitchFamily="34" charset="0"/>
              </a:rPr>
              <a:t>and has completed the required education and training to coach safely and effectively.</a:t>
            </a:r>
          </a:p>
          <a:p>
            <a:pPr marL="361950" lvl="1" indent="-180975">
              <a:spcAft>
                <a:spcPts val="0"/>
              </a:spcAft>
              <a:buFont typeface="Arial" panose="020B0604020202020204" pitchFamily="34" charset="0"/>
              <a:buChar char="•"/>
            </a:pPr>
            <a:r>
              <a:rPr lang="en-CA" sz="1700" b="1" dirty="0">
                <a:latin typeface="Arial" panose="020B0604020202020204" pitchFamily="34" charset="0"/>
                <a:ea typeface="Calibri" panose="020F0502020204030204" pitchFamily="34" charset="0"/>
                <a:cs typeface="Arial" panose="020B0604020202020204" pitchFamily="34" charset="0"/>
              </a:rPr>
              <a:t>Professional community</a:t>
            </a:r>
            <a:r>
              <a:rPr lang="en-CA" sz="1700" dirty="0">
                <a:latin typeface="Arial" panose="020B0604020202020204" pitchFamily="34" charset="0"/>
                <a:ea typeface="Calibri" panose="020F0502020204030204" pitchFamily="34" charset="0"/>
                <a:cs typeface="Arial" panose="020B0604020202020204" pitchFamily="34" charset="0"/>
              </a:rPr>
              <a:t>: The ChPC community is focused on improving skills and safety.</a:t>
            </a:r>
          </a:p>
        </p:txBody>
      </p:sp>
      <p:sp>
        <p:nvSpPr>
          <p:cNvPr id="7" name="Rectangle 6">
            <a:extLst>
              <a:ext uri="{FF2B5EF4-FFF2-40B4-BE49-F238E27FC236}">
                <a16:creationId xmlns:a16="http://schemas.microsoft.com/office/drawing/2014/main" id="{1366B7C3-6485-0549-B4DC-95DA65180B6F}"/>
              </a:ext>
            </a:extLst>
          </p:cNvPr>
          <p:cNvSpPr/>
          <p:nvPr/>
        </p:nvSpPr>
        <p:spPr>
          <a:xfrm>
            <a:off x="3165829" y="1207435"/>
            <a:ext cx="8708670" cy="353943"/>
          </a:xfrm>
          <a:prstGeom prst="rect">
            <a:avLst/>
          </a:prstGeom>
          <a:solidFill>
            <a:schemeClr val="tx1"/>
          </a:solidFill>
        </p:spPr>
        <p:txBody>
          <a:bodyPr wrap="square">
            <a:spAutoFit/>
          </a:bodyPr>
          <a:lstStyle/>
          <a:p>
            <a:pPr marL="180975" lvl="1"/>
            <a:r>
              <a:rPr lang="en-CA" sz="1700" dirty="0">
                <a:solidFill>
                  <a:schemeClr val="bg1"/>
                </a:solidFill>
                <a:latin typeface="Arial" panose="020B0604020202020204" pitchFamily="34" charset="0"/>
                <a:ea typeface="Calibri" panose="020F0502020204030204" pitchFamily="34" charset="0"/>
                <a:cs typeface="Arial" panose="020B0604020202020204" pitchFamily="34" charset="0"/>
              </a:rPr>
              <a:t>Elevating coaching standards for the public at all levels in all sports</a:t>
            </a:r>
          </a:p>
        </p:txBody>
      </p:sp>
      <p:pic>
        <p:nvPicPr>
          <p:cNvPr id="11" name="Picture 10">
            <a:extLst>
              <a:ext uri="{FF2B5EF4-FFF2-40B4-BE49-F238E27FC236}">
                <a16:creationId xmlns:a16="http://schemas.microsoft.com/office/drawing/2014/main" id="{47F8636F-7A8F-1D46-91C4-C79C67854987}"/>
              </a:ext>
            </a:extLst>
          </p:cNvPr>
          <p:cNvPicPr>
            <a:picLocks noChangeAspect="1"/>
          </p:cNvPicPr>
          <p:nvPr/>
        </p:nvPicPr>
        <p:blipFill>
          <a:blip r:embed="rId3"/>
          <a:stretch>
            <a:fillRect/>
          </a:stretch>
        </p:blipFill>
        <p:spPr>
          <a:xfrm>
            <a:off x="555966" y="1670482"/>
            <a:ext cx="2626146" cy="2152682"/>
          </a:xfrm>
          <a:prstGeom prst="rect">
            <a:avLst/>
          </a:prstGeom>
        </p:spPr>
      </p:pic>
      <p:cxnSp>
        <p:nvCxnSpPr>
          <p:cNvPr id="13" name="Straight Connector 12">
            <a:extLst>
              <a:ext uri="{FF2B5EF4-FFF2-40B4-BE49-F238E27FC236}">
                <a16:creationId xmlns:a16="http://schemas.microsoft.com/office/drawing/2014/main" id="{A179D9FF-8874-A64E-9076-A6FFC93C2839}"/>
              </a:ext>
            </a:extLst>
          </p:cNvPr>
          <p:cNvCxnSpPr>
            <a:cxnSpLocks/>
          </p:cNvCxnSpPr>
          <p:nvPr/>
        </p:nvCxnSpPr>
        <p:spPr>
          <a:xfrm flipV="1">
            <a:off x="2974848" y="2298357"/>
            <a:ext cx="434046" cy="267072"/>
          </a:xfrm>
          <a:prstGeom prst="line">
            <a:avLst/>
          </a:prstGeom>
          <a:ln w="38100">
            <a:solidFill>
              <a:srgbClr val="BC4656"/>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22E1E9A-9371-8348-B8D4-D3E550B1B0FF}"/>
              </a:ext>
            </a:extLst>
          </p:cNvPr>
          <p:cNvCxnSpPr>
            <a:cxnSpLocks/>
          </p:cNvCxnSpPr>
          <p:nvPr/>
        </p:nvCxnSpPr>
        <p:spPr>
          <a:xfrm flipV="1">
            <a:off x="2508422" y="1378862"/>
            <a:ext cx="803189" cy="388154"/>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DD65FF5-4A34-B848-8449-AB84CC6362C0}"/>
              </a:ext>
            </a:extLst>
          </p:cNvPr>
          <p:cNvCxnSpPr>
            <a:cxnSpLocks/>
          </p:cNvCxnSpPr>
          <p:nvPr/>
        </p:nvCxnSpPr>
        <p:spPr>
          <a:xfrm flipH="1">
            <a:off x="1128584" y="3831402"/>
            <a:ext cx="990129" cy="291620"/>
          </a:xfrm>
          <a:prstGeom prst="line">
            <a:avLst/>
          </a:prstGeom>
          <a:ln w="38100">
            <a:solidFill>
              <a:srgbClr val="FFD849"/>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90134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1344" y="476672"/>
            <a:ext cx="11726287" cy="646331"/>
          </a:xfrm>
          <a:prstGeom prst="rect">
            <a:avLst/>
          </a:prstGeom>
          <a:noFill/>
        </p:spPr>
        <p:txBody>
          <a:bodyPr wrap="none" rtlCol="0">
            <a:spAutoFit/>
          </a:bodyPr>
          <a:lstStyle/>
          <a:p>
            <a:r>
              <a:rPr lang="en-US" sz="3600" b="1" dirty="0" smtClean="0">
                <a:latin typeface="Arial" panose="020B0604020202020204" pitchFamily="34" charset="0"/>
                <a:cs typeface="Arial" panose="020B0604020202020204" pitchFamily="34" charset="0"/>
              </a:rPr>
              <a:t>Using locker to assist organizations with verification</a:t>
            </a:r>
            <a:endParaRPr lang="en-CA" sz="3600" b="1" dirty="0">
              <a:latin typeface="Arial" panose="020B0604020202020204" pitchFamily="34" charset="0"/>
              <a:cs typeface="Arial" panose="020B0604020202020204" pitchFamily="34" charset="0"/>
            </a:endParaRPr>
          </a:p>
        </p:txBody>
      </p:sp>
      <p:sp>
        <p:nvSpPr>
          <p:cNvPr id="5" name="TextBox 4"/>
          <p:cNvSpPr txBox="1"/>
          <p:nvPr/>
        </p:nvSpPr>
        <p:spPr>
          <a:xfrm>
            <a:off x="551384" y="1412776"/>
            <a:ext cx="3744416" cy="2092881"/>
          </a:xfrm>
          <a:prstGeom prst="rect">
            <a:avLst/>
          </a:prstGeom>
          <a:noFill/>
        </p:spPr>
        <p:txBody>
          <a:bodyPr wrap="square" rtlCol="0">
            <a:spAutoFit/>
          </a:bodyPr>
          <a:lstStyle/>
          <a:p>
            <a:r>
              <a:rPr lang="en-CA" sz="2600" b="1" dirty="0" smtClean="0">
                <a:latin typeface="Arial" panose="020B0604020202020204" pitchFamily="34" charset="0"/>
                <a:cs typeface="Arial" panose="020B0604020202020204" pitchFamily="34" charset="0"/>
              </a:rPr>
              <a:t>Verify your coaches training, certification and / or professional status using coach.ca Public Transcript</a:t>
            </a:r>
          </a:p>
        </p:txBody>
      </p:sp>
      <p:grpSp>
        <p:nvGrpSpPr>
          <p:cNvPr id="8" name="Group 7"/>
          <p:cNvGrpSpPr/>
          <p:nvPr/>
        </p:nvGrpSpPr>
        <p:grpSpPr>
          <a:xfrm>
            <a:off x="5591944" y="1123004"/>
            <a:ext cx="6023991" cy="4566480"/>
            <a:chOff x="5591944" y="1123004"/>
            <a:chExt cx="6023991" cy="4566480"/>
          </a:xfrm>
        </p:grpSpPr>
        <p:pic>
          <p:nvPicPr>
            <p:cNvPr id="7" name="Picture 6"/>
            <p:cNvPicPr>
              <a:picLocks noChangeAspect="1"/>
            </p:cNvPicPr>
            <p:nvPr/>
          </p:nvPicPr>
          <p:blipFill>
            <a:blip r:embed="rId3"/>
            <a:stretch>
              <a:fillRect/>
            </a:stretch>
          </p:blipFill>
          <p:spPr>
            <a:xfrm>
              <a:off x="5591944" y="1123004"/>
              <a:ext cx="6023991" cy="4566480"/>
            </a:xfrm>
            <a:prstGeom prst="rect">
              <a:avLst/>
            </a:prstGeom>
          </p:spPr>
        </p:pic>
        <p:sp>
          <p:nvSpPr>
            <p:cNvPr id="6" name="Oval 5"/>
            <p:cNvSpPr/>
            <p:nvPr/>
          </p:nvSpPr>
          <p:spPr>
            <a:xfrm>
              <a:off x="9192344" y="2276872"/>
              <a:ext cx="1512168" cy="720080"/>
            </a:xfrm>
            <a:prstGeom prst="ellipse">
              <a:avLst/>
            </a:prstGeom>
            <a:noFill/>
            <a:ln w="5715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CA" dirty="0"/>
            </a:p>
          </p:txBody>
        </p:sp>
      </p:grpSp>
    </p:spTree>
    <p:extLst>
      <p:ext uri="{BB962C8B-B14F-4D97-AF65-F5344CB8AC3E}">
        <p14:creationId xmlns:p14="http://schemas.microsoft.com/office/powerpoint/2010/main" val="38756592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4727848" y="1236794"/>
            <a:ext cx="6755309" cy="4172236"/>
          </a:xfrm>
          <a:prstGeom prst="rect">
            <a:avLst/>
          </a:prstGeom>
        </p:spPr>
      </p:pic>
      <p:sp>
        <p:nvSpPr>
          <p:cNvPr id="2" name="TextBox 1"/>
          <p:cNvSpPr txBox="1"/>
          <p:nvPr/>
        </p:nvSpPr>
        <p:spPr>
          <a:xfrm>
            <a:off x="191344" y="332656"/>
            <a:ext cx="11726287" cy="646331"/>
          </a:xfrm>
          <a:prstGeom prst="rect">
            <a:avLst/>
          </a:prstGeom>
          <a:noFill/>
        </p:spPr>
        <p:txBody>
          <a:bodyPr wrap="none" rtlCol="0">
            <a:spAutoFit/>
          </a:bodyPr>
          <a:lstStyle/>
          <a:p>
            <a:r>
              <a:rPr lang="en-US" sz="3600" b="1" dirty="0" smtClean="0">
                <a:latin typeface="Arial" panose="020B0604020202020204" pitchFamily="34" charset="0"/>
                <a:cs typeface="Arial" panose="020B0604020202020204" pitchFamily="34" charset="0"/>
              </a:rPr>
              <a:t>Using locker to assist organizations with verification</a:t>
            </a:r>
            <a:endParaRPr lang="en-CA" sz="3600" b="1" dirty="0">
              <a:latin typeface="Arial" panose="020B0604020202020204" pitchFamily="34" charset="0"/>
              <a:cs typeface="Arial" panose="020B0604020202020204" pitchFamily="34" charset="0"/>
            </a:endParaRPr>
          </a:p>
        </p:txBody>
      </p:sp>
      <p:sp>
        <p:nvSpPr>
          <p:cNvPr id="5" name="TextBox 4"/>
          <p:cNvSpPr txBox="1"/>
          <p:nvPr/>
        </p:nvSpPr>
        <p:spPr>
          <a:xfrm>
            <a:off x="407368" y="980728"/>
            <a:ext cx="4032448" cy="4031873"/>
          </a:xfrm>
          <a:prstGeom prst="rect">
            <a:avLst/>
          </a:prstGeom>
          <a:noFill/>
        </p:spPr>
        <p:txBody>
          <a:bodyPr wrap="square" rtlCol="0">
            <a:spAutoFit/>
          </a:bodyPr>
          <a:lstStyle/>
          <a:p>
            <a:r>
              <a:rPr lang="en-CA" dirty="0" smtClean="0"/>
              <a:t>Using coach.ca Public Transcript</a:t>
            </a:r>
          </a:p>
          <a:p>
            <a:endParaRPr lang="en-CA" dirty="0"/>
          </a:p>
          <a:p>
            <a:r>
              <a:rPr lang="en-CA" sz="2000" b="1" dirty="0" smtClean="0">
                <a:latin typeface="Arial" panose="020B0604020202020204" pitchFamily="34" charset="0"/>
                <a:cs typeface="Arial" panose="020B0604020202020204" pitchFamily="34" charset="0"/>
              </a:rPr>
              <a:t>If a Professional Coach is in good standing you will see either “ChPC” or “Registered” on their transcript:</a:t>
            </a:r>
          </a:p>
          <a:p>
            <a:endParaRPr lang="en-CA" sz="2000" b="1" dirty="0" smtClean="0">
              <a:latin typeface="Arial" panose="020B0604020202020204" pitchFamily="34" charset="0"/>
              <a:cs typeface="Arial" panose="020B0604020202020204" pitchFamily="34" charset="0"/>
            </a:endParaRPr>
          </a:p>
          <a:p>
            <a:pPr marL="342900" indent="-342900">
              <a:buAutoNum type="arabicParenR"/>
            </a:pPr>
            <a:r>
              <a:rPr lang="en-CA" sz="2000" dirty="0" smtClean="0">
                <a:latin typeface="Arial" panose="020B0604020202020204" pitchFamily="34" charset="0"/>
                <a:cs typeface="Arial" panose="020B0604020202020204" pitchFamily="34" charset="0"/>
              </a:rPr>
              <a:t>a current police record check, </a:t>
            </a:r>
          </a:p>
          <a:p>
            <a:pPr marL="342900" indent="-342900">
              <a:buAutoNum type="arabicParenR"/>
            </a:pPr>
            <a:r>
              <a:rPr lang="en-CA" sz="2000" dirty="0" smtClean="0">
                <a:latin typeface="Arial" panose="020B0604020202020204" pitchFamily="34" charset="0"/>
                <a:cs typeface="Arial" panose="020B0604020202020204" pitchFamily="34" charset="0"/>
              </a:rPr>
              <a:t>had two references vouch for character and experience and</a:t>
            </a:r>
          </a:p>
          <a:p>
            <a:pPr marL="342900" indent="-342900">
              <a:buAutoNum type="arabicParenR"/>
            </a:pPr>
            <a:r>
              <a:rPr lang="en-CA" sz="2000" dirty="0" smtClean="0">
                <a:latin typeface="Arial" panose="020B0604020202020204" pitchFamily="34" charset="0"/>
                <a:cs typeface="Arial" panose="020B0604020202020204" pitchFamily="34" charset="0"/>
              </a:rPr>
              <a:t>have signed off on the Coaching Association of Canada Code of Conduct </a:t>
            </a:r>
            <a:endParaRPr lang="en-CA" sz="2000" dirty="0">
              <a:latin typeface="Arial" panose="020B0604020202020204" pitchFamily="34" charset="0"/>
              <a:cs typeface="Arial" panose="020B0604020202020204" pitchFamily="34" charset="0"/>
            </a:endParaRPr>
          </a:p>
        </p:txBody>
      </p:sp>
      <p:sp>
        <p:nvSpPr>
          <p:cNvPr id="6" name="Oval 5"/>
          <p:cNvSpPr/>
          <p:nvPr/>
        </p:nvSpPr>
        <p:spPr>
          <a:xfrm>
            <a:off x="10128448" y="2204864"/>
            <a:ext cx="1512168" cy="720080"/>
          </a:xfrm>
          <a:prstGeom prst="ellipse">
            <a:avLst/>
          </a:prstGeom>
          <a:noFill/>
          <a:ln w="5715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CA" dirty="0"/>
          </a:p>
        </p:txBody>
      </p:sp>
    </p:spTree>
    <p:extLst>
      <p:ext uri="{BB962C8B-B14F-4D97-AF65-F5344CB8AC3E}">
        <p14:creationId xmlns:p14="http://schemas.microsoft.com/office/powerpoint/2010/main" val="25653764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1"/>
          <p:cNvSpPr txBox="1">
            <a:spLocks/>
          </p:cNvSpPr>
          <p:nvPr/>
        </p:nvSpPr>
        <p:spPr>
          <a:xfrm>
            <a:off x="479376" y="548680"/>
            <a:ext cx="11233248" cy="5328592"/>
          </a:xfrm>
          <a:prstGeom prst="rect">
            <a:avLst/>
          </a:prstGeom>
        </p:spPr>
        <p:txBody>
          <a:bodyPr/>
          <a:lstStyle/>
          <a:p>
            <a:pPr marL="257168" indent="-257168" defTabSz="685783">
              <a:spcBef>
                <a:spcPct val="20000"/>
              </a:spcBef>
              <a:defRPr/>
            </a:pPr>
            <a:r>
              <a:rPr lang="en-CA" sz="3200" b="1" dirty="0">
                <a:latin typeface="Arial" panose="020B0604020202020204" pitchFamily="34" charset="0"/>
                <a:cs typeface="Arial" panose="020B0604020202020204" pitchFamily="34" charset="0"/>
              </a:rPr>
              <a:t>Rule of </a:t>
            </a:r>
            <a:r>
              <a:rPr lang="en-CA" sz="3200" b="1" dirty="0" smtClean="0">
                <a:latin typeface="Arial" panose="020B0604020202020204" pitchFamily="34" charset="0"/>
                <a:cs typeface="Arial" panose="020B0604020202020204" pitchFamily="34" charset="0"/>
              </a:rPr>
              <a:t>Two - </a:t>
            </a:r>
            <a:r>
              <a:rPr lang="en-CA" sz="3200" b="1" dirty="0" smtClean="0">
                <a:latin typeface="Arial" panose="020B0604020202020204" pitchFamily="34" charset="0"/>
                <a:cs typeface="Arial" panose="020B0604020202020204" pitchFamily="34" charset="0"/>
              </a:rPr>
              <a:t>Implementation </a:t>
            </a:r>
            <a:r>
              <a:rPr lang="en-CA" sz="3200" b="1" dirty="0" smtClean="0">
                <a:latin typeface="Arial" panose="020B0604020202020204" pitchFamily="34" charset="0"/>
                <a:cs typeface="Arial" panose="020B0604020202020204" pitchFamily="34" charset="0"/>
              </a:rPr>
              <a:t>Challenge</a:t>
            </a:r>
            <a:endParaRPr lang="en-CA" sz="700" dirty="0">
              <a:latin typeface="Arial" panose="020B0604020202020204" pitchFamily="34" charset="0"/>
              <a:cs typeface="Arial" panose="020B0604020202020204" pitchFamily="34" charset="0"/>
            </a:endParaRPr>
          </a:p>
          <a:p>
            <a:pPr marL="257168" indent="-257168" defTabSz="685783">
              <a:spcBef>
                <a:spcPct val="20000"/>
              </a:spcBef>
              <a:defRPr/>
            </a:pPr>
            <a:r>
              <a:rPr lang="en-CA" sz="3000" b="1" dirty="0" smtClean="0">
                <a:latin typeface="Arial" panose="020B0604020202020204" pitchFamily="34" charset="0"/>
                <a:cs typeface="Arial" panose="020B0604020202020204" pitchFamily="34" charset="0"/>
              </a:rPr>
              <a:t>Obstacles </a:t>
            </a:r>
            <a:r>
              <a:rPr lang="en-CA" sz="3000" b="1" dirty="0">
                <a:latin typeface="Arial" panose="020B0604020202020204" pitchFamily="34" charset="0"/>
                <a:cs typeface="Arial" panose="020B0604020202020204" pitchFamily="34" charset="0"/>
              </a:rPr>
              <a:t>to </a:t>
            </a:r>
            <a:r>
              <a:rPr lang="en-CA" sz="3000" b="1" dirty="0" smtClean="0">
                <a:latin typeface="Arial" panose="020B0604020202020204" pitchFamily="34" charset="0"/>
                <a:cs typeface="Arial" panose="020B0604020202020204" pitchFamily="34" charset="0"/>
              </a:rPr>
              <a:t>implementation</a:t>
            </a:r>
          </a:p>
          <a:p>
            <a:pPr marL="257168" indent="-257168" defTabSz="685783">
              <a:spcBef>
                <a:spcPct val="20000"/>
              </a:spcBef>
              <a:defRPr/>
            </a:pPr>
            <a:r>
              <a:rPr lang="en-US" sz="3000" dirty="0" smtClean="0">
                <a:latin typeface="Arial" panose="020B0604020202020204" pitchFamily="34" charset="0"/>
                <a:cs typeface="Arial" panose="020B0604020202020204" pitchFamily="34" charset="0"/>
              </a:rPr>
              <a:t>1. What challenges do we face as coaches </a:t>
            </a:r>
            <a:r>
              <a:rPr lang="en-US" sz="3000" dirty="0" smtClean="0">
                <a:latin typeface="Arial" panose="020B0604020202020204" pitchFamily="34" charset="0"/>
                <a:cs typeface="Arial" panose="020B0604020202020204" pitchFamily="34" charset="0"/>
              </a:rPr>
              <a:t>trying </a:t>
            </a:r>
            <a:r>
              <a:rPr lang="en-US" sz="3000" dirty="0" smtClean="0">
                <a:latin typeface="Arial" panose="020B0604020202020204" pitchFamily="34" charset="0"/>
                <a:cs typeface="Arial" panose="020B0604020202020204" pitchFamily="34" charset="0"/>
              </a:rPr>
              <a:t>to implement the rule of 2 </a:t>
            </a:r>
            <a:r>
              <a:rPr lang="en-US" sz="3000" dirty="0" smtClean="0">
                <a:latin typeface="Arial" panose="020B0604020202020204" pitchFamily="34" charset="0"/>
                <a:cs typeface="Arial" panose="020B0604020202020204" pitchFamily="34" charset="0"/>
              </a:rPr>
              <a:t>– </a:t>
            </a:r>
            <a:r>
              <a:rPr lang="en-US" sz="3000" dirty="0" smtClean="0">
                <a:latin typeface="Arial" panose="020B0604020202020204" pitchFamily="34" charset="0"/>
                <a:cs typeface="Arial" panose="020B0604020202020204" pitchFamily="34" charset="0"/>
              </a:rPr>
              <a:t>what is most at </a:t>
            </a:r>
            <a:r>
              <a:rPr lang="en-US" sz="3000" dirty="0" smtClean="0">
                <a:latin typeface="Arial" panose="020B0604020202020204" pitchFamily="34" charset="0"/>
                <a:cs typeface="Arial" panose="020B0604020202020204" pitchFamily="34" charset="0"/>
              </a:rPr>
              <a:t>risk </a:t>
            </a:r>
            <a:r>
              <a:rPr lang="en-US" sz="3000" smtClean="0">
                <a:latin typeface="Arial" panose="020B0604020202020204" pitchFamily="34" charset="0"/>
                <a:cs typeface="Arial" panose="020B0604020202020204" pitchFamily="34" charset="0"/>
              </a:rPr>
              <a:t>for you?</a:t>
            </a:r>
            <a:endParaRPr lang="en-US" sz="3000" dirty="0" smtClean="0">
              <a:latin typeface="Arial" panose="020B0604020202020204" pitchFamily="34" charset="0"/>
              <a:cs typeface="Arial" panose="020B0604020202020204" pitchFamily="34" charset="0"/>
            </a:endParaRPr>
          </a:p>
          <a:p>
            <a:pPr marL="257168" indent="-257168" defTabSz="685783">
              <a:spcBef>
                <a:spcPct val="20000"/>
              </a:spcBef>
              <a:defRPr/>
            </a:pPr>
            <a:r>
              <a:rPr lang="en-US" sz="3000" dirty="0">
                <a:latin typeface="Arial" panose="020B0604020202020204" pitchFamily="34" charset="0"/>
                <a:cs typeface="Arial" panose="020B0604020202020204" pitchFamily="34" charset="0"/>
              </a:rPr>
              <a:t>	</a:t>
            </a:r>
            <a:r>
              <a:rPr lang="en-US" sz="3000" dirty="0" smtClean="0">
                <a:latin typeface="Arial" panose="020B0604020202020204" pitchFamily="34" charset="0"/>
                <a:cs typeface="Arial" panose="020B0604020202020204" pitchFamily="34" charset="0"/>
              </a:rPr>
              <a:t>				</a:t>
            </a:r>
            <a:r>
              <a:rPr lang="en-CA" sz="3000" dirty="0" smtClean="0">
                <a:latin typeface="Arial" panose="020B0604020202020204" pitchFamily="34" charset="0"/>
                <a:cs typeface="Arial" panose="020B0604020202020204" pitchFamily="34" charset="0"/>
              </a:rPr>
              <a:t>2 </a:t>
            </a:r>
            <a:r>
              <a:rPr lang="en-CA" sz="3000" dirty="0">
                <a:latin typeface="Arial" panose="020B0604020202020204" pitchFamily="34" charset="0"/>
                <a:cs typeface="Arial" panose="020B0604020202020204" pitchFamily="34" charset="0"/>
              </a:rPr>
              <a:t>minutes: </a:t>
            </a:r>
          </a:p>
          <a:p>
            <a:pPr marL="257168" indent="-257168" defTabSz="685783">
              <a:spcBef>
                <a:spcPct val="20000"/>
              </a:spcBef>
              <a:defRPr/>
            </a:pPr>
            <a:endParaRPr lang="en-CA" sz="1500" dirty="0">
              <a:latin typeface="Arial" panose="020B0604020202020204" pitchFamily="34" charset="0"/>
              <a:cs typeface="Arial" panose="020B0604020202020204" pitchFamily="34" charset="0"/>
            </a:endParaRPr>
          </a:p>
          <a:p>
            <a:pPr marL="257168" indent="-257168" defTabSz="685783">
              <a:spcBef>
                <a:spcPct val="20000"/>
              </a:spcBef>
              <a:defRPr/>
            </a:pPr>
            <a:r>
              <a:rPr lang="en-CA" sz="3000" b="1" dirty="0" smtClean="0">
                <a:latin typeface="Arial" panose="020B0604020202020204" pitchFamily="34" charset="0"/>
                <a:cs typeface="Arial" panose="020B0604020202020204" pitchFamily="34" charset="0"/>
              </a:rPr>
              <a:t>Potential solutions</a:t>
            </a:r>
          </a:p>
          <a:p>
            <a:pPr marL="257168" indent="-257168" defTabSz="685783">
              <a:spcBef>
                <a:spcPct val="20000"/>
              </a:spcBef>
              <a:defRPr/>
            </a:pPr>
            <a:r>
              <a:rPr lang="en-CA" sz="3000" dirty="0" smtClean="0">
                <a:latin typeface="Arial" panose="020B0604020202020204" pitchFamily="34" charset="0"/>
                <a:cs typeface="Arial" panose="020B0604020202020204" pitchFamily="34" charset="0"/>
              </a:rPr>
              <a:t>2. Identify potential solutions in your context to mitigate the risk?</a:t>
            </a:r>
          </a:p>
          <a:p>
            <a:pPr marL="257168" indent="-257168" defTabSz="685783">
              <a:spcBef>
                <a:spcPct val="20000"/>
              </a:spcBef>
              <a:defRPr/>
            </a:pPr>
            <a:r>
              <a:rPr lang="en-US" sz="3000" dirty="0">
                <a:latin typeface="Arial" panose="020B0604020202020204" pitchFamily="34" charset="0"/>
                <a:cs typeface="Arial" panose="020B0604020202020204" pitchFamily="34" charset="0"/>
              </a:rPr>
              <a:t>	</a:t>
            </a:r>
            <a:r>
              <a:rPr lang="en-US" sz="3000" dirty="0" smtClean="0">
                <a:latin typeface="Arial" panose="020B0604020202020204" pitchFamily="34" charset="0"/>
                <a:cs typeface="Arial" panose="020B0604020202020204" pitchFamily="34" charset="0"/>
              </a:rPr>
              <a:t>				</a:t>
            </a:r>
            <a:r>
              <a:rPr lang="en-CA" sz="3000" dirty="0">
                <a:latin typeface="Arial" panose="020B0604020202020204" pitchFamily="34" charset="0"/>
                <a:cs typeface="Arial" panose="020B0604020202020204" pitchFamily="34" charset="0"/>
              </a:rPr>
              <a:t>8 minutes:</a:t>
            </a:r>
          </a:p>
          <a:p>
            <a:pPr marL="257168" indent="-257168" defTabSz="685783">
              <a:spcBef>
                <a:spcPct val="20000"/>
              </a:spcBef>
              <a:defRPr/>
            </a:pPr>
            <a:endParaRPr lang="en-CA" sz="3000" dirty="0">
              <a:latin typeface="Arial" panose="020B0604020202020204" pitchFamily="34" charset="0"/>
              <a:cs typeface="Arial" panose="020B0604020202020204"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Content Placeholder 1"/>
          <p:cNvSpPr txBox="1">
            <a:spLocks/>
          </p:cNvSpPr>
          <p:nvPr/>
        </p:nvSpPr>
        <p:spPr>
          <a:xfrm>
            <a:off x="407368" y="332656"/>
            <a:ext cx="11233248" cy="5328592"/>
          </a:xfrm>
          <a:prstGeom prst="rect">
            <a:avLst/>
          </a:prstGeom>
        </p:spPr>
        <p:txBody>
          <a:bodyPr/>
          <a:lstStyle/>
          <a:p>
            <a:pPr marL="257168" indent="-257168" defTabSz="685783">
              <a:spcBef>
                <a:spcPct val="20000"/>
              </a:spcBef>
              <a:defRPr/>
            </a:pPr>
            <a:r>
              <a:rPr lang="en-CA" sz="3200" b="1" dirty="0">
                <a:latin typeface="Arial" panose="020B0604020202020204" pitchFamily="34" charset="0"/>
                <a:cs typeface="Arial" panose="020B0604020202020204" pitchFamily="34" charset="0"/>
              </a:rPr>
              <a:t>Rule of Two </a:t>
            </a:r>
            <a:r>
              <a:rPr lang="en-CA" sz="3200" b="1" dirty="0" smtClean="0">
                <a:latin typeface="Arial" panose="020B0604020202020204" pitchFamily="34" charset="0"/>
                <a:cs typeface="Arial" panose="020B0604020202020204" pitchFamily="34" charset="0"/>
              </a:rPr>
              <a:t>Implementation Challenge Discussion</a:t>
            </a:r>
            <a:endParaRPr lang="en-CA" sz="3200" b="1" dirty="0">
              <a:latin typeface="Arial" panose="020B0604020202020204" pitchFamily="34" charset="0"/>
              <a:cs typeface="Arial" panose="020B0604020202020204" pitchFamily="34" charset="0"/>
            </a:endParaRPr>
          </a:p>
          <a:p>
            <a:pPr marL="257168" indent="-257168" algn="ctr" defTabSz="685783">
              <a:spcBef>
                <a:spcPct val="20000"/>
              </a:spcBef>
              <a:defRPr/>
            </a:pPr>
            <a:endParaRPr lang="en-CA" sz="700" dirty="0">
              <a:latin typeface="Arial" panose="020B0604020202020204" pitchFamily="34" charset="0"/>
              <a:cs typeface="Arial" panose="020B0604020202020204" pitchFamily="34" charset="0"/>
            </a:endParaRPr>
          </a:p>
          <a:p>
            <a:pPr marL="514350" indent="-514350" defTabSz="685783">
              <a:spcBef>
                <a:spcPct val="20000"/>
              </a:spcBef>
              <a:buAutoNum type="arabicPeriod"/>
              <a:defRPr/>
            </a:pPr>
            <a:r>
              <a:rPr lang="en-US" sz="2000" dirty="0" smtClean="0">
                <a:latin typeface="Arial" panose="020B0604020202020204" pitchFamily="34" charset="0"/>
                <a:cs typeface="Arial" panose="020B0604020202020204" pitchFamily="34" charset="0"/>
              </a:rPr>
              <a:t>Number of volunteers in the system</a:t>
            </a:r>
          </a:p>
          <a:p>
            <a:pPr marL="514350" indent="-514350" defTabSz="685783">
              <a:spcBef>
                <a:spcPct val="20000"/>
              </a:spcBef>
              <a:buAutoNum type="arabicPeriod"/>
              <a:defRPr/>
            </a:pPr>
            <a:r>
              <a:rPr lang="en-US" sz="2000" dirty="0" smtClean="0">
                <a:latin typeface="Arial" panose="020B0604020202020204" pitchFamily="34" charset="0"/>
                <a:cs typeface="Arial" panose="020B0604020202020204" pitchFamily="34" charset="0"/>
              </a:rPr>
              <a:t>The geography of our province and the ability to reach rural coaches and the ability to move coaches to “Certified”</a:t>
            </a:r>
          </a:p>
          <a:p>
            <a:pPr marL="514350" indent="-514350" defTabSz="685783">
              <a:spcBef>
                <a:spcPct val="20000"/>
              </a:spcBef>
              <a:buAutoNum type="arabicPeriod"/>
              <a:defRPr/>
            </a:pPr>
            <a:r>
              <a:rPr lang="en-US" sz="2000" dirty="0" smtClean="0">
                <a:latin typeface="Arial" panose="020B0604020202020204" pitchFamily="34" charset="0"/>
                <a:cs typeface="Arial" panose="020B0604020202020204" pitchFamily="34" charset="0"/>
              </a:rPr>
              <a:t>Financial resources – to develop and implement safe sport and the Rule of 2.</a:t>
            </a:r>
          </a:p>
          <a:p>
            <a:pPr marL="514350" indent="-514350" defTabSz="685783">
              <a:spcBef>
                <a:spcPct val="20000"/>
              </a:spcBef>
              <a:buAutoNum type="arabicPeriod"/>
              <a:defRPr/>
            </a:pPr>
            <a:r>
              <a:rPr lang="en-US" sz="2000" dirty="0" smtClean="0">
                <a:latin typeface="Arial" panose="020B0604020202020204" pitchFamily="34" charset="0"/>
                <a:cs typeface="Arial" panose="020B0604020202020204" pitchFamily="34" charset="0"/>
              </a:rPr>
              <a:t>Ability to get the message out to the public</a:t>
            </a:r>
          </a:p>
          <a:p>
            <a:pPr marL="514350" indent="-514350" defTabSz="685783">
              <a:spcBef>
                <a:spcPct val="20000"/>
              </a:spcBef>
              <a:buAutoNum type="arabicPeriod"/>
              <a:defRPr/>
            </a:pPr>
            <a:r>
              <a:rPr lang="en-US" sz="2000" dirty="0" smtClean="0">
                <a:latin typeface="Arial" panose="020B0604020202020204" pitchFamily="34" charset="0"/>
                <a:cs typeface="Arial" panose="020B0604020202020204" pitchFamily="34" charset="0"/>
              </a:rPr>
              <a:t>Challenges with record check screening, especially for sports wanting vulnerable sector and the amount of time it takes</a:t>
            </a:r>
          </a:p>
          <a:p>
            <a:pPr marL="514350" indent="-514350" defTabSz="685783">
              <a:spcBef>
                <a:spcPct val="20000"/>
              </a:spcBef>
              <a:buAutoNum type="arabicPeriod"/>
              <a:defRPr/>
            </a:pPr>
            <a:r>
              <a:rPr lang="en-US" sz="2000" dirty="0" smtClean="0">
                <a:latin typeface="Arial" panose="020B0604020202020204" pitchFamily="34" charset="0"/>
                <a:cs typeface="Arial" panose="020B0604020202020204" pitchFamily="34" charset="0"/>
              </a:rPr>
              <a:t>Club turnover and risk – vicarious liability</a:t>
            </a:r>
          </a:p>
          <a:p>
            <a:pPr marL="514350" indent="-514350" defTabSz="685783">
              <a:spcBef>
                <a:spcPct val="20000"/>
              </a:spcBef>
              <a:buAutoNum type="arabicPeriod"/>
              <a:defRPr/>
            </a:pPr>
            <a:r>
              <a:rPr lang="en-US" sz="2000" dirty="0" smtClean="0">
                <a:latin typeface="Arial" panose="020B0604020202020204" pitchFamily="34" charset="0"/>
                <a:cs typeface="Arial" panose="020B0604020202020204" pitchFamily="34" charset="0"/>
              </a:rPr>
              <a:t>Partnership with schools and municipalities</a:t>
            </a:r>
          </a:p>
          <a:p>
            <a:pPr marL="514350" indent="-514350" defTabSz="685783">
              <a:spcBef>
                <a:spcPct val="20000"/>
              </a:spcBef>
              <a:buAutoNum type="arabicPeriod"/>
              <a:defRPr/>
            </a:pPr>
            <a:r>
              <a:rPr lang="en-US" sz="2000" dirty="0" smtClean="0">
                <a:latin typeface="Arial" panose="020B0604020202020204" pitchFamily="34" charset="0"/>
                <a:cs typeface="Arial" panose="020B0604020202020204" pitchFamily="34" charset="0"/>
              </a:rPr>
              <a:t>Young coaches – below 18</a:t>
            </a:r>
          </a:p>
          <a:p>
            <a:pPr marL="514350" indent="-514350" defTabSz="685783">
              <a:spcBef>
                <a:spcPct val="20000"/>
              </a:spcBef>
              <a:buAutoNum type="arabicPeriod"/>
              <a:defRPr/>
            </a:pPr>
            <a:r>
              <a:rPr lang="en-US" sz="2000" dirty="0" smtClean="0">
                <a:latin typeface="Arial" panose="020B0604020202020204" pitchFamily="34" charset="0"/>
                <a:cs typeface="Arial" panose="020B0604020202020204" pitchFamily="34" charset="0"/>
              </a:rPr>
              <a:t>Getting to “gold standard” is this attainable? How do we help Coaches move to “Certified”?</a:t>
            </a:r>
          </a:p>
          <a:p>
            <a:pPr marL="514350" indent="-514350" defTabSz="685783">
              <a:spcBef>
                <a:spcPct val="20000"/>
              </a:spcBef>
              <a:buAutoNum type="arabicPeriod"/>
              <a:defRPr/>
            </a:pPr>
            <a:r>
              <a:rPr lang="en-US" sz="2000" dirty="0" smtClean="0">
                <a:latin typeface="Arial" panose="020B0604020202020204" pitchFamily="34" charset="0"/>
                <a:cs typeface="Arial" panose="020B0604020202020204" pitchFamily="34" charset="0"/>
              </a:rPr>
              <a:t>Who does the work?</a:t>
            </a:r>
            <a:endParaRPr lang="en-CA" sz="3000" dirty="0">
              <a:latin typeface="Arial" panose="020B0604020202020204" pitchFamily="34" charset="0"/>
              <a:cs typeface="Arial" panose="020B0604020202020204" pitchFamily="34" charset="0"/>
            </a:endParaRPr>
          </a:p>
          <a:p>
            <a:pPr marL="257168" indent="-257168" defTabSz="685783">
              <a:spcBef>
                <a:spcPct val="20000"/>
              </a:spcBef>
              <a:defRPr/>
            </a:pPr>
            <a:endParaRPr lang="en-CA" sz="3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7573372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Content Placeholder 1"/>
          <p:cNvSpPr txBox="1">
            <a:spLocks/>
          </p:cNvSpPr>
          <p:nvPr/>
        </p:nvSpPr>
        <p:spPr>
          <a:xfrm>
            <a:off x="191344" y="332656"/>
            <a:ext cx="11809312" cy="5328592"/>
          </a:xfrm>
          <a:prstGeom prst="rect">
            <a:avLst/>
          </a:prstGeom>
        </p:spPr>
        <p:txBody>
          <a:bodyPr/>
          <a:lstStyle/>
          <a:p>
            <a:pPr marL="257168" indent="-257168" defTabSz="685783">
              <a:spcBef>
                <a:spcPct val="20000"/>
              </a:spcBef>
              <a:defRPr/>
            </a:pPr>
            <a:r>
              <a:rPr lang="en-CA" sz="3200" b="1" dirty="0">
                <a:latin typeface="Arial" panose="020B0604020202020204" pitchFamily="34" charset="0"/>
                <a:cs typeface="Arial" panose="020B0604020202020204" pitchFamily="34" charset="0"/>
              </a:rPr>
              <a:t>Rule of </a:t>
            </a:r>
            <a:r>
              <a:rPr lang="en-CA" sz="3200" b="1" dirty="0" smtClean="0">
                <a:latin typeface="Arial" panose="020B0604020202020204" pitchFamily="34" charset="0"/>
                <a:cs typeface="Arial" panose="020B0604020202020204" pitchFamily="34" charset="0"/>
              </a:rPr>
              <a:t>2 – Risk Solution</a:t>
            </a:r>
            <a:r>
              <a:rPr lang="en-CA" sz="3200" b="1" dirty="0" smtClean="0">
                <a:latin typeface="Arial" panose="020B0604020202020204" pitchFamily="34" charset="0"/>
                <a:cs typeface="Arial" panose="020B0604020202020204" pitchFamily="34" charset="0"/>
              </a:rPr>
              <a:t> </a:t>
            </a:r>
            <a:r>
              <a:rPr lang="en-CA" sz="3200" b="1" dirty="0" smtClean="0">
                <a:latin typeface="Arial" panose="020B0604020202020204" pitchFamily="34" charset="0"/>
                <a:cs typeface="Arial" panose="020B0604020202020204" pitchFamily="34" charset="0"/>
              </a:rPr>
              <a:t>Implementation </a:t>
            </a:r>
            <a:r>
              <a:rPr lang="en-CA" sz="3200" b="1" dirty="0" smtClean="0">
                <a:latin typeface="Arial" panose="020B0604020202020204" pitchFamily="34" charset="0"/>
                <a:cs typeface="Arial" panose="020B0604020202020204" pitchFamily="34" charset="0"/>
              </a:rPr>
              <a:t>Discussion</a:t>
            </a:r>
          </a:p>
          <a:p>
            <a:pPr marL="257168" indent="-257168" defTabSz="685783">
              <a:spcBef>
                <a:spcPct val="20000"/>
              </a:spcBef>
              <a:defRPr/>
            </a:pPr>
            <a:endParaRPr lang="en-CA" sz="700" dirty="0">
              <a:latin typeface="Arial" panose="020B0604020202020204" pitchFamily="34" charset="0"/>
              <a:cs typeface="Arial" panose="020B0604020202020204" pitchFamily="34" charset="0"/>
            </a:endParaRPr>
          </a:p>
          <a:p>
            <a:pPr marL="457200" indent="-457200" defTabSz="685783">
              <a:spcBef>
                <a:spcPct val="20000"/>
              </a:spcBef>
              <a:buFontTx/>
              <a:buChar char="-"/>
              <a:defRPr/>
            </a:pPr>
            <a:r>
              <a:rPr lang="en-CA" sz="1400" dirty="0" smtClean="0">
                <a:latin typeface="Arial" panose="020B0604020202020204" pitchFamily="34" charset="0"/>
                <a:cs typeface="Arial" panose="020B0604020202020204" pitchFamily="34" charset="0"/>
              </a:rPr>
              <a:t>Cultural shift, a new normal, target small prioritized steps</a:t>
            </a:r>
          </a:p>
          <a:p>
            <a:pPr marL="457200" indent="-457200" defTabSz="685783">
              <a:spcBef>
                <a:spcPct val="20000"/>
              </a:spcBef>
              <a:buFontTx/>
              <a:buChar char="-"/>
              <a:defRPr/>
            </a:pPr>
            <a:r>
              <a:rPr lang="en-CA" sz="1400" dirty="0" smtClean="0">
                <a:latin typeface="Arial" panose="020B0604020202020204" pitchFamily="34" charset="0"/>
                <a:cs typeface="Arial" panose="020B0604020202020204" pitchFamily="34" charset="0"/>
              </a:rPr>
              <a:t>Aim for Gold Standard for highest risk athletes and situations</a:t>
            </a:r>
          </a:p>
          <a:p>
            <a:pPr marL="457200" indent="-457200" defTabSz="685783">
              <a:spcBef>
                <a:spcPct val="20000"/>
              </a:spcBef>
              <a:buFontTx/>
              <a:buChar char="-"/>
              <a:defRPr/>
            </a:pPr>
            <a:r>
              <a:rPr lang="en-CA" sz="1400" dirty="0" smtClean="0">
                <a:latin typeface="Arial" panose="020B0604020202020204" pitchFamily="34" charset="0"/>
                <a:cs typeface="Arial" panose="020B0604020202020204" pitchFamily="34" charset="0"/>
              </a:rPr>
              <a:t>Outline of responsibilities at each level of sport including providing clear coaching roles</a:t>
            </a:r>
          </a:p>
          <a:p>
            <a:pPr marL="457200" indent="-457200" defTabSz="685783">
              <a:spcBef>
                <a:spcPct val="20000"/>
              </a:spcBef>
              <a:buFontTx/>
              <a:buChar char="-"/>
              <a:defRPr/>
            </a:pPr>
            <a:r>
              <a:rPr lang="en-CA" sz="1400" dirty="0" smtClean="0">
                <a:latin typeface="Arial" panose="020B0604020202020204" pitchFamily="34" charset="0"/>
                <a:cs typeface="Arial" panose="020B0604020202020204" pitchFamily="34" charset="0"/>
              </a:rPr>
              <a:t>Fundin</a:t>
            </a:r>
            <a:r>
              <a:rPr lang="en-CA" sz="1400" dirty="0" smtClean="0">
                <a:latin typeface="Arial" panose="020B0604020202020204" pitchFamily="34" charset="0"/>
                <a:cs typeface="Arial" panose="020B0604020202020204" pitchFamily="34" charset="0"/>
              </a:rPr>
              <a:t>g to support implementation of safe sport principles</a:t>
            </a:r>
          </a:p>
          <a:p>
            <a:pPr marL="457200" indent="-457200" defTabSz="685783">
              <a:spcBef>
                <a:spcPct val="20000"/>
              </a:spcBef>
              <a:buFontTx/>
              <a:buChar char="-"/>
              <a:defRPr/>
            </a:pPr>
            <a:r>
              <a:rPr lang="en-CA" sz="1400" dirty="0" smtClean="0">
                <a:latin typeface="Arial" panose="020B0604020202020204" pitchFamily="34" charset="0"/>
                <a:cs typeface="Arial" panose="020B0604020202020204" pitchFamily="34" charset="0"/>
              </a:rPr>
              <a:t>Develop and share resources – reduce work on volunteers (work, material, time, </a:t>
            </a:r>
            <a:r>
              <a:rPr lang="en-CA" sz="1400" dirty="0" err="1" smtClean="0">
                <a:latin typeface="Arial" panose="020B0604020202020204" pitchFamily="34" charset="0"/>
                <a:cs typeface="Arial" panose="020B0604020202020204" pitchFamily="34" charset="0"/>
              </a:rPr>
              <a:t>etc</a:t>
            </a:r>
            <a:r>
              <a:rPr lang="en-CA" sz="1400" dirty="0" smtClean="0">
                <a:latin typeface="Arial" panose="020B0604020202020204" pitchFamily="34" charset="0"/>
                <a:cs typeface="Arial" panose="020B0604020202020204" pitchFamily="34" charset="0"/>
              </a:rPr>
              <a:t>)</a:t>
            </a:r>
          </a:p>
          <a:p>
            <a:pPr marL="457200" indent="-457200" defTabSz="685783">
              <a:spcBef>
                <a:spcPct val="20000"/>
              </a:spcBef>
              <a:buFontTx/>
              <a:buChar char="-"/>
              <a:defRPr/>
            </a:pPr>
            <a:r>
              <a:rPr lang="en-CA" sz="1400" dirty="0" smtClean="0">
                <a:latin typeface="Arial" panose="020B0604020202020204" pitchFamily="34" charset="0"/>
                <a:cs typeface="Arial" panose="020B0604020202020204" pitchFamily="34" charset="0"/>
              </a:rPr>
              <a:t>Training is free in NL so train and work to move more coaches to Certified</a:t>
            </a:r>
          </a:p>
          <a:p>
            <a:pPr marL="457200" indent="-457200" defTabSz="685783">
              <a:spcBef>
                <a:spcPct val="20000"/>
              </a:spcBef>
              <a:buFontTx/>
              <a:buChar char="-"/>
              <a:defRPr/>
            </a:pPr>
            <a:r>
              <a:rPr lang="en-CA" sz="1400" dirty="0" smtClean="0">
                <a:latin typeface="Arial" panose="020B0604020202020204" pitchFamily="34" charset="0"/>
                <a:cs typeface="Arial" panose="020B0604020202020204" pitchFamily="34" charset="0"/>
              </a:rPr>
              <a:t>Educate using the screening checklist so individuals understand levels of screening needed for people to be qualified as “Screened”</a:t>
            </a:r>
          </a:p>
          <a:p>
            <a:pPr marL="457200" indent="-457200" defTabSz="685783">
              <a:spcBef>
                <a:spcPct val="20000"/>
              </a:spcBef>
              <a:buFontTx/>
              <a:buChar char="-"/>
              <a:defRPr/>
            </a:pPr>
            <a:r>
              <a:rPr lang="en-CA" sz="1400" dirty="0" smtClean="0">
                <a:latin typeface="Arial" panose="020B0604020202020204" pitchFamily="34" charset="0"/>
                <a:cs typeface="Arial" panose="020B0604020202020204" pitchFamily="34" charset="0"/>
              </a:rPr>
              <a:t>Provide guidelines for travel</a:t>
            </a:r>
          </a:p>
          <a:p>
            <a:pPr marL="457200" indent="-457200" defTabSz="685783">
              <a:spcBef>
                <a:spcPct val="20000"/>
              </a:spcBef>
              <a:buFontTx/>
              <a:buChar char="-"/>
              <a:defRPr/>
            </a:pPr>
            <a:r>
              <a:rPr lang="en-CA" sz="1400" dirty="0" smtClean="0">
                <a:latin typeface="Arial" panose="020B0604020202020204" pitchFamily="34" charset="0"/>
                <a:cs typeface="Arial" panose="020B0604020202020204" pitchFamily="34" charset="0"/>
              </a:rPr>
              <a:t>$ to travel when 1 athlete qualifies – pair up with other clubs on-site or add a safe sport tax (Skate Canada) to fund. require parents to go?  </a:t>
            </a:r>
          </a:p>
          <a:p>
            <a:pPr marL="457200" indent="-457200" defTabSz="685783">
              <a:spcBef>
                <a:spcPct val="20000"/>
              </a:spcBef>
              <a:buFontTx/>
              <a:buChar char="-"/>
              <a:defRPr/>
            </a:pPr>
            <a:r>
              <a:rPr lang="en-CA" sz="1400" dirty="0" smtClean="0">
                <a:latin typeface="Arial" panose="020B0604020202020204" pitchFamily="34" charset="0"/>
                <a:cs typeface="Arial" panose="020B0604020202020204" pitchFamily="34" charset="0"/>
              </a:rPr>
              <a:t>Meet athletes in an open and observable environment – coffee shop vs behind closed doors</a:t>
            </a:r>
          </a:p>
          <a:p>
            <a:pPr marL="457200" indent="-457200" defTabSz="685783">
              <a:spcBef>
                <a:spcPct val="20000"/>
              </a:spcBef>
              <a:buFontTx/>
              <a:buChar char="-"/>
              <a:defRPr/>
            </a:pPr>
            <a:r>
              <a:rPr lang="en-CA" sz="1400" dirty="0" smtClean="0">
                <a:latin typeface="Arial" panose="020B0604020202020204" pitchFamily="34" charset="0"/>
                <a:cs typeface="Arial" panose="020B0604020202020204" pitchFamily="34" charset="0"/>
              </a:rPr>
              <a:t>Provide incentives for coaches that move to Certification, work with School sport for credit, provide opportunity to record hours logged</a:t>
            </a:r>
          </a:p>
          <a:p>
            <a:pPr marL="457200" indent="-457200" defTabSz="685783">
              <a:spcBef>
                <a:spcPct val="20000"/>
              </a:spcBef>
              <a:buFontTx/>
              <a:buChar char="-"/>
              <a:defRPr/>
            </a:pPr>
            <a:r>
              <a:rPr lang="en-CA" sz="1400" dirty="0" smtClean="0">
                <a:latin typeface="Arial" panose="020B0604020202020204" pitchFamily="34" charset="0"/>
                <a:cs typeface="Arial" panose="020B0604020202020204" pitchFamily="34" charset="0"/>
              </a:rPr>
              <a:t>Need more police departments offering on-line Vulnerable Sector checks in addition to Sterling Talent Managements E-PIC</a:t>
            </a:r>
          </a:p>
          <a:p>
            <a:pPr marL="457200" indent="-457200" defTabSz="685783">
              <a:spcBef>
                <a:spcPct val="20000"/>
              </a:spcBef>
              <a:buFontTx/>
              <a:buChar char="-"/>
              <a:defRPr/>
            </a:pPr>
            <a:r>
              <a:rPr lang="en-CA" sz="1400" dirty="0" smtClean="0">
                <a:latin typeface="Arial" panose="020B0604020202020204" pitchFamily="34" charset="0"/>
                <a:cs typeface="Arial" panose="020B0604020202020204" pitchFamily="34" charset="0"/>
              </a:rPr>
              <a:t>More blended learning opportunities in addition to face to face; develop NL facilitator training</a:t>
            </a:r>
          </a:p>
          <a:p>
            <a:pPr marL="457200" indent="-457200" defTabSz="685783">
              <a:spcBef>
                <a:spcPct val="20000"/>
              </a:spcBef>
              <a:buFontTx/>
              <a:buChar char="-"/>
              <a:defRPr/>
            </a:pPr>
            <a:r>
              <a:rPr lang="en-CA" sz="1400" dirty="0" smtClean="0">
                <a:latin typeface="Arial" panose="020B0604020202020204" pitchFamily="34" charset="0"/>
                <a:cs typeface="Arial" panose="020B0604020202020204" pitchFamily="34" charset="0"/>
              </a:rPr>
              <a:t>Create on-line training about what RCM is and for sessions that support coaches outside the metro area</a:t>
            </a:r>
          </a:p>
          <a:p>
            <a:pPr marL="457200" indent="-457200" defTabSz="685783">
              <a:spcBef>
                <a:spcPct val="20000"/>
              </a:spcBef>
              <a:buFontTx/>
              <a:buChar char="-"/>
              <a:defRPr/>
            </a:pPr>
            <a:r>
              <a:rPr lang="en-CA" sz="1400" dirty="0" smtClean="0">
                <a:latin typeface="Arial" panose="020B0604020202020204" pitchFamily="34" charset="0"/>
                <a:cs typeface="Arial" panose="020B0604020202020204" pitchFamily="34" charset="0"/>
              </a:rPr>
              <a:t>Develop more Coach development sessions and parent information sessions along with player development camps </a:t>
            </a:r>
          </a:p>
          <a:p>
            <a:pPr marL="457200" indent="-457200" defTabSz="685783">
              <a:spcBef>
                <a:spcPct val="20000"/>
              </a:spcBef>
              <a:buFontTx/>
              <a:buChar char="-"/>
              <a:defRPr/>
            </a:pPr>
            <a:endParaRPr lang="en-CA" sz="3000" dirty="0" smtClean="0">
              <a:latin typeface="Arial" panose="020B0604020202020204" pitchFamily="34" charset="0"/>
              <a:cs typeface="Arial" panose="020B0604020202020204" pitchFamily="34" charset="0"/>
            </a:endParaRPr>
          </a:p>
          <a:p>
            <a:pPr marL="257168" indent="-257168" defTabSz="685783">
              <a:spcBef>
                <a:spcPct val="20000"/>
              </a:spcBef>
              <a:defRPr/>
            </a:pPr>
            <a:r>
              <a:rPr lang="en-US" sz="3000" dirty="0">
                <a:latin typeface="Arial" panose="020B0604020202020204" pitchFamily="34" charset="0"/>
                <a:cs typeface="Arial" panose="020B0604020202020204" pitchFamily="34" charset="0"/>
              </a:rPr>
              <a:t>	</a:t>
            </a:r>
            <a:r>
              <a:rPr lang="en-US" sz="3000" dirty="0" smtClean="0">
                <a:latin typeface="Arial" panose="020B0604020202020204" pitchFamily="34" charset="0"/>
                <a:cs typeface="Arial" panose="020B0604020202020204" pitchFamily="34" charset="0"/>
              </a:rPr>
              <a:t>			</a:t>
            </a:r>
            <a:endParaRPr lang="en-CA" sz="3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1222325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551384" y="1124744"/>
            <a:ext cx="10972800" cy="4597747"/>
          </a:xfrm>
        </p:spPr>
        <p:txBody>
          <a:bodyPr>
            <a:normAutofit/>
          </a:bodyPr>
          <a:lstStyle/>
          <a:p>
            <a:endParaRPr lang="en-CA" sz="3600" b="1" dirty="0">
              <a:latin typeface="Arial" panose="020B0604020202020204" pitchFamily="34" charset="0"/>
              <a:cs typeface="Arial" panose="020B0604020202020204" pitchFamily="34" charset="0"/>
            </a:endParaRPr>
          </a:p>
          <a:p>
            <a:endParaRPr lang="en-CA" sz="3600" b="1" dirty="0">
              <a:latin typeface="Arial" panose="020B0604020202020204" pitchFamily="34" charset="0"/>
              <a:cs typeface="Arial" panose="020B0604020202020204" pitchFamily="34" charset="0"/>
            </a:endParaRPr>
          </a:p>
          <a:p>
            <a:pPr algn="ctr">
              <a:buNone/>
            </a:pPr>
            <a:r>
              <a:rPr lang="en-CA" sz="3600" b="1" dirty="0">
                <a:latin typeface="Arial" panose="020B0604020202020204" pitchFamily="34" charset="0"/>
                <a:cs typeface="Arial" panose="020B0604020202020204" pitchFamily="34" charset="0"/>
              </a:rPr>
              <a:t>Education</a:t>
            </a:r>
          </a:p>
          <a:p>
            <a:pPr algn="ctr">
              <a:buNone/>
            </a:pPr>
            <a:r>
              <a:rPr lang="en-CA" sz="3600" b="1" dirty="0">
                <a:latin typeface="Arial" panose="020B0604020202020204" pitchFamily="34" charset="0"/>
                <a:cs typeface="Arial" panose="020B0604020202020204" pitchFamily="34" charset="0"/>
              </a:rPr>
              <a:t>Ethics &amp; Respect Training</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998723" y="2060848"/>
            <a:ext cx="6218477" cy="1734865"/>
          </a:xfrm>
          <a:prstGeom prst="rect">
            <a:avLst/>
          </a:prstGeom>
        </p:spPr>
      </p:pic>
    </p:spTree>
    <p:extLst>
      <p:ext uri="{BB962C8B-B14F-4D97-AF65-F5344CB8AC3E}">
        <p14:creationId xmlns:p14="http://schemas.microsoft.com/office/powerpoint/2010/main" val="9660090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idx="4294967295"/>
          </p:nvPr>
        </p:nvSpPr>
        <p:spPr>
          <a:xfrm>
            <a:off x="425308" y="458652"/>
            <a:ext cx="11452225" cy="504825"/>
          </a:xfrm>
        </p:spPr>
        <p:txBody>
          <a:bodyPr>
            <a:normAutofit fontScale="90000"/>
          </a:bodyPr>
          <a:lstStyle/>
          <a:p>
            <a:pPr lvl="0"/>
            <a:r>
              <a:rPr lang="en-CA" b="1" dirty="0">
                <a:latin typeface="Arial" panose="020B0604020202020204" pitchFamily="34" charset="0"/>
                <a:cs typeface="Arial" panose="020B0604020202020204" pitchFamily="34" charset="0"/>
              </a:rPr>
              <a:t>Ethics and Respect Training</a:t>
            </a:r>
          </a:p>
        </p:txBody>
      </p:sp>
      <p:sp>
        <p:nvSpPr>
          <p:cNvPr id="2" name="Content Placeholder 1"/>
          <p:cNvSpPr>
            <a:spLocks noGrp="1"/>
          </p:cNvSpPr>
          <p:nvPr>
            <p:ph idx="4294967295"/>
          </p:nvPr>
        </p:nvSpPr>
        <p:spPr>
          <a:xfrm>
            <a:off x="430036" y="1194143"/>
            <a:ext cx="11138572" cy="4525962"/>
          </a:xfrm>
        </p:spPr>
        <p:txBody>
          <a:bodyPr>
            <a:normAutofit/>
          </a:bodyPr>
          <a:lstStyle/>
          <a:p>
            <a:pPr>
              <a:buNone/>
            </a:pPr>
            <a:r>
              <a:rPr lang="en-CA" sz="2500" dirty="0" smtClean="0">
                <a:latin typeface="Arial" panose="020B0604020202020204" pitchFamily="34" charset="0"/>
                <a:cs typeface="Arial" panose="020B0604020202020204" pitchFamily="34" charset="0"/>
              </a:rPr>
              <a:t>Increasing </a:t>
            </a:r>
            <a:r>
              <a:rPr lang="en-CA" sz="2500" dirty="0">
                <a:latin typeface="Arial" panose="020B0604020202020204" pitchFamily="34" charset="0"/>
                <a:cs typeface="Arial" panose="020B0604020202020204" pitchFamily="34" charset="0"/>
              </a:rPr>
              <a:t>coaches’ ethical conduct and ethical behaviour toward athletes requires that coaches be trained to understand what it means to act ethically. </a:t>
            </a:r>
          </a:p>
        </p:txBody>
      </p:sp>
      <p:pic>
        <p:nvPicPr>
          <p:cNvPr id="5" name="Picture 4" descr="Image result for canoe canada"/>
          <p:cNvPicPr/>
          <p:nvPr/>
        </p:nvPicPr>
        <p:blipFill>
          <a:blip r:embed="rId3">
            <a:extLst>
              <a:ext uri="{28A0092B-C50C-407E-A947-70E740481C1C}">
                <a14:useLocalDpi xmlns:a14="http://schemas.microsoft.com/office/drawing/2010/main" val="0"/>
              </a:ext>
            </a:extLst>
          </a:blip>
          <a:srcRect/>
          <a:stretch>
            <a:fillRect/>
          </a:stretch>
        </p:blipFill>
        <p:spPr bwMode="auto">
          <a:xfrm>
            <a:off x="1146448" y="2132856"/>
            <a:ext cx="3581400" cy="2362200"/>
          </a:xfrm>
          <a:prstGeom prst="rect">
            <a:avLst/>
          </a:prstGeom>
          <a:noFill/>
          <a:ln>
            <a:noFill/>
          </a:ln>
        </p:spPr>
      </p:pic>
      <p:pic>
        <p:nvPicPr>
          <p:cNvPr id="7" name="Picture 6" descr="Image result for canoe canada"/>
          <p:cNvPicPr/>
          <p:nvPr/>
        </p:nvPicPr>
        <p:blipFill>
          <a:blip r:embed="rId4">
            <a:extLst>
              <a:ext uri="{28A0092B-C50C-407E-A947-70E740481C1C}">
                <a14:useLocalDpi xmlns:a14="http://schemas.microsoft.com/office/drawing/2010/main" val="0"/>
              </a:ext>
            </a:extLst>
          </a:blip>
          <a:srcRect/>
          <a:stretch>
            <a:fillRect/>
          </a:stretch>
        </p:blipFill>
        <p:spPr bwMode="auto">
          <a:xfrm>
            <a:off x="6403032" y="2132856"/>
            <a:ext cx="3581400" cy="2362199"/>
          </a:xfrm>
          <a:prstGeom prst="rect">
            <a:avLst/>
          </a:prstGeom>
          <a:noFill/>
          <a:ln>
            <a:noFill/>
          </a:ln>
        </p:spPr>
      </p:pic>
      <p:sp>
        <p:nvSpPr>
          <p:cNvPr id="3" name="Rectangle 2"/>
          <p:cNvSpPr/>
          <p:nvPr/>
        </p:nvSpPr>
        <p:spPr>
          <a:xfrm>
            <a:off x="647992" y="4653136"/>
            <a:ext cx="10745076" cy="830997"/>
          </a:xfrm>
          <a:prstGeom prst="rect">
            <a:avLst/>
          </a:prstGeom>
        </p:spPr>
        <p:txBody>
          <a:bodyPr wrap="square">
            <a:spAutoFit/>
          </a:bodyPr>
          <a:lstStyle/>
          <a:p>
            <a:pPr lvl="0" defTabSz="914400">
              <a:defRPr/>
            </a:pPr>
            <a:r>
              <a:rPr lang="en-US" sz="2400" dirty="0">
                <a:latin typeface="Arial" panose="020B0604020202020204" pitchFamily="34" charset="0"/>
                <a:cs typeface="Arial" panose="020B0604020202020204" pitchFamily="34" charset="0"/>
              </a:rPr>
              <a:t>Mobilizing the bystander to act rather than relying on just changing behaviors</a:t>
            </a:r>
            <a:r>
              <a:rPr lang="en-US" sz="2400" dirty="0" smtClean="0">
                <a:latin typeface="Arial" panose="020B0604020202020204" pitchFamily="34" charset="0"/>
                <a:cs typeface="Arial" panose="020B0604020202020204" pitchFamily="34" charset="0"/>
              </a:rPr>
              <a:t>'.</a:t>
            </a:r>
          </a:p>
          <a:p>
            <a:pPr lvl="0" algn="ctr" defTabSz="914400">
              <a:defRPr/>
            </a:pPr>
            <a:r>
              <a:rPr lang="en-US" sz="2400" dirty="0" smtClean="0">
                <a:latin typeface="Arial" panose="020B0604020202020204" pitchFamily="34" charset="0"/>
                <a:cs typeface="Arial" panose="020B0604020202020204" pitchFamily="34" charset="0"/>
              </a:rPr>
              <a:t>“see something, say something!”</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514346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1EA27D0-2E29-E64D-9248-D03E3376FC2E}"/>
              </a:ext>
            </a:extLst>
          </p:cNvPr>
          <p:cNvSpPr txBox="1"/>
          <p:nvPr/>
        </p:nvSpPr>
        <p:spPr>
          <a:xfrm>
            <a:off x="244589" y="461714"/>
            <a:ext cx="8443608" cy="615553"/>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NCCP Make Ethical Decisions</a:t>
            </a:r>
          </a:p>
        </p:txBody>
      </p:sp>
      <p:sp>
        <p:nvSpPr>
          <p:cNvPr id="3" name="TextBox 2">
            <a:extLst>
              <a:ext uri="{FF2B5EF4-FFF2-40B4-BE49-F238E27FC236}">
                <a16:creationId xmlns:a16="http://schemas.microsoft.com/office/drawing/2014/main" id="{DC66E7D4-C10A-9446-9E03-D6C2489AC725}"/>
              </a:ext>
            </a:extLst>
          </p:cNvPr>
          <p:cNvSpPr txBox="1"/>
          <p:nvPr/>
        </p:nvSpPr>
        <p:spPr>
          <a:xfrm>
            <a:off x="274118" y="1079242"/>
            <a:ext cx="5557856" cy="4708981"/>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20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Updated content with new scenarios</a:t>
            </a:r>
          </a:p>
          <a:p>
            <a:pPr marR="0" lvl="0" algn="l" defTabSz="914400" rtl="0" eaLnBrk="1" fontAlgn="auto" latinLnBrk="0" hangingPunct="1">
              <a:lnSpc>
                <a:spcPct val="100000"/>
              </a:lnSpc>
              <a:spcBef>
                <a:spcPts val="0"/>
              </a:spcBef>
              <a:spcAft>
                <a:spcPts val="0"/>
              </a:spcAft>
              <a:buClrTx/>
              <a:buSzTx/>
              <a:tabLst/>
              <a:defRPr/>
            </a:pPr>
            <a:endParaRPr kumimoji="0" lang="en-CA" sz="20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20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MED reflects: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20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current initiatives and resources: RCM, Canadian Centre for Child Protection</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20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ethical / legal situations coaches face more often</a:t>
            </a:r>
            <a:br>
              <a:rPr kumimoji="0" lang="en-CA" sz="20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br>
            <a:endParaRPr kumimoji="0" lang="en-CA" sz="20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20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Stronger emphasis and increased information on legal obligations of coach:</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20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Liability</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20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Vicarious liability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20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How to handle legal situations, with or without children </a:t>
            </a:r>
            <a:endParaRPr lang="en-CA" sz="2000" dirty="0">
              <a:latin typeface="Arial" panose="020B0604020202020204" pitchFamily="34" charset="0"/>
              <a:cs typeface="Arial" panose="020B0604020202020204" pitchFamily="34" charset="0"/>
            </a:endParaRPr>
          </a:p>
          <a:p>
            <a:pPr marL="285750" indent="-285750" defTabSz="914400">
              <a:buFont typeface="Arial" panose="020B0604020202020204" pitchFamily="34" charset="0"/>
              <a:buChar char="•"/>
              <a:defRPr/>
            </a:pPr>
            <a:r>
              <a:rPr kumimoji="0" lang="en-CA" sz="20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Videos to help support scenarios</a:t>
            </a:r>
          </a:p>
        </p:txBody>
      </p:sp>
      <p:pic>
        <p:nvPicPr>
          <p:cNvPr id="4" name="Picture 3">
            <a:extLst>
              <a:ext uri="{FF2B5EF4-FFF2-40B4-BE49-F238E27FC236}">
                <a16:creationId xmlns:a16="http://schemas.microsoft.com/office/drawing/2014/main" id="{C187DC0D-CDE0-47B2-BA98-8CE383409C85}"/>
              </a:ext>
            </a:extLst>
          </p:cNvPr>
          <p:cNvPicPr>
            <a:picLocks noChangeAspect="1"/>
          </p:cNvPicPr>
          <p:nvPr/>
        </p:nvPicPr>
        <p:blipFill>
          <a:blip r:embed="rId3"/>
          <a:stretch>
            <a:fillRect/>
          </a:stretch>
        </p:blipFill>
        <p:spPr>
          <a:xfrm>
            <a:off x="5831974" y="1915281"/>
            <a:ext cx="5712447" cy="2859272"/>
          </a:xfrm>
          <a:prstGeom prst="rect">
            <a:avLst/>
          </a:prstGeom>
        </p:spPr>
      </p:pic>
    </p:spTree>
    <p:extLst>
      <p:ext uri="{BB962C8B-B14F-4D97-AF65-F5344CB8AC3E}">
        <p14:creationId xmlns:p14="http://schemas.microsoft.com/office/powerpoint/2010/main" val="23107409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47528" y="2564904"/>
            <a:ext cx="8280920" cy="646331"/>
          </a:xfrm>
          <a:prstGeom prst="rect">
            <a:avLst/>
          </a:prstGeom>
          <a:noFill/>
        </p:spPr>
        <p:txBody>
          <a:bodyPr wrap="square" rtlCol="0">
            <a:spAutoFit/>
          </a:bodyPr>
          <a:lstStyle/>
          <a:p>
            <a:pPr algn="ctr"/>
            <a:r>
              <a:rPr lang="en-US" sz="3600" b="1" dirty="0" smtClean="0">
                <a:latin typeface="Arial" panose="020B0604020202020204" pitchFamily="34" charset="0"/>
                <a:cs typeface="Arial" panose="020B0604020202020204" pitchFamily="34" charset="0"/>
              </a:rPr>
              <a:t>Purpose and Importance</a:t>
            </a:r>
            <a:endParaRPr lang="en-CA" sz="3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210070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671513" y="549275"/>
            <a:ext cx="11520487" cy="1285875"/>
          </a:xfrm>
        </p:spPr>
        <p:txBody>
          <a:bodyPr>
            <a:normAutofit fontScale="90000"/>
          </a:bodyPr>
          <a:lstStyle/>
          <a:p>
            <a:pPr algn="l"/>
            <a:r>
              <a:rPr lang="en-US" sz="3600" b="1" dirty="0">
                <a:latin typeface="Arial" panose="020B0604020202020204" pitchFamily="34" charset="0"/>
                <a:cs typeface="Arial" panose="020B0604020202020204" pitchFamily="34" charset="0"/>
              </a:rPr>
              <a:t>Ongoing </a:t>
            </a:r>
            <a:r>
              <a:rPr lang="en-US" sz="3600" b="1" dirty="0" smtClean="0">
                <a:latin typeface="Arial" panose="020B0604020202020204" pitchFamily="34" charset="0"/>
                <a:cs typeface="Arial" panose="020B0604020202020204" pitchFamily="34" charset="0"/>
              </a:rPr>
              <a:t>Learning - Examples</a:t>
            </a:r>
            <a:br>
              <a:rPr lang="en-US" sz="3600" b="1" dirty="0" smtClean="0">
                <a:latin typeface="Arial" panose="020B0604020202020204" pitchFamily="34" charset="0"/>
                <a:cs typeface="Arial" panose="020B0604020202020204" pitchFamily="34" charset="0"/>
              </a:rPr>
            </a:br>
            <a:r>
              <a:rPr lang="en-US" sz="3600" b="1" dirty="0" smtClean="0">
                <a:latin typeface="Arial" panose="020B0604020202020204" pitchFamily="34" charset="0"/>
                <a:cs typeface="Arial" panose="020B0604020202020204" pitchFamily="34" charset="0"/>
              </a:rPr>
              <a:t>Respect Group</a:t>
            </a:r>
            <a:br>
              <a:rPr lang="en-US" sz="3600" b="1" dirty="0" smtClean="0">
                <a:latin typeface="Arial" panose="020B0604020202020204" pitchFamily="34" charset="0"/>
                <a:cs typeface="Arial" panose="020B0604020202020204" pitchFamily="34" charset="0"/>
              </a:rPr>
            </a:br>
            <a:endParaRPr lang="en-US" sz="3600" b="1" dirty="0">
              <a:latin typeface="Arial" panose="020B0604020202020204" pitchFamily="34" charset="0"/>
              <a:cs typeface="Arial" panose="020B0604020202020204" pitchFamily="34" charset="0"/>
            </a:endParaRPr>
          </a:p>
        </p:txBody>
      </p:sp>
      <p:sp>
        <p:nvSpPr>
          <p:cNvPr id="2" name="Content Placeholder 1"/>
          <p:cNvSpPr>
            <a:spLocks noGrp="1"/>
          </p:cNvSpPr>
          <p:nvPr>
            <p:ph idx="4294967295"/>
          </p:nvPr>
        </p:nvSpPr>
        <p:spPr>
          <a:xfrm>
            <a:off x="0" y="1600200"/>
            <a:ext cx="10972800" cy="4525963"/>
          </a:xfrm>
        </p:spPr>
        <p:txBody>
          <a:bodyPr/>
          <a:lstStyle/>
          <a:p>
            <a:pPr marL="0" indent="0" algn="ctr">
              <a:buNone/>
            </a:pPr>
            <a:endParaRPr lang="en-CA" sz="3300" b="1" dirty="0"/>
          </a:p>
          <a:p>
            <a:pPr marL="0" indent="0" algn="ctr">
              <a:buNone/>
            </a:pPr>
            <a:endParaRPr lang="en-CA" sz="3300" b="1" dirty="0"/>
          </a:p>
        </p:txBody>
      </p:sp>
      <p:pic>
        <p:nvPicPr>
          <p:cNvPr id="4" name="Picture 3"/>
          <p:cNvPicPr>
            <a:picLocks noChangeAspect="1"/>
          </p:cNvPicPr>
          <p:nvPr/>
        </p:nvPicPr>
        <p:blipFill>
          <a:blip r:embed="rId3"/>
          <a:stretch>
            <a:fillRect/>
          </a:stretch>
        </p:blipFill>
        <p:spPr>
          <a:xfrm>
            <a:off x="812032" y="1600199"/>
            <a:ext cx="3865809" cy="4020315"/>
          </a:xfrm>
          <a:prstGeom prst="rect">
            <a:avLst/>
          </a:prstGeom>
        </p:spPr>
      </p:pic>
      <p:sp>
        <p:nvSpPr>
          <p:cNvPr id="6" name="TextBox 5"/>
          <p:cNvSpPr txBox="1"/>
          <p:nvPr/>
        </p:nvSpPr>
        <p:spPr>
          <a:xfrm>
            <a:off x="5807968" y="1484784"/>
            <a:ext cx="5716191" cy="3908762"/>
          </a:xfrm>
          <a:prstGeom prst="rect">
            <a:avLst/>
          </a:prstGeom>
          <a:noFill/>
        </p:spPr>
        <p:txBody>
          <a:bodyPr wrap="square" rtlCol="0">
            <a:spAutoFit/>
          </a:bodyPr>
          <a:lstStyle/>
          <a:p>
            <a:r>
              <a:rPr lang="en-CA" sz="3200" b="1" dirty="0">
                <a:latin typeface="Arial" panose="020B0604020202020204" pitchFamily="34" charset="0"/>
                <a:cs typeface="Arial" panose="020B0604020202020204" pitchFamily="34" charset="0"/>
              </a:rPr>
              <a:t>Respect Training:</a:t>
            </a:r>
          </a:p>
          <a:p>
            <a:r>
              <a:rPr lang="en-CA" sz="2400" dirty="0">
                <a:latin typeface="Arial" panose="020B0604020202020204" pitchFamily="34" charset="0"/>
                <a:cs typeface="Arial" panose="020B0604020202020204" pitchFamily="34" charset="0"/>
              </a:rPr>
              <a:t>Important training tool </a:t>
            </a:r>
            <a:r>
              <a:rPr lang="en-CA" sz="2400" dirty="0" smtClean="0">
                <a:latin typeface="Arial" panose="020B0604020202020204" pitchFamily="34" charset="0"/>
                <a:cs typeface="Arial" panose="020B0604020202020204" pitchFamily="34" charset="0"/>
              </a:rPr>
              <a:t>to:</a:t>
            </a:r>
          </a:p>
          <a:p>
            <a:pPr marL="342900" indent="-342900">
              <a:buFont typeface="Arial" panose="020B0604020202020204" pitchFamily="34" charset="0"/>
              <a:buChar char="•"/>
            </a:pPr>
            <a:r>
              <a:rPr lang="en-CA" sz="2400" dirty="0" smtClean="0">
                <a:latin typeface="Arial" panose="020B0604020202020204" pitchFamily="34" charset="0"/>
                <a:cs typeface="Arial" panose="020B0604020202020204" pitchFamily="34" charset="0"/>
              </a:rPr>
              <a:t>better </a:t>
            </a:r>
            <a:r>
              <a:rPr lang="en-CA" sz="2400" dirty="0">
                <a:latin typeface="Arial" panose="020B0604020202020204" pitchFamily="34" charset="0"/>
                <a:cs typeface="Arial" panose="020B0604020202020204" pitchFamily="34" charset="0"/>
              </a:rPr>
              <a:t>understand and recognize </a:t>
            </a:r>
            <a:r>
              <a:rPr lang="en-CA" sz="2400" dirty="0" smtClean="0">
                <a:latin typeface="Arial" panose="020B0604020202020204" pitchFamily="34" charset="0"/>
                <a:cs typeface="Arial" panose="020B0604020202020204" pitchFamily="34" charset="0"/>
              </a:rPr>
              <a:t>maltreatment</a:t>
            </a:r>
            <a:r>
              <a:rPr lang="en-CA" sz="2400" dirty="0">
                <a:latin typeface="Arial" panose="020B0604020202020204" pitchFamily="34" charset="0"/>
                <a:cs typeface="Arial" panose="020B0604020202020204" pitchFamily="34" charset="0"/>
              </a:rPr>
              <a:t>, and abuse in </a:t>
            </a:r>
            <a:r>
              <a:rPr lang="en-CA" sz="2400" dirty="0" smtClean="0">
                <a:latin typeface="Arial" panose="020B0604020202020204" pitchFamily="34" charset="0"/>
                <a:cs typeface="Arial" panose="020B0604020202020204" pitchFamily="34" charset="0"/>
              </a:rPr>
              <a:t>sport</a:t>
            </a:r>
          </a:p>
          <a:p>
            <a:pPr marL="342900" indent="-342900">
              <a:buFont typeface="Arial" panose="020B0604020202020204" pitchFamily="34" charset="0"/>
              <a:buChar char="•"/>
            </a:pPr>
            <a:r>
              <a:rPr lang="en-CA" sz="2400" dirty="0" smtClean="0">
                <a:latin typeface="Arial" panose="020B0604020202020204" pitchFamily="34" charset="0"/>
                <a:cs typeface="Arial" panose="020B0604020202020204" pitchFamily="34" charset="0"/>
              </a:rPr>
              <a:t>to </a:t>
            </a:r>
            <a:r>
              <a:rPr lang="en-CA" sz="2400" dirty="0">
                <a:latin typeface="Arial" panose="020B0604020202020204" pitchFamily="34" charset="0"/>
                <a:cs typeface="Arial" panose="020B0604020202020204" pitchFamily="34" charset="0"/>
              </a:rPr>
              <a:t>better understand current issues in </a:t>
            </a:r>
            <a:r>
              <a:rPr lang="en-CA" sz="2400" dirty="0" smtClean="0">
                <a:latin typeface="Arial" panose="020B0604020202020204" pitchFamily="34" charset="0"/>
                <a:cs typeface="Arial" panose="020B0604020202020204" pitchFamily="34" charset="0"/>
              </a:rPr>
              <a:t>Sport</a:t>
            </a:r>
          </a:p>
          <a:p>
            <a:endParaRPr lang="en-CA"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CA" sz="2400" dirty="0" smtClean="0">
                <a:latin typeface="Arial" panose="020B0604020202020204" pitchFamily="34" charset="0"/>
                <a:cs typeface="Arial" panose="020B0604020202020204" pitchFamily="34" charset="0"/>
              </a:rPr>
              <a:t>Recognized </a:t>
            </a:r>
            <a:r>
              <a:rPr lang="en-CA" sz="2400" dirty="0">
                <a:latin typeface="Arial" panose="020B0604020202020204" pitchFamily="34" charset="0"/>
                <a:cs typeface="Arial" panose="020B0604020202020204" pitchFamily="34" charset="0"/>
              </a:rPr>
              <a:t>in your NCCP Locker</a:t>
            </a:r>
          </a:p>
          <a:p>
            <a:pPr marL="285750" indent="-285750">
              <a:buFont typeface="Arial" panose="020B0604020202020204" pitchFamily="34" charset="0"/>
              <a:buChar char="•"/>
            </a:pPr>
            <a:r>
              <a:rPr lang="en-CA" sz="2400" dirty="0" smtClean="0">
                <a:latin typeface="Arial" panose="020B0604020202020204" pitchFamily="34" charset="0"/>
                <a:cs typeface="Arial" panose="020B0604020202020204" pitchFamily="34" charset="0"/>
              </a:rPr>
              <a:t>If </a:t>
            </a:r>
            <a:r>
              <a:rPr lang="en-CA" sz="2400" dirty="0">
                <a:latin typeface="Arial" panose="020B0604020202020204" pitchFamily="34" charset="0"/>
                <a:cs typeface="Arial" panose="020B0604020202020204" pitchFamily="34" charset="0"/>
              </a:rPr>
              <a:t>certified </a:t>
            </a:r>
            <a:r>
              <a:rPr lang="en-CA" sz="2400" dirty="0" smtClean="0">
                <a:latin typeface="Arial" panose="020B0604020202020204" pitchFamily="34" charset="0"/>
                <a:cs typeface="Arial" panose="020B0604020202020204" pitchFamily="34" charset="0"/>
              </a:rPr>
              <a:t>you will receive </a:t>
            </a:r>
            <a:r>
              <a:rPr lang="en-CA" sz="2400" dirty="0">
                <a:latin typeface="Arial" panose="020B0604020202020204" pitchFamily="34" charset="0"/>
                <a:cs typeface="Arial" panose="020B0604020202020204" pitchFamily="34" charset="0"/>
              </a:rPr>
              <a:t>3 PD points towards Maintenance of Certification</a:t>
            </a:r>
          </a:p>
        </p:txBody>
      </p:sp>
    </p:spTree>
    <p:extLst>
      <p:ext uri="{BB962C8B-B14F-4D97-AF65-F5344CB8AC3E}">
        <p14:creationId xmlns:p14="http://schemas.microsoft.com/office/powerpoint/2010/main" val="34061489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idx="4294967295"/>
          </p:nvPr>
        </p:nvSpPr>
        <p:spPr>
          <a:xfrm>
            <a:off x="119880" y="457200"/>
            <a:ext cx="11088688" cy="576263"/>
          </a:xfrm>
        </p:spPr>
        <p:txBody>
          <a:bodyPr>
            <a:noAutofit/>
          </a:bodyPr>
          <a:lstStyle/>
          <a:p>
            <a:pPr algn="l"/>
            <a:r>
              <a:rPr lang="en-CA" sz="3400" b="1" dirty="0">
                <a:latin typeface="Arial" panose="020B0604020202020204" pitchFamily="34" charset="0"/>
                <a:cs typeface="Arial" panose="020B0604020202020204" pitchFamily="34" charset="0"/>
              </a:rPr>
              <a:t>Canadian Centre for Child Protection</a:t>
            </a:r>
            <a:endParaRPr lang="en-US" sz="3400" b="1" dirty="0">
              <a:latin typeface="Arial" panose="020B0604020202020204" pitchFamily="34" charset="0"/>
              <a:cs typeface="Arial" panose="020B0604020202020204" pitchFamily="34" charset="0"/>
            </a:endParaRPr>
          </a:p>
        </p:txBody>
      </p:sp>
      <p:sp>
        <p:nvSpPr>
          <p:cNvPr id="2" name="Content Placeholder 1"/>
          <p:cNvSpPr>
            <a:spLocks noGrp="1"/>
          </p:cNvSpPr>
          <p:nvPr>
            <p:ph idx="4294967295"/>
          </p:nvPr>
        </p:nvSpPr>
        <p:spPr>
          <a:xfrm>
            <a:off x="5519936" y="1268760"/>
            <a:ext cx="6408712" cy="5040312"/>
          </a:xfrm>
        </p:spPr>
        <p:txBody>
          <a:bodyPr>
            <a:noAutofit/>
          </a:bodyPr>
          <a:lstStyle/>
          <a:p>
            <a:pPr marL="0" indent="0">
              <a:buNone/>
            </a:pPr>
            <a:r>
              <a:rPr lang="en-CA" sz="3200" b="1" dirty="0" smtClean="0">
                <a:latin typeface="Arial" panose="020B0604020202020204" pitchFamily="34" charset="0"/>
                <a:cs typeface="Arial" panose="020B0604020202020204" pitchFamily="34" charset="0"/>
              </a:rPr>
              <a:t>Commit to Kids for Coaches</a:t>
            </a:r>
          </a:p>
          <a:p>
            <a:pPr marL="0" indent="0">
              <a:buNone/>
            </a:pPr>
            <a:r>
              <a:rPr lang="en-CA" sz="2400" dirty="0" smtClean="0">
                <a:latin typeface="Arial" panose="020B0604020202020204" pitchFamily="34" charset="0"/>
                <a:cs typeface="Arial" panose="020B0604020202020204" pitchFamily="34" charset="0"/>
              </a:rPr>
              <a:t>Training</a:t>
            </a:r>
            <a:r>
              <a:rPr lang="en-CA" sz="2400" b="1" dirty="0" smtClean="0">
                <a:latin typeface="Arial" panose="020B0604020202020204" pitchFamily="34" charset="0"/>
                <a:cs typeface="Arial" panose="020B0604020202020204" pitchFamily="34" charset="0"/>
              </a:rPr>
              <a:t> </a:t>
            </a:r>
            <a:r>
              <a:rPr lang="en-CA" sz="2400" dirty="0" smtClean="0">
                <a:latin typeface="Arial" panose="020B0604020202020204" pitchFamily="34" charset="0"/>
                <a:cs typeface="Arial" panose="020B0604020202020204" pitchFamily="34" charset="0"/>
              </a:rPr>
              <a:t>focuses on the </a:t>
            </a:r>
            <a:r>
              <a:rPr lang="en-CA" sz="2400" dirty="0">
                <a:latin typeface="Arial" panose="020B0604020202020204" pitchFamily="34" charset="0"/>
                <a:cs typeface="Arial" panose="020B0604020202020204" pitchFamily="34" charset="0"/>
              </a:rPr>
              <a:t>Process of Grooming</a:t>
            </a:r>
          </a:p>
          <a:p>
            <a:r>
              <a:rPr lang="en-CA" sz="2400" dirty="0">
                <a:latin typeface="Arial" panose="020B0604020202020204" pitchFamily="34" charset="0"/>
                <a:cs typeface="Arial" panose="020B0604020202020204" pitchFamily="34" charset="0"/>
              </a:rPr>
              <a:t>Recognition of Misconduct</a:t>
            </a:r>
          </a:p>
          <a:p>
            <a:r>
              <a:rPr lang="en-CA" sz="2400" dirty="0">
                <a:latin typeface="Arial" panose="020B0604020202020204" pitchFamily="34" charset="0"/>
                <a:cs typeface="Arial" panose="020B0604020202020204" pitchFamily="34" charset="0"/>
              </a:rPr>
              <a:t>Provides thresholds and tips for </a:t>
            </a:r>
            <a:r>
              <a:rPr lang="en-CA" sz="2400" dirty="0" smtClean="0">
                <a:latin typeface="Arial" panose="020B0604020202020204" pitchFamily="34" charset="0"/>
                <a:cs typeface="Arial" panose="020B0604020202020204" pitchFamily="34" charset="0"/>
              </a:rPr>
              <a:t>reporting</a:t>
            </a:r>
          </a:p>
          <a:p>
            <a:r>
              <a:rPr lang="en-CA" sz="2400" dirty="0" smtClean="0">
                <a:latin typeface="Arial" panose="020B0604020202020204" pitchFamily="34" charset="0"/>
                <a:cs typeface="Arial" panose="020B0604020202020204" pitchFamily="34" charset="0"/>
              </a:rPr>
              <a:t>Guidelines </a:t>
            </a:r>
            <a:r>
              <a:rPr lang="en-CA" sz="2400" dirty="0">
                <a:latin typeface="Arial" panose="020B0604020202020204" pitchFamily="34" charset="0"/>
                <a:cs typeface="Arial" panose="020B0604020202020204" pitchFamily="34" charset="0"/>
              </a:rPr>
              <a:t>of proactive </a:t>
            </a:r>
            <a:r>
              <a:rPr lang="en-CA" sz="2400" dirty="0" smtClean="0">
                <a:latin typeface="Arial" panose="020B0604020202020204" pitchFamily="34" charset="0"/>
                <a:cs typeface="Arial" panose="020B0604020202020204" pitchFamily="34" charset="0"/>
              </a:rPr>
              <a:t>conduct</a:t>
            </a:r>
          </a:p>
          <a:p>
            <a:pPr marL="0" indent="0">
              <a:buNone/>
            </a:pPr>
            <a:endParaRPr lang="en-CA" sz="2400" dirty="0">
              <a:latin typeface="Arial" panose="020B0604020202020204" pitchFamily="34" charset="0"/>
              <a:cs typeface="Arial" panose="020B0604020202020204" pitchFamily="34" charset="0"/>
            </a:endParaRPr>
          </a:p>
          <a:p>
            <a:r>
              <a:rPr lang="en-CA" sz="2400" dirty="0">
                <a:latin typeface="Arial" panose="020B0604020202020204" pitchFamily="34" charset="0"/>
                <a:cs typeface="Arial" panose="020B0604020202020204" pitchFamily="34" charset="0"/>
              </a:rPr>
              <a:t>Recognized in your NCCP Locker</a:t>
            </a:r>
          </a:p>
          <a:p>
            <a:r>
              <a:rPr lang="en-CA" sz="2400" dirty="0">
                <a:latin typeface="Arial" panose="020B0604020202020204" pitchFamily="34" charset="0"/>
                <a:cs typeface="Arial" panose="020B0604020202020204" pitchFamily="34" charset="0"/>
              </a:rPr>
              <a:t>If certified </a:t>
            </a:r>
            <a:r>
              <a:rPr lang="en-CA" sz="2400" dirty="0" smtClean="0">
                <a:latin typeface="Arial" panose="020B0604020202020204" pitchFamily="34" charset="0"/>
                <a:cs typeface="Arial" panose="020B0604020202020204" pitchFamily="34" charset="0"/>
              </a:rPr>
              <a:t>you will receive 3 </a:t>
            </a:r>
            <a:r>
              <a:rPr lang="en-CA" sz="2400" dirty="0">
                <a:latin typeface="Arial" panose="020B0604020202020204" pitchFamily="34" charset="0"/>
                <a:cs typeface="Arial" panose="020B0604020202020204" pitchFamily="34" charset="0"/>
              </a:rPr>
              <a:t>PD Points towards Maintenance of Certification</a:t>
            </a:r>
            <a:endParaRPr lang="en-US" sz="2400"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AF9773CB-F9F5-4356-BA24-B4E49ABCD16D}"/>
              </a:ext>
            </a:extLst>
          </p:cNvPr>
          <p:cNvPicPr>
            <a:picLocks noChangeAspect="1"/>
          </p:cNvPicPr>
          <p:nvPr/>
        </p:nvPicPr>
        <p:blipFill rotWithShape="1">
          <a:blip r:embed="rId3"/>
          <a:srcRect b="29129"/>
          <a:stretch/>
        </p:blipFill>
        <p:spPr>
          <a:xfrm>
            <a:off x="407368" y="1185168"/>
            <a:ext cx="4248472" cy="4190972"/>
          </a:xfrm>
          <a:prstGeom prst="rect">
            <a:avLst/>
          </a:prstGeom>
        </p:spPr>
      </p:pic>
    </p:spTree>
    <p:extLst>
      <p:ext uri="{BB962C8B-B14F-4D97-AF65-F5344CB8AC3E}">
        <p14:creationId xmlns:p14="http://schemas.microsoft.com/office/powerpoint/2010/main" val="44953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idx="4294967295"/>
          </p:nvPr>
        </p:nvSpPr>
        <p:spPr>
          <a:xfrm>
            <a:off x="407368" y="2741612"/>
            <a:ext cx="4032250" cy="774700"/>
          </a:xfrm>
        </p:spPr>
        <p:txBody>
          <a:bodyPr>
            <a:noAutofit/>
          </a:bodyPr>
          <a:lstStyle/>
          <a:p>
            <a:pPr algn="ctr"/>
            <a:r>
              <a:rPr lang="en-CA" sz="3600" b="1" dirty="0" smtClean="0">
                <a:latin typeface="Arial" panose="020B0604020202020204" pitchFamily="34" charset="0"/>
                <a:cs typeface="Arial" panose="020B0604020202020204" pitchFamily="34" charset="0"/>
              </a:rPr>
              <a:t>Checklists, Tools </a:t>
            </a:r>
            <a:r>
              <a:rPr lang="en-CA" sz="3600" b="1" dirty="0">
                <a:latin typeface="Arial" panose="020B0604020202020204" pitchFamily="34" charset="0"/>
                <a:cs typeface="Arial" panose="020B0604020202020204" pitchFamily="34" charset="0"/>
              </a:rPr>
              <a:t>and </a:t>
            </a:r>
            <a:r>
              <a:rPr lang="en-CA" sz="3600" b="1" dirty="0" smtClean="0">
                <a:latin typeface="Arial" panose="020B0604020202020204" pitchFamily="34" charset="0"/>
                <a:cs typeface="Arial" panose="020B0604020202020204" pitchFamily="34" charset="0"/>
              </a:rPr>
              <a:t>Resources</a:t>
            </a:r>
            <a:br>
              <a:rPr lang="en-CA" sz="3600" b="1" dirty="0" smtClean="0">
                <a:latin typeface="Arial" panose="020B0604020202020204" pitchFamily="34" charset="0"/>
                <a:cs typeface="Arial" panose="020B0604020202020204" pitchFamily="34" charset="0"/>
              </a:rPr>
            </a:br>
            <a:r>
              <a:rPr lang="en-CA" sz="3600" b="1" dirty="0">
                <a:latin typeface="Arial" panose="020B0604020202020204" pitchFamily="34" charset="0"/>
                <a:cs typeface="Arial" panose="020B0604020202020204" pitchFamily="34" charset="0"/>
              </a:rPr>
              <a:t/>
            </a:r>
            <a:br>
              <a:rPr lang="en-CA" sz="3600" b="1" dirty="0">
                <a:latin typeface="Arial" panose="020B0604020202020204" pitchFamily="34" charset="0"/>
                <a:cs typeface="Arial" panose="020B0604020202020204" pitchFamily="34" charset="0"/>
              </a:rPr>
            </a:br>
            <a:r>
              <a:rPr lang="en-CA" sz="3600" b="1" dirty="0" smtClean="0">
                <a:latin typeface="Arial" panose="020B0604020202020204" pitchFamily="34" charset="0"/>
                <a:cs typeface="Arial" panose="020B0604020202020204" pitchFamily="34" charset="0"/>
              </a:rPr>
              <a:t>Coach.ca </a:t>
            </a:r>
            <a:endParaRPr lang="en-US" sz="3600" b="1" dirty="0">
              <a:latin typeface="Arial" panose="020B0604020202020204" pitchFamily="34" charset="0"/>
              <a:cs typeface="Arial" panose="020B0604020202020204" pitchFamily="34" charset="0"/>
            </a:endParaRPr>
          </a:p>
        </p:txBody>
      </p:sp>
      <p:pic>
        <p:nvPicPr>
          <p:cNvPr id="3074" name="Picture 2"/>
          <p:cNvPicPr>
            <a:picLocks noGrp="1" noChangeAspect="1" noChangeArrowheads="1"/>
          </p:cNvPicPr>
          <p:nvPr>
            <p:ph idx="4294967295"/>
          </p:nvPr>
        </p:nvPicPr>
        <p:blipFill>
          <a:blip r:embed="rId3" cstate="print"/>
          <a:srcRect/>
          <a:stretch>
            <a:fillRect/>
          </a:stretch>
        </p:blipFill>
        <p:spPr bwMode="auto">
          <a:xfrm>
            <a:off x="5303912" y="549275"/>
            <a:ext cx="5762625" cy="5159375"/>
          </a:xfrm>
          <a:prstGeom prst="rect">
            <a:avLst/>
          </a:prstGeom>
          <a:noFill/>
          <a:ln w="9525">
            <a:noFill/>
            <a:miter lim="800000"/>
            <a:headEnd/>
            <a:tailEnd/>
          </a:ln>
          <a:effec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EB7A753-E5F4-4EBC-ADCB-C8297FF6AB33}"/>
              </a:ext>
            </a:extLst>
          </p:cNvPr>
          <p:cNvPicPr>
            <a:picLocks noChangeAspect="1"/>
          </p:cNvPicPr>
          <p:nvPr/>
        </p:nvPicPr>
        <p:blipFill>
          <a:blip r:embed="rId3"/>
          <a:stretch>
            <a:fillRect/>
          </a:stretch>
        </p:blipFill>
        <p:spPr>
          <a:xfrm>
            <a:off x="7600368" y="1151769"/>
            <a:ext cx="3929992" cy="3929992"/>
          </a:xfrm>
          <a:prstGeom prst="rect">
            <a:avLst/>
          </a:prstGeom>
        </p:spPr>
      </p:pic>
      <p:sp>
        <p:nvSpPr>
          <p:cNvPr id="3" name="TextBox 2">
            <a:extLst>
              <a:ext uri="{FF2B5EF4-FFF2-40B4-BE49-F238E27FC236}">
                <a16:creationId xmlns:a16="http://schemas.microsoft.com/office/drawing/2014/main" id="{B336DF4D-00FB-46F3-80CD-B98F1102104C}"/>
              </a:ext>
            </a:extLst>
          </p:cNvPr>
          <p:cNvSpPr txBox="1"/>
          <p:nvPr/>
        </p:nvSpPr>
        <p:spPr>
          <a:xfrm>
            <a:off x="407368" y="620688"/>
            <a:ext cx="9649072" cy="646331"/>
          </a:xfrm>
          <a:prstGeom prst="rect">
            <a:avLst/>
          </a:prstGeom>
          <a:noFill/>
        </p:spPr>
        <p:txBody>
          <a:bodyPr wrap="square" rtlCol="0">
            <a:spAutoFit/>
          </a:bodyPr>
          <a:lstStyle/>
          <a:p>
            <a:r>
              <a:rPr lang="en-CA" sz="3600" b="1" dirty="0">
                <a:latin typeface="Arial" panose="020B0604020202020204" pitchFamily="34" charset="0"/>
                <a:cs typeface="Arial" panose="020B0604020202020204" pitchFamily="34" charset="0"/>
              </a:rPr>
              <a:t>CAC Partnership with Kids Help Phone</a:t>
            </a:r>
          </a:p>
        </p:txBody>
      </p:sp>
      <p:sp>
        <p:nvSpPr>
          <p:cNvPr id="4" name="TextBox 3">
            <a:extLst>
              <a:ext uri="{FF2B5EF4-FFF2-40B4-BE49-F238E27FC236}">
                <a16:creationId xmlns:a16="http://schemas.microsoft.com/office/drawing/2014/main" id="{78AF0525-1242-4AAD-BD15-35432ED30CBB}"/>
              </a:ext>
            </a:extLst>
          </p:cNvPr>
          <p:cNvSpPr txBox="1"/>
          <p:nvPr/>
        </p:nvSpPr>
        <p:spPr>
          <a:xfrm>
            <a:off x="661640" y="2397513"/>
            <a:ext cx="5419492" cy="1631216"/>
          </a:xfrm>
          <a:prstGeom prst="rect">
            <a:avLst/>
          </a:prstGeom>
          <a:noFill/>
        </p:spPr>
        <p:txBody>
          <a:bodyPr wrap="square" rtlCol="0">
            <a:spAutoFit/>
          </a:bodyPr>
          <a:lstStyle/>
          <a:p>
            <a:pPr marL="285750" indent="-285750">
              <a:buFont typeface="Arial" panose="020B0604020202020204" pitchFamily="34" charset="0"/>
              <a:buChar char="•"/>
            </a:pPr>
            <a:r>
              <a:rPr lang="en-CA" sz="2000" dirty="0">
                <a:latin typeface="Arial" panose="020B0604020202020204" pitchFamily="34" charset="0"/>
                <a:cs typeface="Arial" panose="020B0604020202020204" pitchFamily="34" charset="0"/>
              </a:rPr>
              <a:t> five-year partnership </a:t>
            </a:r>
            <a:br>
              <a:rPr lang="en-CA" sz="2000" dirty="0">
                <a:latin typeface="Arial" panose="020B0604020202020204" pitchFamily="34" charset="0"/>
                <a:cs typeface="Arial" panose="020B0604020202020204" pitchFamily="34" charset="0"/>
              </a:rPr>
            </a:br>
            <a:endParaRPr lang="en-CA"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CA" sz="2000" dirty="0">
                <a:latin typeface="Arial" panose="020B0604020202020204" pitchFamily="34" charset="0"/>
                <a:cs typeface="Arial" panose="020B0604020202020204" pitchFamily="34" charset="0"/>
              </a:rPr>
              <a:t>broaden valuable support services and resources to young people within the sport community in Canada</a:t>
            </a:r>
          </a:p>
        </p:txBody>
      </p:sp>
    </p:spTree>
    <p:extLst>
      <p:ext uri="{BB962C8B-B14F-4D97-AF65-F5344CB8AC3E}">
        <p14:creationId xmlns:p14="http://schemas.microsoft.com/office/powerpoint/2010/main" val="12971320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336DF4D-00FB-46F3-80CD-B98F1102104C}"/>
              </a:ext>
            </a:extLst>
          </p:cNvPr>
          <p:cNvSpPr txBox="1"/>
          <p:nvPr/>
        </p:nvSpPr>
        <p:spPr>
          <a:xfrm>
            <a:off x="407368" y="576980"/>
            <a:ext cx="6939775" cy="646331"/>
          </a:xfrm>
          <a:prstGeom prst="rect">
            <a:avLst/>
          </a:prstGeom>
          <a:noFill/>
        </p:spPr>
        <p:txBody>
          <a:bodyPr wrap="square" rtlCol="0">
            <a:spAutoFit/>
          </a:bodyPr>
          <a:lstStyle/>
          <a:p>
            <a:r>
              <a:rPr lang="en-CA" sz="3600" b="1" dirty="0" smtClean="0">
                <a:latin typeface="Arial" panose="020B0604020202020204" pitchFamily="34" charset="0"/>
                <a:cs typeface="Arial" panose="020B0604020202020204" pitchFamily="34" charset="0"/>
              </a:rPr>
              <a:t>Canadian Sport </a:t>
            </a:r>
            <a:r>
              <a:rPr lang="en-CA" sz="3600" b="1" dirty="0" err="1" smtClean="0">
                <a:latin typeface="Arial" panose="020B0604020202020204" pitchFamily="34" charset="0"/>
                <a:cs typeface="Arial" panose="020B0604020202020204" pitchFamily="34" charset="0"/>
              </a:rPr>
              <a:t>HELPline</a:t>
            </a:r>
            <a:endParaRPr lang="en-CA" sz="3600" b="1"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78AF0525-1242-4AAD-BD15-35432ED30CBB}"/>
              </a:ext>
            </a:extLst>
          </p:cNvPr>
          <p:cNvSpPr txBox="1"/>
          <p:nvPr/>
        </p:nvSpPr>
        <p:spPr>
          <a:xfrm>
            <a:off x="661640" y="2397513"/>
            <a:ext cx="3922192" cy="954107"/>
          </a:xfrm>
          <a:prstGeom prst="rect">
            <a:avLst/>
          </a:prstGeom>
          <a:noFill/>
        </p:spPr>
        <p:txBody>
          <a:bodyPr wrap="square" rtlCol="0">
            <a:spAutoFit/>
          </a:bodyPr>
          <a:lstStyle/>
          <a:p>
            <a:r>
              <a:rPr lang="en-CA" sz="2000" dirty="0">
                <a:latin typeface="Arial" panose="020B0604020202020204" pitchFamily="34" charset="0"/>
                <a:cs typeface="Arial" panose="020B0604020202020204" pitchFamily="34" charset="0"/>
              </a:rPr>
              <a:t/>
            </a:r>
            <a:br>
              <a:rPr lang="en-CA" sz="2000" dirty="0">
                <a:latin typeface="Arial" panose="020B0604020202020204" pitchFamily="34" charset="0"/>
                <a:cs typeface="Arial" panose="020B0604020202020204" pitchFamily="34" charset="0"/>
              </a:rPr>
            </a:br>
            <a:r>
              <a:rPr lang="en-CA" sz="3600" b="1" dirty="0" smtClean="0">
                <a:latin typeface="Arial" panose="020B0604020202020204" pitchFamily="34" charset="0"/>
                <a:cs typeface="Arial" panose="020B0604020202020204" pitchFamily="34" charset="0"/>
              </a:rPr>
              <a:t>1 888 837 7678</a:t>
            </a:r>
            <a:endParaRPr lang="en-CA" sz="3600" b="1" dirty="0">
              <a:latin typeface="Arial" panose="020B0604020202020204" pitchFamily="34" charset="0"/>
              <a:cs typeface="Arial" panose="020B0604020202020204" pitchFamily="34" charset="0"/>
            </a:endParaRPr>
          </a:p>
        </p:txBody>
      </p:sp>
      <p:pic>
        <p:nvPicPr>
          <p:cNvPr id="1030" name="Picture 6" descr="Image result for SDRCC Helpl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9896" y="1272622"/>
            <a:ext cx="6408712" cy="36621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96665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9376" y="620688"/>
            <a:ext cx="8212505" cy="646331"/>
          </a:xfrm>
          <a:prstGeom prst="rect">
            <a:avLst/>
          </a:prstGeom>
          <a:noFill/>
        </p:spPr>
        <p:txBody>
          <a:bodyPr wrap="none" rtlCol="0">
            <a:spAutoFit/>
          </a:bodyPr>
          <a:lstStyle/>
          <a:p>
            <a:r>
              <a:rPr lang="en-US" sz="3600" b="1" dirty="0" smtClean="0">
                <a:latin typeface="Arial" panose="020B0604020202020204" pitchFamily="34" charset="0"/>
                <a:cs typeface="Arial" panose="020B0604020202020204" pitchFamily="34" charset="0"/>
              </a:rPr>
              <a:t>Moving forward with implementation</a:t>
            </a:r>
            <a:endParaRPr lang="en-CA" sz="3600" b="1" dirty="0">
              <a:latin typeface="Arial" panose="020B0604020202020204" pitchFamily="34" charset="0"/>
              <a:cs typeface="Arial" panose="020B0604020202020204" pitchFamily="34" charset="0"/>
            </a:endParaRPr>
          </a:p>
        </p:txBody>
      </p:sp>
      <p:sp>
        <p:nvSpPr>
          <p:cNvPr id="3" name="TextBox 2"/>
          <p:cNvSpPr txBox="1"/>
          <p:nvPr/>
        </p:nvSpPr>
        <p:spPr>
          <a:xfrm>
            <a:off x="641612" y="1624732"/>
            <a:ext cx="11071011" cy="2308324"/>
          </a:xfrm>
          <a:prstGeom prst="rect">
            <a:avLst/>
          </a:prstGeom>
          <a:noFill/>
        </p:spPr>
        <p:txBody>
          <a:bodyPr wrap="square" rtlCol="0">
            <a:spAutoFit/>
          </a:bodyPr>
          <a:lstStyle/>
          <a:p>
            <a:pPr marL="342900" indent="-342900">
              <a:lnSpc>
                <a:spcPct val="150000"/>
              </a:lnSpc>
              <a:buAutoNum type="arabicPeriod"/>
            </a:pPr>
            <a:r>
              <a:rPr lang="en-US" sz="2400" dirty="0" smtClean="0">
                <a:latin typeface="Arial" panose="020B0604020202020204" pitchFamily="34" charset="0"/>
                <a:cs typeface="Arial" panose="020B0604020202020204" pitchFamily="34" charset="0"/>
              </a:rPr>
              <a:t>Identify </a:t>
            </a:r>
            <a:r>
              <a:rPr lang="en-US" sz="2400" dirty="0" smtClean="0">
                <a:latin typeface="Arial" panose="020B0604020202020204" pitchFamily="34" charset="0"/>
                <a:cs typeface="Arial" panose="020B0604020202020204" pitchFamily="34" charset="0"/>
              </a:rPr>
              <a:t>1 -2 quick wins, immediate steps or ways to implement safe sport</a:t>
            </a:r>
            <a:r>
              <a:rPr lang="en-US" sz="2400" dirty="0" smtClean="0">
                <a:latin typeface="Arial" panose="020B0604020202020204" pitchFamily="34" charset="0"/>
                <a:cs typeface="Arial" panose="020B0604020202020204" pitchFamily="34" charset="0"/>
              </a:rPr>
              <a:t>.</a:t>
            </a:r>
          </a:p>
          <a:p>
            <a:pPr>
              <a:lnSpc>
                <a:spcPct val="150000"/>
              </a:lnSpc>
            </a:pPr>
            <a:endParaRPr lang="en-US" sz="2400" dirty="0" smtClean="0">
              <a:latin typeface="Arial" panose="020B0604020202020204" pitchFamily="34" charset="0"/>
              <a:cs typeface="Arial" panose="020B0604020202020204" pitchFamily="34" charset="0"/>
            </a:endParaRPr>
          </a:p>
          <a:p>
            <a:pPr>
              <a:lnSpc>
                <a:spcPct val="150000"/>
              </a:lnSpc>
            </a:pPr>
            <a:r>
              <a:rPr lang="en-US" sz="2400" dirty="0" smtClean="0">
                <a:latin typeface="Arial" panose="020B0604020202020204" pitchFamily="34" charset="0"/>
                <a:cs typeface="Arial" panose="020B0604020202020204" pitchFamily="34" charset="0"/>
              </a:rPr>
              <a:t>2.  While </a:t>
            </a:r>
            <a:r>
              <a:rPr lang="en-US" sz="2400" dirty="0" smtClean="0">
                <a:latin typeface="Arial" panose="020B0604020202020204" pitchFamily="34" charset="0"/>
                <a:cs typeface="Arial" panose="020B0604020202020204" pitchFamily="34" charset="0"/>
              </a:rPr>
              <a:t>the system is being developed, what 1 – 2 supports do your need to enhance your capacity to deliver safe sport</a:t>
            </a:r>
            <a:r>
              <a:rPr lang="en-US" sz="2400" dirty="0" smtClean="0">
                <a:latin typeface="Arial" panose="020B0604020202020204" pitchFamily="34" charset="0"/>
                <a:cs typeface="Arial" panose="020B0604020202020204" pitchFamily="34" charset="0"/>
              </a:rPr>
              <a:t>?</a:t>
            </a:r>
            <a:endParaRPr lang="en-US" sz="24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895113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5"/>
          <p:cNvSpPr>
            <a:spLocks noGrp="1"/>
          </p:cNvSpPr>
          <p:nvPr>
            <p:ph type="title" idx="4294967295"/>
          </p:nvPr>
        </p:nvSpPr>
        <p:spPr bwMode="auto">
          <a:xfrm>
            <a:off x="0" y="762000"/>
            <a:ext cx="12192000" cy="504825"/>
          </a:xfrm>
          <a:noFill/>
          <a:ln>
            <a:miter lim="800000"/>
            <a:headEnd/>
            <a:tailEnd/>
          </a:ln>
        </p:spPr>
        <p:txBody>
          <a:bodyPr vert="horz" wrap="square" lIns="68580" tIns="34291" rIns="68580" bIns="34291" numCol="1" rtlCol="0" anchor="t" anchorCtr="0" compatLnSpc="1">
            <a:prstTxWarp prst="textNoShape">
              <a:avLst/>
            </a:prstTxWarp>
            <a:normAutofit fontScale="90000"/>
          </a:bodyPr>
          <a:lstStyle/>
          <a:p>
            <a:r>
              <a:rPr lang="en-CA" b="1" dirty="0">
                <a:latin typeface="Arial" panose="020B0604020202020204" pitchFamily="34" charset="0"/>
                <a:cs typeface="Arial" panose="020B0604020202020204" pitchFamily="34" charset="0"/>
              </a:rPr>
              <a:t>RCM Take The Pledge! </a:t>
            </a:r>
            <a:r>
              <a:rPr lang="en-CA" b="1" dirty="0" err="1">
                <a:latin typeface="Arial" panose="020B0604020202020204" pitchFamily="34" charset="0"/>
                <a:cs typeface="Arial" panose="020B0604020202020204" pitchFamily="34" charset="0"/>
              </a:rPr>
              <a:t>Déclarer</a:t>
            </a:r>
            <a:r>
              <a:rPr lang="en-CA" b="1" dirty="0">
                <a:latin typeface="Arial" panose="020B0604020202020204" pitchFamily="34" charset="0"/>
                <a:cs typeface="Arial" panose="020B0604020202020204" pitchFamily="34" charset="0"/>
              </a:rPr>
              <a:t> </a:t>
            </a:r>
            <a:r>
              <a:rPr lang="en-CA" b="1" dirty="0" err="1">
                <a:latin typeface="Arial" panose="020B0604020202020204" pitchFamily="34" charset="0"/>
                <a:cs typeface="Arial" panose="020B0604020202020204" pitchFamily="34" charset="0"/>
              </a:rPr>
              <a:t>votre</a:t>
            </a:r>
            <a:r>
              <a:rPr lang="en-CA" b="1" dirty="0">
                <a:latin typeface="Arial" panose="020B0604020202020204" pitchFamily="34" charset="0"/>
                <a:cs typeface="Arial" panose="020B0604020202020204" pitchFamily="34" charset="0"/>
              </a:rPr>
              <a:t> engagement!</a:t>
            </a:r>
            <a:endParaRPr lang="en-US" b="1" dirty="0">
              <a:latin typeface="Arial" panose="020B0604020202020204" pitchFamily="34" charset="0"/>
              <a:cs typeface="Arial" panose="020B0604020202020204" pitchFamily="34" charset="0"/>
            </a:endParaRPr>
          </a:p>
        </p:txBody>
      </p:sp>
      <p:pic>
        <p:nvPicPr>
          <p:cNvPr id="2050" name="Picture 2"/>
          <p:cNvPicPr>
            <a:picLocks noChangeAspect="1" noChangeArrowheads="1"/>
          </p:cNvPicPr>
          <p:nvPr/>
        </p:nvPicPr>
        <p:blipFill>
          <a:blip r:embed="rId3" cstate="print"/>
          <a:srcRect/>
          <a:stretch>
            <a:fillRect/>
          </a:stretch>
        </p:blipFill>
        <p:spPr bwMode="auto">
          <a:xfrm>
            <a:off x="1775520" y="1626556"/>
            <a:ext cx="8718755" cy="3530641"/>
          </a:xfrm>
          <a:prstGeom prst="rect">
            <a:avLst/>
          </a:prstGeom>
          <a:noFill/>
          <a:ln w="9525">
            <a:noFill/>
            <a:miter lim="800000"/>
            <a:headEnd/>
            <a:tailEnd/>
          </a:ln>
        </p:spPr>
      </p:pic>
    </p:spTree>
    <p:extLst>
      <p:ext uri="{BB962C8B-B14F-4D97-AF65-F5344CB8AC3E}">
        <p14:creationId xmlns:p14="http://schemas.microsoft.com/office/powerpoint/2010/main" val="23547646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idx="4294967295"/>
          </p:nvPr>
        </p:nvSpPr>
        <p:spPr>
          <a:xfrm>
            <a:off x="0" y="620688"/>
            <a:ext cx="12192000" cy="504825"/>
          </a:xfrm>
        </p:spPr>
        <p:txBody>
          <a:bodyPr>
            <a:noAutofit/>
          </a:bodyPr>
          <a:lstStyle/>
          <a:p>
            <a:r>
              <a:rPr lang="en-US" sz="3600" b="1" dirty="0">
                <a:latin typeface="Arial" panose="020B0604020202020204" pitchFamily="34" charset="0"/>
                <a:cs typeface="Arial" panose="020B0604020202020204" pitchFamily="34" charset="0"/>
              </a:rPr>
              <a:t>Thank you!</a:t>
            </a:r>
          </a:p>
        </p:txBody>
      </p:sp>
      <p:sp>
        <p:nvSpPr>
          <p:cNvPr id="8" name="Content Placeholder 7"/>
          <p:cNvSpPr>
            <a:spLocks noGrp="1"/>
          </p:cNvSpPr>
          <p:nvPr>
            <p:ph idx="4294967295"/>
          </p:nvPr>
        </p:nvSpPr>
        <p:spPr>
          <a:xfrm>
            <a:off x="551384" y="1340768"/>
            <a:ext cx="10153128" cy="3816424"/>
          </a:xfrm>
        </p:spPr>
        <p:txBody>
          <a:bodyPr>
            <a:normAutofit/>
          </a:bodyPr>
          <a:lstStyle/>
          <a:p>
            <a:pPr>
              <a:buNone/>
            </a:pPr>
            <a:r>
              <a:rPr lang="en-CA" sz="2400" b="1" dirty="0">
                <a:latin typeface="Arial" panose="020B0604020202020204" pitchFamily="34" charset="0"/>
                <a:cs typeface="Arial" panose="020B0604020202020204" pitchFamily="34" charset="0"/>
              </a:rPr>
              <a:t>Shelley Coolidge</a:t>
            </a:r>
          </a:p>
          <a:p>
            <a:pPr>
              <a:buNone/>
            </a:pPr>
            <a:r>
              <a:rPr lang="en-CA" sz="2400" dirty="0">
                <a:latin typeface="Arial" panose="020B0604020202020204" pitchFamily="34" charset="0"/>
                <a:cs typeface="Arial" panose="020B0604020202020204" pitchFamily="34" charset="0"/>
              </a:rPr>
              <a:t>	Manager Professional Coaching </a:t>
            </a:r>
            <a:r>
              <a:rPr lang="en-CA" sz="2400" dirty="0" smtClean="0">
                <a:latin typeface="Arial" panose="020B0604020202020204" pitchFamily="34" charset="0"/>
                <a:cs typeface="Arial" panose="020B0604020202020204" pitchFamily="34" charset="0"/>
              </a:rPr>
              <a:t>Services</a:t>
            </a:r>
            <a:endParaRPr lang="en-US" sz="2400" dirty="0">
              <a:latin typeface="Arial" panose="020B0604020202020204" pitchFamily="34" charset="0"/>
              <a:cs typeface="Arial" panose="020B0604020202020204" pitchFamily="34" charset="0"/>
            </a:endParaRPr>
          </a:p>
          <a:p>
            <a:pPr>
              <a:buNone/>
            </a:pPr>
            <a:r>
              <a:rPr lang="en-CA" sz="2400" dirty="0">
                <a:latin typeface="Arial" panose="020B0604020202020204" pitchFamily="34" charset="0"/>
                <a:cs typeface="Arial" panose="020B0604020202020204" pitchFamily="34" charset="0"/>
              </a:rPr>
              <a:t>	613-235-5000, 2387   </a:t>
            </a:r>
            <a:r>
              <a:rPr lang="en-CA" sz="2400" dirty="0">
                <a:latin typeface="Arial" panose="020B0604020202020204" pitchFamily="34" charset="0"/>
                <a:cs typeface="Arial" panose="020B0604020202020204" pitchFamily="34" charset="0"/>
                <a:hlinkClick r:id="rId3"/>
              </a:rPr>
              <a:t>scoolidge@coach.ca</a:t>
            </a:r>
            <a:r>
              <a:rPr lang="en-CA" sz="2400" dirty="0">
                <a:latin typeface="Arial" panose="020B0604020202020204" pitchFamily="34" charset="0"/>
                <a:cs typeface="Arial" panose="020B0604020202020204" pitchFamily="34" charset="0"/>
              </a:rPr>
              <a:t> | </a:t>
            </a:r>
            <a:r>
              <a:rPr lang="en-CA" sz="2400" dirty="0" smtClean="0">
                <a:latin typeface="Arial" panose="020B0604020202020204" pitchFamily="34" charset="0"/>
                <a:cs typeface="Arial" panose="020B0604020202020204" pitchFamily="34" charset="0"/>
                <a:hlinkClick r:id="rId4"/>
              </a:rPr>
              <a:t>www.coach.ca</a:t>
            </a:r>
            <a:endParaRPr lang="en-CA" sz="2400" dirty="0" smtClean="0">
              <a:latin typeface="Arial" panose="020B0604020202020204" pitchFamily="34" charset="0"/>
              <a:cs typeface="Arial" panose="020B0604020202020204" pitchFamily="34" charset="0"/>
            </a:endParaRPr>
          </a:p>
          <a:p>
            <a:pPr>
              <a:buNone/>
            </a:pPr>
            <a:endParaRPr lang="en-CA" sz="2400" dirty="0">
              <a:latin typeface="Arial" panose="020B0604020202020204" pitchFamily="34" charset="0"/>
              <a:cs typeface="Arial" panose="020B0604020202020204" pitchFamily="34" charset="0"/>
            </a:endParaRPr>
          </a:p>
          <a:p>
            <a:pPr>
              <a:buNone/>
            </a:pPr>
            <a:r>
              <a:rPr lang="en-CA" sz="2400" dirty="0" smtClean="0">
                <a:latin typeface="Arial" panose="020B0604020202020204" pitchFamily="34" charset="0"/>
                <a:cs typeface="Arial" panose="020B0604020202020204" pitchFamily="34" charset="0"/>
              </a:rPr>
              <a:t> </a:t>
            </a:r>
            <a:r>
              <a:rPr lang="en-CA" sz="2400" b="1" dirty="0" smtClean="0">
                <a:latin typeface="Arial" panose="020B0604020202020204" pitchFamily="34" charset="0"/>
                <a:cs typeface="Arial" panose="020B0604020202020204" pitchFamily="34" charset="0"/>
              </a:rPr>
              <a:t>Chris Wellsman</a:t>
            </a:r>
            <a:endParaRPr lang="en-CA" sz="2400" b="1" dirty="0">
              <a:latin typeface="Arial" panose="020B0604020202020204" pitchFamily="34" charset="0"/>
              <a:cs typeface="Arial" panose="020B0604020202020204" pitchFamily="34" charset="0"/>
            </a:endParaRPr>
          </a:p>
          <a:p>
            <a:pPr>
              <a:buNone/>
            </a:pPr>
            <a:r>
              <a:rPr lang="en-CA" sz="2400" dirty="0">
                <a:latin typeface="Arial" panose="020B0604020202020204" pitchFamily="34" charset="0"/>
                <a:cs typeface="Arial" panose="020B0604020202020204" pitchFamily="34" charset="0"/>
              </a:rPr>
              <a:t>	</a:t>
            </a:r>
            <a:r>
              <a:rPr lang="en-CA" sz="2400" dirty="0" smtClean="0">
                <a:latin typeface="Arial" panose="020B0604020202020204" pitchFamily="34" charset="0"/>
                <a:cs typeface="Arial" panose="020B0604020202020204" pitchFamily="34" charset="0"/>
              </a:rPr>
              <a:t>Coordinator Educational Partnerships and </a:t>
            </a:r>
            <a:r>
              <a:rPr lang="en-CA" sz="2400" dirty="0">
                <a:latin typeface="Arial" panose="020B0604020202020204" pitchFamily="34" charset="0"/>
                <a:cs typeface="Arial" panose="020B0604020202020204" pitchFamily="34" charset="0"/>
              </a:rPr>
              <a:t>Professional Coaching Services </a:t>
            </a:r>
            <a:endParaRPr lang="en-CA" sz="2400" dirty="0" smtClean="0">
              <a:latin typeface="Arial" panose="020B0604020202020204" pitchFamily="34" charset="0"/>
              <a:cs typeface="Arial" panose="020B0604020202020204" pitchFamily="34" charset="0"/>
            </a:endParaRPr>
          </a:p>
          <a:p>
            <a:pPr>
              <a:buNone/>
            </a:pPr>
            <a:r>
              <a:rPr lang="en-CA" sz="2400" dirty="0">
                <a:latin typeface="Arial" panose="020B0604020202020204" pitchFamily="34" charset="0"/>
                <a:cs typeface="Arial" panose="020B0604020202020204" pitchFamily="34" charset="0"/>
              </a:rPr>
              <a:t>	613-235-5000, </a:t>
            </a:r>
            <a:r>
              <a:rPr lang="en-CA" sz="2400" dirty="0" smtClean="0">
                <a:latin typeface="Arial" panose="020B0604020202020204" pitchFamily="34" charset="0"/>
                <a:cs typeface="Arial" panose="020B0604020202020204" pitchFamily="34" charset="0"/>
              </a:rPr>
              <a:t>2355   </a:t>
            </a:r>
            <a:r>
              <a:rPr lang="en-CA" sz="2400" dirty="0" smtClean="0">
                <a:latin typeface="Arial" panose="020B0604020202020204" pitchFamily="34" charset="0"/>
                <a:cs typeface="Arial" panose="020B0604020202020204" pitchFamily="34" charset="0"/>
                <a:hlinkClick r:id="rId5"/>
              </a:rPr>
              <a:t>cwellsman@coach.ca</a:t>
            </a:r>
            <a:r>
              <a:rPr lang="en-CA" sz="2400" dirty="0" smtClean="0">
                <a:latin typeface="Arial" panose="020B0604020202020204" pitchFamily="34" charset="0"/>
                <a:cs typeface="Arial" panose="020B0604020202020204" pitchFamily="34" charset="0"/>
              </a:rPr>
              <a:t> </a:t>
            </a:r>
            <a:r>
              <a:rPr lang="en-CA" sz="2400" dirty="0">
                <a:latin typeface="Arial" panose="020B0604020202020204" pitchFamily="34" charset="0"/>
                <a:cs typeface="Arial" panose="020B0604020202020204" pitchFamily="34" charset="0"/>
              </a:rPr>
              <a:t>| </a:t>
            </a:r>
            <a:r>
              <a:rPr lang="en-CA" sz="2400" dirty="0" smtClean="0">
                <a:latin typeface="Arial" panose="020B0604020202020204" pitchFamily="34" charset="0"/>
                <a:cs typeface="Arial" panose="020B0604020202020204" pitchFamily="34" charset="0"/>
                <a:hlinkClick r:id="rId4"/>
              </a:rPr>
              <a:t>www.coach.ca</a:t>
            </a:r>
            <a:endParaRPr lang="en-CA" sz="2400" dirty="0">
              <a:latin typeface="Arial" panose="020B0604020202020204" pitchFamily="34" charset="0"/>
              <a:cs typeface="Arial" panose="020B06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4294967295"/>
          </p:nvPr>
        </p:nvSpPr>
        <p:spPr>
          <a:xfrm>
            <a:off x="0" y="476250"/>
            <a:ext cx="11361738" cy="5405438"/>
          </a:xfrm>
        </p:spPr>
        <p:txBody>
          <a:bodyPr vert="horz" lIns="91440" tIns="45720" rIns="91440" bIns="45720" rtlCol="0" anchor="t">
            <a:normAutofit/>
          </a:bodyPr>
          <a:lstStyle/>
          <a:p>
            <a:pPr marL="170815" indent="-170815" algn="ctr">
              <a:buNone/>
            </a:pPr>
            <a:endParaRPr lang="en-US" sz="1600" b="1" dirty="0" smtClean="0">
              <a:solidFill>
                <a:schemeClr val="accent6">
                  <a:lumMod val="10000"/>
                </a:schemeClr>
              </a:solidFill>
              <a:latin typeface="Arial"/>
              <a:cs typeface="Arial"/>
            </a:endParaRPr>
          </a:p>
          <a:p>
            <a:pPr marL="170815" indent="-170815" algn="ctr">
              <a:buNone/>
            </a:pPr>
            <a:r>
              <a:rPr lang="en-US" sz="3200" b="1" dirty="0" smtClean="0">
                <a:solidFill>
                  <a:schemeClr val="accent6">
                    <a:lumMod val="10000"/>
                  </a:schemeClr>
                </a:solidFill>
                <a:latin typeface="Arial"/>
                <a:cs typeface="Arial"/>
              </a:rPr>
              <a:t>Responsible </a:t>
            </a:r>
            <a:r>
              <a:rPr lang="en-US" sz="3200" b="1" dirty="0">
                <a:solidFill>
                  <a:schemeClr val="accent6">
                    <a:lumMod val="10000"/>
                  </a:schemeClr>
                </a:solidFill>
                <a:latin typeface="Arial"/>
                <a:cs typeface="Arial"/>
              </a:rPr>
              <a:t>Coaching Movement </a:t>
            </a:r>
            <a:endParaRPr lang="en-US" sz="3200" dirty="0">
              <a:solidFill>
                <a:schemeClr val="accent6">
                  <a:lumMod val="10000"/>
                </a:schemeClr>
              </a:solidFill>
              <a:latin typeface="Arial"/>
              <a:cs typeface="Arial"/>
            </a:endParaRPr>
          </a:p>
          <a:p>
            <a:pPr marL="170815" indent="-170815" algn="ctr">
              <a:buNone/>
            </a:pPr>
            <a:r>
              <a:rPr lang="en-US" sz="3200" b="1" dirty="0">
                <a:solidFill>
                  <a:schemeClr val="accent6">
                    <a:lumMod val="10000"/>
                  </a:schemeClr>
                </a:solidFill>
                <a:latin typeface="Arial"/>
                <a:cs typeface="Arial"/>
              </a:rPr>
              <a:t>Call to </a:t>
            </a:r>
            <a:r>
              <a:rPr lang="en-US" sz="3200" b="1" dirty="0" smtClean="0">
                <a:solidFill>
                  <a:schemeClr val="accent6">
                    <a:lumMod val="10000"/>
                  </a:schemeClr>
                </a:solidFill>
                <a:latin typeface="Arial"/>
                <a:cs typeface="Arial"/>
              </a:rPr>
              <a:t>Action - </a:t>
            </a:r>
            <a:r>
              <a:rPr lang="en-US" sz="3200" b="1" dirty="0">
                <a:solidFill>
                  <a:schemeClr val="accent6">
                    <a:lumMod val="10000"/>
                  </a:schemeClr>
                </a:solidFill>
                <a:latin typeface="Arial"/>
                <a:cs typeface="Arial"/>
              </a:rPr>
              <a:t>the Pledge</a:t>
            </a:r>
            <a:endParaRPr lang="en-US" sz="3200" dirty="0">
              <a:solidFill>
                <a:schemeClr val="accent6">
                  <a:lumMod val="10000"/>
                </a:schemeClr>
              </a:solidFill>
              <a:latin typeface="Arial"/>
              <a:cs typeface="Arial"/>
            </a:endParaRPr>
          </a:p>
          <a:p>
            <a:pPr marL="170815" indent="-170815">
              <a:buNone/>
            </a:pPr>
            <a:endParaRPr lang="en-US" sz="2000" b="1" dirty="0">
              <a:solidFill>
                <a:schemeClr val="accent6">
                  <a:lumMod val="10000"/>
                </a:schemeClr>
              </a:solidFill>
              <a:latin typeface="Arial" panose="020B0604020202020204" pitchFamily="34" charset="0"/>
              <a:cs typeface="Arial" panose="020B0604020202020204" pitchFamily="34" charset="0"/>
            </a:endParaRPr>
          </a:p>
          <a:p>
            <a:pPr marL="170815" indent="-170815">
              <a:buNone/>
            </a:pPr>
            <a:endParaRPr lang="en-US" sz="2000" b="1" dirty="0">
              <a:solidFill>
                <a:schemeClr val="accent6">
                  <a:lumMod val="10000"/>
                </a:schemeClr>
              </a:solidFill>
              <a:latin typeface="Arial"/>
              <a:cs typeface="Arial"/>
            </a:endParaRPr>
          </a:p>
          <a:p>
            <a:pPr marL="170815" indent="-170815">
              <a:buNone/>
            </a:pPr>
            <a:endParaRPr lang="en-US" sz="2000" b="1" dirty="0">
              <a:solidFill>
                <a:schemeClr val="accent6">
                  <a:lumMod val="10000"/>
                </a:schemeClr>
              </a:solidFill>
              <a:latin typeface="Arial"/>
              <a:cs typeface="Arial"/>
            </a:endParaRPr>
          </a:p>
          <a:p>
            <a:pPr marL="170815" indent="-170815">
              <a:buNone/>
            </a:pPr>
            <a:endParaRPr lang="en-US" sz="2000" b="1" dirty="0">
              <a:solidFill>
                <a:schemeClr val="accent6">
                  <a:lumMod val="10000"/>
                </a:schemeClr>
              </a:solidFill>
              <a:latin typeface="Arial"/>
              <a:cs typeface="Arial"/>
            </a:endParaRPr>
          </a:p>
          <a:p>
            <a:pPr marL="170815" indent="-170815">
              <a:buNone/>
            </a:pPr>
            <a:endParaRPr lang="en-US" sz="2000" b="1" dirty="0">
              <a:solidFill>
                <a:schemeClr val="accent6">
                  <a:lumMod val="10000"/>
                </a:schemeClr>
              </a:solidFill>
              <a:latin typeface="Arial"/>
              <a:cs typeface="Arial"/>
            </a:endParaRPr>
          </a:p>
          <a:p>
            <a:pPr marL="170815" indent="-170815">
              <a:buNone/>
            </a:pPr>
            <a:endParaRPr lang="en-US" sz="2000" b="1" dirty="0">
              <a:solidFill>
                <a:schemeClr val="accent6">
                  <a:lumMod val="10000"/>
                </a:schemeClr>
              </a:solidFill>
              <a:latin typeface="Arial"/>
              <a:cs typeface="Arial"/>
            </a:endParaRPr>
          </a:p>
          <a:p>
            <a:pPr marL="170815" indent="-170815">
              <a:buNone/>
            </a:pPr>
            <a:endParaRPr lang="en-US" sz="2000" b="1" dirty="0">
              <a:solidFill>
                <a:schemeClr val="accent6">
                  <a:lumMod val="10000"/>
                </a:schemeClr>
              </a:solidFill>
              <a:latin typeface="Arial"/>
              <a:cs typeface="Arial"/>
            </a:endParaRPr>
          </a:p>
          <a:p>
            <a:pPr marL="170815" indent="-170815" algn="ctr">
              <a:buNone/>
            </a:pPr>
            <a:r>
              <a:rPr lang="en-US" sz="2000" b="1" dirty="0">
                <a:solidFill>
                  <a:schemeClr val="accent6">
                    <a:lumMod val="10000"/>
                  </a:schemeClr>
                </a:solidFill>
                <a:latin typeface="Arial"/>
                <a:cs typeface="Arial"/>
              </a:rPr>
              <a:t>Objective = keep sport healthy and safer</a:t>
            </a:r>
            <a:endParaRPr lang="en-US" dirty="0">
              <a:solidFill>
                <a:schemeClr val="accent6">
                  <a:lumMod val="10000"/>
                </a:schemeClr>
              </a:solidFill>
              <a:cs typeface="Calibri" panose="020F0502020204030204"/>
            </a:endParaRPr>
          </a:p>
          <a:p>
            <a:pPr marL="170815" indent="-170815">
              <a:buNone/>
            </a:pPr>
            <a:r>
              <a:rPr lang="en-US" sz="2600" b="1" dirty="0">
                <a:solidFill>
                  <a:schemeClr val="accent6">
                    <a:lumMod val="10000"/>
                  </a:schemeClr>
                </a:solidFill>
                <a:latin typeface="Arial"/>
                <a:cs typeface="Arial"/>
              </a:rPr>
              <a:t>		</a:t>
            </a:r>
          </a:p>
        </p:txBody>
      </p:sp>
      <p:pic>
        <p:nvPicPr>
          <p:cNvPr id="7" name="Content Placeholder 10" descr="RCM_WORDMARK_EN_RGB.jpg"/>
          <p:cNvPicPr>
            <a:picLocks noChangeAspect="1"/>
          </p:cNvPicPr>
          <p:nvPr/>
        </p:nvPicPr>
        <p:blipFill>
          <a:blip r:embed="rId3" cstate="print"/>
          <a:stretch>
            <a:fillRect/>
          </a:stretch>
        </p:blipFill>
        <p:spPr>
          <a:xfrm>
            <a:off x="10048760" y="717593"/>
            <a:ext cx="1496266" cy="1506292"/>
          </a:xfrm>
          <a:prstGeom prst="rect">
            <a:avLst/>
          </a:prstGeom>
        </p:spPr>
      </p:pic>
      <p:pic>
        <p:nvPicPr>
          <p:cNvPr id="2" name="Picture 1">
            <a:extLst>
              <a:ext uri="{FF2B5EF4-FFF2-40B4-BE49-F238E27FC236}">
                <a16:creationId xmlns:a16="http://schemas.microsoft.com/office/drawing/2014/main" id="{D2D3EF2F-0823-4E94-A813-CA39A6AB8617}"/>
              </a:ext>
            </a:extLst>
          </p:cNvPr>
          <p:cNvPicPr>
            <a:picLocks noChangeAspect="1"/>
          </p:cNvPicPr>
          <p:nvPr/>
        </p:nvPicPr>
        <p:blipFill>
          <a:blip r:embed="rId4"/>
          <a:stretch>
            <a:fillRect/>
          </a:stretch>
        </p:blipFill>
        <p:spPr>
          <a:xfrm>
            <a:off x="1845954" y="2315125"/>
            <a:ext cx="7772400" cy="1905963"/>
          </a:xfrm>
          <a:prstGeom prst="rect">
            <a:avLst/>
          </a:prstGeom>
        </p:spPr>
      </p:pic>
      <p:sp>
        <p:nvSpPr>
          <p:cNvPr id="3" name="Rectangle 2"/>
          <p:cNvSpPr/>
          <p:nvPr/>
        </p:nvSpPr>
        <p:spPr>
          <a:xfrm>
            <a:off x="495300" y="4904103"/>
            <a:ext cx="11201400" cy="646331"/>
          </a:xfrm>
          <a:prstGeom prst="rect">
            <a:avLst/>
          </a:prstGeom>
        </p:spPr>
        <p:txBody>
          <a:bodyPr wrap="square">
            <a:spAutoFit/>
          </a:bodyPr>
          <a:lstStyle/>
          <a:p>
            <a:r>
              <a:rPr lang="en-US" dirty="0">
                <a:latin typeface="Arial" panose="020B0604020202020204" pitchFamily="34" charset="0"/>
                <a:cs typeface="Arial" panose="020B0604020202020204" pitchFamily="34" charset="0"/>
              </a:rPr>
              <a:t>Federally funded sport organizations </a:t>
            </a:r>
            <a:r>
              <a:rPr lang="en-US" b="1" dirty="0">
                <a:latin typeface="Arial" panose="020B0604020202020204" pitchFamily="34" charset="0"/>
                <a:cs typeface="Arial" panose="020B0604020202020204" pitchFamily="34" charset="0"/>
              </a:rPr>
              <a:t>must take all necessary measures to create a workplace free from harassment, abuse or discrimination</a:t>
            </a:r>
          </a:p>
        </p:txBody>
      </p:sp>
    </p:spTree>
    <p:extLst>
      <p:ext uri="{BB962C8B-B14F-4D97-AF65-F5344CB8AC3E}">
        <p14:creationId xmlns:p14="http://schemas.microsoft.com/office/powerpoint/2010/main" val="40490177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idx="4294967295"/>
          </p:nvPr>
        </p:nvSpPr>
        <p:spPr>
          <a:xfrm>
            <a:off x="0" y="1538288"/>
            <a:ext cx="6858000" cy="379412"/>
          </a:xfrm>
        </p:spPr>
        <p:txBody>
          <a:bodyPr>
            <a:normAutofit fontScale="90000"/>
          </a:bodyPr>
          <a:lstStyle/>
          <a:p>
            <a:r>
              <a:rPr lang="en-US" dirty="0">
                <a:solidFill>
                  <a:schemeClr val="bg1"/>
                </a:solidFill>
              </a:rPr>
              <a:t>Responsible Coaching Movement</a:t>
            </a:r>
          </a:p>
        </p:txBody>
      </p:sp>
      <p:sp>
        <p:nvSpPr>
          <p:cNvPr id="9" name="Content Placeholder 8"/>
          <p:cNvSpPr>
            <a:spLocks noGrp="1"/>
          </p:cNvSpPr>
          <p:nvPr>
            <p:ph idx="4294967295"/>
          </p:nvPr>
        </p:nvSpPr>
        <p:spPr>
          <a:xfrm>
            <a:off x="0" y="836613"/>
            <a:ext cx="10944225" cy="5543550"/>
          </a:xfrm>
        </p:spPr>
        <p:txBody>
          <a:bodyPr>
            <a:normAutofit/>
          </a:bodyPr>
          <a:lstStyle/>
          <a:p>
            <a:pPr>
              <a:buNone/>
            </a:pPr>
            <a:r>
              <a:rPr lang="en-US" sz="3600" b="1" dirty="0">
                <a:solidFill>
                  <a:schemeClr val="accent6">
                    <a:lumMod val="10000"/>
                  </a:schemeClr>
                </a:solidFill>
                <a:latin typeface="Arial" panose="020B0604020202020204" pitchFamily="34" charset="0"/>
                <a:cs typeface="Arial" panose="020B0604020202020204" pitchFamily="34" charset="0"/>
              </a:rPr>
              <a:t>Phase 2 </a:t>
            </a:r>
            <a:r>
              <a:rPr lang="en-US" sz="3600" b="1" dirty="0" smtClean="0">
                <a:solidFill>
                  <a:schemeClr val="accent6">
                    <a:lumMod val="10000"/>
                  </a:schemeClr>
                </a:solidFill>
                <a:latin typeface="Arial" panose="020B0604020202020204" pitchFamily="34" charset="0"/>
                <a:cs typeface="Arial" panose="020B0604020202020204" pitchFamily="34" charset="0"/>
              </a:rPr>
              <a:t>– led by CCES</a:t>
            </a:r>
            <a:endParaRPr lang="en-US" sz="3600" b="1" dirty="0">
              <a:solidFill>
                <a:schemeClr val="accent6">
                  <a:lumMod val="10000"/>
                </a:schemeClr>
              </a:solidFill>
              <a:latin typeface="Arial" panose="020B0604020202020204" pitchFamily="34" charset="0"/>
              <a:cs typeface="Arial" panose="020B0604020202020204" pitchFamily="34" charset="0"/>
            </a:endParaRPr>
          </a:p>
          <a:p>
            <a:pPr>
              <a:buNone/>
            </a:pPr>
            <a:endParaRPr lang="en-US" sz="3200" b="1" dirty="0">
              <a:solidFill>
                <a:schemeClr val="accent6">
                  <a:lumMod val="10000"/>
                </a:schemeClr>
              </a:solidFill>
              <a:latin typeface="Arial" panose="020B0604020202020204" pitchFamily="34" charset="0"/>
              <a:cs typeface="Arial" panose="020B0604020202020204" pitchFamily="34" charset="0"/>
            </a:endParaRPr>
          </a:p>
          <a:p>
            <a:pPr lvl="1">
              <a:lnSpc>
                <a:spcPct val="100000"/>
              </a:lnSpc>
              <a:buNone/>
            </a:pPr>
            <a:r>
              <a:rPr lang="en-US" sz="3200" b="1" dirty="0">
                <a:solidFill>
                  <a:schemeClr val="accent6">
                    <a:lumMod val="10000"/>
                  </a:schemeClr>
                </a:solidFill>
                <a:latin typeface="Arial" panose="020B0604020202020204" pitchFamily="34" charset="0"/>
                <a:cs typeface="Arial" panose="020B0604020202020204" pitchFamily="34" charset="0"/>
              </a:rPr>
              <a:t>1) Social Media Policy</a:t>
            </a:r>
          </a:p>
          <a:p>
            <a:pPr lvl="1">
              <a:lnSpc>
                <a:spcPct val="100000"/>
              </a:lnSpc>
              <a:buNone/>
            </a:pPr>
            <a:r>
              <a:rPr lang="en-US" sz="3200" b="1" dirty="0">
                <a:solidFill>
                  <a:schemeClr val="accent6">
                    <a:lumMod val="10000"/>
                  </a:schemeClr>
                </a:solidFill>
                <a:latin typeface="Arial" panose="020B0604020202020204" pitchFamily="34" charset="0"/>
                <a:cs typeface="Arial" panose="020B0604020202020204" pitchFamily="34" charset="0"/>
              </a:rPr>
              <a:t>2) Parent Tools</a:t>
            </a:r>
          </a:p>
          <a:p>
            <a:pPr lvl="1">
              <a:lnSpc>
                <a:spcPct val="100000"/>
              </a:lnSpc>
              <a:buNone/>
            </a:pPr>
            <a:r>
              <a:rPr lang="en-US" sz="3200" b="1" dirty="0">
                <a:solidFill>
                  <a:schemeClr val="accent6">
                    <a:lumMod val="10000"/>
                  </a:schemeClr>
                </a:solidFill>
                <a:latin typeface="Arial" panose="020B0604020202020204" pitchFamily="34" charset="0"/>
                <a:cs typeface="Arial" panose="020B0604020202020204" pitchFamily="34" charset="0"/>
              </a:rPr>
              <a:t>3) On-going Education</a:t>
            </a:r>
          </a:p>
          <a:p>
            <a:pPr lvl="3">
              <a:lnSpc>
                <a:spcPct val="100000"/>
              </a:lnSpc>
            </a:pPr>
            <a:r>
              <a:rPr lang="en-US" sz="3200" dirty="0">
                <a:solidFill>
                  <a:schemeClr val="accent6">
                    <a:lumMod val="10000"/>
                  </a:schemeClr>
                </a:solidFill>
                <a:latin typeface="Arial" panose="020B0604020202020204" pitchFamily="34" charset="0"/>
                <a:cs typeface="Arial" panose="020B0604020202020204" pitchFamily="34" charset="0"/>
                <a:sym typeface="Calibri"/>
              </a:rPr>
              <a:t>Concepts embedded in core NCCP training</a:t>
            </a:r>
          </a:p>
          <a:p>
            <a:pPr marL="1028675" lvl="3" indent="0">
              <a:buNone/>
            </a:pPr>
            <a:endParaRPr lang="en-US" sz="2400" dirty="0">
              <a:solidFill>
                <a:schemeClr val="accent6">
                  <a:lumMod val="10000"/>
                </a:schemeClr>
              </a:solidFill>
              <a:latin typeface="Arial" panose="020B0604020202020204" pitchFamily="34" charset="0"/>
              <a:cs typeface="Arial" panose="020B0604020202020204" pitchFamily="34" charset="0"/>
              <a:sym typeface="Calibri"/>
            </a:endParaRPr>
          </a:p>
        </p:txBody>
      </p:sp>
      <p:pic>
        <p:nvPicPr>
          <p:cNvPr id="7" name="Content Placeholder 10" descr="RCM_WORDMARK_EN_RGB.jpg"/>
          <p:cNvPicPr>
            <a:picLocks noChangeAspect="1"/>
          </p:cNvPicPr>
          <p:nvPr/>
        </p:nvPicPr>
        <p:blipFill>
          <a:blip r:embed="rId3" cstate="print"/>
          <a:stretch>
            <a:fillRect/>
          </a:stretch>
        </p:blipFill>
        <p:spPr>
          <a:xfrm>
            <a:off x="9678570" y="537644"/>
            <a:ext cx="2008938" cy="2008938"/>
          </a:xfrm>
          <a:prstGeom prst="rect">
            <a:avLst/>
          </a:prstGeom>
        </p:spPr>
      </p:pic>
    </p:spTree>
    <p:extLst>
      <p:ext uri="{BB962C8B-B14F-4D97-AF65-F5344CB8AC3E}">
        <p14:creationId xmlns:p14="http://schemas.microsoft.com/office/powerpoint/2010/main" val="123149885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47528" y="2492896"/>
            <a:ext cx="8280920" cy="646331"/>
          </a:xfrm>
          <a:prstGeom prst="rect">
            <a:avLst/>
          </a:prstGeom>
          <a:noFill/>
        </p:spPr>
        <p:txBody>
          <a:bodyPr wrap="square" rtlCol="0">
            <a:spAutoFit/>
          </a:bodyPr>
          <a:lstStyle/>
          <a:p>
            <a:pPr algn="ctr"/>
            <a:r>
              <a:rPr lang="en-US" sz="3600" b="1" dirty="0" smtClean="0">
                <a:latin typeface="Arial" panose="020B0604020202020204" pitchFamily="34" charset="0"/>
                <a:cs typeface="Arial" panose="020B0604020202020204" pitchFamily="34" charset="0"/>
              </a:rPr>
              <a:t>Why is RCM important?</a:t>
            </a:r>
            <a:endParaRPr lang="en-CA" sz="3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669244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idx="4294967295"/>
          </p:nvPr>
        </p:nvSpPr>
        <p:spPr>
          <a:xfrm>
            <a:off x="407988" y="476250"/>
            <a:ext cx="11784012" cy="504825"/>
          </a:xfrm>
        </p:spPr>
        <p:txBody>
          <a:bodyPr>
            <a:noAutofit/>
          </a:bodyPr>
          <a:lstStyle/>
          <a:p>
            <a:r>
              <a:rPr lang="en-US" sz="3200" b="1" dirty="0">
                <a:latin typeface="Arial" panose="020B0604020202020204" pitchFamily="34" charset="0"/>
                <a:cs typeface="Arial" panose="020B0604020202020204" pitchFamily="34" charset="0"/>
              </a:rPr>
              <a:t>Why should you be a part of this?</a:t>
            </a:r>
          </a:p>
        </p:txBody>
      </p:sp>
      <p:sp>
        <p:nvSpPr>
          <p:cNvPr id="2" name="Content Placeholder 1"/>
          <p:cNvSpPr>
            <a:spLocks noGrp="1"/>
          </p:cNvSpPr>
          <p:nvPr>
            <p:ph idx="4294967295"/>
          </p:nvPr>
        </p:nvSpPr>
        <p:spPr>
          <a:xfrm>
            <a:off x="728663" y="1196752"/>
            <a:ext cx="11142662" cy="4608512"/>
          </a:xfrm>
        </p:spPr>
        <p:txBody>
          <a:bodyPr>
            <a:normAutofit lnSpcReduction="10000"/>
          </a:bodyPr>
          <a:lstStyle/>
          <a:p>
            <a:r>
              <a:rPr lang="en-US" sz="2600" dirty="0">
                <a:latin typeface="Arial" panose="020B0604020202020204" pitchFamily="34" charset="0"/>
                <a:cs typeface="Arial" panose="020B0604020202020204" pitchFamily="34" charset="0"/>
              </a:rPr>
              <a:t>2019 Minister of Sport and National Safe Sport Task Force declared “It is time for a new normal!’</a:t>
            </a:r>
          </a:p>
          <a:p>
            <a:pPr marL="0" indent="0">
              <a:buNone/>
            </a:pPr>
            <a:endParaRPr lang="en-US" sz="2600" dirty="0">
              <a:latin typeface="Arial" panose="020B0604020202020204" pitchFamily="34" charset="0"/>
              <a:cs typeface="Arial" panose="020B0604020202020204" pitchFamily="34" charset="0"/>
            </a:endParaRPr>
          </a:p>
          <a:p>
            <a:r>
              <a:rPr lang="en-US" sz="2600" dirty="0">
                <a:latin typeface="Arial" panose="020B0604020202020204" pitchFamily="34" charset="0"/>
                <a:cs typeface="Arial" panose="020B0604020202020204" pitchFamily="34" charset="0"/>
              </a:rPr>
              <a:t>Sports have a legal and ethical responsibility to mitigate risk for athletes, especially minors</a:t>
            </a:r>
          </a:p>
          <a:p>
            <a:pPr marL="0" indent="0">
              <a:buNone/>
            </a:pPr>
            <a:endParaRPr lang="en-US" sz="2600" dirty="0">
              <a:latin typeface="Arial" panose="020B0604020202020204" pitchFamily="34" charset="0"/>
              <a:cs typeface="Arial" panose="020B0604020202020204" pitchFamily="34" charset="0"/>
            </a:endParaRPr>
          </a:p>
          <a:p>
            <a:r>
              <a:rPr lang="en-US" sz="2600" dirty="0">
                <a:latin typeface="Arial" panose="020B0604020202020204" pitchFamily="34" charset="0"/>
                <a:cs typeface="Arial" panose="020B0604020202020204" pitchFamily="34" charset="0"/>
              </a:rPr>
              <a:t>RCM is a proactive means to act and communicate your commitment to addressing key areas of risk </a:t>
            </a:r>
          </a:p>
          <a:p>
            <a:pPr marL="0" indent="0">
              <a:buNone/>
            </a:pPr>
            <a:endParaRPr lang="en-US" sz="2600" dirty="0">
              <a:latin typeface="Arial" panose="020B0604020202020204" pitchFamily="34" charset="0"/>
              <a:cs typeface="Arial" panose="020B0604020202020204" pitchFamily="34" charset="0"/>
            </a:endParaRPr>
          </a:p>
          <a:p>
            <a:r>
              <a:rPr lang="en-CA" sz="2600" dirty="0">
                <a:latin typeface="Arial" panose="020B0604020202020204" pitchFamily="34" charset="0"/>
                <a:cs typeface="Arial" panose="020B0604020202020204" pitchFamily="34" charset="0"/>
              </a:rPr>
              <a:t>The Canadian Sport Policy 2012 recommended the principle of “values-based” be integrated into all sport-related policies and programs. </a:t>
            </a:r>
            <a:endParaRPr lang="en-US" sz="2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2276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0" y="404813"/>
            <a:ext cx="11520488" cy="936625"/>
          </a:xfrm>
        </p:spPr>
        <p:txBody>
          <a:bodyPr>
            <a:normAutofit/>
          </a:bodyPr>
          <a:lstStyle/>
          <a:p>
            <a:r>
              <a:rPr lang="en-CA" b="1" dirty="0">
                <a:latin typeface="Arial" panose="020B0604020202020204" pitchFamily="34" charset="0"/>
                <a:cs typeface="Arial" panose="020B0604020202020204" pitchFamily="34" charset="0"/>
              </a:rPr>
              <a:t>Age of Protection: When does it rise to 18 years old?</a:t>
            </a:r>
            <a:endParaRPr lang="en-US" b="1" dirty="0">
              <a:latin typeface="Arial" panose="020B0604020202020204" pitchFamily="34" charset="0"/>
              <a:cs typeface="Arial" panose="020B0604020202020204" pitchFamily="34" charset="0"/>
            </a:endParaRPr>
          </a:p>
        </p:txBody>
      </p:sp>
      <p:sp>
        <p:nvSpPr>
          <p:cNvPr id="2" name="Content Placeholder 1"/>
          <p:cNvSpPr>
            <a:spLocks noGrp="1"/>
          </p:cNvSpPr>
          <p:nvPr>
            <p:ph idx="4294967295"/>
          </p:nvPr>
        </p:nvSpPr>
        <p:spPr>
          <a:xfrm>
            <a:off x="0" y="1196975"/>
            <a:ext cx="11449050" cy="4505325"/>
          </a:xfrm>
        </p:spPr>
        <p:txBody>
          <a:bodyPr vert="horz" lIns="91440" tIns="45720" rIns="91440" bIns="45720" rtlCol="0" anchor="t">
            <a:normAutofit/>
          </a:bodyPr>
          <a:lstStyle/>
          <a:p>
            <a:pPr marL="0" indent="0">
              <a:buNone/>
            </a:pPr>
            <a:r>
              <a:rPr lang="en-CA" sz="2800" dirty="0">
                <a:latin typeface="Arial"/>
                <a:cs typeface="Arial"/>
              </a:rPr>
              <a:t>Canadian Centre for Child protection states</a:t>
            </a:r>
          </a:p>
          <a:p>
            <a:pPr marL="0" indent="0">
              <a:buNone/>
            </a:pPr>
            <a:r>
              <a:rPr lang="en-CA" sz="2800" dirty="0">
                <a:latin typeface="Arial"/>
                <a:cs typeface="Arial"/>
              </a:rPr>
              <a:t>For all children 12 – 17:</a:t>
            </a:r>
          </a:p>
          <a:p>
            <a:pPr marL="513715" lvl="1" indent="-170815"/>
            <a:endParaRPr lang="en-CA" sz="2800" dirty="0">
              <a:latin typeface="Arial" panose="020B0604020202020204" pitchFamily="34" charset="0"/>
              <a:cs typeface="Arial" panose="020B0604020202020204" pitchFamily="34" charset="0"/>
            </a:endParaRPr>
          </a:p>
          <a:p>
            <a:pPr marL="513715" lvl="1" indent="-170815"/>
            <a:r>
              <a:rPr lang="en-CA" sz="2800" dirty="0">
                <a:latin typeface="Arial"/>
                <a:cs typeface="Arial"/>
              </a:rPr>
              <a:t>If the other person is in a </a:t>
            </a:r>
            <a:r>
              <a:rPr lang="en-CA" sz="2800" b="1" i="1" dirty="0">
                <a:latin typeface="Arial"/>
                <a:cs typeface="Arial"/>
              </a:rPr>
              <a:t>position of trust or authority</a:t>
            </a:r>
            <a:r>
              <a:rPr lang="en-CA" sz="2800" dirty="0">
                <a:latin typeface="Arial"/>
                <a:cs typeface="Arial"/>
              </a:rPr>
              <a:t> over the child (e.g. </a:t>
            </a:r>
            <a:r>
              <a:rPr lang="en-CA" sz="2800" b="1" i="1" dirty="0">
                <a:latin typeface="Arial"/>
                <a:cs typeface="Arial"/>
              </a:rPr>
              <a:t>a coach</a:t>
            </a:r>
            <a:r>
              <a:rPr lang="en-CA" sz="2800" dirty="0">
                <a:latin typeface="Arial"/>
                <a:cs typeface="Arial"/>
              </a:rPr>
              <a:t>, teacher, etc.), the child is dependent on the other person or the relationship is exploitative of the child, the child is </a:t>
            </a:r>
            <a:r>
              <a:rPr lang="en-CA" sz="2800" b="1" i="1" dirty="0">
                <a:latin typeface="Arial"/>
                <a:cs typeface="Arial"/>
              </a:rPr>
              <a:t>NOT</a:t>
            </a:r>
            <a:r>
              <a:rPr lang="en-CA" sz="2800" dirty="0">
                <a:latin typeface="Arial"/>
                <a:cs typeface="Arial"/>
              </a:rPr>
              <a:t> able to give consent, making sexual activity in the context of such relationships illegal.</a:t>
            </a:r>
          </a:p>
          <a:p>
            <a:pPr marL="513715" lvl="1" indent="-170815"/>
            <a:r>
              <a:rPr lang="en-CA" sz="2800" dirty="0">
                <a:latin typeface="Arial"/>
                <a:cs typeface="Arial"/>
              </a:rPr>
              <a:t>To </a:t>
            </a:r>
            <a:r>
              <a:rPr lang="en-CA" sz="2800" b="1" i="1" dirty="0">
                <a:latin typeface="Arial"/>
                <a:cs typeface="Arial"/>
              </a:rPr>
              <a:t>protect the inherent vulnerability </a:t>
            </a:r>
            <a:r>
              <a:rPr lang="en-CA" sz="2800" dirty="0">
                <a:latin typeface="Arial"/>
                <a:cs typeface="Arial"/>
              </a:rPr>
              <a:t>of child from power or other imbalance.</a:t>
            </a:r>
          </a:p>
          <a:p>
            <a:pPr marL="513715" lvl="1" indent="-170815"/>
            <a:endParaRPr lang="en-CA" sz="3200" dirty="0">
              <a:latin typeface="Arial Narrow" panose="020B0606020202030204" pitchFamily="34" charset="0"/>
            </a:endParaRPr>
          </a:p>
        </p:txBody>
      </p:sp>
    </p:spTree>
    <p:extLst>
      <p:ext uri="{BB962C8B-B14F-4D97-AF65-F5344CB8AC3E}">
        <p14:creationId xmlns:p14="http://schemas.microsoft.com/office/powerpoint/2010/main" val="34619801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0" y="403225"/>
            <a:ext cx="11437938" cy="504825"/>
          </a:xfrm>
        </p:spPr>
        <p:txBody>
          <a:bodyPr>
            <a:normAutofit fontScale="90000"/>
          </a:bodyPr>
          <a:lstStyle/>
          <a:p>
            <a:r>
              <a:rPr lang="en-US" sz="4000" b="1" dirty="0" smtClean="0">
                <a:latin typeface="Arial"/>
                <a:cs typeface="Arial"/>
              </a:rPr>
              <a:t>Age of Consent </a:t>
            </a:r>
            <a:r>
              <a:rPr lang="en-US" sz="1600" b="1" dirty="0" smtClean="0">
                <a:latin typeface="Arial"/>
                <a:cs typeface="Arial"/>
              </a:rPr>
              <a:t>(from </a:t>
            </a:r>
            <a:r>
              <a:rPr lang="en-US" sz="1600" b="1" dirty="0">
                <a:latin typeface="Arial"/>
                <a:cs typeface="Arial"/>
              </a:rPr>
              <a:t>Canadian Centre for Child Protection)</a:t>
            </a:r>
          </a:p>
        </p:txBody>
      </p:sp>
      <p:graphicFrame>
        <p:nvGraphicFramePr>
          <p:cNvPr id="4" name="Table 3"/>
          <p:cNvGraphicFramePr>
            <a:graphicFrameLocks noGrp="1"/>
          </p:cNvGraphicFramePr>
          <p:nvPr>
            <p:extLst>
              <p:ext uri="{D42A27DB-BD31-4B8C-83A1-F6EECF244321}">
                <p14:modId xmlns:p14="http://schemas.microsoft.com/office/powerpoint/2010/main" val="389848159"/>
              </p:ext>
            </p:extLst>
          </p:nvPr>
        </p:nvGraphicFramePr>
        <p:xfrm>
          <a:off x="250657" y="1122947"/>
          <a:ext cx="11810109" cy="4592248"/>
        </p:xfrm>
        <a:graphic>
          <a:graphicData uri="http://schemas.openxmlformats.org/drawingml/2006/table">
            <a:tbl>
              <a:tblPr/>
              <a:tblGrid>
                <a:gridCol w="1488942">
                  <a:extLst>
                    <a:ext uri="{9D8B030D-6E8A-4147-A177-3AD203B41FA5}">
                      <a16:colId xmlns:a16="http://schemas.microsoft.com/office/drawing/2014/main" val="20000"/>
                    </a:ext>
                  </a:extLst>
                </a:gridCol>
                <a:gridCol w="10321167">
                  <a:extLst>
                    <a:ext uri="{9D8B030D-6E8A-4147-A177-3AD203B41FA5}">
                      <a16:colId xmlns:a16="http://schemas.microsoft.com/office/drawing/2014/main" val="2589247527"/>
                    </a:ext>
                  </a:extLst>
                </a:gridCol>
              </a:tblGrid>
              <a:tr h="325761">
                <a:tc>
                  <a:txBody>
                    <a:bodyPr/>
                    <a:lstStyle/>
                    <a:p>
                      <a:pPr marL="0" marR="0" algn="ctr">
                        <a:lnSpc>
                          <a:spcPct val="115000"/>
                        </a:lnSpc>
                        <a:spcBef>
                          <a:spcPts val="0"/>
                        </a:spcBef>
                        <a:spcAft>
                          <a:spcPts val="0"/>
                        </a:spcAft>
                      </a:pPr>
                      <a:r>
                        <a:rPr lang="en-US" sz="1900" b="1" dirty="0">
                          <a:solidFill>
                            <a:srgbClr val="FFFFFF"/>
                          </a:solidFill>
                          <a:latin typeface="Calibri"/>
                          <a:ea typeface="Calibri"/>
                          <a:cs typeface="Times New Roman"/>
                        </a:rPr>
                        <a:t>Child’s Age</a:t>
                      </a:r>
                      <a:endParaRPr lang="en-US" sz="1900" dirty="0">
                        <a:latin typeface="Calibri"/>
                        <a:ea typeface="Calibri"/>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marL="0" marR="0" lvl="0" algn="ctr">
                        <a:lnSpc>
                          <a:spcPct val="114999"/>
                        </a:lnSpc>
                        <a:spcBef>
                          <a:spcPts val="0"/>
                        </a:spcBef>
                        <a:spcAft>
                          <a:spcPts val="0"/>
                        </a:spcAft>
                        <a:buNone/>
                      </a:pPr>
                      <a:r>
                        <a:rPr lang="en-US" sz="1900" b="1" dirty="0">
                          <a:solidFill>
                            <a:srgbClr val="FFFFFF"/>
                          </a:solidFill>
                          <a:latin typeface="Arial"/>
                          <a:ea typeface="Calibri"/>
                          <a:cs typeface="Arial"/>
                        </a:rPr>
                        <a:t>Can Child Consent?</a:t>
                      </a:r>
                      <a:endParaRPr lang="en-US" sz="1900">
                        <a:latin typeface="Arial"/>
                        <a:ea typeface="Calibri"/>
                        <a:cs typeface="Arial"/>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10000"/>
                  </a:ext>
                </a:extLst>
              </a:tr>
              <a:tr h="0">
                <a:tc gridSpan="2">
                  <a:txBody>
                    <a:bodyPr/>
                    <a:lstStyle/>
                    <a:p>
                      <a:pPr marL="0" marR="0">
                        <a:lnSpc>
                          <a:spcPct val="115000"/>
                        </a:lnSpc>
                        <a:spcBef>
                          <a:spcPts val="0"/>
                        </a:spcBef>
                        <a:spcAft>
                          <a:spcPts val="0"/>
                        </a:spcAft>
                      </a:pPr>
                      <a:endParaRPr lang="en-US" sz="400" dirty="0">
                        <a:latin typeface="Arial" panose="020B0604020202020204" pitchFamily="34" charset="0"/>
                        <a:ea typeface="Calibri"/>
                        <a:cs typeface="Arial" panose="020B060402020202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1"/>
                  </a:ext>
                </a:extLst>
              </a:tr>
              <a:tr h="506740">
                <a:tc>
                  <a:txBody>
                    <a:bodyPr/>
                    <a:lstStyle/>
                    <a:p>
                      <a:pPr marL="0" marR="0">
                        <a:lnSpc>
                          <a:spcPct val="115000"/>
                        </a:lnSpc>
                        <a:spcBef>
                          <a:spcPts val="0"/>
                        </a:spcBef>
                        <a:spcAft>
                          <a:spcPts val="0"/>
                        </a:spcAft>
                      </a:pPr>
                      <a:r>
                        <a:rPr lang="en-US" sz="2000" b="1" dirty="0">
                          <a:latin typeface="Arial"/>
                          <a:ea typeface="Calibri"/>
                          <a:cs typeface="Arial"/>
                        </a:rPr>
                        <a:t>Under 12</a:t>
                      </a:r>
                      <a:endParaRPr lang="en-US" sz="2000" b="1" baseline="0" dirty="0">
                        <a:latin typeface="Arial"/>
                        <a:ea typeface="Calibri"/>
                        <a:cs typeface="Arial"/>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a:lnSpc>
                          <a:spcPct val="114999"/>
                        </a:lnSpc>
                        <a:spcBef>
                          <a:spcPts val="0"/>
                        </a:spcBef>
                        <a:spcAft>
                          <a:spcPts val="0"/>
                        </a:spcAft>
                        <a:buNone/>
                      </a:pPr>
                      <a:r>
                        <a:rPr lang="en-US" sz="2000" b="1" dirty="0">
                          <a:latin typeface="Arial"/>
                          <a:cs typeface="Arial"/>
                        </a:rPr>
                        <a:t>NO;</a:t>
                      </a:r>
                      <a:r>
                        <a:rPr lang="en-US" sz="2000" dirty="0">
                          <a:latin typeface="Arial"/>
                          <a:cs typeface="Arial"/>
                        </a:rPr>
                        <a:t> No person under 12 is able to consent to sexual activity under any</a:t>
                      </a:r>
                      <a:r>
                        <a:rPr lang="en-US" sz="2000" baseline="0" dirty="0">
                          <a:latin typeface="Arial"/>
                          <a:cs typeface="Arial"/>
                        </a:rPr>
                        <a:t> circumstance</a:t>
                      </a:r>
                      <a:r>
                        <a:rPr lang="en-US" sz="2000" dirty="0">
                          <a:latin typeface="Arial"/>
                          <a:cs typeface="Arial"/>
                        </a:rPr>
                        <a:t>.</a:t>
                      </a:r>
                      <a:endParaRPr lang="en-US" dirty="0"/>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37826">
                <a:tc gridSpan="2">
                  <a:txBody>
                    <a:bodyPr/>
                    <a:lstStyle/>
                    <a:p>
                      <a:pPr marL="0" marR="0">
                        <a:lnSpc>
                          <a:spcPct val="115000"/>
                        </a:lnSpc>
                        <a:spcBef>
                          <a:spcPts val="0"/>
                        </a:spcBef>
                        <a:spcAft>
                          <a:spcPts val="0"/>
                        </a:spcAft>
                      </a:pPr>
                      <a:endParaRPr lang="en-US" sz="2000" b="1" dirty="0">
                        <a:latin typeface="Arial" panose="020B0604020202020204" pitchFamily="34" charset="0"/>
                        <a:ea typeface="Calibri"/>
                        <a:cs typeface="Arial" panose="020B060402020202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3"/>
                  </a:ext>
                </a:extLst>
              </a:tr>
              <a:tr h="446414">
                <a:tc>
                  <a:txBody>
                    <a:bodyPr/>
                    <a:lstStyle/>
                    <a:p>
                      <a:pPr marL="0" marR="0">
                        <a:lnSpc>
                          <a:spcPct val="115000"/>
                        </a:lnSpc>
                        <a:spcBef>
                          <a:spcPts val="0"/>
                        </a:spcBef>
                        <a:spcAft>
                          <a:spcPts val="0"/>
                        </a:spcAft>
                      </a:pPr>
                      <a:r>
                        <a:rPr lang="en-US" sz="2000" b="1" dirty="0">
                          <a:latin typeface="Arial"/>
                          <a:ea typeface="Calibri"/>
                          <a:cs typeface="Arial"/>
                        </a:rPr>
                        <a:t>12 or 13</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a:lnSpc>
                          <a:spcPct val="114999"/>
                        </a:lnSpc>
                        <a:spcBef>
                          <a:spcPts val="0"/>
                        </a:spcBef>
                        <a:spcAft>
                          <a:spcPts val="0"/>
                        </a:spcAft>
                        <a:buNone/>
                      </a:pPr>
                      <a:r>
                        <a:rPr lang="en-US" sz="2000" b="1" dirty="0">
                          <a:latin typeface="Arial"/>
                          <a:cs typeface="Arial"/>
                        </a:rPr>
                        <a:t>SOMETIMES; </a:t>
                      </a:r>
                      <a:r>
                        <a:rPr lang="en-US" sz="2000" dirty="0">
                          <a:latin typeface="Arial"/>
                          <a:cs typeface="Arial"/>
                        </a:rPr>
                        <a:t>if</a:t>
                      </a:r>
                      <a:r>
                        <a:rPr lang="en-US" sz="2000" baseline="0" dirty="0">
                          <a:latin typeface="Arial"/>
                          <a:cs typeface="Arial"/>
                        </a:rPr>
                        <a:t> </a:t>
                      </a:r>
                      <a:r>
                        <a:rPr lang="en-US" sz="2000" dirty="0">
                          <a:latin typeface="Arial"/>
                          <a:cs typeface="Arial"/>
                        </a:rPr>
                        <a:t>age difference is &lt; 2 years and the child is able to give consent*</a:t>
                      </a:r>
                      <a:endParaRPr lang="en-US"/>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37826">
                <a:tc gridSpan="2">
                  <a:txBody>
                    <a:bodyPr/>
                    <a:lstStyle/>
                    <a:p>
                      <a:pPr marL="0" marR="0">
                        <a:lnSpc>
                          <a:spcPct val="115000"/>
                        </a:lnSpc>
                        <a:spcBef>
                          <a:spcPts val="0"/>
                        </a:spcBef>
                        <a:spcAft>
                          <a:spcPts val="0"/>
                        </a:spcAft>
                      </a:pPr>
                      <a:endParaRPr lang="en-US" sz="2000" b="1">
                        <a:latin typeface="Arial" panose="020B0604020202020204" pitchFamily="34" charset="0"/>
                        <a:ea typeface="Calibri"/>
                        <a:cs typeface="Arial" panose="020B060402020202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5"/>
                  </a:ext>
                </a:extLst>
              </a:tr>
              <a:tr h="494674">
                <a:tc>
                  <a:txBody>
                    <a:bodyPr/>
                    <a:lstStyle/>
                    <a:p>
                      <a:pPr marL="0" marR="0">
                        <a:lnSpc>
                          <a:spcPct val="115000"/>
                        </a:lnSpc>
                        <a:spcBef>
                          <a:spcPts val="0"/>
                        </a:spcBef>
                        <a:spcAft>
                          <a:spcPts val="0"/>
                        </a:spcAft>
                      </a:pPr>
                      <a:r>
                        <a:rPr lang="en-US" sz="2000" b="1" dirty="0">
                          <a:latin typeface="Arial"/>
                          <a:ea typeface="Calibri"/>
                          <a:cs typeface="Arial"/>
                        </a:rPr>
                        <a:t>14 or 15</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a:lnSpc>
                          <a:spcPct val="114999"/>
                        </a:lnSpc>
                        <a:spcBef>
                          <a:spcPts val="0"/>
                        </a:spcBef>
                        <a:spcAft>
                          <a:spcPts val="0"/>
                        </a:spcAft>
                        <a:buNone/>
                      </a:pPr>
                      <a:r>
                        <a:rPr lang="en-US" sz="2000" b="1" dirty="0">
                          <a:latin typeface="Arial"/>
                          <a:cs typeface="Arial"/>
                        </a:rPr>
                        <a:t>SOMETIMES;</a:t>
                      </a:r>
                      <a:r>
                        <a:rPr lang="en-US" sz="2000" dirty="0">
                          <a:latin typeface="Arial"/>
                          <a:cs typeface="Arial"/>
                        </a:rPr>
                        <a:t> if age difference is &lt; 5 years*  </a:t>
                      </a:r>
                      <a:r>
                        <a:rPr lang="en-US" sz="2000" b="1" dirty="0">
                          <a:latin typeface="Arial"/>
                          <a:cs typeface="Arial"/>
                        </a:rPr>
                        <a:t>(No power relationships)</a:t>
                      </a:r>
                      <a:endParaRPr lang="en-US" dirty="0"/>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37826">
                <a:tc gridSpan="2">
                  <a:txBody>
                    <a:bodyPr/>
                    <a:lstStyle/>
                    <a:p>
                      <a:pPr marL="0" marR="0">
                        <a:lnSpc>
                          <a:spcPct val="115000"/>
                        </a:lnSpc>
                        <a:spcBef>
                          <a:spcPts val="0"/>
                        </a:spcBef>
                        <a:spcAft>
                          <a:spcPts val="0"/>
                        </a:spcAft>
                      </a:pPr>
                      <a:endParaRPr lang="en-US" sz="2000" b="1">
                        <a:latin typeface="Arial" panose="020B0604020202020204" pitchFamily="34" charset="0"/>
                        <a:ea typeface="Calibri"/>
                        <a:cs typeface="Arial" panose="020B060402020202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7"/>
                  </a:ext>
                </a:extLst>
              </a:tr>
              <a:tr h="361957">
                <a:tc>
                  <a:txBody>
                    <a:bodyPr/>
                    <a:lstStyle/>
                    <a:p>
                      <a:pPr marL="0" marR="0">
                        <a:lnSpc>
                          <a:spcPct val="115000"/>
                        </a:lnSpc>
                        <a:spcBef>
                          <a:spcPts val="0"/>
                        </a:spcBef>
                        <a:spcAft>
                          <a:spcPts val="0"/>
                        </a:spcAft>
                      </a:pPr>
                      <a:r>
                        <a:rPr lang="en-US" sz="2000" b="1" dirty="0">
                          <a:latin typeface="Arial" panose="020B0604020202020204" pitchFamily="34" charset="0"/>
                          <a:ea typeface="Calibri"/>
                          <a:cs typeface="Arial" panose="020B0604020202020204" pitchFamily="34" charset="0"/>
                        </a:rPr>
                        <a:t>16 years +</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a:lnSpc>
                          <a:spcPct val="114999"/>
                        </a:lnSpc>
                        <a:spcBef>
                          <a:spcPts val="0"/>
                        </a:spcBef>
                        <a:spcAft>
                          <a:spcPts val="0"/>
                        </a:spcAft>
                        <a:buNone/>
                      </a:pPr>
                      <a:r>
                        <a:rPr lang="en-US" sz="2000" b="1" dirty="0">
                          <a:latin typeface="Arial"/>
                          <a:ea typeface="Calibri"/>
                          <a:cs typeface="Arial"/>
                        </a:rPr>
                        <a:t>YES; BUT exceptions.  (No power relationships)</a:t>
                      </a:r>
                      <a:endParaRPr lang="en-US" sz="2000">
                        <a:latin typeface="Arial"/>
                        <a:ea typeface="Calibri"/>
                        <a:cs typeface="Arial"/>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337826">
                <a:tc gridSpan="2">
                  <a:txBody>
                    <a:bodyPr/>
                    <a:lstStyle/>
                    <a:p>
                      <a:pPr marL="0" marR="0">
                        <a:lnSpc>
                          <a:spcPct val="115000"/>
                        </a:lnSpc>
                        <a:spcBef>
                          <a:spcPts val="0"/>
                        </a:spcBef>
                        <a:spcAft>
                          <a:spcPts val="0"/>
                        </a:spcAft>
                      </a:pPr>
                      <a:endParaRPr lang="en-US" sz="2000" b="1">
                        <a:latin typeface="Arial" panose="020B0604020202020204" pitchFamily="34" charset="0"/>
                        <a:ea typeface="Calibri"/>
                        <a:cs typeface="Arial" panose="020B060402020202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9"/>
                  </a:ext>
                </a:extLst>
              </a:tr>
              <a:tr h="977285">
                <a:tc>
                  <a:txBody>
                    <a:bodyPr/>
                    <a:lstStyle/>
                    <a:p>
                      <a:pPr marL="0" marR="0">
                        <a:lnSpc>
                          <a:spcPct val="115000"/>
                        </a:lnSpc>
                        <a:spcBef>
                          <a:spcPts val="0"/>
                        </a:spcBef>
                        <a:spcAft>
                          <a:spcPts val="0"/>
                        </a:spcAft>
                      </a:pPr>
                      <a:r>
                        <a:rPr lang="en-US" sz="2000" b="1" dirty="0">
                          <a:latin typeface="Arial" panose="020B0604020202020204" pitchFamily="34" charset="0"/>
                          <a:ea typeface="Calibri"/>
                          <a:cs typeface="Arial" panose="020B0604020202020204" pitchFamily="34" charset="0"/>
                        </a:rPr>
                        <a:t>18 years old</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a:lnSpc>
                          <a:spcPct val="114999"/>
                        </a:lnSpc>
                        <a:spcBef>
                          <a:spcPts val="0"/>
                        </a:spcBef>
                        <a:spcAft>
                          <a:spcPts val="0"/>
                        </a:spcAft>
                        <a:buNone/>
                      </a:pPr>
                      <a:r>
                        <a:rPr lang="en-US" sz="2000" b="1" dirty="0">
                          <a:latin typeface="Arial"/>
                          <a:ea typeface="Calibri"/>
                          <a:cs typeface="Arial"/>
                        </a:rPr>
                        <a:t>Age of</a:t>
                      </a:r>
                      <a:r>
                        <a:rPr lang="en-US" sz="2000" b="1" baseline="0" dirty="0">
                          <a:latin typeface="Arial"/>
                          <a:ea typeface="Calibri"/>
                          <a:cs typeface="Arial"/>
                        </a:rPr>
                        <a:t> protection in Canada is generally 16 years old, but the Criminal Code increases that age to 18 in the context of certain relationships.</a:t>
                      </a:r>
                      <a:endParaRPr lang="en-US" sz="2000" dirty="0">
                        <a:latin typeface="Arial"/>
                        <a:ea typeface="Calibri"/>
                        <a:cs typeface="Arial"/>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61671186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NUM" val="6"/>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heme/theme1.xml><?xml version="1.0" encoding="utf-8"?>
<a:theme xmlns:a="http://schemas.openxmlformats.org/drawingml/2006/main" name="CAC_PPT_Theme_2018">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sponsible Coaching Movement master slides EN Aug, 2019.potx [Autosaved]" id="{9F227DA0-F0B7-4FB8-8A26-5D8ECCE23C7C}" vid="{23AB2C02-29EB-43F9-9FD1-890C3A5464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7C385BF4785394B9209C8CBA8197F43" ma:contentTypeVersion="11" ma:contentTypeDescription="Create a new document." ma:contentTypeScope="" ma:versionID="71585631db58edc648ca0f284365443d">
  <xsd:schema xmlns:xsd="http://www.w3.org/2001/XMLSchema" xmlns:xs="http://www.w3.org/2001/XMLSchema" xmlns:p="http://schemas.microsoft.com/office/2006/metadata/properties" xmlns:ns3="779fa231-4866-4069-a65f-0b81d681c7c5" xmlns:ns4="5fee8a93-74ba-4453-bc31-0343dad7f519" targetNamespace="http://schemas.microsoft.com/office/2006/metadata/properties" ma:root="true" ma:fieldsID="65cb001bb4b9298955df1e15c14ed5c8" ns3:_="" ns4:_="">
    <xsd:import namespace="779fa231-4866-4069-a65f-0b81d681c7c5"/>
    <xsd:import namespace="5fee8a93-74ba-4453-bc31-0343dad7f519"/>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79fa231-4866-4069-a65f-0b81d681c7c5"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fee8a93-74ba-4453-bc31-0343dad7f519"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15234C9-29A0-4B8F-B63F-91100E071266}">
  <ds:schemaRefs>
    <ds:schemaRef ds:uri="http://schemas.microsoft.com/sharepoint/v3/contenttype/forms"/>
  </ds:schemaRefs>
</ds:datastoreItem>
</file>

<file path=customXml/itemProps2.xml><?xml version="1.0" encoding="utf-8"?>
<ds:datastoreItem xmlns:ds="http://schemas.openxmlformats.org/officeDocument/2006/customXml" ds:itemID="{A87E0339-36A1-4018-ADAA-7609090360BC}">
  <ds:schemaRefs>
    <ds:schemaRef ds:uri="779fa231-4866-4069-a65f-0b81d681c7c5"/>
    <ds:schemaRef ds:uri="http://schemas.microsoft.com/office/2006/metadata/properties"/>
    <ds:schemaRef ds:uri="http://schemas.openxmlformats.org/package/2006/metadata/core-properties"/>
    <ds:schemaRef ds:uri="http://www.w3.org/XML/1998/namespace"/>
    <ds:schemaRef ds:uri="http://purl.org/dc/dcmitype/"/>
    <ds:schemaRef ds:uri="5fee8a93-74ba-4453-bc31-0343dad7f519"/>
    <ds:schemaRef ds:uri="http://schemas.microsoft.com/office/2006/documentManagement/types"/>
    <ds:schemaRef ds:uri="http://schemas.microsoft.com/office/infopath/2007/PartnerControls"/>
    <ds:schemaRef ds:uri="http://purl.org/dc/terms/"/>
    <ds:schemaRef ds:uri="http://purl.org/dc/elements/1.1/"/>
  </ds:schemaRefs>
</ds:datastoreItem>
</file>

<file path=customXml/itemProps3.xml><?xml version="1.0" encoding="utf-8"?>
<ds:datastoreItem xmlns:ds="http://schemas.openxmlformats.org/officeDocument/2006/customXml" ds:itemID="{AFB55FFC-D9E6-4533-9E9C-A80B9B5A578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79fa231-4866-4069-a65f-0b81d681c7c5"/>
    <ds:schemaRef ds:uri="5fee8a93-74ba-4453-bc31-0343dad7f51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2005</TotalTime>
  <Words>3563</Words>
  <Application>Microsoft Office PowerPoint</Application>
  <PresentationFormat>Widescreen</PresentationFormat>
  <Paragraphs>596</Paragraphs>
  <Slides>37</Slides>
  <Notes>36</Notes>
  <HiddenSlides>2</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37</vt:i4>
      </vt:variant>
    </vt:vector>
  </HeadingPairs>
  <TitlesOfParts>
    <vt:vector size="44" baseType="lpstr">
      <vt:lpstr>Arial</vt:lpstr>
      <vt:lpstr>Arial Narrow</vt:lpstr>
      <vt:lpstr>Calibri</vt:lpstr>
      <vt:lpstr>Calibri Light</vt:lpstr>
      <vt:lpstr>Times New Roman</vt:lpstr>
      <vt:lpstr>Wingdings</vt:lpstr>
      <vt:lpstr>CAC_PPT_Theme_2018</vt:lpstr>
      <vt:lpstr>PowerPoint Presentation</vt:lpstr>
      <vt:lpstr>PowerPoint Presentation</vt:lpstr>
      <vt:lpstr>PowerPoint Presentation</vt:lpstr>
      <vt:lpstr>PowerPoint Presentation</vt:lpstr>
      <vt:lpstr>Responsible Coaching Movement</vt:lpstr>
      <vt:lpstr>PowerPoint Presentation</vt:lpstr>
      <vt:lpstr>Why should you be a part of this?</vt:lpstr>
      <vt:lpstr>Age of Protection: When does it rise to 18 years old?</vt:lpstr>
      <vt:lpstr>Age of Consent (from Canadian Centre for Child Protection)</vt:lpstr>
      <vt:lpstr>PowerPoint Presentation</vt:lpstr>
      <vt:lpstr>PowerPoint Presentation</vt:lpstr>
      <vt:lpstr>Bridge Gap from Crisis Response to Crisis-free Culture</vt:lpstr>
      <vt:lpstr>PowerPoint Presentation</vt:lpstr>
      <vt:lpstr>PowerPoint Presentation</vt:lpstr>
      <vt:lpstr>PowerPoint Presentation</vt:lpstr>
      <vt:lpstr>Background Screening Matrix - handout</vt:lpstr>
      <vt:lpstr>PowerPoint Presentation</vt:lpstr>
      <vt:lpstr>Purpose of Rule of Two</vt:lpstr>
      <vt:lpstr>Rule of Two Defined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Ethics and Respect Training</vt:lpstr>
      <vt:lpstr>PowerPoint Presentation</vt:lpstr>
      <vt:lpstr>Ongoing Learning - Examples Respect Group </vt:lpstr>
      <vt:lpstr>Canadian Centre for Child Protection</vt:lpstr>
      <vt:lpstr>Checklists, Tools and Resources  Coach.ca </vt:lpstr>
      <vt:lpstr>PowerPoint Presentation</vt:lpstr>
      <vt:lpstr>PowerPoint Presentation</vt:lpstr>
      <vt:lpstr>PowerPoint Presentation</vt:lpstr>
      <vt:lpstr>RCM Take The Pledge! Déclarer votre engagement!</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Shelley Coolidge</dc:creator>
  <cp:lastModifiedBy>Shelley Coolidge</cp:lastModifiedBy>
  <cp:revision>333</cp:revision>
  <cp:lastPrinted>2019-10-08T02:52:46Z</cp:lastPrinted>
  <dcterms:created xsi:type="dcterms:W3CDTF">2019-08-23T17:04:48Z</dcterms:created>
  <dcterms:modified xsi:type="dcterms:W3CDTF">2019-11-16T17:43:35Z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0x010100E7C385BF4785394B9209C8CBA8197F43</vt:lpwstr>
  </property>
  <property fmtid="{D5CDD505-2E9C-101B-9397-08002B2CF9AE}" pid="4" name="Order">
    <vt:r8>6761200</vt:r8>
  </property>
</Properties>
</file>