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262" r:id="rId3"/>
    <p:sldId id="263" r:id="rId4"/>
    <p:sldId id="261" r:id="rId5"/>
    <p:sldId id="257" r:id="rId6"/>
    <p:sldId id="264" r:id="rId7"/>
    <p:sldId id="266" r:id="rId8"/>
    <p:sldId id="258" r:id="rId9"/>
    <p:sldId id="259" r:id="rId10"/>
    <p:sldId id="260" r:id="rId11"/>
    <p:sldId id="267" r:id="rId12"/>
    <p:sldId id="269" r:id="rId13"/>
    <p:sldId id="268" r:id="rId14"/>
    <p:sldId id="270" r:id="rId15"/>
    <p:sldId id="271" r:id="rId16"/>
    <p:sldId id="273" r:id="rId17"/>
    <p:sldId id="274" r:id="rId18"/>
    <p:sldId id="272" r:id="rId19"/>
    <p:sldId id="275" r:id="rId20"/>
    <p:sldId id="277" r:id="rId21"/>
    <p:sldId id="278" r:id="rId22"/>
    <p:sldId id="280" r:id="rId23"/>
    <p:sldId id="279" r:id="rId24"/>
    <p:sldId id="281" r:id="rId25"/>
    <p:sldId id="282" r:id="rId26"/>
    <p:sldId id="283" r:id="rId27"/>
    <p:sldId id="284" r:id="rId28"/>
    <p:sldId id="286" r:id="rId29"/>
    <p:sldId id="285" r:id="rId30"/>
    <p:sldId id="287" r:id="rId31"/>
    <p:sldId id="288" r:id="rId32"/>
    <p:sldId id="290" r:id="rId33"/>
    <p:sldId id="289" r:id="rId34"/>
    <p:sldId id="291" r:id="rId35"/>
    <p:sldId id="293" r:id="rId36"/>
    <p:sldId id="294" r:id="rId37"/>
    <p:sldId id="292" r:id="rId38"/>
    <p:sldId id="295" r:id="rId39"/>
    <p:sldId id="297" r:id="rId40"/>
    <p:sldId id="296" r:id="rId41"/>
    <p:sldId id="298" r:id="rId42"/>
    <p:sldId id="299" r:id="rId43"/>
    <p:sldId id="300" r:id="rId44"/>
    <p:sldId id="302" r:id="rId45"/>
    <p:sldId id="304" r:id="rId46"/>
    <p:sldId id="301" r:id="rId47"/>
    <p:sldId id="307" r:id="rId48"/>
    <p:sldId id="303" r:id="rId49"/>
    <p:sldId id="305" r:id="rId50"/>
    <p:sldId id="306" r:id="rId51"/>
    <p:sldId id="308" r:id="rId52"/>
    <p:sldId id="309" r:id="rId53"/>
    <p:sldId id="310" r:id="rId54"/>
    <p:sldId id="311" r:id="rId55"/>
    <p:sldId id="312" r:id="rId56"/>
    <p:sldId id="313"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94658"/>
  </p:normalViewPr>
  <p:slideViewPr>
    <p:cSldViewPr snapToGrid="0">
      <p:cViewPr varScale="1">
        <p:scale>
          <a:sx n="120" d="100"/>
          <a:sy n="120" d="100"/>
        </p:scale>
        <p:origin x="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FB2AB-E5A6-4BCB-A2C6-F3DBC8FC64EF}" type="datetimeFigureOut">
              <a:rPr lang="en-US" smtClean="0"/>
              <a:t>3/15/25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CC8C7-20D8-403A-94FB-40D953E835FB}" type="slidenum">
              <a:rPr lang="en-US" smtClean="0"/>
              <a:t>‹#›</a:t>
            </a:fld>
            <a:endParaRPr lang="en-US"/>
          </a:p>
        </p:txBody>
      </p:sp>
    </p:spTree>
    <p:extLst>
      <p:ext uri="{BB962C8B-B14F-4D97-AF65-F5344CB8AC3E}">
        <p14:creationId xmlns:p14="http://schemas.microsoft.com/office/powerpoint/2010/main" val="16051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Surplus – let’s avoid academic jargon </a:t>
            </a:r>
          </a:p>
        </p:txBody>
      </p:sp>
      <p:sp>
        <p:nvSpPr>
          <p:cNvPr id="4" name="Slide Number Placeholder 3"/>
          <p:cNvSpPr>
            <a:spLocks noGrp="1"/>
          </p:cNvSpPr>
          <p:nvPr>
            <p:ph type="sldNum" sz="quarter" idx="5"/>
          </p:nvPr>
        </p:nvSpPr>
        <p:spPr/>
        <p:txBody>
          <a:bodyPr/>
          <a:lstStyle/>
          <a:p>
            <a:fld id="{FDACC8C7-20D8-403A-94FB-40D953E835FB}" type="slidenum">
              <a:rPr lang="en-US" smtClean="0"/>
              <a:t>11</a:t>
            </a:fld>
            <a:endParaRPr lang="en-US"/>
          </a:p>
        </p:txBody>
      </p:sp>
    </p:spTree>
    <p:extLst>
      <p:ext uri="{BB962C8B-B14F-4D97-AF65-F5344CB8AC3E}">
        <p14:creationId xmlns:p14="http://schemas.microsoft.com/office/powerpoint/2010/main" val="388504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every player on your team know your strategy?</a:t>
            </a:r>
          </a:p>
        </p:txBody>
      </p:sp>
      <p:sp>
        <p:nvSpPr>
          <p:cNvPr id="4" name="Slide Number Placeholder 3"/>
          <p:cNvSpPr>
            <a:spLocks noGrp="1"/>
          </p:cNvSpPr>
          <p:nvPr>
            <p:ph type="sldNum" sz="quarter" idx="5"/>
          </p:nvPr>
        </p:nvSpPr>
        <p:spPr/>
        <p:txBody>
          <a:bodyPr/>
          <a:lstStyle/>
          <a:p>
            <a:fld id="{FDACC8C7-20D8-403A-94FB-40D953E835FB}" type="slidenum">
              <a:rPr lang="en-US" smtClean="0"/>
              <a:t>13</a:t>
            </a:fld>
            <a:endParaRPr lang="en-US"/>
          </a:p>
        </p:txBody>
      </p:sp>
    </p:spTree>
    <p:extLst>
      <p:ext uri="{BB962C8B-B14F-4D97-AF65-F5344CB8AC3E}">
        <p14:creationId xmlns:p14="http://schemas.microsoft.com/office/powerpoint/2010/main" val="253623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understand the nature of the business in order to figure out what the important metrics are. For retail, it’s same store sales. </a:t>
            </a:r>
          </a:p>
        </p:txBody>
      </p:sp>
      <p:sp>
        <p:nvSpPr>
          <p:cNvPr id="4" name="Slide Number Placeholder 3"/>
          <p:cNvSpPr>
            <a:spLocks noGrp="1"/>
          </p:cNvSpPr>
          <p:nvPr>
            <p:ph type="sldNum" sz="quarter" idx="5"/>
          </p:nvPr>
        </p:nvSpPr>
        <p:spPr/>
        <p:txBody>
          <a:bodyPr/>
          <a:lstStyle/>
          <a:p>
            <a:fld id="{FDACC8C7-20D8-403A-94FB-40D953E835FB}" type="slidenum">
              <a:rPr lang="en-US" smtClean="0"/>
              <a:t>19</a:t>
            </a:fld>
            <a:endParaRPr lang="en-US"/>
          </a:p>
        </p:txBody>
      </p:sp>
    </p:spTree>
    <p:extLst>
      <p:ext uri="{BB962C8B-B14F-4D97-AF65-F5344CB8AC3E}">
        <p14:creationId xmlns:p14="http://schemas.microsoft.com/office/powerpoint/2010/main" val="55014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CC8C7-20D8-403A-94FB-40D953E835FB}" type="slidenum">
              <a:rPr lang="en-US" smtClean="0"/>
              <a:t>56</a:t>
            </a:fld>
            <a:endParaRPr lang="en-US"/>
          </a:p>
        </p:txBody>
      </p:sp>
    </p:spTree>
    <p:extLst>
      <p:ext uri="{BB962C8B-B14F-4D97-AF65-F5344CB8AC3E}">
        <p14:creationId xmlns:p14="http://schemas.microsoft.com/office/powerpoint/2010/main" val="1759750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3/15/25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9779-57B4-42C2-FCD3-25EC76D9867B}"/>
              </a:ext>
            </a:extLst>
          </p:cNvPr>
          <p:cNvSpPr>
            <a:spLocks noGrp="1"/>
          </p:cNvSpPr>
          <p:nvPr>
            <p:ph type="ctrTitle"/>
          </p:nvPr>
        </p:nvSpPr>
        <p:spPr/>
        <p:txBody>
          <a:bodyPr/>
          <a:lstStyle/>
          <a:p>
            <a:r>
              <a:rPr lang="en-US" dirty="0"/>
              <a:t>Value to price</a:t>
            </a:r>
          </a:p>
        </p:txBody>
      </p:sp>
      <p:sp>
        <p:nvSpPr>
          <p:cNvPr id="3" name="Subtitle 2">
            <a:extLst>
              <a:ext uri="{FF2B5EF4-FFF2-40B4-BE49-F238E27FC236}">
                <a16:creationId xmlns:a16="http://schemas.microsoft.com/office/drawing/2014/main" id="{E93D46EA-DF4B-8FF6-A6CE-0662E8685F70}"/>
              </a:ext>
            </a:extLst>
          </p:cNvPr>
          <p:cNvSpPr>
            <a:spLocks noGrp="1"/>
          </p:cNvSpPr>
          <p:nvPr>
            <p:ph type="subTitle" idx="1"/>
          </p:nvPr>
        </p:nvSpPr>
        <p:spPr/>
        <p:txBody>
          <a:bodyPr/>
          <a:lstStyle/>
          <a:p>
            <a:r>
              <a:rPr lang="en-US" dirty="0"/>
              <a:t>The rebel allocator lessons</a:t>
            </a:r>
          </a:p>
        </p:txBody>
      </p:sp>
    </p:spTree>
    <p:extLst>
      <p:ext uri="{BB962C8B-B14F-4D97-AF65-F5344CB8AC3E}">
        <p14:creationId xmlns:p14="http://schemas.microsoft.com/office/powerpoint/2010/main" val="130519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15F56-6983-01D4-9A93-B3D83179CA5B}"/>
              </a:ext>
            </a:extLst>
          </p:cNvPr>
          <p:cNvSpPr/>
          <p:nvPr/>
        </p:nvSpPr>
        <p:spPr>
          <a:xfrm>
            <a:off x="3007996" y="1534898"/>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D44A0C9-6241-C289-7671-1141A3F468C1}"/>
              </a:ext>
            </a:extLst>
          </p:cNvPr>
          <p:cNvCxnSpPr>
            <a:cxnSpLocks/>
          </p:cNvCxnSpPr>
          <p:nvPr/>
        </p:nvCxnSpPr>
        <p:spPr>
          <a:xfrm>
            <a:off x="6049617" y="1860498"/>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4036023-3E5E-BE86-CA29-B39F99E9E334}"/>
              </a:ext>
            </a:extLst>
          </p:cNvPr>
          <p:cNvCxnSpPr>
            <a:cxnSpLocks/>
          </p:cNvCxnSpPr>
          <p:nvPr/>
        </p:nvCxnSpPr>
        <p:spPr>
          <a:xfrm>
            <a:off x="6447183" y="2178550"/>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F1292C-EF58-A0E2-2CCF-1AF930910B89}"/>
              </a:ext>
            </a:extLst>
          </p:cNvPr>
          <p:cNvCxnSpPr>
            <a:cxnSpLocks/>
          </p:cNvCxnSpPr>
          <p:nvPr/>
        </p:nvCxnSpPr>
        <p:spPr>
          <a:xfrm flipH="1">
            <a:off x="4803913" y="2178550"/>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447B0F-3F86-0517-A4FA-C9983A68275C}"/>
              </a:ext>
            </a:extLst>
          </p:cNvPr>
          <p:cNvSpPr txBox="1"/>
          <p:nvPr/>
        </p:nvSpPr>
        <p:spPr>
          <a:xfrm>
            <a:off x="5721627" y="4953770"/>
            <a:ext cx="748747" cy="369332"/>
          </a:xfrm>
          <a:prstGeom prst="rect">
            <a:avLst/>
          </a:prstGeom>
          <a:noFill/>
        </p:spPr>
        <p:txBody>
          <a:bodyPr wrap="square" rtlCol="0">
            <a:spAutoFit/>
          </a:bodyPr>
          <a:lstStyle/>
          <a:p>
            <a:r>
              <a:rPr lang="en-US" dirty="0"/>
              <a:t>Price</a:t>
            </a:r>
          </a:p>
        </p:txBody>
      </p:sp>
      <p:sp>
        <p:nvSpPr>
          <p:cNvPr id="7" name="TextBox 6">
            <a:extLst>
              <a:ext uri="{FF2B5EF4-FFF2-40B4-BE49-F238E27FC236}">
                <a16:creationId xmlns:a16="http://schemas.microsoft.com/office/drawing/2014/main" id="{E6BC2481-43E8-E0B2-FD1B-B5B8598F8E03}"/>
              </a:ext>
            </a:extLst>
          </p:cNvPr>
          <p:cNvSpPr txBox="1"/>
          <p:nvPr/>
        </p:nvSpPr>
        <p:spPr>
          <a:xfrm>
            <a:off x="6872874" y="4953770"/>
            <a:ext cx="748747" cy="369332"/>
          </a:xfrm>
          <a:prstGeom prst="rect">
            <a:avLst/>
          </a:prstGeom>
          <a:noFill/>
        </p:spPr>
        <p:txBody>
          <a:bodyPr wrap="square" rtlCol="0">
            <a:spAutoFit/>
          </a:bodyPr>
          <a:lstStyle/>
          <a:p>
            <a:r>
              <a:rPr lang="en-US" dirty="0"/>
              <a:t>Value</a:t>
            </a:r>
          </a:p>
        </p:txBody>
      </p:sp>
      <p:sp>
        <p:nvSpPr>
          <p:cNvPr id="8" name="TextBox 7">
            <a:extLst>
              <a:ext uri="{FF2B5EF4-FFF2-40B4-BE49-F238E27FC236}">
                <a16:creationId xmlns:a16="http://schemas.microsoft.com/office/drawing/2014/main" id="{5921EAED-642A-BF53-8208-E3240B78F4CE}"/>
              </a:ext>
            </a:extLst>
          </p:cNvPr>
          <p:cNvSpPr txBox="1"/>
          <p:nvPr/>
        </p:nvSpPr>
        <p:spPr>
          <a:xfrm>
            <a:off x="4454760" y="4953770"/>
            <a:ext cx="748747" cy="369332"/>
          </a:xfrm>
          <a:prstGeom prst="rect">
            <a:avLst/>
          </a:prstGeom>
          <a:noFill/>
        </p:spPr>
        <p:txBody>
          <a:bodyPr wrap="square" rtlCol="0">
            <a:spAutoFit/>
          </a:bodyPr>
          <a:lstStyle/>
          <a:p>
            <a:r>
              <a:rPr lang="en-US" dirty="0"/>
              <a:t>Cost	</a:t>
            </a:r>
          </a:p>
        </p:txBody>
      </p:sp>
      <p:sp>
        <p:nvSpPr>
          <p:cNvPr id="9" name="TextBox 8">
            <a:extLst>
              <a:ext uri="{FF2B5EF4-FFF2-40B4-BE49-F238E27FC236}">
                <a16:creationId xmlns:a16="http://schemas.microsoft.com/office/drawing/2014/main" id="{52F0F528-AF81-C8CA-D2D8-1B4B968825BB}"/>
              </a:ext>
            </a:extLst>
          </p:cNvPr>
          <p:cNvSpPr txBox="1"/>
          <p:nvPr/>
        </p:nvSpPr>
        <p:spPr>
          <a:xfrm>
            <a:off x="4726336" y="1067285"/>
            <a:ext cx="2739326" cy="369332"/>
          </a:xfrm>
          <a:prstGeom prst="rect">
            <a:avLst/>
          </a:prstGeom>
          <a:noFill/>
        </p:spPr>
        <p:txBody>
          <a:bodyPr wrap="square" rtlCol="0">
            <a:spAutoFit/>
          </a:bodyPr>
          <a:lstStyle/>
          <a:p>
            <a:pPr algn="ctr"/>
            <a:r>
              <a:rPr lang="en-US" dirty="0"/>
              <a:t>Profit = Price – Cost </a:t>
            </a:r>
          </a:p>
        </p:txBody>
      </p:sp>
      <p:sp>
        <p:nvSpPr>
          <p:cNvPr id="10" name="TextBox 9">
            <a:extLst>
              <a:ext uri="{FF2B5EF4-FFF2-40B4-BE49-F238E27FC236}">
                <a16:creationId xmlns:a16="http://schemas.microsoft.com/office/drawing/2014/main" id="{223A81F2-FFBD-176F-04F2-2721AC6A8F03}"/>
              </a:ext>
            </a:extLst>
          </p:cNvPr>
          <p:cNvSpPr txBox="1"/>
          <p:nvPr/>
        </p:nvSpPr>
        <p:spPr>
          <a:xfrm>
            <a:off x="5136875" y="4281318"/>
            <a:ext cx="748747" cy="369332"/>
          </a:xfrm>
          <a:prstGeom prst="rect">
            <a:avLst/>
          </a:prstGeom>
          <a:noFill/>
        </p:spPr>
        <p:txBody>
          <a:bodyPr wrap="square" rtlCol="0">
            <a:spAutoFit/>
          </a:bodyPr>
          <a:lstStyle/>
          <a:p>
            <a:pPr algn="ctr"/>
            <a:r>
              <a:rPr lang="en-US" b="1" dirty="0">
                <a:solidFill>
                  <a:srgbClr val="FF0000"/>
                </a:solidFill>
              </a:rPr>
              <a:t>Profit</a:t>
            </a:r>
            <a:endParaRPr lang="en-US" sz="2400" b="1" dirty="0">
              <a:solidFill>
                <a:srgbClr val="FF0000"/>
              </a:solidFill>
            </a:endParaRPr>
          </a:p>
        </p:txBody>
      </p:sp>
      <p:sp>
        <p:nvSpPr>
          <p:cNvPr id="11" name="TextBox 10">
            <a:extLst>
              <a:ext uri="{FF2B5EF4-FFF2-40B4-BE49-F238E27FC236}">
                <a16:creationId xmlns:a16="http://schemas.microsoft.com/office/drawing/2014/main" id="{89AACE52-4887-D3C1-47D4-B8B8D125A9D0}"/>
              </a:ext>
            </a:extLst>
          </p:cNvPr>
          <p:cNvSpPr txBox="1"/>
          <p:nvPr/>
        </p:nvSpPr>
        <p:spPr>
          <a:xfrm rot="19960106">
            <a:off x="5198712" y="2943262"/>
            <a:ext cx="919794" cy="369332"/>
          </a:xfrm>
          <a:prstGeom prst="rect">
            <a:avLst/>
          </a:prstGeom>
          <a:noFill/>
        </p:spPr>
        <p:txBody>
          <a:bodyPr wrap="square" rtlCol="0">
            <a:spAutoFit/>
          </a:bodyPr>
          <a:lstStyle/>
          <a:p>
            <a:pPr algn="ctr"/>
            <a:r>
              <a:rPr lang="en-US" dirty="0"/>
              <a:t>_____</a:t>
            </a:r>
          </a:p>
        </p:txBody>
      </p:sp>
      <p:sp>
        <p:nvSpPr>
          <p:cNvPr id="12" name="TextBox 11">
            <a:extLst>
              <a:ext uri="{FF2B5EF4-FFF2-40B4-BE49-F238E27FC236}">
                <a16:creationId xmlns:a16="http://schemas.microsoft.com/office/drawing/2014/main" id="{C74D4F9A-1403-FA4B-AC4C-CA576DEBADDA}"/>
              </a:ext>
            </a:extLst>
          </p:cNvPr>
          <p:cNvSpPr txBox="1"/>
          <p:nvPr/>
        </p:nvSpPr>
        <p:spPr>
          <a:xfrm rot="19999769">
            <a:off x="5035580" y="3383902"/>
            <a:ext cx="1032456" cy="369332"/>
          </a:xfrm>
          <a:prstGeom prst="rect">
            <a:avLst/>
          </a:prstGeom>
          <a:noFill/>
        </p:spPr>
        <p:txBody>
          <a:bodyPr wrap="square" rtlCol="0">
            <a:spAutoFit/>
          </a:bodyPr>
          <a:lstStyle/>
          <a:p>
            <a:pPr algn="ctr"/>
            <a:r>
              <a:rPr lang="en-US" dirty="0"/>
              <a:t>______</a:t>
            </a:r>
          </a:p>
        </p:txBody>
      </p:sp>
      <p:sp>
        <p:nvSpPr>
          <p:cNvPr id="13" name="TextBox 12">
            <a:extLst>
              <a:ext uri="{FF2B5EF4-FFF2-40B4-BE49-F238E27FC236}">
                <a16:creationId xmlns:a16="http://schemas.microsoft.com/office/drawing/2014/main" id="{2C754F4E-B775-C630-3BCC-D253394C9EAA}"/>
              </a:ext>
            </a:extLst>
          </p:cNvPr>
          <p:cNvSpPr txBox="1"/>
          <p:nvPr/>
        </p:nvSpPr>
        <p:spPr>
          <a:xfrm rot="20013776">
            <a:off x="4504245" y="3829775"/>
            <a:ext cx="1963384" cy="369332"/>
          </a:xfrm>
          <a:prstGeom prst="rect">
            <a:avLst/>
          </a:prstGeom>
          <a:noFill/>
        </p:spPr>
        <p:txBody>
          <a:bodyPr wrap="square" rtlCol="0">
            <a:spAutoFit/>
          </a:bodyPr>
          <a:lstStyle/>
          <a:p>
            <a:pPr algn="ctr"/>
            <a:r>
              <a:rPr lang="en-US" dirty="0"/>
              <a:t>________</a:t>
            </a:r>
          </a:p>
        </p:txBody>
      </p:sp>
      <p:sp>
        <p:nvSpPr>
          <p:cNvPr id="14" name="TextBox 13">
            <a:extLst>
              <a:ext uri="{FF2B5EF4-FFF2-40B4-BE49-F238E27FC236}">
                <a16:creationId xmlns:a16="http://schemas.microsoft.com/office/drawing/2014/main" id="{A78AB20F-ADA3-7D11-5B2B-026EEDABC2BC}"/>
              </a:ext>
            </a:extLst>
          </p:cNvPr>
          <p:cNvSpPr txBox="1"/>
          <p:nvPr/>
        </p:nvSpPr>
        <p:spPr>
          <a:xfrm rot="19944235">
            <a:off x="5104778" y="2566772"/>
            <a:ext cx="1280263" cy="369332"/>
          </a:xfrm>
          <a:prstGeom prst="rect">
            <a:avLst/>
          </a:prstGeom>
          <a:noFill/>
        </p:spPr>
        <p:txBody>
          <a:bodyPr wrap="square" rtlCol="0">
            <a:spAutoFit/>
          </a:bodyPr>
          <a:lstStyle/>
          <a:p>
            <a:pPr algn="ctr"/>
            <a:r>
              <a:rPr lang="en-US" dirty="0"/>
              <a:t>___</a:t>
            </a:r>
          </a:p>
        </p:txBody>
      </p:sp>
      <p:sp>
        <p:nvSpPr>
          <p:cNvPr id="15" name="TextBox 14">
            <a:extLst>
              <a:ext uri="{FF2B5EF4-FFF2-40B4-BE49-F238E27FC236}">
                <a16:creationId xmlns:a16="http://schemas.microsoft.com/office/drawing/2014/main" id="{B02D77B2-68F6-0B8C-F25B-48A57BCAAC0C}"/>
              </a:ext>
            </a:extLst>
          </p:cNvPr>
          <p:cNvSpPr txBox="1"/>
          <p:nvPr/>
        </p:nvSpPr>
        <p:spPr>
          <a:xfrm>
            <a:off x="3258131" y="6038530"/>
            <a:ext cx="6042593" cy="646331"/>
          </a:xfrm>
          <a:prstGeom prst="rect">
            <a:avLst/>
          </a:prstGeom>
          <a:noFill/>
        </p:spPr>
        <p:txBody>
          <a:bodyPr wrap="square" rtlCol="0">
            <a:spAutoFit/>
          </a:bodyPr>
          <a:lstStyle/>
          <a:p>
            <a:pPr algn="ctr"/>
            <a:r>
              <a:rPr lang="en-US" dirty="0"/>
              <a:t>- Every company has to eventually make a profit to stay in business. </a:t>
            </a:r>
          </a:p>
        </p:txBody>
      </p:sp>
    </p:spTree>
    <p:extLst>
      <p:ext uri="{BB962C8B-B14F-4D97-AF65-F5344CB8AC3E}">
        <p14:creationId xmlns:p14="http://schemas.microsoft.com/office/powerpoint/2010/main" val="224171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372193-9CBB-B75F-BB59-4F5F6DFFCA20}"/>
              </a:ext>
            </a:extLst>
          </p:cNvPr>
          <p:cNvSpPr/>
          <p:nvPr/>
        </p:nvSpPr>
        <p:spPr>
          <a:xfrm>
            <a:off x="2848702" y="1075385"/>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FDB9F5A-0EE2-4EBD-7B51-A875992095E9}"/>
              </a:ext>
            </a:extLst>
          </p:cNvPr>
          <p:cNvCxnSpPr>
            <a:cxnSpLocks/>
          </p:cNvCxnSpPr>
          <p:nvPr/>
        </p:nvCxnSpPr>
        <p:spPr>
          <a:xfrm>
            <a:off x="5890324" y="1326849"/>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AFD9D4-2CE8-5AA6-484B-911830780B70}"/>
              </a:ext>
            </a:extLst>
          </p:cNvPr>
          <p:cNvCxnSpPr>
            <a:cxnSpLocks/>
          </p:cNvCxnSpPr>
          <p:nvPr/>
        </p:nvCxnSpPr>
        <p:spPr>
          <a:xfrm>
            <a:off x="6356123" y="1661814"/>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DE575F-975A-D590-AD44-1E336CA69EF3}"/>
              </a:ext>
            </a:extLst>
          </p:cNvPr>
          <p:cNvCxnSpPr>
            <a:cxnSpLocks/>
          </p:cNvCxnSpPr>
          <p:nvPr/>
        </p:nvCxnSpPr>
        <p:spPr>
          <a:xfrm flipH="1">
            <a:off x="4644620" y="1644901"/>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6A72191-7EBE-8BB6-5BE7-09707CE4C253}"/>
              </a:ext>
            </a:extLst>
          </p:cNvPr>
          <p:cNvSpPr txBox="1"/>
          <p:nvPr/>
        </p:nvSpPr>
        <p:spPr>
          <a:xfrm>
            <a:off x="5562334" y="4420121"/>
            <a:ext cx="748747" cy="369332"/>
          </a:xfrm>
          <a:prstGeom prst="rect">
            <a:avLst/>
          </a:prstGeom>
          <a:noFill/>
        </p:spPr>
        <p:txBody>
          <a:bodyPr wrap="square" rtlCol="0">
            <a:spAutoFit/>
          </a:bodyPr>
          <a:lstStyle/>
          <a:p>
            <a:r>
              <a:rPr lang="en-US" dirty="0"/>
              <a:t>Price</a:t>
            </a:r>
          </a:p>
        </p:txBody>
      </p:sp>
      <p:sp>
        <p:nvSpPr>
          <p:cNvPr id="30" name="TextBox 29">
            <a:extLst>
              <a:ext uri="{FF2B5EF4-FFF2-40B4-BE49-F238E27FC236}">
                <a16:creationId xmlns:a16="http://schemas.microsoft.com/office/drawing/2014/main" id="{82F8E437-4C27-05A4-4FD5-7F88E457477D}"/>
              </a:ext>
            </a:extLst>
          </p:cNvPr>
          <p:cNvSpPr txBox="1"/>
          <p:nvPr/>
        </p:nvSpPr>
        <p:spPr>
          <a:xfrm>
            <a:off x="6713581" y="4420121"/>
            <a:ext cx="748747" cy="369332"/>
          </a:xfrm>
          <a:prstGeom prst="rect">
            <a:avLst/>
          </a:prstGeom>
          <a:noFill/>
        </p:spPr>
        <p:txBody>
          <a:bodyPr wrap="square" rtlCol="0">
            <a:spAutoFit/>
          </a:bodyPr>
          <a:lstStyle/>
          <a:p>
            <a:r>
              <a:rPr lang="en-US" dirty="0"/>
              <a:t>Value</a:t>
            </a:r>
          </a:p>
        </p:txBody>
      </p:sp>
      <p:sp>
        <p:nvSpPr>
          <p:cNvPr id="31" name="TextBox 30">
            <a:extLst>
              <a:ext uri="{FF2B5EF4-FFF2-40B4-BE49-F238E27FC236}">
                <a16:creationId xmlns:a16="http://schemas.microsoft.com/office/drawing/2014/main" id="{B7E9D740-7412-67B6-C2FF-49E747B8FC28}"/>
              </a:ext>
            </a:extLst>
          </p:cNvPr>
          <p:cNvSpPr txBox="1"/>
          <p:nvPr/>
        </p:nvSpPr>
        <p:spPr>
          <a:xfrm>
            <a:off x="4295467" y="4420121"/>
            <a:ext cx="748747" cy="369332"/>
          </a:xfrm>
          <a:prstGeom prst="rect">
            <a:avLst/>
          </a:prstGeom>
          <a:noFill/>
        </p:spPr>
        <p:txBody>
          <a:bodyPr wrap="square" rtlCol="0">
            <a:spAutoFit/>
          </a:bodyPr>
          <a:lstStyle/>
          <a:p>
            <a:r>
              <a:rPr lang="en-US" dirty="0"/>
              <a:t>Cost	</a:t>
            </a:r>
          </a:p>
        </p:txBody>
      </p:sp>
      <p:sp>
        <p:nvSpPr>
          <p:cNvPr id="32" name="TextBox 31">
            <a:extLst>
              <a:ext uri="{FF2B5EF4-FFF2-40B4-BE49-F238E27FC236}">
                <a16:creationId xmlns:a16="http://schemas.microsoft.com/office/drawing/2014/main" id="{DB8DB3B7-D33C-5FF2-5598-AAED2AF738AC}"/>
              </a:ext>
            </a:extLst>
          </p:cNvPr>
          <p:cNvSpPr txBox="1"/>
          <p:nvPr/>
        </p:nvSpPr>
        <p:spPr>
          <a:xfrm>
            <a:off x="4567043" y="533636"/>
            <a:ext cx="2739326" cy="369332"/>
          </a:xfrm>
          <a:prstGeom prst="rect">
            <a:avLst/>
          </a:prstGeom>
          <a:noFill/>
        </p:spPr>
        <p:txBody>
          <a:bodyPr wrap="square" rtlCol="0">
            <a:spAutoFit/>
          </a:bodyPr>
          <a:lstStyle/>
          <a:p>
            <a:pPr algn="ctr"/>
            <a:r>
              <a:rPr lang="en-US" dirty="0"/>
              <a:t>Bringing It All Together</a:t>
            </a:r>
          </a:p>
        </p:txBody>
      </p:sp>
      <p:sp>
        <p:nvSpPr>
          <p:cNvPr id="33" name="TextBox 32">
            <a:extLst>
              <a:ext uri="{FF2B5EF4-FFF2-40B4-BE49-F238E27FC236}">
                <a16:creationId xmlns:a16="http://schemas.microsoft.com/office/drawing/2014/main" id="{05B81067-D5CB-E39F-6DE2-C8829A91BED3}"/>
              </a:ext>
            </a:extLst>
          </p:cNvPr>
          <p:cNvSpPr txBox="1"/>
          <p:nvPr/>
        </p:nvSpPr>
        <p:spPr>
          <a:xfrm>
            <a:off x="4977582" y="3747669"/>
            <a:ext cx="748747" cy="369332"/>
          </a:xfrm>
          <a:prstGeom prst="rect">
            <a:avLst/>
          </a:prstGeom>
          <a:noFill/>
        </p:spPr>
        <p:txBody>
          <a:bodyPr wrap="square" rtlCol="0">
            <a:spAutoFit/>
          </a:bodyPr>
          <a:lstStyle/>
          <a:p>
            <a:pPr algn="ctr"/>
            <a:r>
              <a:rPr lang="en-US" dirty="0"/>
              <a:t>Profit</a:t>
            </a:r>
            <a:endParaRPr lang="en-US" sz="2400" dirty="0"/>
          </a:p>
        </p:txBody>
      </p:sp>
      <p:sp>
        <p:nvSpPr>
          <p:cNvPr id="34" name="TextBox 33">
            <a:extLst>
              <a:ext uri="{FF2B5EF4-FFF2-40B4-BE49-F238E27FC236}">
                <a16:creationId xmlns:a16="http://schemas.microsoft.com/office/drawing/2014/main" id="{2F25D181-9EDF-5060-C8F9-FAD4DD392FF4}"/>
              </a:ext>
            </a:extLst>
          </p:cNvPr>
          <p:cNvSpPr txBox="1"/>
          <p:nvPr/>
        </p:nvSpPr>
        <p:spPr>
          <a:xfrm rot="19960106">
            <a:off x="5039419" y="2409613"/>
            <a:ext cx="919794" cy="369332"/>
          </a:xfrm>
          <a:prstGeom prst="rect">
            <a:avLst/>
          </a:prstGeom>
          <a:noFill/>
        </p:spPr>
        <p:txBody>
          <a:bodyPr wrap="square" rtlCol="0">
            <a:spAutoFit/>
          </a:bodyPr>
          <a:lstStyle/>
          <a:p>
            <a:pPr algn="ctr"/>
            <a:r>
              <a:rPr lang="en-US" dirty="0"/>
              <a:t>_____</a:t>
            </a:r>
          </a:p>
        </p:txBody>
      </p:sp>
      <p:sp>
        <p:nvSpPr>
          <p:cNvPr id="35" name="TextBox 34">
            <a:extLst>
              <a:ext uri="{FF2B5EF4-FFF2-40B4-BE49-F238E27FC236}">
                <a16:creationId xmlns:a16="http://schemas.microsoft.com/office/drawing/2014/main" id="{1D0EE35C-1B01-06BC-0103-897B94FC88F0}"/>
              </a:ext>
            </a:extLst>
          </p:cNvPr>
          <p:cNvSpPr txBox="1"/>
          <p:nvPr/>
        </p:nvSpPr>
        <p:spPr>
          <a:xfrm rot="19999769">
            <a:off x="4876287" y="2850253"/>
            <a:ext cx="1032456" cy="369332"/>
          </a:xfrm>
          <a:prstGeom prst="rect">
            <a:avLst/>
          </a:prstGeom>
          <a:noFill/>
        </p:spPr>
        <p:txBody>
          <a:bodyPr wrap="square" rtlCol="0">
            <a:spAutoFit/>
          </a:bodyPr>
          <a:lstStyle/>
          <a:p>
            <a:pPr algn="ctr"/>
            <a:r>
              <a:rPr lang="en-US" dirty="0"/>
              <a:t>______</a:t>
            </a:r>
          </a:p>
        </p:txBody>
      </p:sp>
      <p:sp>
        <p:nvSpPr>
          <p:cNvPr id="36" name="TextBox 35">
            <a:extLst>
              <a:ext uri="{FF2B5EF4-FFF2-40B4-BE49-F238E27FC236}">
                <a16:creationId xmlns:a16="http://schemas.microsoft.com/office/drawing/2014/main" id="{DA860B4D-3D77-9EF9-6434-B3E6F11C102F}"/>
              </a:ext>
            </a:extLst>
          </p:cNvPr>
          <p:cNvSpPr txBox="1"/>
          <p:nvPr/>
        </p:nvSpPr>
        <p:spPr>
          <a:xfrm rot="20013776">
            <a:off x="4344952" y="3296126"/>
            <a:ext cx="1963384" cy="369332"/>
          </a:xfrm>
          <a:prstGeom prst="rect">
            <a:avLst/>
          </a:prstGeom>
          <a:noFill/>
        </p:spPr>
        <p:txBody>
          <a:bodyPr wrap="square" rtlCol="0">
            <a:spAutoFit/>
          </a:bodyPr>
          <a:lstStyle/>
          <a:p>
            <a:pPr algn="ctr"/>
            <a:r>
              <a:rPr lang="en-US" dirty="0"/>
              <a:t>________</a:t>
            </a:r>
          </a:p>
        </p:txBody>
      </p:sp>
      <p:sp>
        <p:nvSpPr>
          <p:cNvPr id="37" name="TextBox 36">
            <a:extLst>
              <a:ext uri="{FF2B5EF4-FFF2-40B4-BE49-F238E27FC236}">
                <a16:creationId xmlns:a16="http://schemas.microsoft.com/office/drawing/2014/main" id="{40D94DDA-1572-845F-FD7D-648F62D07290}"/>
              </a:ext>
            </a:extLst>
          </p:cNvPr>
          <p:cNvSpPr txBox="1"/>
          <p:nvPr/>
        </p:nvSpPr>
        <p:spPr>
          <a:xfrm rot="19944235">
            <a:off x="4945485" y="2033123"/>
            <a:ext cx="1280263" cy="369332"/>
          </a:xfrm>
          <a:prstGeom prst="rect">
            <a:avLst/>
          </a:prstGeom>
          <a:noFill/>
        </p:spPr>
        <p:txBody>
          <a:bodyPr wrap="square" rtlCol="0">
            <a:spAutoFit/>
          </a:bodyPr>
          <a:lstStyle/>
          <a:p>
            <a:pPr algn="ctr"/>
            <a:r>
              <a:rPr lang="en-US" dirty="0"/>
              <a:t>___</a:t>
            </a:r>
          </a:p>
        </p:txBody>
      </p:sp>
      <p:sp>
        <p:nvSpPr>
          <p:cNvPr id="38" name="TextBox 37">
            <a:extLst>
              <a:ext uri="{FF2B5EF4-FFF2-40B4-BE49-F238E27FC236}">
                <a16:creationId xmlns:a16="http://schemas.microsoft.com/office/drawing/2014/main" id="{6BE212F8-247F-7C5E-D7DC-E2046C249D0B}"/>
              </a:ext>
            </a:extLst>
          </p:cNvPr>
          <p:cNvSpPr txBox="1"/>
          <p:nvPr/>
        </p:nvSpPr>
        <p:spPr>
          <a:xfrm rot="1313858">
            <a:off x="5453812" y="3270965"/>
            <a:ext cx="1963384" cy="369332"/>
          </a:xfrm>
          <a:prstGeom prst="rect">
            <a:avLst/>
          </a:prstGeom>
          <a:noFill/>
        </p:spPr>
        <p:txBody>
          <a:bodyPr wrap="square" rtlCol="0">
            <a:spAutoFit/>
          </a:bodyPr>
          <a:lstStyle/>
          <a:p>
            <a:pPr algn="ctr"/>
            <a:r>
              <a:rPr lang="en-US" dirty="0"/>
              <a:t>________</a:t>
            </a:r>
          </a:p>
        </p:txBody>
      </p:sp>
      <p:sp>
        <p:nvSpPr>
          <p:cNvPr id="40" name="TextBox 39">
            <a:extLst>
              <a:ext uri="{FF2B5EF4-FFF2-40B4-BE49-F238E27FC236}">
                <a16:creationId xmlns:a16="http://schemas.microsoft.com/office/drawing/2014/main" id="{DBBA65BC-2CDA-E592-F03C-99EA9B3DEC5D}"/>
              </a:ext>
            </a:extLst>
          </p:cNvPr>
          <p:cNvSpPr txBox="1"/>
          <p:nvPr/>
        </p:nvSpPr>
        <p:spPr>
          <a:xfrm>
            <a:off x="5959899" y="3758935"/>
            <a:ext cx="748747" cy="369332"/>
          </a:xfrm>
          <a:prstGeom prst="rect">
            <a:avLst/>
          </a:prstGeom>
          <a:noFill/>
        </p:spPr>
        <p:txBody>
          <a:bodyPr wrap="square" rtlCol="0">
            <a:spAutoFit/>
          </a:bodyPr>
          <a:lstStyle/>
          <a:p>
            <a:pPr algn="ctr"/>
            <a:r>
              <a:rPr lang="en-US" b="1" dirty="0">
                <a:solidFill>
                  <a:srgbClr val="FF0000"/>
                </a:solidFill>
              </a:rPr>
              <a:t>Brand</a:t>
            </a:r>
            <a:endParaRPr lang="en-US" sz="2400" b="1" dirty="0">
              <a:solidFill>
                <a:srgbClr val="FF0000"/>
              </a:solidFill>
            </a:endParaRPr>
          </a:p>
        </p:txBody>
      </p:sp>
      <p:sp>
        <p:nvSpPr>
          <p:cNvPr id="41" name="TextBox 40">
            <a:extLst>
              <a:ext uri="{FF2B5EF4-FFF2-40B4-BE49-F238E27FC236}">
                <a16:creationId xmlns:a16="http://schemas.microsoft.com/office/drawing/2014/main" id="{06944C2E-6BB5-3F3E-497F-BB382759563F}"/>
              </a:ext>
            </a:extLst>
          </p:cNvPr>
          <p:cNvSpPr txBox="1"/>
          <p:nvPr/>
        </p:nvSpPr>
        <p:spPr>
          <a:xfrm rot="1004394">
            <a:off x="5818043" y="2804554"/>
            <a:ext cx="1032456" cy="369332"/>
          </a:xfrm>
          <a:prstGeom prst="rect">
            <a:avLst/>
          </a:prstGeom>
          <a:noFill/>
        </p:spPr>
        <p:txBody>
          <a:bodyPr wrap="square" rtlCol="0">
            <a:spAutoFit/>
          </a:bodyPr>
          <a:lstStyle/>
          <a:p>
            <a:pPr algn="ctr"/>
            <a:r>
              <a:rPr lang="en-US" dirty="0"/>
              <a:t>______</a:t>
            </a:r>
          </a:p>
        </p:txBody>
      </p:sp>
      <p:sp>
        <p:nvSpPr>
          <p:cNvPr id="42" name="TextBox 41">
            <a:extLst>
              <a:ext uri="{FF2B5EF4-FFF2-40B4-BE49-F238E27FC236}">
                <a16:creationId xmlns:a16="http://schemas.microsoft.com/office/drawing/2014/main" id="{6DEF1BAE-4A98-5062-055A-973AE1CECBA7}"/>
              </a:ext>
            </a:extLst>
          </p:cNvPr>
          <p:cNvSpPr txBox="1"/>
          <p:nvPr/>
        </p:nvSpPr>
        <p:spPr>
          <a:xfrm rot="1221161">
            <a:off x="5827992" y="2355239"/>
            <a:ext cx="919794" cy="369332"/>
          </a:xfrm>
          <a:prstGeom prst="rect">
            <a:avLst/>
          </a:prstGeom>
          <a:noFill/>
        </p:spPr>
        <p:txBody>
          <a:bodyPr wrap="square" rtlCol="0">
            <a:spAutoFit/>
          </a:bodyPr>
          <a:lstStyle/>
          <a:p>
            <a:pPr algn="ctr"/>
            <a:r>
              <a:rPr lang="en-US" dirty="0"/>
              <a:t>_____</a:t>
            </a:r>
          </a:p>
        </p:txBody>
      </p:sp>
      <p:sp>
        <p:nvSpPr>
          <p:cNvPr id="43" name="TextBox 42">
            <a:extLst>
              <a:ext uri="{FF2B5EF4-FFF2-40B4-BE49-F238E27FC236}">
                <a16:creationId xmlns:a16="http://schemas.microsoft.com/office/drawing/2014/main" id="{67C29067-7356-7F76-7779-A53B8C158B03}"/>
              </a:ext>
            </a:extLst>
          </p:cNvPr>
          <p:cNvSpPr txBox="1"/>
          <p:nvPr/>
        </p:nvSpPr>
        <p:spPr>
          <a:xfrm rot="1078095">
            <a:off x="5611362" y="1993071"/>
            <a:ext cx="1280263" cy="369332"/>
          </a:xfrm>
          <a:prstGeom prst="rect">
            <a:avLst/>
          </a:prstGeom>
          <a:noFill/>
        </p:spPr>
        <p:txBody>
          <a:bodyPr wrap="square" rtlCol="0">
            <a:spAutoFit/>
          </a:bodyPr>
          <a:lstStyle/>
          <a:p>
            <a:pPr algn="ctr"/>
            <a:r>
              <a:rPr lang="en-US" dirty="0"/>
              <a:t>___</a:t>
            </a:r>
          </a:p>
        </p:txBody>
      </p:sp>
      <p:sp>
        <p:nvSpPr>
          <p:cNvPr id="44" name="TextBox 43">
            <a:extLst>
              <a:ext uri="{FF2B5EF4-FFF2-40B4-BE49-F238E27FC236}">
                <a16:creationId xmlns:a16="http://schemas.microsoft.com/office/drawing/2014/main" id="{435F1844-74BB-B94C-6A4E-B6996FD72203}"/>
              </a:ext>
            </a:extLst>
          </p:cNvPr>
          <p:cNvSpPr txBox="1"/>
          <p:nvPr/>
        </p:nvSpPr>
        <p:spPr>
          <a:xfrm>
            <a:off x="-12423" y="2437586"/>
            <a:ext cx="2779127" cy="1754326"/>
          </a:xfrm>
          <a:prstGeom prst="rect">
            <a:avLst/>
          </a:prstGeom>
          <a:noFill/>
        </p:spPr>
        <p:txBody>
          <a:bodyPr wrap="square" rtlCol="0">
            <a:spAutoFit/>
          </a:bodyPr>
          <a:lstStyle/>
          <a:p>
            <a:pPr algn="ctr"/>
            <a:r>
              <a:rPr lang="en-US" dirty="0"/>
              <a:t>- The extra bit of surprise value that the customer feels they got compared to the price they paid. </a:t>
            </a:r>
          </a:p>
          <a:p>
            <a:endParaRPr lang="en-US" dirty="0"/>
          </a:p>
          <a:p>
            <a:endParaRPr lang="en-US" dirty="0"/>
          </a:p>
        </p:txBody>
      </p:sp>
      <p:sp>
        <p:nvSpPr>
          <p:cNvPr id="45" name="TextBox 44">
            <a:extLst>
              <a:ext uri="{FF2B5EF4-FFF2-40B4-BE49-F238E27FC236}">
                <a16:creationId xmlns:a16="http://schemas.microsoft.com/office/drawing/2014/main" id="{83BBC948-D9B2-CE7F-5096-D46EF667A367}"/>
              </a:ext>
            </a:extLst>
          </p:cNvPr>
          <p:cNvSpPr txBox="1"/>
          <p:nvPr/>
        </p:nvSpPr>
        <p:spPr>
          <a:xfrm>
            <a:off x="9303932" y="1075385"/>
            <a:ext cx="2683502" cy="2585323"/>
          </a:xfrm>
          <a:prstGeom prst="rect">
            <a:avLst/>
          </a:prstGeom>
          <a:noFill/>
        </p:spPr>
        <p:txBody>
          <a:bodyPr wrap="square" rtlCol="0">
            <a:spAutoFit/>
          </a:bodyPr>
          <a:lstStyle/>
          <a:p>
            <a:r>
              <a:rPr lang="en-US" dirty="0"/>
              <a:t>- There’s a piggybank in your customers’ minds. With every interaction, you’re either making a deposit or taking a withdrawal. </a:t>
            </a:r>
          </a:p>
          <a:p>
            <a:r>
              <a:rPr lang="en-US" dirty="0"/>
              <a:t>- The contents of the piggybank is a measurement of your brand. </a:t>
            </a:r>
          </a:p>
        </p:txBody>
      </p:sp>
      <p:sp>
        <p:nvSpPr>
          <p:cNvPr id="46" name="TextBox 45">
            <a:extLst>
              <a:ext uri="{FF2B5EF4-FFF2-40B4-BE49-F238E27FC236}">
                <a16:creationId xmlns:a16="http://schemas.microsoft.com/office/drawing/2014/main" id="{C7B40F5E-C4C9-076E-BC70-D5E9AA5717F0}"/>
              </a:ext>
            </a:extLst>
          </p:cNvPr>
          <p:cNvSpPr txBox="1"/>
          <p:nvPr/>
        </p:nvSpPr>
        <p:spPr>
          <a:xfrm>
            <a:off x="9303932" y="3840883"/>
            <a:ext cx="2553325" cy="2031325"/>
          </a:xfrm>
          <a:prstGeom prst="rect">
            <a:avLst/>
          </a:prstGeom>
          <a:noFill/>
        </p:spPr>
        <p:txBody>
          <a:bodyPr wrap="square" rtlCol="0">
            <a:spAutoFit/>
          </a:bodyPr>
          <a:lstStyle/>
          <a:p>
            <a:r>
              <a:rPr lang="en-US" dirty="0"/>
              <a:t>- There are three ways to make the brand triangle bigger. </a:t>
            </a:r>
          </a:p>
          <a:p>
            <a:r>
              <a:rPr lang="en-US" dirty="0"/>
              <a:t>- 1) </a:t>
            </a:r>
            <a:r>
              <a:rPr lang="en-US" b="1" dirty="0">
                <a:solidFill>
                  <a:srgbClr val="FF0000"/>
                </a:solidFill>
              </a:rPr>
              <a:t>be the cheapest</a:t>
            </a:r>
          </a:p>
          <a:p>
            <a:r>
              <a:rPr lang="en-US" dirty="0"/>
              <a:t>- 2) </a:t>
            </a:r>
            <a:r>
              <a:rPr lang="en-US" b="1" dirty="0">
                <a:solidFill>
                  <a:srgbClr val="FF0000"/>
                </a:solidFill>
              </a:rPr>
              <a:t>be the most    convenient</a:t>
            </a:r>
          </a:p>
          <a:p>
            <a:r>
              <a:rPr lang="en-US" dirty="0"/>
              <a:t>- 3) </a:t>
            </a:r>
            <a:r>
              <a:rPr lang="en-US" b="1" dirty="0">
                <a:solidFill>
                  <a:srgbClr val="FF0000"/>
                </a:solidFill>
              </a:rPr>
              <a:t>be the best </a:t>
            </a:r>
          </a:p>
        </p:txBody>
      </p:sp>
      <p:pic>
        <p:nvPicPr>
          <p:cNvPr id="49" name="Picture 48">
            <a:extLst>
              <a:ext uri="{FF2B5EF4-FFF2-40B4-BE49-F238E27FC236}">
                <a16:creationId xmlns:a16="http://schemas.microsoft.com/office/drawing/2014/main" id="{BC27DEF7-13AD-4882-C9B0-7624C89BA837}"/>
              </a:ext>
            </a:extLst>
          </p:cNvPr>
          <p:cNvPicPr>
            <a:picLocks noChangeAspect="1"/>
          </p:cNvPicPr>
          <p:nvPr/>
        </p:nvPicPr>
        <p:blipFill>
          <a:blip r:embed="rId3"/>
          <a:stretch>
            <a:fillRect/>
          </a:stretch>
        </p:blipFill>
        <p:spPr>
          <a:xfrm>
            <a:off x="125869" y="5036005"/>
            <a:ext cx="3468776" cy="1713365"/>
          </a:xfrm>
          <a:prstGeom prst="rect">
            <a:avLst/>
          </a:prstGeom>
        </p:spPr>
      </p:pic>
    </p:spTree>
    <p:extLst>
      <p:ext uri="{BB962C8B-B14F-4D97-AF65-F5344CB8AC3E}">
        <p14:creationId xmlns:p14="http://schemas.microsoft.com/office/powerpoint/2010/main" val="6225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816DC-B76B-8B43-3763-5B9F12504B41}"/>
              </a:ext>
            </a:extLst>
          </p:cNvPr>
          <p:cNvSpPr txBox="1"/>
          <p:nvPr/>
        </p:nvSpPr>
        <p:spPr>
          <a:xfrm>
            <a:off x="224835" y="2156648"/>
            <a:ext cx="6764165" cy="3046988"/>
          </a:xfrm>
          <a:prstGeom prst="rect">
            <a:avLst/>
          </a:prstGeom>
          <a:noFill/>
        </p:spPr>
        <p:txBody>
          <a:bodyPr wrap="square" rtlCol="0">
            <a:spAutoFit/>
          </a:bodyPr>
          <a:lstStyle/>
          <a:p>
            <a:pPr algn="ctr"/>
            <a:r>
              <a:rPr lang="en-US" sz="2400" i="1" dirty="0"/>
              <a:t>The dynamics of capitalism guarantee that competitors will repeatedly assault any business ‘castle’ that is earning high returns. Therefore a formidable barrier such as a company’s being the low-cost producer (GEICO, Costco) or possessing a powerful world-wide brand (Coca-Cola, Gillette, American Express) is essential for sustained success.</a:t>
            </a:r>
          </a:p>
          <a:p>
            <a:pPr algn="ctr"/>
            <a:r>
              <a:rPr lang="en-US" sz="2400" dirty="0"/>
              <a:t>- Warren Buffett  </a:t>
            </a:r>
          </a:p>
        </p:txBody>
      </p:sp>
      <p:pic>
        <p:nvPicPr>
          <p:cNvPr id="3" name="Picture 2">
            <a:extLst>
              <a:ext uri="{FF2B5EF4-FFF2-40B4-BE49-F238E27FC236}">
                <a16:creationId xmlns:a16="http://schemas.microsoft.com/office/drawing/2014/main" id="{BC1D8E3F-48F7-837C-B3EA-81EAD905EEAC}"/>
              </a:ext>
            </a:extLst>
          </p:cNvPr>
          <p:cNvPicPr>
            <a:picLocks noChangeAspect="1"/>
          </p:cNvPicPr>
          <p:nvPr/>
        </p:nvPicPr>
        <p:blipFill>
          <a:blip r:embed="rId2"/>
          <a:stretch>
            <a:fillRect/>
          </a:stretch>
        </p:blipFill>
        <p:spPr>
          <a:xfrm>
            <a:off x="6840514" y="243421"/>
            <a:ext cx="4976749" cy="2585324"/>
          </a:xfrm>
          <a:prstGeom prst="rect">
            <a:avLst/>
          </a:prstGeom>
        </p:spPr>
      </p:pic>
      <p:pic>
        <p:nvPicPr>
          <p:cNvPr id="1028" name="Picture 4" descr="Amazon down? Current status and problems | Downdetector">
            <a:extLst>
              <a:ext uri="{FF2B5EF4-FFF2-40B4-BE49-F238E27FC236}">
                <a16:creationId xmlns:a16="http://schemas.microsoft.com/office/drawing/2014/main" id="{55B8CDEB-E0E6-4283-FB58-EBC899A1E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696" y="3287429"/>
            <a:ext cx="4274383" cy="13184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ign Up for a 1-Year Costco Membership and Get a $30 Costco Card Thrown In  for Free - CNET">
            <a:extLst>
              <a:ext uri="{FF2B5EF4-FFF2-40B4-BE49-F238E27FC236}">
                <a16:creationId xmlns:a16="http://schemas.microsoft.com/office/drawing/2014/main" id="{08D21E4D-D237-254D-9A08-2237A113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943" y="4861893"/>
            <a:ext cx="3115887" cy="17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9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F371-3F49-8173-CB43-4A853F08894C}"/>
              </a:ext>
            </a:extLst>
          </p:cNvPr>
          <p:cNvSpPr>
            <a:spLocks noGrp="1"/>
          </p:cNvSpPr>
          <p:nvPr>
            <p:ph type="title"/>
          </p:nvPr>
        </p:nvSpPr>
        <p:spPr/>
        <p:txBody>
          <a:bodyPr/>
          <a:lstStyle/>
          <a:p>
            <a:r>
              <a:rPr lang="en-US" dirty="0"/>
              <a:t>Economics of a commodity business</a:t>
            </a:r>
          </a:p>
        </p:txBody>
      </p:sp>
      <p:sp>
        <p:nvSpPr>
          <p:cNvPr id="3" name="Content Placeholder 2">
            <a:extLst>
              <a:ext uri="{FF2B5EF4-FFF2-40B4-BE49-F238E27FC236}">
                <a16:creationId xmlns:a16="http://schemas.microsoft.com/office/drawing/2014/main" id="{212CF3E4-7A09-4B6D-3FBD-8CDA7095ED7B}"/>
              </a:ext>
            </a:extLst>
          </p:cNvPr>
          <p:cNvSpPr>
            <a:spLocks noGrp="1"/>
          </p:cNvSpPr>
          <p:nvPr>
            <p:ph sz="quarter" idx="13"/>
          </p:nvPr>
        </p:nvSpPr>
        <p:spPr>
          <a:xfrm>
            <a:off x="913774" y="2367092"/>
            <a:ext cx="10363826" cy="3872391"/>
          </a:xfrm>
        </p:spPr>
        <p:txBody>
          <a:bodyPr>
            <a:normAutofit fontScale="70000" lnSpcReduction="20000"/>
          </a:bodyPr>
          <a:lstStyle/>
          <a:p>
            <a:r>
              <a:rPr lang="en-US" dirty="0"/>
              <a:t>QOTD: If you wanted to, could you raise prices and not lose customers? </a:t>
            </a:r>
          </a:p>
          <a:p>
            <a:pPr lvl="1"/>
            <a:r>
              <a:rPr lang="en-US" dirty="0"/>
              <a:t>If you can answer yes, you probably have a differentiated product</a:t>
            </a:r>
          </a:p>
          <a:p>
            <a:pPr lvl="1"/>
            <a:r>
              <a:rPr lang="en-US" dirty="0"/>
              <a:t>If you can answer no, you’re in a commodity business</a:t>
            </a:r>
          </a:p>
          <a:p>
            <a:pPr lvl="2"/>
            <a:r>
              <a:rPr lang="en-US" dirty="0"/>
              <a:t>There’s nothing wrong w/ providing a commodity, but it Changes what you should focus on</a:t>
            </a:r>
          </a:p>
          <a:p>
            <a:r>
              <a:rPr lang="en-US" dirty="0"/>
              <a:t>They know They can’t do much to change value and price, so you become demons on lowering costs…</a:t>
            </a:r>
          </a:p>
          <a:p>
            <a:pPr lvl="1"/>
            <a:r>
              <a:rPr lang="en-US" dirty="0"/>
              <a:t>Take Kansas basketball – they have a great offense. They space the floor well, move without the ball, and have terrific shooters. If they were a business they’d be a differentiated product. </a:t>
            </a:r>
          </a:p>
          <a:p>
            <a:pPr lvl="1"/>
            <a:r>
              <a:rPr lang="en-US" dirty="0"/>
              <a:t>Other teams focus on playing great defense. In business, defense is like being the low cost producer. </a:t>
            </a:r>
          </a:p>
          <a:p>
            <a:pPr lvl="1"/>
            <a:r>
              <a:rPr lang="en-US" dirty="0"/>
              <a:t>It doesn’t mean you can completely abandon one in favor of the other, but you have to decide where to direct your focus</a:t>
            </a:r>
          </a:p>
          <a:p>
            <a:r>
              <a:rPr lang="en-US" dirty="0"/>
              <a:t>More businesses are providing a commodity than they realize </a:t>
            </a:r>
          </a:p>
          <a:p>
            <a:pPr lvl="1"/>
            <a:r>
              <a:rPr lang="en-US" dirty="0"/>
              <a:t>It’s very hard to create and maintain a differentiated product for a long time. </a:t>
            </a:r>
          </a:p>
          <a:p>
            <a:r>
              <a:rPr lang="en-US" dirty="0"/>
              <a:t>EOTD: You either have to be the lowest cost producer or build up a brand that lets you charge more if you want to earn higher returns.</a:t>
            </a:r>
          </a:p>
        </p:txBody>
      </p:sp>
    </p:spTree>
    <p:extLst>
      <p:ext uri="{BB962C8B-B14F-4D97-AF65-F5344CB8AC3E}">
        <p14:creationId xmlns:p14="http://schemas.microsoft.com/office/powerpoint/2010/main" val="421475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473E-DDC8-B3CC-8513-67CDFE7DC128}"/>
              </a:ext>
            </a:extLst>
          </p:cNvPr>
          <p:cNvSpPr>
            <a:spLocks noGrp="1"/>
          </p:cNvSpPr>
          <p:nvPr>
            <p:ph type="title"/>
          </p:nvPr>
        </p:nvSpPr>
        <p:spPr/>
        <p:txBody>
          <a:bodyPr/>
          <a:lstStyle/>
          <a:p>
            <a:r>
              <a:rPr lang="en-US" dirty="0"/>
              <a:t>Cootie Burger economics</a:t>
            </a:r>
          </a:p>
        </p:txBody>
      </p:sp>
      <p:sp>
        <p:nvSpPr>
          <p:cNvPr id="3" name="Content Placeholder 2">
            <a:extLst>
              <a:ext uri="{FF2B5EF4-FFF2-40B4-BE49-F238E27FC236}">
                <a16:creationId xmlns:a16="http://schemas.microsoft.com/office/drawing/2014/main" id="{F6400FAD-0ED5-74A6-0550-B97A870DC32C}"/>
              </a:ext>
            </a:extLst>
          </p:cNvPr>
          <p:cNvSpPr>
            <a:spLocks noGrp="1"/>
          </p:cNvSpPr>
          <p:nvPr>
            <p:ph sz="quarter" idx="13"/>
          </p:nvPr>
        </p:nvSpPr>
        <p:spPr/>
        <p:txBody>
          <a:bodyPr/>
          <a:lstStyle/>
          <a:p>
            <a:r>
              <a:rPr lang="en-US" dirty="0"/>
              <a:t>It appears hamburgers are a commodity; you can get a pretty good burger at a lot of different places </a:t>
            </a:r>
          </a:p>
          <a:p>
            <a:pPr lvl="1"/>
            <a:r>
              <a:rPr lang="en-US" dirty="0"/>
              <a:t>“Because of that we are relentless with managing our costs. IT’s our primary area of focus.” </a:t>
            </a:r>
          </a:p>
          <a:p>
            <a:pPr lvl="1"/>
            <a:r>
              <a:rPr lang="en-US" dirty="0"/>
              <a:t>“But we also strive to differentiate ourselves with a great customer experience.” </a:t>
            </a:r>
          </a:p>
          <a:p>
            <a:pPr lvl="2"/>
            <a:r>
              <a:rPr lang="en-US" dirty="0"/>
              <a:t>The Customer’s experience is always right</a:t>
            </a:r>
          </a:p>
          <a:p>
            <a:pPr lvl="2"/>
            <a:r>
              <a:rPr lang="en-US" dirty="0"/>
              <a:t>“We do think there are some costs we incur that move the </a:t>
            </a:r>
            <a:r>
              <a:rPr lang="en-US" i="1" dirty="0"/>
              <a:t>value</a:t>
            </a:r>
            <a:r>
              <a:rPr lang="en-US" dirty="0"/>
              <a:t> straw enough to justify the resources.” </a:t>
            </a:r>
          </a:p>
          <a:p>
            <a:pPr lvl="1"/>
            <a:r>
              <a:rPr lang="en-US" dirty="0"/>
              <a:t>None of this is strictly black and white </a:t>
            </a:r>
          </a:p>
        </p:txBody>
      </p:sp>
    </p:spTree>
    <p:extLst>
      <p:ext uri="{BB962C8B-B14F-4D97-AF65-F5344CB8AC3E}">
        <p14:creationId xmlns:p14="http://schemas.microsoft.com/office/powerpoint/2010/main" val="97129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EDE3-DE1D-543D-47C5-B07EE720F62D}"/>
              </a:ext>
            </a:extLst>
          </p:cNvPr>
          <p:cNvSpPr>
            <a:spLocks noGrp="1"/>
          </p:cNvSpPr>
          <p:nvPr>
            <p:ph type="title"/>
          </p:nvPr>
        </p:nvSpPr>
        <p:spPr/>
        <p:txBody>
          <a:bodyPr/>
          <a:lstStyle/>
          <a:p>
            <a:r>
              <a:rPr lang="en-US" dirty="0"/>
              <a:t>Technology changing the landscape</a:t>
            </a:r>
          </a:p>
        </p:txBody>
      </p:sp>
      <p:sp>
        <p:nvSpPr>
          <p:cNvPr id="3" name="Content Placeholder 2">
            <a:extLst>
              <a:ext uri="{FF2B5EF4-FFF2-40B4-BE49-F238E27FC236}">
                <a16:creationId xmlns:a16="http://schemas.microsoft.com/office/drawing/2014/main" id="{F9F0F5A1-A955-E944-AEE9-FEAFEBC72977}"/>
              </a:ext>
            </a:extLst>
          </p:cNvPr>
          <p:cNvSpPr>
            <a:spLocks noGrp="1"/>
          </p:cNvSpPr>
          <p:nvPr>
            <p:ph sz="quarter" idx="13"/>
          </p:nvPr>
        </p:nvSpPr>
        <p:spPr>
          <a:xfrm>
            <a:off x="913774" y="2367092"/>
            <a:ext cx="10363826" cy="4093669"/>
          </a:xfrm>
        </p:spPr>
        <p:txBody>
          <a:bodyPr>
            <a:normAutofit/>
          </a:bodyPr>
          <a:lstStyle/>
          <a:p>
            <a:pPr>
              <a:lnSpc>
                <a:spcPct val="114000"/>
              </a:lnSpc>
            </a:pPr>
            <a:r>
              <a:rPr lang="en-US" sz="1700" dirty="0"/>
              <a:t>With all of the new technology coming out all the time, how do you know if what you plan on delivering to customers will </a:t>
            </a:r>
            <a:r>
              <a:rPr lang="en-US" sz="1700"/>
              <a:t>even move </a:t>
            </a:r>
            <a:r>
              <a:rPr lang="en-US" sz="1700" dirty="0"/>
              <a:t>their Value straw?</a:t>
            </a:r>
          </a:p>
          <a:p>
            <a:pPr lvl="1">
              <a:lnSpc>
                <a:spcPct val="114000"/>
              </a:lnSpc>
            </a:pPr>
            <a:r>
              <a:rPr lang="en-US" sz="1500" dirty="0"/>
              <a:t>The answer is, you never really know for sure</a:t>
            </a:r>
          </a:p>
          <a:p>
            <a:pPr lvl="1">
              <a:lnSpc>
                <a:spcPct val="114000"/>
              </a:lnSpc>
            </a:pPr>
            <a:r>
              <a:rPr lang="en-US" sz="1500" dirty="0"/>
              <a:t>Often, the customer can’t even articulate the value they’re feeling because it’s happening at deeply subconscious levels. </a:t>
            </a:r>
          </a:p>
          <a:p>
            <a:pPr>
              <a:lnSpc>
                <a:spcPct val="114000"/>
              </a:lnSpc>
            </a:pPr>
            <a:r>
              <a:rPr lang="en-US" sz="1700" dirty="0"/>
              <a:t>Clues:	</a:t>
            </a:r>
          </a:p>
          <a:p>
            <a:pPr lvl="1">
              <a:lnSpc>
                <a:spcPct val="114000"/>
              </a:lnSpc>
            </a:pPr>
            <a:r>
              <a:rPr lang="en-US" sz="1500" dirty="0"/>
              <a:t>First, remember that technology is just a tool to accomplish a human want or need. </a:t>
            </a:r>
          </a:p>
          <a:p>
            <a:pPr lvl="2">
              <a:lnSpc>
                <a:spcPct val="114000"/>
              </a:lnSpc>
            </a:pPr>
            <a:r>
              <a:rPr lang="en-US" sz="1300" dirty="0"/>
              <a:t>Read up on Maslow’s Hierarchy: we have basic needs like food, shelter, clothing, connection, meaning, contribution. </a:t>
            </a:r>
          </a:p>
          <a:p>
            <a:pPr lvl="2">
              <a:lnSpc>
                <a:spcPct val="114000"/>
              </a:lnSpc>
            </a:pPr>
            <a:r>
              <a:rPr lang="en-US" sz="1300" dirty="0"/>
              <a:t>How we get our needs met will change based on the tools and technology of our time.</a:t>
            </a:r>
          </a:p>
          <a:p>
            <a:pPr lvl="1">
              <a:lnSpc>
                <a:spcPct val="114000"/>
              </a:lnSpc>
            </a:pPr>
            <a:r>
              <a:rPr lang="en-US" sz="1500" dirty="0"/>
              <a:t>Second, in general the longer we humans have been using a particular technology, the longer we are likely to continue using it in the future. </a:t>
            </a:r>
          </a:p>
          <a:p>
            <a:pPr lvl="2">
              <a:lnSpc>
                <a:spcPct val="114000"/>
              </a:lnSpc>
            </a:pPr>
            <a:r>
              <a:rPr lang="en-US" sz="1300" dirty="0"/>
              <a:t>There’s a persistence </a:t>
            </a:r>
          </a:p>
          <a:p>
            <a:pPr lvl="1"/>
            <a:endParaRPr lang="en-US" dirty="0"/>
          </a:p>
        </p:txBody>
      </p:sp>
    </p:spTree>
    <p:extLst>
      <p:ext uri="{BB962C8B-B14F-4D97-AF65-F5344CB8AC3E}">
        <p14:creationId xmlns:p14="http://schemas.microsoft.com/office/powerpoint/2010/main" val="54987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74FB06-6BBF-F2C5-E035-E62A2F9434E6}"/>
              </a:ext>
            </a:extLst>
          </p:cNvPr>
          <p:cNvSpPr/>
          <p:nvPr/>
        </p:nvSpPr>
        <p:spPr>
          <a:xfrm>
            <a:off x="2848702" y="1075385"/>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16A04B08-D8D1-1D6D-CDAB-82271CD41D18}"/>
              </a:ext>
            </a:extLst>
          </p:cNvPr>
          <p:cNvCxnSpPr>
            <a:cxnSpLocks/>
          </p:cNvCxnSpPr>
          <p:nvPr/>
        </p:nvCxnSpPr>
        <p:spPr>
          <a:xfrm flipH="1">
            <a:off x="5373413" y="1423811"/>
            <a:ext cx="611412" cy="292217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6D443C5-8383-AB70-89F2-41AEFE2DA8EF}"/>
              </a:ext>
            </a:extLst>
          </p:cNvPr>
          <p:cNvCxnSpPr>
            <a:cxnSpLocks/>
          </p:cNvCxnSpPr>
          <p:nvPr/>
        </p:nvCxnSpPr>
        <p:spPr>
          <a:xfrm>
            <a:off x="6356123" y="1661814"/>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1FABE26-D618-7F7A-1D4D-04B90AF72957}"/>
              </a:ext>
            </a:extLst>
          </p:cNvPr>
          <p:cNvCxnSpPr>
            <a:cxnSpLocks/>
          </p:cNvCxnSpPr>
          <p:nvPr/>
        </p:nvCxnSpPr>
        <p:spPr>
          <a:xfrm flipH="1">
            <a:off x="4644620" y="1644901"/>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1B0796-0F0E-1A38-12CE-FB6225486B72}"/>
              </a:ext>
            </a:extLst>
          </p:cNvPr>
          <p:cNvSpPr txBox="1"/>
          <p:nvPr/>
        </p:nvSpPr>
        <p:spPr>
          <a:xfrm>
            <a:off x="4999039" y="4432193"/>
            <a:ext cx="748747" cy="369332"/>
          </a:xfrm>
          <a:prstGeom prst="rect">
            <a:avLst/>
          </a:prstGeom>
          <a:noFill/>
        </p:spPr>
        <p:txBody>
          <a:bodyPr wrap="square" rtlCol="0">
            <a:spAutoFit/>
          </a:bodyPr>
          <a:lstStyle/>
          <a:p>
            <a:r>
              <a:rPr lang="en-US" dirty="0"/>
              <a:t>Price</a:t>
            </a:r>
          </a:p>
        </p:txBody>
      </p:sp>
      <p:sp>
        <p:nvSpPr>
          <p:cNvPr id="7" name="TextBox 6">
            <a:extLst>
              <a:ext uri="{FF2B5EF4-FFF2-40B4-BE49-F238E27FC236}">
                <a16:creationId xmlns:a16="http://schemas.microsoft.com/office/drawing/2014/main" id="{280B3E51-C984-7355-E28C-62D127D85835}"/>
              </a:ext>
            </a:extLst>
          </p:cNvPr>
          <p:cNvSpPr txBox="1"/>
          <p:nvPr/>
        </p:nvSpPr>
        <p:spPr>
          <a:xfrm>
            <a:off x="6713581" y="4420121"/>
            <a:ext cx="748747" cy="369332"/>
          </a:xfrm>
          <a:prstGeom prst="rect">
            <a:avLst/>
          </a:prstGeom>
          <a:noFill/>
        </p:spPr>
        <p:txBody>
          <a:bodyPr wrap="square" rtlCol="0">
            <a:spAutoFit/>
          </a:bodyPr>
          <a:lstStyle/>
          <a:p>
            <a:r>
              <a:rPr lang="en-US" dirty="0"/>
              <a:t>Value</a:t>
            </a:r>
          </a:p>
        </p:txBody>
      </p:sp>
      <p:sp>
        <p:nvSpPr>
          <p:cNvPr id="8" name="TextBox 7">
            <a:extLst>
              <a:ext uri="{FF2B5EF4-FFF2-40B4-BE49-F238E27FC236}">
                <a16:creationId xmlns:a16="http://schemas.microsoft.com/office/drawing/2014/main" id="{6C8168A3-C976-B515-0A32-67346FFE1DAE}"/>
              </a:ext>
            </a:extLst>
          </p:cNvPr>
          <p:cNvSpPr txBox="1"/>
          <p:nvPr/>
        </p:nvSpPr>
        <p:spPr>
          <a:xfrm>
            <a:off x="4295467" y="4420121"/>
            <a:ext cx="748747" cy="369332"/>
          </a:xfrm>
          <a:prstGeom prst="rect">
            <a:avLst/>
          </a:prstGeom>
          <a:noFill/>
        </p:spPr>
        <p:txBody>
          <a:bodyPr wrap="square" rtlCol="0">
            <a:spAutoFit/>
          </a:bodyPr>
          <a:lstStyle/>
          <a:p>
            <a:r>
              <a:rPr lang="en-US" dirty="0"/>
              <a:t>Cost	</a:t>
            </a:r>
          </a:p>
        </p:txBody>
      </p:sp>
      <p:sp>
        <p:nvSpPr>
          <p:cNvPr id="9" name="TextBox 8">
            <a:extLst>
              <a:ext uri="{FF2B5EF4-FFF2-40B4-BE49-F238E27FC236}">
                <a16:creationId xmlns:a16="http://schemas.microsoft.com/office/drawing/2014/main" id="{6D8FF462-6078-4B6E-B272-137D9858BCD3}"/>
              </a:ext>
            </a:extLst>
          </p:cNvPr>
          <p:cNvSpPr txBox="1"/>
          <p:nvPr/>
        </p:nvSpPr>
        <p:spPr>
          <a:xfrm>
            <a:off x="4567043" y="533636"/>
            <a:ext cx="2739326" cy="369332"/>
          </a:xfrm>
          <a:prstGeom prst="rect">
            <a:avLst/>
          </a:prstGeom>
          <a:noFill/>
        </p:spPr>
        <p:txBody>
          <a:bodyPr wrap="square" rtlCol="0">
            <a:spAutoFit/>
          </a:bodyPr>
          <a:lstStyle/>
          <a:p>
            <a:pPr algn="ctr"/>
            <a:r>
              <a:rPr lang="en-US" dirty="0"/>
              <a:t>Little Profit, Lots of Brand</a:t>
            </a:r>
          </a:p>
        </p:txBody>
      </p:sp>
      <p:sp>
        <p:nvSpPr>
          <p:cNvPr id="10" name="TextBox 9">
            <a:extLst>
              <a:ext uri="{FF2B5EF4-FFF2-40B4-BE49-F238E27FC236}">
                <a16:creationId xmlns:a16="http://schemas.microsoft.com/office/drawing/2014/main" id="{DBFBB5D0-EE0F-A8DD-FA4F-C5536AEFE850}"/>
              </a:ext>
            </a:extLst>
          </p:cNvPr>
          <p:cNvSpPr txBox="1"/>
          <p:nvPr/>
        </p:nvSpPr>
        <p:spPr>
          <a:xfrm rot="17325898">
            <a:off x="4770515" y="3716075"/>
            <a:ext cx="763999" cy="369332"/>
          </a:xfrm>
          <a:prstGeom prst="rect">
            <a:avLst/>
          </a:prstGeom>
          <a:noFill/>
        </p:spPr>
        <p:txBody>
          <a:bodyPr wrap="square" rtlCol="0">
            <a:spAutoFit/>
          </a:bodyPr>
          <a:lstStyle/>
          <a:p>
            <a:pPr algn="ctr"/>
            <a:r>
              <a:rPr lang="en-US" dirty="0"/>
              <a:t>Profit</a:t>
            </a:r>
            <a:endParaRPr lang="en-US" sz="2400" dirty="0"/>
          </a:p>
        </p:txBody>
      </p:sp>
      <p:sp>
        <p:nvSpPr>
          <p:cNvPr id="11" name="TextBox 10">
            <a:extLst>
              <a:ext uri="{FF2B5EF4-FFF2-40B4-BE49-F238E27FC236}">
                <a16:creationId xmlns:a16="http://schemas.microsoft.com/office/drawing/2014/main" id="{35CB2B14-A81A-237E-802C-6FB8922BA95F}"/>
              </a:ext>
            </a:extLst>
          </p:cNvPr>
          <p:cNvSpPr txBox="1"/>
          <p:nvPr/>
        </p:nvSpPr>
        <p:spPr>
          <a:xfrm>
            <a:off x="5959899" y="3758935"/>
            <a:ext cx="748747" cy="369332"/>
          </a:xfrm>
          <a:prstGeom prst="rect">
            <a:avLst/>
          </a:prstGeom>
          <a:noFill/>
        </p:spPr>
        <p:txBody>
          <a:bodyPr wrap="square" rtlCol="0">
            <a:spAutoFit/>
          </a:bodyPr>
          <a:lstStyle/>
          <a:p>
            <a:pPr algn="ctr"/>
            <a:r>
              <a:rPr lang="en-US" dirty="0"/>
              <a:t>Brand</a:t>
            </a:r>
            <a:endParaRPr lang="en-US" sz="2400" dirty="0"/>
          </a:p>
        </p:txBody>
      </p:sp>
      <p:sp>
        <p:nvSpPr>
          <p:cNvPr id="15" name="TextBox 14">
            <a:extLst>
              <a:ext uri="{FF2B5EF4-FFF2-40B4-BE49-F238E27FC236}">
                <a16:creationId xmlns:a16="http://schemas.microsoft.com/office/drawing/2014/main" id="{61CD43DF-EF73-77D3-1EF8-7FAE76B77211}"/>
              </a:ext>
            </a:extLst>
          </p:cNvPr>
          <p:cNvSpPr txBox="1"/>
          <p:nvPr/>
        </p:nvSpPr>
        <p:spPr>
          <a:xfrm>
            <a:off x="3256615" y="5516380"/>
            <a:ext cx="5456420" cy="646331"/>
          </a:xfrm>
          <a:prstGeom prst="rect">
            <a:avLst/>
          </a:prstGeom>
          <a:noFill/>
        </p:spPr>
        <p:txBody>
          <a:bodyPr wrap="square" rtlCol="0">
            <a:spAutoFit/>
          </a:bodyPr>
          <a:lstStyle/>
          <a:p>
            <a:pPr algn="ctr"/>
            <a:r>
              <a:rPr lang="en-US" dirty="0"/>
              <a:t>- When the </a:t>
            </a:r>
            <a:r>
              <a:rPr lang="en-US" i="1" dirty="0"/>
              <a:t>Price</a:t>
            </a:r>
            <a:r>
              <a:rPr lang="en-US" dirty="0"/>
              <a:t> straw is near the </a:t>
            </a:r>
            <a:r>
              <a:rPr lang="en-US" i="1" dirty="0"/>
              <a:t>Cost</a:t>
            </a:r>
            <a:r>
              <a:rPr lang="en-US" dirty="0"/>
              <a:t> straw, there isn’t much profit, but there’s a lot of brand.</a:t>
            </a:r>
          </a:p>
        </p:txBody>
      </p:sp>
    </p:spTree>
    <p:extLst>
      <p:ext uri="{BB962C8B-B14F-4D97-AF65-F5344CB8AC3E}">
        <p14:creationId xmlns:p14="http://schemas.microsoft.com/office/powerpoint/2010/main" val="79259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9181C8-E8BE-5625-52DA-E42E0BF9D0DD}"/>
              </a:ext>
            </a:extLst>
          </p:cNvPr>
          <p:cNvSpPr/>
          <p:nvPr/>
        </p:nvSpPr>
        <p:spPr>
          <a:xfrm>
            <a:off x="2848702" y="1075385"/>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06BE72E1-84C3-D68E-8BAA-9C97210BB219}"/>
              </a:ext>
            </a:extLst>
          </p:cNvPr>
          <p:cNvCxnSpPr>
            <a:cxnSpLocks/>
          </p:cNvCxnSpPr>
          <p:nvPr/>
        </p:nvCxnSpPr>
        <p:spPr>
          <a:xfrm>
            <a:off x="5985528" y="1456446"/>
            <a:ext cx="390038" cy="297464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64DF5FD-3616-2C93-870E-788505A08955}"/>
              </a:ext>
            </a:extLst>
          </p:cNvPr>
          <p:cNvCxnSpPr>
            <a:cxnSpLocks/>
          </p:cNvCxnSpPr>
          <p:nvPr/>
        </p:nvCxnSpPr>
        <p:spPr>
          <a:xfrm>
            <a:off x="6356123" y="1661814"/>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7CF2EA-9B06-1156-4157-69F83D9A82BC}"/>
              </a:ext>
            </a:extLst>
          </p:cNvPr>
          <p:cNvCxnSpPr>
            <a:cxnSpLocks/>
          </p:cNvCxnSpPr>
          <p:nvPr/>
        </p:nvCxnSpPr>
        <p:spPr>
          <a:xfrm flipH="1">
            <a:off x="4644620" y="1644901"/>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51F700-996E-AC56-F084-7F7EBC010224}"/>
              </a:ext>
            </a:extLst>
          </p:cNvPr>
          <p:cNvSpPr txBox="1"/>
          <p:nvPr/>
        </p:nvSpPr>
        <p:spPr>
          <a:xfrm>
            <a:off x="5985528" y="4442823"/>
            <a:ext cx="748747" cy="369332"/>
          </a:xfrm>
          <a:prstGeom prst="rect">
            <a:avLst/>
          </a:prstGeom>
          <a:noFill/>
        </p:spPr>
        <p:txBody>
          <a:bodyPr wrap="square" rtlCol="0">
            <a:spAutoFit/>
          </a:bodyPr>
          <a:lstStyle/>
          <a:p>
            <a:r>
              <a:rPr lang="en-US" dirty="0"/>
              <a:t>Price</a:t>
            </a:r>
          </a:p>
        </p:txBody>
      </p:sp>
      <p:sp>
        <p:nvSpPr>
          <p:cNvPr id="7" name="TextBox 6">
            <a:extLst>
              <a:ext uri="{FF2B5EF4-FFF2-40B4-BE49-F238E27FC236}">
                <a16:creationId xmlns:a16="http://schemas.microsoft.com/office/drawing/2014/main" id="{3FDFA943-5B4E-BB03-1F03-83A4A9891A58}"/>
              </a:ext>
            </a:extLst>
          </p:cNvPr>
          <p:cNvSpPr txBox="1"/>
          <p:nvPr/>
        </p:nvSpPr>
        <p:spPr>
          <a:xfrm>
            <a:off x="6713581" y="4420121"/>
            <a:ext cx="748747" cy="369332"/>
          </a:xfrm>
          <a:prstGeom prst="rect">
            <a:avLst/>
          </a:prstGeom>
          <a:noFill/>
        </p:spPr>
        <p:txBody>
          <a:bodyPr wrap="square" rtlCol="0">
            <a:spAutoFit/>
          </a:bodyPr>
          <a:lstStyle/>
          <a:p>
            <a:r>
              <a:rPr lang="en-US" dirty="0"/>
              <a:t>Value</a:t>
            </a:r>
          </a:p>
        </p:txBody>
      </p:sp>
      <p:sp>
        <p:nvSpPr>
          <p:cNvPr id="8" name="TextBox 7">
            <a:extLst>
              <a:ext uri="{FF2B5EF4-FFF2-40B4-BE49-F238E27FC236}">
                <a16:creationId xmlns:a16="http://schemas.microsoft.com/office/drawing/2014/main" id="{D3579FA0-125B-0969-E195-EBA88A347A41}"/>
              </a:ext>
            </a:extLst>
          </p:cNvPr>
          <p:cNvSpPr txBox="1"/>
          <p:nvPr/>
        </p:nvSpPr>
        <p:spPr>
          <a:xfrm>
            <a:off x="4295467" y="4420121"/>
            <a:ext cx="748747" cy="369332"/>
          </a:xfrm>
          <a:prstGeom prst="rect">
            <a:avLst/>
          </a:prstGeom>
          <a:noFill/>
        </p:spPr>
        <p:txBody>
          <a:bodyPr wrap="square" rtlCol="0">
            <a:spAutoFit/>
          </a:bodyPr>
          <a:lstStyle/>
          <a:p>
            <a:r>
              <a:rPr lang="en-US" dirty="0"/>
              <a:t>Cost	</a:t>
            </a:r>
          </a:p>
        </p:txBody>
      </p:sp>
      <p:sp>
        <p:nvSpPr>
          <p:cNvPr id="9" name="TextBox 8">
            <a:extLst>
              <a:ext uri="{FF2B5EF4-FFF2-40B4-BE49-F238E27FC236}">
                <a16:creationId xmlns:a16="http://schemas.microsoft.com/office/drawing/2014/main" id="{A7572C22-D969-907A-8220-8CAA38EC39CF}"/>
              </a:ext>
            </a:extLst>
          </p:cNvPr>
          <p:cNvSpPr txBox="1"/>
          <p:nvPr/>
        </p:nvSpPr>
        <p:spPr>
          <a:xfrm>
            <a:off x="4567043" y="533636"/>
            <a:ext cx="2739326" cy="369332"/>
          </a:xfrm>
          <a:prstGeom prst="rect">
            <a:avLst/>
          </a:prstGeom>
          <a:noFill/>
        </p:spPr>
        <p:txBody>
          <a:bodyPr wrap="square" rtlCol="0">
            <a:spAutoFit/>
          </a:bodyPr>
          <a:lstStyle/>
          <a:p>
            <a:pPr algn="ctr"/>
            <a:r>
              <a:rPr lang="en-US" dirty="0"/>
              <a:t>Little Profit, Lots of Brand</a:t>
            </a:r>
          </a:p>
        </p:txBody>
      </p:sp>
      <p:sp>
        <p:nvSpPr>
          <p:cNvPr id="10" name="TextBox 9">
            <a:extLst>
              <a:ext uri="{FF2B5EF4-FFF2-40B4-BE49-F238E27FC236}">
                <a16:creationId xmlns:a16="http://schemas.microsoft.com/office/drawing/2014/main" id="{708280D7-11ED-6F62-24D2-C314859D639D}"/>
              </a:ext>
            </a:extLst>
          </p:cNvPr>
          <p:cNvSpPr txBox="1"/>
          <p:nvPr/>
        </p:nvSpPr>
        <p:spPr>
          <a:xfrm>
            <a:off x="5180334" y="3816983"/>
            <a:ext cx="763999" cy="369332"/>
          </a:xfrm>
          <a:prstGeom prst="rect">
            <a:avLst/>
          </a:prstGeom>
          <a:noFill/>
        </p:spPr>
        <p:txBody>
          <a:bodyPr wrap="square" rtlCol="0">
            <a:spAutoFit/>
          </a:bodyPr>
          <a:lstStyle/>
          <a:p>
            <a:pPr algn="ctr"/>
            <a:r>
              <a:rPr lang="en-US" dirty="0"/>
              <a:t>Profit</a:t>
            </a:r>
            <a:endParaRPr lang="en-US" sz="2400" dirty="0"/>
          </a:p>
        </p:txBody>
      </p:sp>
      <p:sp>
        <p:nvSpPr>
          <p:cNvPr id="11" name="TextBox 10">
            <a:extLst>
              <a:ext uri="{FF2B5EF4-FFF2-40B4-BE49-F238E27FC236}">
                <a16:creationId xmlns:a16="http://schemas.microsoft.com/office/drawing/2014/main" id="{4868C35E-50CE-A6F6-E75E-9A8F5D862954}"/>
              </a:ext>
            </a:extLst>
          </p:cNvPr>
          <p:cNvSpPr txBox="1"/>
          <p:nvPr/>
        </p:nvSpPr>
        <p:spPr>
          <a:xfrm rot="4494715">
            <a:off x="6251829" y="3694857"/>
            <a:ext cx="816653" cy="369332"/>
          </a:xfrm>
          <a:prstGeom prst="rect">
            <a:avLst/>
          </a:prstGeom>
          <a:noFill/>
        </p:spPr>
        <p:txBody>
          <a:bodyPr wrap="square" rtlCol="0">
            <a:spAutoFit/>
          </a:bodyPr>
          <a:lstStyle/>
          <a:p>
            <a:pPr algn="ctr"/>
            <a:r>
              <a:rPr lang="en-US" dirty="0"/>
              <a:t>Brand</a:t>
            </a:r>
            <a:endParaRPr lang="en-US" sz="2400" dirty="0"/>
          </a:p>
        </p:txBody>
      </p:sp>
      <p:sp>
        <p:nvSpPr>
          <p:cNvPr id="16" name="TextBox 15">
            <a:extLst>
              <a:ext uri="{FF2B5EF4-FFF2-40B4-BE49-F238E27FC236}">
                <a16:creationId xmlns:a16="http://schemas.microsoft.com/office/drawing/2014/main" id="{44C3BC35-7CAB-862E-A289-2E3C098BDFDA}"/>
              </a:ext>
            </a:extLst>
          </p:cNvPr>
          <p:cNvSpPr txBox="1"/>
          <p:nvPr/>
        </p:nvSpPr>
        <p:spPr>
          <a:xfrm>
            <a:off x="157386" y="2616654"/>
            <a:ext cx="2531191" cy="1200329"/>
          </a:xfrm>
          <a:prstGeom prst="rect">
            <a:avLst/>
          </a:prstGeom>
          <a:noFill/>
        </p:spPr>
        <p:txBody>
          <a:bodyPr wrap="square" rtlCol="0">
            <a:spAutoFit/>
          </a:bodyPr>
          <a:lstStyle/>
          <a:p>
            <a:pPr algn="ctr"/>
            <a:r>
              <a:rPr lang="en-US" dirty="0"/>
              <a:t>- The more profit a company generates, the more attention they draw to themselves. </a:t>
            </a:r>
          </a:p>
        </p:txBody>
      </p:sp>
      <p:sp>
        <p:nvSpPr>
          <p:cNvPr id="17" name="TextBox 16">
            <a:extLst>
              <a:ext uri="{FF2B5EF4-FFF2-40B4-BE49-F238E27FC236}">
                <a16:creationId xmlns:a16="http://schemas.microsoft.com/office/drawing/2014/main" id="{63040A8F-D90C-9F1D-3F55-B45A908E260B}"/>
              </a:ext>
            </a:extLst>
          </p:cNvPr>
          <p:cNvSpPr txBox="1"/>
          <p:nvPr/>
        </p:nvSpPr>
        <p:spPr>
          <a:xfrm>
            <a:off x="9081159" y="2307428"/>
            <a:ext cx="3115466" cy="2031325"/>
          </a:xfrm>
          <a:prstGeom prst="rect">
            <a:avLst/>
          </a:prstGeom>
          <a:noFill/>
        </p:spPr>
        <p:txBody>
          <a:bodyPr wrap="square" rtlCol="0">
            <a:spAutoFit/>
          </a:bodyPr>
          <a:lstStyle/>
          <a:p>
            <a:pPr algn="ctr"/>
            <a:r>
              <a:rPr lang="en-US" dirty="0"/>
              <a:t>- You can either access the value quickly in the form of profits, which are readily available to you, or you can store it away for later use in the minds of your customers as brand. </a:t>
            </a:r>
          </a:p>
        </p:txBody>
      </p:sp>
    </p:spTree>
    <p:extLst>
      <p:ext uri="{BB962C8B-B14F-4D97-AF65-F5344CB8AC3E}">
        <p14:creationId xmlns:p14="http://schemas.microsoft.com/office/powerpoint/2010/main" val="281203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4828-01B8-8049-CF92-DABB4E8545FC}"/>
              </a:ext>
            </a:extLst>
          </p:cNvPr>
          <p:cNvSpPr>
            <a:spLocks noGrp="1"/>
          </p:cNvSpPr>
          <p:nvPr>
            <p:ph type="title"/>
          </p:nvPr>
        </p:nvSpPr>
        <p:spPr/>
        <p:txBody>
          <a:bodyPr/>
          <a:lstStyle/>
          <a:p>
            <a:r>
              <a:rPr lang="en-US" dirty="0"/>
              <a:t>Managing cash flow</a:t>
            </a:r>
          </a:p>
        </p:txBody>
      </p:sp>
      <p:sp>
        <p:nvSpPr>
          <p:cNvPr id="3" name="Content Placeholder 2">
            <a:extLst>
              <a:ext uri="{FF2B5EF4-FFF2-40B4-BE49-F238E27FC236}">
                <a16:creationId xmlns:a16="http://schemas.microsoft.com/office/drawing/2014/main" id="{A5D0263E-38CB-335E-E8EE-D39D26B4AD4C}"/>
              </a:ext>
            </a:extLst>
          </p:cNvPr>
          <p:cNvSpPr>
            <a:spLocks noGrp="1"/>
          </p:cNvSpPr>
          <p:nvPr>
            <p:ph sz="quarter" idx="13"/>
          </p:nvPr>
        </p:nvSpPr>
        <p:spPr>
          <a:xfrm>
            <a:off x="913774" y="2367092"/>
            <a:ext cx="10363826" cy="4003728"/>
          </a:xfrm>
        </p:spPr>
        <p:txBody>
          <a:bodyPr>
            <a:normAutofit fontScale="62500" lnSpcReduction="20000"/>
          </a:bodyPr>
          <a:lstStyle/>
          <a:p>
            <a:r>
              <a:rPr lang="en-US" dirty="0"/>
              <a:t>Think of cash as the oxygen of a business. </a:t>
            </a:r>
          </a:p>
          <a:p>
            <a:pPr lvl="1"/>
            <a:r>
              <a:rPr lang="en-US" dirty="0"/>
              <a:t>During normal times when cash is plentiful, it’s easy to ignore and take for granted</a:t>
            </a:r>
          </a:p>
          <a:p>
            <a:pPr lvl="1"/>
            <a:r>
              <a:rPr lang="en-US" dirty="0"/>
              <a:t>But when it’s suddenly missing, it’s hard to think about much else</a:t>
            </a:r>
          </a:p>
          <a:p>
            <a:r>
              <a:rPr lang="en-US" dirty="0"/>
              <a:t>#1thing that trips up small business owners:	</a:t>
            </a:r>
          </a:p>
          <a:p>
            <a:pPr lvl="1"/>
            <a:r>
              <a:rPr lang="en-US" dirty="0"/>
              <a:t>‘I’m selling more everyday, why is there no money in the bank?”</a:t>
            </a:r>
          </a:p>
          <a:p>
            <a:pPr lvl="1"/>
            <a:r>
              <a:rPr lang="en-US" dirty="0"/>
              <a:t>Here’s what’s going on:</a:t>
            </a:r>
          </a:p>
          <a:p>
            <a:pPr lvl="2"/>
            <a:r>
              <a:rPr lang="en-US" dirty="0"/>
              <a:t>You collect cash from your customers. You use cash to pay your vendors for inventory and employees for labor. </a:t>
            </a:r>
          </a:p>
          <a:p>
            <a:pPr lvl="2"/>
            <a:r>
              <a:rPr lang="en-US" dirty="0"/>
              <a:t>Some businesses are able to collect cash from their customers very early, well before they have to make other payments. </a:t>
            </a:r>
          </a:p>
          <a:p>
            <a:pPr lvl="2"/>
            <a:r>
              <a:rPr lang="en-US" dirty="0"/>
              <a:t>So there’s always money in the bank to meet their expenses. </a:t>
            </a:r>
          </a:p>
          <a:p>
            <a:pPr lvl="2"/>
            <a:r>
              <a:rPr lang="en-US" dirty="0"/>
              <a:t>The more you grow, the more cash builds up. </a:t>
            </a:r>
          </a:p>
          <a:p>
            <a:pPr lvl="3"/>
            <a:r>
              <a:rPr lang="en-US" dirty="0"/>
              <a:t>This is an easier business to run from a cash  flow standpoint </a:t>
            </a:r>
          </a:p>
          <a:p>
            <a:pPr lvl="2"/>
            <a:r>
              <a:rPr lang="en-US" dirty="0"/>
              <a:t>Bad cash flow business: You have to pay everyone before the customer pays you. </a:t>
            </a:r>
          </a:p>
          <a:p>
            <a:pPr lvl="2"/>
            <a:r>
              <a:rPr lang="en-US" dirty="0"/>
              <a:t>As that kind of business grows, it requires more and more cash to keep things running </a:t>
            </a:r>
          </a:p>
          <a:p>
            <a:r>
              <a:rPr lang="en-US" dirty="0"/>
              <a:t>Cash flow requirements don’t make a business good or bad necessarily. Plenty of solid, profitable businesses have poor cash characteristics. You just have to know what kind of business you’re in so you don’t get surprised and caught short. </a:t>
            </a:r>
          </a:p>
          <a:p>
            <a:pPr lvl="1"/>
            <a:r>
              <a:rPr lang="en-US" dirty="0"/>
              <a:t>It helps to be conservative!!!</a:t>
            </a:r>
          </a:p>
        </p:txBody>
      </p:sp>
    </p:spTree>
    <p:extLst>
      <p:ext uri="{BB962C8B-B14F-4D97-AF65-F5344CB8AC3E}">
        <p14:creationId xmlns:p14="http://schemas.microsoft.com/office/powerpoint/2010/main" val="11311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3DE6-E2EF-C755-EB3A-B576F09406B8}"/>
              </a:ext>
            </a:extLst>
          </p:cNvPr>
          <p:cNvSpPr>
            <a:spLocks noGrp="1"/>
          </p:cNvSpPr>
          <p:nvPr>
            <p:ph type="title"/>
          </p:nvPr>
        </p:nvSpPr>
        <p:spPr/>
        <p:txBody>
          <a:bodyPr/>
          <a:lstStyle/>
          <a:p>
            <a:r>
              <a:rPr lang="en-US" dirty="0"/>
              <a:t>The individual, the family, the kingdom  </a:t>
            </a:r>
          </a:p>
        </p:txBody>
      </p:sp>
      <p:sp>
        <p:nvSpPr>
          <p:cNvPr id="3" name="Content Placeholder 2">
            <a:extLst>
              <a:ext uri="{FF2B5EF4-FFF2-40B4-BE49-F238E27FC236}">
                <a16:creationId xmlns:a16="http://schemas.microsoft.com/office/drawing/2014/main" id="{8DC80C75-2DBB-154E-8E82-D34DC3217E6C}"/>
              </a:ext>
            </a:extLst>
          </p:cNvPr>
          <p:cNvSpPr>
            <a:spLocks noGrp="1"/>
          </p:cNvSpPr>
          <p:nvPr>
            <p:ph sz="quarter" idx="13"/>
          </p:nvPr>
        </p:nvSpPr>
        <p:spPr>
          <a:xfrm>
            <a:off x="913774" y="2367092"/>
            <a:ext cx="10363826" cy="4227672"/>
          </a:xfrm>
        </p:spPr>
        <p:txBody>
          <a:bodyPr>
            <a:normAutofit lnSpcReduction="10000"/>
          </a:bodyPr>
          <a:lstStyle/>
          <a:p>
            <a:r>
              <a:rPr lang="en-US" sz="1200" dirty="0"/>
              <a:t>You can use the same straws (C, P, V, P, B) to look at a business on a per unit basis at the individual transaction level. </a:t>
            </a:r>
          </a:p>
          <a:p>
            <a:pPr lvl="1"/>
            <a:r>
              <a:rPr lang="en-US" sz="1200" dirty="0"/>
              <a:t>Say a customer buying one Hamburger:</a:t>
            </a:r>
          </a:p>
          <a:p>
            <a:pPr lvl="2"/>
            <a:r>
              <a:rPr lang="en-US" sz="1000" dirty="0"/>
              <a:t>You can look at it on the single store level in the cost of one Cootie unit selling five hundred thousand hamburgers per year</a:t>
            </a:r>
          </a:p>
          <a:p>
            <a:pPr lvl="2"/>
            <a:r>
              <a:rPr lang="en-US" sz="1000" dirty="0"/>
              <a:t>Or you can also look at the entire cootie enterprise selling hundreds of millions of hamburgers across the whole system </a:t>
            </a:r>
          </a:p>
          <a:p>
            <a:r>
              <a:rPr lang="en-US" sz="1200" dirty="0"/>
              <a:t>Same store sales (any retail store)</a:t>
            </a:r>
          </a:p>
          <a:p>
            <a:pPr lvl="1"/>
            <a:r>
              <a:rPr lang="en-US" sz="1200" dirty="0"/>
              <a:t>There are certain costs you pay every day whether you have one customer or one thousand. </a:t>
            </a:r>
          </a:p>
          <a:p>
            <a:pPr lvl="1"/>
            <a:r>
              <a:rPr lang="en-US" sz="1200" dirty="0"/>
              <a:t>These are your ‘Fixed Costs.’ Think cost of the building, the electricity, the parking lot. </a:t>
            </a:r>
          </a:p>
          <a:p>
            <a:pPr lvl="1"/>
            <a:r>
              <a:rPr lang="en-US" sz="1200" dirty="0"/>
              <a:t>If we spread these costs across more customers, we actually lower the cost on a per-individual basis. </a:t>
            </a:r>
          </a:p>
          <a:p>
            <a:pPr lvl="2"/>
            <a:r>
              <a:rPr lang="en-US" sz="1000" dirty="0"/>
              <a:t>This is referred to as operational leverage or economies of scale</a:t>
            </a:r>
          </a:p>
          <a:p>
            <a:r>
              <a:rPr lang="en-US" sz="1200" dirty="0"/>
              <a:t>You’re increasing your profitability w/ every burger you sell. </a:t>
            </a:r>
          </a:p>
          <a:p>
            <a:pPr lvl="1"/>
            <a:r>
              <a:rPr lang="en-US" sz="1200" dirty="0"/>
              <a:t>That gives you the option to collect more profit by leaving price where it is, or lower your prices to bank that value as brand in your customers’ minds.</a:t>
            </a:r>
          </a:p>
          <a:p>
            <a:r>
              <a:rPr lang="en-US" sz="1200" dirty="0"/>
              <a:t>Kingdom level:</a:t>
            </a:r>
          </a:p>
          <a:p>
            <a:pPr lvl="1"/>
            <a:r>
              <a:rPr lang="en-US" sz="1200" dirty="0"/>
              <a:t>The costs at headquarters are like the fixed cost of the four walls of a restaurant at the single store level. </a:t>
            </a:r>
          </a:p>
          <a:p>
            <a:pPr lvl="1"/>
            <a:r>
              <a:rPr lang="en-US" sz="1200" dirty="0"/>
              <a:t>You can spread them out and dilute them across a larger number of burgers at the kingdom level </a:t>
            </a:r>
          </a:p>
        </p:txBody>
      </p:sp>
    </p:spTree>
    <p:extLst>
      <p:ext uri="{BB962C8B-B14F-4D97-AF65-F5344CB8AC3E}">
        <p14:creationId xmlns:p14="http://schemas.microsoft.com/office/powerpoint/2010/main" val="2095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98E-2940-BD63-2ECB-30F6034896AC}"/>
              </a:ext>
            </a:extLst>
          </p:cNvPr>
          <p:cNvSpPr>
            <a:spLocks noGrp="1"/>
          </p:cNvSpPr>
          <p:nvPr>
            <p:ph type="title"/>
          </p:nvPr>
        </p:nvSpPr>
        <p:spPr/>
        <p:txBody>
          <a:bodyPr/>
          <a:lstStyle/>
          <a:p>
            <a:r>
              <a:rPr lang="en-US" dirty="0"/>
              <a:t>The state of yarak</a:t>
            </a:r>
          </a:p>
        </p:txBody>
      </p:sp>
      <p:sp>
        <p:nvSpPr>
          <p:cNvPr id="3" name="Content Placeholder 2">
            <a:extLst>
              <a:ext uri="{FF2B5EF4-FFF2-40B4-BE49-F238E27FC236}">
                <a16:creationId xmlns:a16="http://schemas.microsoft.com/office/drawing/2014/main" id="{9A78D0AA-3145-2626-A1C9-0A3A5EAE1048}"/>
              </a:ext>
            </a:extLst>
          </p:cNvPr>
          <p:cNvSpPr>
            <a:spLocks noGrp="1"/>
          </p:cNvSpPr>
          <p:nvPr>
            <p:ph sz="quarter" idx="13"/>
          </p:nvPr>
        </p:nvSpPr>
        <p:spPr>
          <a:xfrm>
            <a:off x="913774" y="2367092"/>
            <a:ext cx="10363826" cy="4170868"/>
          </a:xfrm>
        </p:spPr>
        <p:txBody>
          <a:bodyPr>
            <a:normAutofit/>
          </a:bodyPr>
          <a:lstStyle/>
          <a:p>
            <a:pPr>
              <a:lnSpc>
                <a:spcPct val="114000"/>
              </a:lnSpc>
            </a:pPr>
            <a:r>
              <a:rPr lang="en-US" sz="1700" dirty="0"/>
              <a:t>Upfront: training a hawk would take a big commitment </a:t>
            </a:r>
          </a:p>
          <a:p>
            <a:pPr lvl="1">
              <a:lnSpc>
                <a:spcPct val="114000"/>
              </a:lnSpc>
            </a:pPr>
            <a:r>
              <a:rPr lang="en-US" sz="1500" dirty="0"/>
              <a:t>To get the most out of your bird, you have to keep it at the perfect weight; not sitting there fat and happy, but enough </a:t>
            </a:r>
            <a:r>
              <a:rPr lang="en-US" sz="1500"/>
              <a:t>energy in </a:t>
            </a:r>
            <a:r>
              <a:rPr lang="en-US" sz="1500" dirty="0"/>
              <a:t>the tank </a:t>
            </a:r>
          </a:p>
          <a:p>
            <a:pPr lvl="1">
              <a:lnSpc>
                <a:spcPct val="114000"/>
              </a:lnSpc>
            </a:pPr>
            <a:r>
              <a:rPr lang="en-US" sz="1500" dirty="0"/>
              <a:t>At this state, the bird has incredible clarity, energy and singularity of purpose toward its most important objective: hunting</a:t>
            </a:r>
          </a:p>
          <a:p>
            <a:pPr lvl="2">
              <a:lnSpc>
                <a:spcPct val="114000"/>
              </a:lnSpc>
            </a:pPr>
            <a:r>
              <a:rPr lang="en-US" sz="1300" dirty="0"/>
              <a:t>It’s called yarak – nothing can prevent that bird from tearing its prey to shreds </a:t>
            </a:r>
          </a:p>
          <a:p>
            <a:pPr>
              <a:lnSpc>
                <a:spcPct val="114000"/>
              </a:lnSpc>
            </a:pPr>
            <a:r>
              <a:rPr lang="en-US" sz="1700" dirty="0"/>
              <a:t>Personal Finance: Pay Yourself first </a:t>
            </a:r>
          </a:p>
          <a:p>
            <a:pPr lvl="1">
              <a:lnSpc>
                <a:spcPct val="114000"/>
              </a:lnSpc>
            </a:pPr>
            <a:r>
              <a:rPr lang="en-US" sz="1500" dirty="0"/>
              <a:t>Here’s what you do: take money out of your account every month in an automated way to save for the future; Live on what’s ever left </a:t>
            </a:r>
          </a:p>
          <a:p>
            <a:pPr lvl="1">
              <a:lnSpc>
                <a:spcPct val="114000"/>
              </a:lnSpc>
            </a:pPr>
            <a:r>
              <a:rPr lang="en-US" sz="1500" dirty="0"/>
              <a:t>Key Idea: </a:t>
            </a:r>
            <a:r>
              <a:rPr lang="en-US" sz="1500" u="sng" dirty="0"/>
              <a:t>Pay yourself first before you pay everyone else </a:t>
            </a:r>
          </a:p>
          <a:p>
            <a:pPr lvl="1">
              <a:lnSpc>
                <a:spcPct val="114000"/>
              </a:lnSpc>
            </a:pPr>
            <a:r>
              <a:rPr lang="en-US" sz="1500" dirty="0"/>
              <a:t>Get creative to make ends meet and not dip into your savings</a:t>
            </a:r>
          </a:p>
          <a:p>
            <a:pPr lvl="2">
              <a:lnSpc>
                <a:spcPct val="114000"/>
              </a:lnSpc>
            </a:pPr>
            <a:r>
              <a:rPr lang="en-US" sz="1300" dirty="0"/>
              <a:t>You create an artificial hunger, this state of yarak in yourself; you become the bird that has to hunt</a:t>
            </a:r>
          </a:p>
          <a:p>
            <a:pPr lvl="1"/>
            <a:endParaRPr lang="en-US" dirty="0"/>
          </a:p>
        </p:txBody>
      </p:sp>
    </p:spTree>
    <p:extLst>
      <p:ext uri="{BB962C8B-B14F-4D97-AF65-F5344CB8AC3E}">
        <p14:creationId xmlns:p14="http://schemas.microsoft.com/office/powerpoint/2010/main" val="183445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C19085-3936-C3A6-7D89-601531352D96}"/>
              </a:ext>
            </a:extLst>
          </p:cNvPr>
          <p:cNvSpPr/>
          <p:nvPr/>
        </p:nvSpPr>
        <p:spPr>
          <a:xfrm>
            <a:off x="913774" y="1743365"/>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6B704D-D617-731D-290F-F5EEFF103B3F}"/>
              </a:ext>
            </a:extLst>
          </p:cNvPr>
          <p:cNvCxnSpPr>
            <a:cxnSpLocks/>
          </p:cNvCxnSpPr>
          <p:nvPr/>
        </p:nvCxnSpPr>
        <p:spPr>
          <a:xfrm>
            <a:off x="4001778" y="1997670"/>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086157-A2D1-88A1-B3CB-700A90C24C56}"/>
              </a:ext>
            </a:extLst>
          </p:cNvPr>
          <p:cNvCxnSpPr>
            <a:cxnSpLocks/>
          </p:cNvCxnSpPr>
          <p:nvPr/>
        </p:nvCxnSpPr>
        <p:spPr>
          <a:xfrm>
            <a:off x="4467577" y="2332635"/>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EEAC03-BCCB-1EE7-DD67-D1FC51468A1B}"/>
              </a:ext>
            </a:extLst>
          </p:cNvPr>
          <p:cNvCxnSpPr>
            <a:cxnSpLocks/>
          </p:cNvCxnSpPr>
          <p:nvPr/>
        </p:nvCxnSpPr>
        <p:spPr>
          <a:xfrm flipH="1">
            <a:off x="2053534" y="2509295"/>
            <a:ext cx="1522274" cy="248336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154223-E193-4208-AE7B-7994CD47F9A4}"/>
              </a:ext>
            </a:extLst>
          </p:cNvPr>
          <p:cNvSpPr txBox="1"/>
          <p:nvPr/>
        </p:nvSpPr>
        <p:spPr>
          <a:xfrm>
            <a:off x="3640535" y="5039714"/>
            <a:ext cx="748747" cy="369332"/>
          </a:xfrm>
          <a:prstGeom prst="rect">
            <a:avLst/>
          </a:prstGeom>
          <a:noFill/>
        </p:spPr>
        <p:txBody>
          <a:bodyPr wrap="square" rtlCol="0">
            <a:spAutoFit/>
          </a:bodyPr>
          <a:lstStyle/>
          <a:p>
            <a:r>
              <a:rPr lang="en-US" dirty="0"/>
              <a:t>Value</a:t>
            </a:r>
          </a:p>
        </p:txBody>
      </p:sp>
      <p:sp>
        <p:nvSpPr>
          <p:cNvPr id="8" name="TextBox 7">
            <a:extLst>
              <a:ext uri="{FF2B5EF4-FFF2-40B4-BE49-F238E27FC236}">
                <a16:creationId xmlns:a16="http://schemas.microsoft.com/office/drawing/2014/main" id="{68349C7E-9485-FAD8-7A26-4831AAA26757}"/>
              </a:ext>
            </a:extLst>
          </p:cNvPr>
          <p:cNvSpPr txBox="1"/>
          <p:nvPr/>
        </p:nvSpPr>
        <p:spPr>
          <a:xfrm>
            <a:off x="4820399" y="5040462"/>
            <a:ext cx="748747" cy="369332"/>
          </a:xfrm>
          <a:prstGeom prst="rect">
            <a:avLst/>
          </a:prstGeom>
          <a:noFill/>
        </p:spPr>
        <p:txBody>
          <a:bodyPr wrap="square" rtlCol="0">
            <a:spAutoFit/>
          </a:bodyPr>
          <a:lstStyle/>
          <a:p>
            <a:r>
              <a:rPr lang="en-US" dirty="0"/>
              <a:t>Price</a:t>
            </a:r>
          </a:p>
        </p:txBody>
      </p:sp>
      <p:sp>
        <p:nvSpPr>
          <p:cNvPr id="9" name="TextBox 8">
            <a:extLst>
              <a:ext uri="{FF2B5EF4-FFF2-40B4-BE49-F238E27FC236}">
                <a16:creationId xmlns:a16="http://schemas.microsoft.com/office/drawing/2014/main" id="{DBAA70C0-9B2D-5276-3902-8AFB471F69A4}"/>
              </a:ext>
            </a:extLst>
          </p:cNvPr>
          <p:cNvSpPr txBox="1"/>
          <p:nvPr/>
        </p:nvSpPr>
        <p:spPr>
          <a:xfrm>
            <a:off x="2114913" y="5038932"/>
            <a:ext cx="748747" cy="369332"/>
          </a:xfrm>
          <a:prstGeom prst="rect">
            <a:avLst/>
          </a:prstGeom>
          <a:noFill/>
        </p:spPr>
        <p:txBody>
          <a:bodyPr wrap="square" rtlCol="0">
            <a:spAutoFit/>
          </a:bodyPr>
          <a:lstStyle/>
          <a:p>
            <a:r>
              <a:rPr lang="en-US" dirty="0"/>
              <a:t>Cost	</a:t>
            </a:r>
          </a:p>
        </p:txBody>
      </p:sp>
      <p:sp>
        <p:nvSpPr>
          <p:cNvPr id="10" name="TextBox 9">
            <a:extLst>
              <a:ext uri="{FF2B5EF4-FFF2-40B4-BE49-F238E27FC236}">
                <a16:creationId xmlns:a16="http://schemas.microsoft.com/office/drawing/2014/main" id="{D73827D9-349D-811A-1757-CE2C055B0C8D}"/>
              </a:ext>
            </a:extLst>
          </p:cNvPr>
          <p:cNvSpPr txBox="1"/>
          <p:nvPr/>
        </p:nvSpPr>
        <p:spPr>
          <a:xfrm>
            <a:off x="1647134" y="1245373"/>
            <a:ext cx="4411284" cy="369332"/>
          </a:xfrm>
          <a:prstGeom prst="rect">
            <a:avLst/>
          </a:prstGeom>
          <a:noFill/>
        </p:spPr>
        <p:txBody>
          <a:bodyPr wrap="square" rtlCol="0">
            <a:spAutoFit/>
          </a:bodyPr>
          <a:lstStyle/>
          <a:p>
            <a:pPr algn="ctr"/>
            <a:r>
              <a:rPr lang="en-US" dirty="0"/>
              <a:t>Operational Leverage / Economies of Scale </a:t>
            </a:r>
          </a:p>
        </p:txBody>
      </p:sp>
      <p:sp>
        <p:nvSpPr>
          <p:cNvPr id="11" name="TextBox 10">
            <a:extLst>
              <a:ext uri="{FF2B5EF4-FFF2-40B4-BE49-F238E27FC236}">
                <a16:creationId xmlns:a16="http://schemas.microsoft.com/office/drawing/2014/main" id="{8149C4C9-FDFD-EE31-857F-0F727A0D69D4}"/>
              </a:ext>
            </a:extLst>
          </p:cNvPr>
          <p:cNvSpPr txBox="1"/>
          <p:nvPr/>
        </p:nvSpPr>
        <p:spPr>
          <a:xfrm>
            <a:off x="2831875" y="4340095"/>
            <a:ext cx="748747" cy="369332"/>
          </a:xfrm>
          <a:prstGeom prst="rect">
            <a:avLst/>
          </a:prstGeom>
          <a:noFill/>
        </p:spPr>
        <p:txBody>
          <a:bodyPr wrap="square" rtlCol="0">
            <a:spAutoFit/>
          </a:bodyPr>
          <a:lstStyle/>
          <a:p>
            <a:pPr algn="ctr"/>
            <a:r>
              <a:rPr lang="en-US" dirty="0"/>
              <a:t>Profit</a:t>
            </a:r>
            <a:endParaRPr lang="en-US" sz="2400" dirty="0"/>
          </a:p>
        </p:txBody>
      </p:sp>
      <p:sp>
        <p:nvSpPr>
          <p:cNvPr id="12" name="TextBox 11">
            <a:extLst>
              <a:ext uri="{FF2B5EF4-FFF2-40B4-BE49-F238E27FC236}">
                <a16:creationId xmlns:a16="http://schemas.microsoft.com/office/drawing/2014/main" id="{81817B71-597D-5E7A-FB80-4627AC8F530E}"/>
              </a:ext>
            </a:extLst>
          </p:cNvPr>
          <p:cNvSpPr txBox="1"/>
          <p:nvPr/>
        </p:nvSpPr>
        <p:spPr>
          <a:xfrm>
            <a:off x="4133957" y="4340095"/>
            <a:ext cx="748747" cy="369332"/>
          </a:xfrm>
          <a:prstGeom prst="rect">
            <a:avLst/>
          </a:prstGeom>
          <a:noFill/>
        </p:spPr>
        <p:txBody>
          <a:bodyPr wrap="square" rtlCol="0">
            <a:spAutoFit/>
          </a:bodyPr>
          <a:lstStyle/>
          <a:p>
            <a:pPr algn="ctr"/>
            <a:r>
              <a:rPr lang="en-US" dirty="0"/>
              <a:t>Brand</a:t>
            </a:r>
            <a:endParaRPr lang="en-US" sz="2400" dirty="0"/>
          </a:p>
        </p:txBody>
      </p:sp>
      <p:cxnSp>
        <p:nvCxnSpPr>
          <p:cNvPr id="15" name="Straight Arrow Connector 14">
            <a:extLst>
              <a:ext uri="{FF2B5EF4-FFF2-40B4-BE49-F238E27FC236}">
                <a16:creationId xmlns:a16="http://schemas.microsoft.com/office/drawing/2014/main" id="{658CA171-9A63-D0BA-13EB-0D6E48156E24}"/>
              </a:ext>
            </a:extLst>
          </p:cNvPr>
          <p:cNvCxnSpPr/>
          <p:nvPr/>
        </p:nvCxnSpPr>
        <p:spPr>
          <a:xfrm flipH="1">
            <a:off x="1647134" y="5223598"/>
            <a:ext cx="406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95E47E8-143F-01C7-872F-B91F2BDF5FF0}"/>
              </a:ext>
            </a:extLst>
          </p:cNvPr>
          <p:cNvCxnSpPr/>
          <p:nvPr/>
        </p:nvCxnSpPr>
        <p:spPr>
          <a:xfrm flipH="1">
            <a:off x="1647134" y="4799088"/>
            <a:ext cx="406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444A0FC-431B-4757-54F5-ED68046D09C9}"/>
              </a:ext>
            </a:extLst>
          </p:cNvPr>
          <p:cNvSpPr txBox="1"/>
          <p:nvPr/>
        </p:nvSpPr>
        <p:spPr>
          <a:xfrm>
            <a:off x="7742781" y="1611030"/>
            <a:ext cx="3738880" cy="3381631"/>
          </a:xfrm>
          <a:prstGeom prst="rect">
            <a:avLst/>
          </a:prstGeom>
          <a:noFill/>
        </p:spPr>
        <p:txBody>
          <a:bodyPr wrap="square" rtlCol="0">
            <a:spAutoFit/>
          </a:bodyPr>
          <a:lstStyle/>
          <a:p>
            <a:pPr>
              <a:lnSpc>
                <a:spcPct val="150000"/>
              </a:lnSpc>
            </a:pPr>
            <a:r>
              <a:rPr lang="en-US" b="1" dirty="0"/>
              <a:t>Cootie Burger – Same Store Sales </a:t>
            </a:r>
          </a:p>
          <a:p>
            <a:pPr>
              <a:lnSpc>
                <a:spcPct val="150000"/>
              </a:lnSpc>
            </a:pPr>
            <a:r>
              <a:rPr lang="en-US" sz="1400" dirty="0"/>
              <a:t>- If growing, you’re increasing your profitability with every burger you sell or …</a:t>
            </a:r>
          </a:p>
          <a:p>
            <a:pPr>
              <a:lnSpc>
                <a:spcPct val="150000"/>
              </a:lnSpc>
            </a:pPr>
            <a:r>
              <a:rPr lang="en-US" sz="1400" dirty="0"/>
              <a:t>- If declining, your fixed costs now have to be spread over a smaller pool of customers, so they go up on a per-customer basis. </a:t>
            </a:r>
          </a:p>
          <a:p>
            <a:pPr>
              <a:lnSpc>
                <a:spcPct val="150000"/>
              </a:lnSpc>
            </a:pPr>
            <a:r>
              <a:rPr lang="en-US" sz="1400" dirty="0"/>
              <a:t>- You not only lose the margin of the additional burger you might have sold. You accelerate toward declining profitability with each tick down in same store sales.</a:t>
            </a:r>
            <a:r>
              <a:rPr lang="en-US" sz="1400" i="1" dirty="0"/>
              <a:t> (double-edged sword)</a:t>
            </a:r>
            <a:endParaRPr lang="en-US" sz="1400" dirty="0"/>
          </a:p>
        </p:txBody>
      </p:sp>
    </p:spTree>
    <p:extLst>
      <p:ext uri="{BB962C8B-B14F-4D97-AF65-F5344CB8AC3E}">
        <p14:creationId xmlns:p14="http://schemas.microsoft.com/office/powerpoint/2010/main" val="16962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6A97A8-4A3C-8FC2-97CC-1E3AFDA28084}"/>
              </a:ext>
            </a:extLst>
          </p:cNvPr>
          <p:cNvSpPr/>
          <p:nvPr/>
        </p:nvSpPr>
        <p:spPr>
          <a:xfrm>
            <a:off x="539116" y="1637329"/>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BFF49D-D2AE-5607-A437-09D7548885FE}"/>
              </a:ext>
            </a:extLst>
          </p:cNvPr>
          <p:cNvCxnSpPr>
            <a:cxnSpLocks/>
          </p:cNvCxnSpPr>
          <p:nvPr/>
        </p:nvCxnSpPr>
        <p:spPr>
          <a:xfrm>
            <a:off x="3580737" y="1962929"/>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B78E6B-37BF-80B9-FA56-40CB0A1EA96A}"/>
              </a:ext>
            </a:extLst>
          </p:cNvPr>
          <p:cNvCxnSpPr>
            <a:cxnSpLocks/>
          </p:cNvCxnSpPr>
          <p:nvPr/>
        </p:nvCxnSpPr>
        <p:spPr>
          <a:xfrm>
            <a:off x="3933133" y="2399953"/>
            <a:ext cx="1408013" cy="243899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0A6337E-3354-D5A7-DBEC-2F6B7A4F8AD1}"/>
              </a:ext>
            </a:extLst>
          </p:cNvPr>
          <p:cNvCxnSpPr>
            <a:cxnSpLocks/>
          </p:cNvCxnSpPr>
          <p:nvPr/>
        </p:nvCxnSpPr>
        <p:spPr>
          <a:xfrm flipH="1">
            <a:off x="2335033" y="2280981"/>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30ECBFC-906D-8F36-A5AA-32D9B2511A9E}"/>
              </a:ext>
            </a:extLst>
          </p:cNvPr>
          <p:cNvSpPr txBox="1"/>
          <p:nvPr/>
        </p:nvSpPr>
        <p:spPr>
          <a:xfrm>
            <a:off x="3252747" y="5007060"/>
            <a:ext cx="748747" cy="369332"/>
          </a:xfrm>
          <a:prstGeom prst="rect">
            <a:avLst/>
          </a:prstGeom>
          <a:noFill/>
        </p:spPr>
        <p:txBody>
          <a:bodyPr wrap="square" rtlCol="0">
            <a:spAutoFit/>
          </a:bodyPr>
          <a:lstStyle/>
          <a:p>
            <a:r>
              <a:rPr lang="en-US" dirty="0"/>
              <a:t>Price</a:t>
            </a:r>
          </a:p>
        </p:txBody>
      </p:sp>
      <p:sp>
        <p:nvSpPr>
          <p:cNvPr id="8" name="TextBox 7">
            <a:extLst>
              <a:ext uri="{FF2B5EF4-FFF2-40B4-BE49-F238E27FC236}">
                <a16:creationId xmlns:a16="http://schemas.microsoft.com/office/drawing/2014/main" id="{041F5FAB-FDA4-C630-CE1E-B5A3F4D08C1E}"/>
              </a:ext>
            </a:extLst>
          </p:cNvPr>
          <p:cNvSpPr txBox="1"/>
          <p:nvPr/>
        </p:nvSpPr>
        <p:spPr>
          <a:xfrm>
            <a:off x="4592399" y="5007060"/>
            <a:ext cx="748747" cy="369332"/>
          </a:xfrm>
          <a:prstGeom prst="rect">
            <a:avLst/>
          </a:prstGeom>
          <a:noFill/>
        </p:spPr>
        <p:txBody>
          <a:bodyPr wrap="square" rtlCol="0">
            <a:spAutoFit/>
          </a:bodyPr>
          <a:lstStyle/>
          <a:p>
            <a:r>
              <a:rPr lang="en-US" dirty="0"/>
              <a:t>Value</a:t>
            </a:r>
          </a:p>
        </p:txBody>
      </p:sp>
      <p:sp>
        <p:nvSpPr>
          <p:cNvPr id="9" name="TextBox 8">
            <a:extLst>
              <a:ext uri="{FF2B5EF4-FFF2-40B4-BE49-F238E27FC236}">
                <a16:creationId xmlns:a16="http://schemas.microsoft.com/office/drawing/2014/main" id="{FB88A561-297F-AFEF-40BE-4A3A07E8E2C9}"/>
              </a:ext>
            </a:extLst>
          </p:cNvPr>
          <p:cNvSpPr txBox="1"/>
          <p:nvPr/>
        </p:nvSpPr>
        <p:spPr>
          <a:xfrm>
            <a:off x="2045143" y="5007060"/>
            <a:ext cx="748747" cy="369332"/>
          </a:xfrm>
          <a:prstGeom prst="rect">
            <a:avLst/>
          </a:prstGeom>
          <a:noFill/>
        </p:spPr>
        <p:txBody>
          <a:bodyPr wrap="square" rtlCol="0">
            <a:spAutoFit/>
          </a:bodyPr>
          <a:lstStyle/>
          <a:p>
            <a:r>
              <a:rPr lang="en-US" dirty="0"/>
              <a:t>Cost	</a:t>
            </a:r>
          </a:p>
        </p:txBody>
      </p:sp>
      <p:sp>
        <p:nvSpPr>
          <p:cNvPr id="10" name="TextBox 9">
            <a:extLst>
              <a:ext uri="{FF2B5EF4-FFF2-40B4-BE49-F238E27FC236}">
                <a16:creationId xmlns:a16="http://schemas.microsoft.com/office/drawing/2014/main" id="{77E1FF63-DCA6-7057-2A27-CEF6F7CDCD43}"/>
              </a:ext>
            </a:extLst>
          </p:cNvPr>
          <p:cNvSpPr txBox="1"/>
          <p:nvPr/>
        </p:nvSpPr>
        <p:spPr>
          <a:xfrm>
            <a:off x="2257456" y="1169716"/>
            <a:ext cx="2739326" cy="369332"/>
          </a:xfrm>
          <a:prstGeom prst="rect">
            <a:avLst/>
          </a:prstGeom>
          <a:noFill/>
        </p:spPr>
        <p:txBody>
          <a:bodyPr wrap="square" rtlCol="0">
            <a:spAutoFit/>
          </a:bodyPr>
          <a:lstStyle/>
          <a:p>
            <a:pPr algn="ctr"/>
            <a:r>
              <a:rPr lang="en-US" dirty="0"/>
              <a:t>Network Effects</a:t>
            </a:r>
          </a:p>
        </p:txBody>
      </p:sp>
      <p:sp>
        <p:nvSpPr>
          <p:cNvPr id="11" name="TextBox 10">
            <a:extLst>
              <a:ext uri="{FF2B5EF4-FFF2-40B4-BE49-F238E27FC236}">
                <a16:creationId xmlns:a16="http://schemas.microsoft.com/office/drawing/2014/main" id="{E1A23EA3-0B1F-8E62-E876-D4148DB4F35C}"/>
              </a:ext>
            </a:extLst>
          </p:cNvPr>
          <p:cNvSpPr txBox="1"/>
          <p:nvPr/>
        </p:nvSpPr>
        <p:spPr>
          <a:xfrm>
            <a:off x="2667995" y="4350643"/>
            <a:ext cx="748747" cy="369332"/>
          </a:xfrm>
          <a:prstGeom prst="rect">
            <a:avLst/>
          </a:prstGeom>
          <a:noFill/>
        </p:spPr>
        <p:txBody>
          <a:bodyPr wrap="square" rtlCol="0">
            <a:spAutoFit/>
          </a:bodyPr>
          <a:lstStyle/>
          <a:p>
            <a:pPr algn="ctr"/>
            <a:r>
              <a:rPr lang="en-US" dirty="0"/>
              <a:t>Profit</a:t>
            </a:r>
            <a:endParaRPr lang="en-US" sz="2400" dirty="0"/>
          </a:p>
        </p:txBody>
      </p:sp>
      <p:sp>
        <p:nvSpPr>
          <p:cNvPr id="12" name="TextBox 11">
            <a:extLst>
              <a:ext uri="{FF2B5EF4-FFF2-40B4-BE49-F238E27FC236}">
                <a16:creationId xmlns:a16="http://schemas.microsoft.com/office/drawing/2014/main" id="{2F4D6BD7-2180-DE42-C2E2-3173C973B6E9}"/>
              </a:ext>
            </a:extLst>
          </p:cNvPr>
          <p:cNvSpPr txBox="1"/>
          <p:nvPr/>
        </p:nvSpPr>
        <p:spPr>
          <a:xfrm>
            <a:off x="4001494" y="4350643"/>
            <a:ext cx="748747" cy="369332"/>
          </a:xfrm>
          <a:prstGeom prst="rect">
            <a:avLst/>
          </a:prstGeom>
          <a:noFill/>
        </p:spPr>
        <p:txBody>
          <a:bodyPr wrap="square" rtlCol="0">
            <a:spAutoFit/>
          </a:bodyPr>
          <a:lstStyle/>
          <a:p>
            <a:pPr algn="ctr"/>
            <a:r>
              <a:rPr lang="en-US" dirty="0"/>
              <a:t>Brand</a:t>
            </a:r>
            <a:endParaRPr lang="en-US" sz="2400" dirty="0"/>
          </a:p>
        </p:txBody>
      </p:sp>
      <p:cxnSp>
        <p:nvCxnSpPr>
          <p:cNvPr id="15" name="Straight Arrow Connector 14">
            <a:extLst>
              <a:ext uri="{FF2B5EF4-FFF2-40B4-BE49-F238E27FC236}">
                <a16:creationId xmlns:a16="http://schemas.microsoft.com/office/drawing/2014/main" id="{25A25F51-0D08-126D-7370-5D9818401966}"/>
              </a:ext>
            </a:extLst>
          </p:cNvPr>
          <p:cNvCxnSpPr>
            <a:cxnSpLocks/>
          </p:cNvCxnSpPr>
          <p:nvPr/>
        </p:nvCxnSpPr>
        <p:spPr>
          <a:xfrm>
            <a:off x="5422426" y="5191726"/>
            <a:ext cx="3778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926E1A9-D15B-AF2B-2258-7EB62355EA5C}"/>
              </a:ext>
            </a:extLst>
          </p:cNvPr>
          <p:cNvCxnSpPr>
            <a:cxnSpLocks/>
          </p:cNvCxnSpPr>
          <p:nvPr/>
        </p:nvCxnSpPr>
        <p:spPr>
          <a:xfrm>
            <a:off x="5422426" y="4719975"/>
            <a:ext cx="3778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976DB6E-0FC4-B16C-6649-84D160F959F8}"/>
              </a:ext>
            </a:extLst>
          </p:cNvPr>
          <p:cNvSpPr txBox="1"/>
          <p:nvPr/>
        </p:nvSpPr>
        <p:spPr>
          <a:xfrm>
            <a:off x="378165" y="5712618"/>
            <a:ext cx="8517947" cy="584775"/>
          </a:xfrm>
          <a:prstGeom prst="rect">
            <a:avLst/>
          </a:prstGeom>
          <a:noFill/>
        </p:spPr>
        <p:txBody>
          <a:bodyPr wrap="square" rtlCol="0">
            <a:spAutoFit/>
          </a:bodyPr>
          <a:lstStyle/>
          <a:p>
            <a:r>
              <a:rPr lang="en-US" sz="1600" dirty="0"/>
              <a:t>- Each unit you add at the individual level increases the value for everyone at the global network. </a:t>
            </a:r>
          </a:p>
          <a:p>
            <a:r>
              <a:rPr lang="en-US" sz="1600" dirty="0"/>
              <a:t>- So you bump up everyone’s </a:t>
            </a:r>
            <a:r>
              <a:rPr lang="en-US" sz="1600" i="1" dirty="0"/>
              <a:t>Value</a:t>
            </a:r>
            <a:r>
              <a:rPr lang="en-US" sz="1600" dirty="0"/>
              <a:t> straw at a faster rate than the costs grow. </a:t>
            </a:r>
          </a:p>
        </p:txBody>
      </p:sp>
      <p:sp>
        <p:nvSpPr>
          <p:cNvPr id="19" name="TextBox 18">
            <a:extLst>
              <a:ext uri="{FF2B5EF4-FFF2-40B4-BE49-F238E27FC236}">
                <a16:creationId xmlns:a16="http://schemas.microsoft.com/office/drawing/2014/main" id="{8A745599-8322-DCCC-3F30-A410AB26F284}"/>
              </a:ext>
            </a:extLst>
          </p:cNvPr>
          <p:cNvSpPr txBox="1"/>
          <p:nvPr/>
        </p:nvSpPr>
        <p:spPr>
          <a:xfrm>
            <a:off x="7195220" y="1254135"/>
            <a:ext cx="4741576" cy="4171398"/>
          </a:xfrm>
          <a:prstGeom prst="rect">
            <a:avLst/>
          </a:prstGeom>
          <a:noFill/>
        </p:spPr>
        <p:txBody>
          <a:bodyPr wrap="square" rtlCol="0">
            <a:spAutoFit/>
          </a:bodyPr>
          <a:lstStyle/>
          <a:p>
            <a:pPr>
              <a:lnSpc>
                <a:spcPct val="150000"/>
              </a:lnSpc>
            </a:pPr>
            <a:r>
              <a:rPr lang="en-US" b="1" dirty="0"/>
              <a:t>Cootie Burger – Network Effects</a:t>
            </a:r>
          </a:p>
          <a:p>
            <a:pPr>
              <a:lnSpc>
                <a:spcPct val="150000"/>
              </a:lnSpc>
            </a:pPr>
            <a:r>
              <a:rPr lang="en-US" sz="1600" dirty="0"/>
              <a:t>- </a:t>
            </a:r>
            <a:r>
              <a:rPr lang="en-US" sz="1200" dirty="0"/>
              <a:t>It has to do with human psychology and how our brains work. </a:t>
            </a:r>
          </a:p>
          <a:p>
            <a:pPr>
              <a:lnSpc>
                <a:spcPct val="150000"/>
              </a:lnSpc>
            </a:pPr>
            <a:r>
              <a:rPr lang="en-US" sz="1200" dirty="0"/>
              <a:t>- We evolved in tribes and the default is to look at what the group is doing to see what’s right and safe. So if you came into a busy Cootie Burger, each customer and burger sold would be social proof that this is a good, safe place to eat. </a:t>
            </a:r>
          </a:p>
          <a:p>
            <a:pPr>
              <a:lnSpc>
                <a:spcPct val="150000"/>
              </a:lnSpc>
            </a:pPr>
            <a:r>
              <a:rPr lang="en-US" sz="1200" dirty="0"/>
              <a:t>- What’s interesting about humans is that expectations can affect your perceived experience. We’re talking literally how your brain interprets the electrical signals from the taste buds in your tongue. </a:t>
            </a:r>
          </a:p>
          <a:p>
            <a:pPr>
              <a:lnSpc>
                <a:spcPct val="150000"/>
              </a:lnSpc>
            </a:pPr>
            <a:r>
              <a:rPr lang="en-US" sz="1200" dirty="0"/>
              <a:t>- If you had been primed to expect a great meal: the cleanliness of the restaurant, smiling faces, it’s likely you’d report it tasting better than if you ate by yourself in a dim, dirty shack. So for Cootie, each hamburger sold might subtly bump up the </a:t>
            </a:r>
            <a:r>
              <a:rPr lang="en-US" sz="1200" i="1" dirty="0"/>
              <a:t>Value</a:t>
            </a:r>
            <a:r>
              <a:rPr lang="en-US" sz="1200" dirty="0"/>
              <a:t> for every customer. </a:t>
            </a:r>
          </a:p>
          <a:p>
            <a:pPr>
              <a:lnSpc>
                <a:spcPct val="150000"/>
              </a:lnSpc>
            </a:pPr>
            <a:r>
              <a:rPr lang="en-US" sz="1200" dirty="0"/>
              <a:t>- </a:t>
            </a:r>
            <a:r>
              <a:rPr lang="en-US" sz="1200" u="sng" dirty="0"/>
              <a:t>Key Conclusion: value is subjective in each customer’s mind</a:t>
            </a:r>
            <a:endParaRPr lang="en-US" sz="1600" u="sng" dirty="0"/>
          </a:p>
        </p:txBody>
      </p:sp>
    </p:spTree>
    <p:extLst>
      <p:ext uri="{BB962C8B-B14F-4D97-AF65-F5344CB8AC3E}">
        <p14:creationId xmlns:p14="http://schemas.microsoft.com/office/powerpoint/2010/main" val="411251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1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A68D-99E5-9BCC-BA19-FE2AB32A01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19E37A-E7B9-E3DC-B1DC-18AA4F891774}"/>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32926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1F83-89D2-4C8F-FBFE-9B10EB8B7ADD}"/>
              </a:ext>
            </a:extLst>
          </p:cNvPr>
          <p:cNvSpPr>
            <a:spLocks noGrp="1"/>
          </p:cNvSpPr>
          <p:nvPr>
            <p:ph type="title"/>
          </p:nvPr>
        </p:nvSpPr>
        <p:spPr/>
        <p:txBody>
          <a:bodyPr/>
          <a:lstStyle/>
          <a:p>
            <a:r>
              <a:rPr lang="en-US" dirty="0"/>
              <a:t>The trifecta</a:t>
            </a:r>
          </a:p>
        </p:txBody>
      </p:sp>
      <p:sp>
        <p:nvSpPr>
          <p:cNvPr id="3" name="TextBox 2">
            <a:extLst>
              <a:ext uri="{FF2B5EF4-FFF2-40B4-BE49-F238E27FC236}">
                <a16:creationId xmlns:a16="http://schemas.microsoft.com/office/drawing/2014/main" id="{B13A14E7-2AEC-D14E-3380-F1519A4D200B}"/>
              </a:ext>
            </a:extLst>
          </p:cNvPr>
          <p:cNvSpPr txBox="1"/>
          <p:nvPr/>
        </p:nvSpPr>
        <p:spPr>
          <a:xfrm>
            <a:off x="1913467" y="2370667"/>
            <a:ext cx="8415866" cy="3274423"/>
          </a:xfrm>
          <a:prstGeom prst="rect">
            <a:avLst/>
          </a:prstGeom>
          <a:noFill/>
        </p:spPr>
        <p:txBody>
          <a:bodyPr wrap="square" rtlCol="0">
            <a:spAutoFit/>
          </a:bodyPr>
          <a:lstStyle/>
          <a:p>
            <a:pPr>
              <a:lnSpc>
                <a:spcPct val="150000"/>
              </a:lnSpc>
            </a:pPr>
            <a:r>
              <a:rPr lang="en-US" sz="2000" dirty="0"/>
              <a:t>1) </a:t>
            </a:r>
            <a:r>
              <a:rPr lang="en-US" sz="2000" i="1" dirty="0"/>
              <a:t>“While deals often fail in practice, they never fail in projections.”</a:t>
            </a:r>
            <a:r>
              <a:rPr lang="en-US" sz="2000" dirty="0"/>
              <a:t> </a:t>
            </a:r>
          </a:p>
          <a:p>
            <a:pPr>
              <a:lnSpc>
                <a:spcPct val="150000"/>
              </a:lnSpc>
            </a:pPr>
            <a:r>
              <a:rPr lang="en-US" sz="2000" dirty="0"/>
              <a:t>2) </a:t>
            </a:r>
            <a:r>
              <a:rPr lang="en-US" sz="2000" i="1" dirty="0"/>
              <a:t>“The higher return a business earns on the capital that is invested in the business, the more cash it is producing and the more value is being created.”</a:t>
            </a:r>
          </a:p>
          <a:p>
            <a:pPr>
              <a:lnSpc>
                <a:spcPct val="150000"/>
              </a:lnSpc>
            </a:pPr>
            <a:r>
              <a:rPr lang="en-US" sz="2000" dirty="0"/>
              <a:t>3) </a:t>
            </a:r>
            <a:r>
              <a:rPr lang="en-US" sz="2000" i="1" dirty="0"/>
              <a:t>“Growth can destroy value if it requires cash inputs in the early years of a project or enterprise that exceed the discounted value of cash flow that those assets will generate in later years. Growth is simply a component – usually a plus, sometimes a minus – in the value equation.”</a:t>
            </a:r>
            <a:r>
              <a:rPr lang="en-US" sz="2000" dirty="0"/>
              <a:t> </a:t>
            </a:r>
          </a:p>
        </p:txBody>
      </p:sp>
    </p:spTree>
    <p:extLst>
      <p:ext uri="{BB962C8B-B14F-4D97-AF65-F5344CB8AC3E}">
        <p14:creationId xmlns:p14="http://schemas.microsoft.com/office/powerpoint/2010/main" val="227695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261E-0C79-9A51-AFDC-B98386CF0739}"/>
              </a:ext>
            </a:extLst>
          </p:cNvPr>
          <p:cNvSpPr>
            <a:spLocks noGrp="1"/>
          </p:cNvSpPr>
          <p:nvPr>
            <p:ph type="title"/>
          </p:nvPr>
        </p:nvSpPr>
        <p:spPr/>
        <p:txBody>
          <a:bodyPr/>
          <a:lstStyle/>
          <a:p>
            <a:r>
              <a:rPr lang="en-US" dirty="0"/>
              <a:t>Return on Invested Capital </a:t>
            </a:r>
          </a:p>
        </p:txBody>
      </p:sp>
      <p:sp>
        <p:nvSpPr>
          <p:cNvPr id="3" name="Content Placeholder 2">
            <a:extLst>
              <a:ext uri="{FF2B5EF4-FFF2-40B4-BE49-F238E27FC236}">
                <a16:creationId xmlns:a16="http://schemas.microsoft.com/office/drawing/2014/main" id="{A70EC712-0FB9-1549-67EF-B7D357A9EF2C}"/>
              </a:ext>
            </a:extLst>
          </p:cNvPr>
          <p:cNvSpPr>
            <a:spLocks noGrp="1"/>
          </p:cNvSpPr>
          <p:nvPr>
            <p:ph sz="quarter" idx="13"/>
          </p:nvPr>
        </p:nvSpPr>
        <p:spPr>
          <a:xfrm>
            <a:off x="913774" y="2367092"/>
            <a:ext cx="10363826" cy="3872391"/>
          </a:xfrm>
        </p:spPr>
        <p:txBody>
          <a:bodyPr>
            <a:normAutofit fontScale="85000" lnSpcReduction="10000"/>
          </a:bodyPr>
          <a:lstStyle/>
          <a:p>
            <a:r>
              <a:rPr lang="en-US" dirty="0"/>
              <a:t>Return on Invested Capital: for every dollar that’s put into the business for operations, how much comes out? </a:t>
            </a:r>
          </a:p>
          <a:p>
            <a:pPr lvl="1"/>
            <a:r>
              <a:rPr lang="en-US" dirty="0"/>
              <a:t>If you put a dollar into a business, and it throws off Fifty cents, your ROIC is 50 percent</a:t>
            </a:r>
          </a:p>
          <a:p>
            <a:pPr lvl="1"/>
            <a:r>
              <a:rPr lang="en-US" dirty="0"/>
              <a:t>Any particular year is not how I like to think about it though. In spite of our desire for order, business usually doesn’t map well to one trip around the sun </a:t>
            </a:r>
          </a:p>
          <a:p>
            <a:r>
              <a:rPr lang="en-US" dirty="0"/>
              <a:t>ROIC of strategies</a:t>
            </a:r>
          </a:p>
          <a:p>
            <a:pPr lvl="1"/>
            <a:r>
              <a:rPr lang="en-US" dirty="0"/>
              <a:t>Many companies will measure the ROIC of individual projects, which probably makes more sense than any given year. </a:t>
            </a:r>
          </a:p>
          <a:p>
            <a:pPr lvl="1"/>
            <a:r>
              <a:rPr lang="en-US" dirty="0"/>
              <a:t>But at cootie … we measure the ROIC of strategies</a:t>
            </a:r>
          </a:p>
          <a:p>
            <a:pPr lvl="1"/>
            <a:r>
              <a:rPr lang="en-US" dirty="0"/>
              <a:t>A strategy is a bigger goal we’re trying to accomplish as a team. If you recall our previous conversations, a good strategy for us involves finding ways to better delight our customers or lower our costs. There are usually several projects that make up a strategy. Like a bundle.</a:t>
            </a:r>
          </a:p>
          <a:p>
            <a:endParaRPr lang="en-US" dirty="0"/>
          </a:p>
        </p:txBody>
      </p:sp>
    </p:spTree>
    <p:extLst>
      <p:ext uri="{BB962C8B-B14F-4D97-AF65-F5344CB8AC3E}">
        <p14:creationId xmlns:p14="http://schemas.microsoft.com/office/powerpoint/2010/main" val="178736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0FA-17A3-0B6B-638B-3BAE2141A428}"/>
              </a:ext>
            </a:extLst>
          </p:cNvPr>
          <p:cNvSpPr>
            <a:spLocks noGrp="1"/>
          </p:cNvSpPr>
          <p:nvPr>
            <p:ph type="title"/>
          </p:nvPr>
        </p:nvSpPr>
        <p:spPr/>
        <p:txBody>
          <a:bodyPr/>
          <a:lstStyle/>
          <a:p>
            <a:r>
              <a:rPr lang="en-US" dirty="0"/>
              <a:t>Strategies vs projects</a:t>
            </a:r>
          </a:p>
        </p:txBody>
      </p:sp>
      <p:sp>
        <p:nvSpPr>
          <p:cNvPr id="3" name="Content Placeholder 2">
            <a:extLst>
              <a:ext uri="{FF2B5EF4-FFF2-40B4-BE49-F238E27FC236}">
                <a16:creationId xmlns:a16="http://schemas.microsoft.com/office/drawing/2014/main" id="{442A185C-17F8-EDF5-75B5-0FCCD13F7AF7}"/>
              </a:ext>
            </a:extLst>
          </p:cNvPr>
          <p:cNvSpPr>
            <a:spLocks noGrp="1"/>
          </p:cNvSpPr>
          <p:nvPr>
            <p:ph sz="quarter" idx="13"/>
          </p:nvPr>
        </p:nvSpPr>
        <p:spPr/>
        <p:txBody>
          <a:bodyPr>
            <a:normAutofit fontScale="85000" lnSpcReduction="20000"/>
          </a:bodyPr>
          <a:lstStyle/>
          <a:p>
            <a:r>
              <a:rPr lang="en-US" dirty="0"/>
              <a:t>We prefer to assess and fund strategies and not individual projects for several reasons. </a:t>
            </a:r>
          </a:p>
          <a:p>
            <a:pPr lvl="1"/>
            <a:r>
              <a:rPr lang="en-US" dirty="0"/>
              <a:t>First, we’re aiming to succeed in the long term. A strategy is inherently more long term focused than a single project</a:t>
            </a:r>
          </a:p>
          <a:p>
            <a:pPr lvl="1"/>
            <a:r>
              <a:rPr lang="en-US" dirty="0"/>
              <a:t>There are important human dynamics to consider. Don’t forget that it’s people who are coming up with these ideas. It’s easy to fudge the projections on individual projects and make the numbers work. Not due to any maleficence – it could be they’re simply enthusiastic. Humans tend to be overconfident and extrapolate in straight upward lines when they get excited. </a:t>
            </a:r>
          </a:p>
          <a:p>
            <a:pPr lvl="2"/>
            <a:r>
              <a:rPr lang="en-US" dirty="0"/>
              <a:t>The projects never fail to show a profit </a:t>
            </a:r>
          </a:p>
          <a:p>
            <a:pPr lvl="1"/>
            <a:r>
              <a:rPr lang="en-US" dirty="0"/>
              <a:t>My view is that it’s harder to overestimate an entire strategy. So thinking in strategies keeps the numbers more honest and your team pulling in the same direction. </a:t>
            </a:r>
          </a:p>
          <a:p>
            <a:pPr lvl="1"/>
            <a:r>
              <a:rPr lang="en-US" dirty="0"/>
              <a:t>Here’s another takeaway: Thinking in strategies can open your eyes to new paths in the forest. Sometimes a great idea is staring you right in the face and you don’t see it until you look at your bigger strategy. </a:t>
            </a:r>
          </a:p>
        </p:txBody>
      </p:sp>
    </p:spTree>
    <p:extLst>
      <p:ext uri="{BB962C8B-B14F-4D97-AF65-F5344CB8AC3E}">
        <p14:creationId xmlns:p14="http://schemas.microsoft.com/office/powerpoint/2010/main" val="383645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45D3-3489-42D2-5019-602C35F190D1}"/>
              </a:ext>
            </a:extLst>
          </p:cNvPr>
          <p:cNvSpPr>
            <a:spLocks noGrp="1"/>
          </p:cNvSpPr>
          <p:nvPr>
            <p:ph type="title"/>
          </p:nvPr>
        </p:nvSpPr>
        <p:spPr/>
        <p:txBody>
          <a:bodyPr/>
          <a:lstStyle/>
          <a:p>
            <a:r>
              <a:rPr lang="en-US" dirty="0"/>
              <a:t>Cootie strategy</a:t>
            </a:r>
          </a:p>
        </p:txBody>
      </p:sp>
      <p:sp>
        <p:nvSpPr>
          <p:cNvPr id="3" name="Content Placeholder 2">
            <a:extLst>
              <a:ext uri="{FF2B5EF4-FFF2-40B4-BE49-F238E27FC236}">
                <a16:creationId xmlns:a16="http://schemas.microsoft.com/office/drawing/2014/main" id="{0C836B0A-3559-108A-301D-1282EF2C3AF6}"/>
              </a:ext>
            </a:extLst>
          </p:cNvPr>
          <p:cNvSpPr>
            <a:spLocks noGrp="1"/>
          </p:cNvSpPr>
          <p:nvPr>
            <p:ph sz="quarter" idx="13"/>
          </p:nvPr>
        </p:nvSpPr>
        <p:spPr>
          <a:xfrm>
            <a:off x="913774" y="2367092"/>
            <a:ext cx="10363826" cy="3872391"/>
          </a:xfrm>
        </p:spPr>
        <p:txBody>
          <a:bodyPr>
            <a:normAutofit lnSpcReduction="10000"/>
          </a:bodyPr>
          <a:lstStyle/>
          <a:p>
            <a:r>
              <a:rPr lang="en-US" sz="1600" dirty="0"/>
              <a:t>WE have a </a:t>
            </a:r>
            <a:r>
              <a:rPr lang="en-US" sz="1600" i="1" dirty="0"/>
              <a:t>strategy</a:t>
            </a:r>
            <a:r>
              <a:rPr lang="en-US" sz="1600" dirty="0"/>
              <a:t> to lower the cost of testing restaurant locations</a:t>
            </a:r>
          </a:p>
          <a:p>
            <a:r>
              <a:rPr lang="en-US" sz="1600" dirty="0"/>
              <a:t>We have to determine where people want to eat our hamburgers. And any costs we can save figuring that out are meaningful. Those saved resources mean we have more left to test other projects and fund other strategies to lower costs or wow our customers. </a:t>
            </a:r>
          </a:p>
          <a:p>
            <a:pPr lvl="1"/>
            <a:r>
              <a:rPr lang="en-US" sz="1400" dirty="0"/>
              <a:t>When we first started out, it was based on my gut feelings of different locations and communities. </a:t>
            </a:r>
          </a:p>
          <a:p>
            <a:pPr lvl="1"/>
            <a:r>
              <a:rPr lang="en-US" sz="1400" dirty="0"/>
              <a:t>We got better by funding a project to measure traffic patterns to make better decisions</a:t>
            </a:r>
          </a:p>
          <a:p>
            <a:pPr lvl="1"/>
            <a:r>
              <a:rPr lang="en-US" sz="1400" dirty="0"/>
              <a:t>Then we had an idea where we could use food trucks to test out a location in small scale to see if our brand of burgers and shakes would be popular in an area. 	</a:t>
            </a:r>
          </a:p>
          <a:p>
            <a:pPr lvl="2"/>
            <a:r>
              <a:rPr lang="en-US" sz="1200" dirty="0"/>
              <a:t>A food truck costs about $60,000 to outfit. </a:t>
            </a:r>
          </a:p>
          <a:p>
            <a:pPr lvl="2"/>
            <a:r>
              <a:rPr lang="en-US" sz="1200" dirty="0"/>
              <a:t>One of our restaurants is around $1.5 million to build. </a:t>
            </a:r>
          </a:p>
          <a:p>
            <a:pPr lvl="2"/>
            <a:r>
              <a:rPr lang="en-US" sz="1200" dirty="0"/>
              <a:t>Granted, it’s not a perfect correlation that a successful truck test will become a good permanent location. But A new truck is less than five percent the cost of a restaurant, and we can keep reusing the trucks </a:t>
            </a:r>
          </a:p>
          <a:p>
            <a:pPr lvl="2"/>
            <a:r>
              <a:rPr lang="en-US" sz="1200" dirty="0"/>
              <a:t>Our errors show up as bad returns on invested capital </a:t>
            </a:r>
          </a:p>
        </p:txBody>
      </p:sp>
    </p:spTree>
    <p:extLst>
      <p:ext uri="{BB962C8B-B14F-4D97-AF65-F5344CB8AC3E}">
        <p14:creationId xmlns:p14="http://schemas.microsoft.com/office/powerpoint/2010/main" val="318909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F060-9D90-D127-015B-E0A0C07E1E0F}"/>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3BA37A5D-389D-F198-D6BE-2C504BF962E0}"/>
              </a:ext>
            </a:extLst>
          </p:cNvPr>
          <p:cNvSpPr txBox="1"/>
          <p:nvPr/>
        </p:nvSpPr>
        <p:spPr>
          <a:xfrm>
            <a:off x="1811553" y="2658533"/>
            <a:ext cx="8568893" cy="2540696"/>
          </a:xfrm>
          <a:prstGeom prst="rect">
            <a:avLst/>
          </a:prstGeom>
          <a:noFill/>
        </p:spPr>
        <p:txBody>
          <a:bodyPr wrap="square" rtlCol="0">
            <a:spAutoFit/>
          </a:bodyPr>
          <a:lstStyle/>
          <a:p>
            <a:pPr algn="ctr">
              <a:lnSpc>
                <a:spcPct val="150000"/>
              </a:lnSpc>
            </a:pPr>
            <a:r>
              <a:rPr lang="en-US" dirty="0"/>
              <a:t>“But a positive or negative ROIC is a huge deal when you look at the entire capitalistic ecosystem. Misallocation is bad for the company because we have less profits to reinvest. Where’s the internal eighty percent of funding going to come from? It’s bad for customers because we built in a location no one really wanted. It’s bad for the environment because we wasted materials and energy for a building that will likely be torn down. It’s bad for society because not making progress is a waste of everyone’s time and talent.”</a:t>
            </a:r>
          </a:p>
        </p:txBody>
      </p:sp>
    </p:spTree>
    <p:extLst>
      <p:ext uri="{BB962C8B-B14F-4D97-AF65-F5344CB8AC3E}">
        <p14:creationId xmlns:p14="http://schemas.microsoft.com/office/powerpoint/2010/main" val="367295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9E07-8332-D8CD-C701-4292F69BFC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E1E893A-B2A1-881C-9602-6CE005722E06}"/>
              </a:ext>
            </a:extLst>
          </p:cNvPr>
          <p:cNvSpPr>
            <a:spLocks noGrp="1"/>
          </p:cNvSpPr>
          <p:nvPr>
            <p:ph sz="quarter" idx="13"/>
          </p:nvPr>
        </p:nvSpPr>
        <p:spPr/>
        <p:txBody>
          <a:bodyPr>
            <a:normAutofit fontScale="85000" lnSpcReduction="10000"/>
          </a:bodyPr>
          <a:lstStyle/>
          <a:p>
            <a:r>
              <a:rPr lang="en-US" dirty="0"/>
              <a:t>Higher returns on capital mean more value is being created. Not just for the business or investors, but for the whole ecosystem.	</a:t>
            </a:r>
          </a:p>
          <a:p>
            <a:pPr lvl="1"/>
            <a:r>
              <a:rPr lang="en-US" dirty="0"/>
              <a:t>“I know it sounds like hyperbole, but good business decisions can positively impact us more than nearly anything else.” </a:t>
            </a:r>
          </a:p>
          <a:p>
            <a:r>
              <a:rPr lang="en-US" dirty="0"/>
              <a:t>Not all growth is good</a:t>
            </a:r>
          </a:p>
          <a:p>
            <a:pPr lvl="1"/>
            <a:r>
              <a:rPr lang="en-US" dirty="0"/>
              <a:t>There is a strange fascination with growth </a:t>
            </a:r>
          </a:p>
          <a:p>
            <a:pPr lvl="1"/>
            <a:r>
              <a:rPr lang="en-US" dirty="0"/>
              <a:t>Maybe a better term for growth would simply be “more.” If you’re doing something right, </a:t>
            </a:r>
            <a:r>
              <a:rPr lang="en-US" i="1" dirty="0"/>
              <a:t>more</a:t>
            </a:r>
            <a:r>
              <a:rPr lang="en-US" dirty="0"/>
              <a:t> is good. But if you’re doing something wrong, </a:t>
            </a:r>
            <a:r>
              <a:rPr lang="en-US" i="1" dirty="0"/>
              <a:t>more</a:t>
            </a:r>
            <a:r>
              <a:rPr lang="en-US" dirty="0"/>
              <a:t> is definitely not what you want. </a:t>
            </a:r>
          </a:p>
          <a:p>
            <a:pPr lvl="1"/>
            <a:r>
              <a:rPr lang="en-US" dirty="0"/>
              <a:t>Return on invested capital can serve as the gauge that tells you if you’re doing something right or wrong </a:t>
            </a:r>
          </a:p>
          <a:p>
            <a:pPr lvl="2"/>
            <a:r>
              <a:rPr lang="en-US" u="sng" dirty="0"/>
              <a:t>Are you giving the consumer something they value and are you delivering it in a cost effective manner?</a:t>
            </a:r>
          </a:p>
        </p:txBody>
      </p:sp>
    </p:spTree>
    <p:extLst>
      <p:ext uri="{BB962C8B-B14F-4D97-AF65-F5344CB8AC3E}">
        <p14:creationId xmlns:p14="http://schemas.microsoft.com/office/powerpoint/2010/main" val="83174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person standing on a stack of money&#10;&#10;Description automatically generated">
            <a:extLst>
              <a:ext uri="{FF2B5EF4-FFF2-40B4-BE49-F238E27FC236}">
                <a16:creationId xmlns:a16="http://schemas.microsoft.com/office/drawing/2014/main" id="{A765EA90-7E38-BD2B-9D66-3D20304D2B71}"/>
              </a:ext>
            </a:extLst>
          </p:cNvPr>
          <p:cNvPicPr>
            <a:picLocks noChangeAspect="1"/>
          </p:cNvPicPr>
          <p:nvPr/>
        </p:nvPicPr>
        <p:blipFill>
          <a:blip r:embed="rId4"/>
          <a:stretch>
            <a:fillRect/>
          </a:stretch>
        </p:blipFill>
        <p:spPr>
          <a:xfrm>
            <a:off x="7630332" y="2681190"/>
            <a:ext cx="3840815" cy="2563744"/>
          </a:xfrm>
          <a:prstGeom prst="rect">
            <a:avLst/>
          </a:prstGeom>
        </p:spPr>
      </p:pic>
      <p:pic>
        <p:nvPicPr>
          <p:cNvPr id="16" name="Picture 15">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F07DA2B-A67D-5C38-D64F-FF23FC4C380F}"/>
              </a:ext>
            </a:extLst>
          </p:cNvPr>
          <p:cNvSpPr>
            <a:spLocks noGrp="1"/>
          </p:cNvSpPr>
          <p:nvPr>
            <p:ph type="body" sz="half" idx="2"/>
          </p:nvPr>
        </p:nvSpPr>
        <p:spPr>
          <a:xfrm>
            <a:off x="1054065" y="2367092"/>
            <a:ext cx="5855415" cy="3847444"/>
          </a:xfrm>
        </p:spPr>
        <p:txBody>
          <a:bodyPr vert="horz" lIns="91440" tIns="45720" rIns="91440" bIns="45720" rtlCol="0">
            <a:normAutofit/>
          </a:bodyPr>
          <a:lstStyle/>
          <a:p>
            <a:pPr marL="285750" indent="-228600" algn="l">
              <a:buFont typeface="Arial" panose="020B0604020202020204" pitchFamily="34" charset="0"/>
              <a:buChar char="•"/>
            </a:pPr>
            <a:r>
              <a:rPr lang="en-US" dirty="0"/>
              <a:t>Recipe: constantly spend less than you earn </a:t>
            </a:r>
            <a:endParaRPr lang="en-US"/>
          </a:p>
          <a:p>
            <a:pPr marL="742950" lvl="1" indent="-228600">
              <a:buFont typeface="Arial" panose="020B0604020202020204" pitchFamily="34" charset="0"/>
              <a:buChar char="•"/>
            </a:pPr>
            <a:r>
              <a:rPr lang="en-US" dirty="0"/>
              <a:t>Automatically tuck away ten percent of whatever you make </a:t>
            </a:r>
            <a:endParaRPr lang="en-US"/>
          </a:p>
          <a:p>
            <a:pPr marL="742950" lvl="1" indent="-228600">
              <a:buFont typeface="Arial" panose="020B0604020202020204" pitchFamily="34" charset="0"/>
              <a:buChar char="•"/>
            </a:pPr>
            <a:r>
              <a:rPr lang="en-US" dirty="0"/>
              <a:t>You don’t even have to be an investment genius with that ten – if you pull the time lever </a:t>
            </a:r>
            <a:endParaRPr lang="en-US"/>
          </a:p>
          <a:p>
            <a:pPr marL="285750" indent="-228600" algn="l">
              <a:buFont typeface="Arial" panose="020B0604020202020204" pitchFamily="34" charset="0"/>
              <a:buChar char="•"/>
            </a:pPr>
            <a:r>
              <a:rPr lang="en-US" dirty="0"/>
              <a:t>Constant improvement is the only way to succeed</a:t>
            </a:r>
            <a:endParaRPr lang="en-US"/>
          </a:p>
          <a:p>
            <a:pPr marL="742950" lvl="1" indent="-228600">
              <a:buFont typeface="Arial" panose="020B0604020202020204" pitchFamily="34" charset="0"/>
              <a:buChar char="•"/>
            </a:pPr>
            <a:r>
              <a:rPr lang="en-US" dirty="0"/>
              <a:t>Success is a few simple disciplines, practiced daily </a:t>
            </a:r>
            <a:endParaRPr lang="en-US"/>
          </a:p>
          <a:p>
            <a:pPr marL="742950" lvl="1" indent="-228600">
              <a:buFont typeface="Arial" panose="020B0604020202020204" pitchFamily="34" charset="0"/>
              <a:buChar char="•"/>
            </a:pPr>
            <a:r>
              <a:rPr lang="en-US" dirty="0"/>
              <a:t>You’re either getting slightly better or worse every single day; there’s no stasis</a:t>
            </a:r>
            <a:endParaRPr lang="en-US"/>
          </a:p>
          <a:p>
            <a:pPr marL="742950" lvl="1" indent="-228600">
              <a:buFont typeface="Arial" panose="020B0604020202020204" pitchFamily="34" charset="0"/>
              <a:buChar char="•"/>
            </a:pPr>
            <a:r>
              <a:rPr lang="en-US" dirty="0"/>
              <a:t>A one percent change is barely noticeable in isolation </a:t>
            </a:r>
            <a:endParaRPr lang="en-US"/>
          </a:p>
          <a:p>
            <a:pPr marL="742950" lvl="1" indent="-2286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1B64F92F-9B51-98F9-6D21-0A26458F74F0}"/>
              </a:ext>
            </a:extLst>
          </p:cNvPr>
          <p:cNvSpPr>
            <a:spLocks noGrp="1"/>
          </p:cNvSpPr>
          <p:nvPr>
            <p:ph type="title"/>
          </p:nvPr>
        </p:nvSpPr>
        <p:spPr>
          <a:xfrm>
            <a:off x="1054064" y="618517"/>
            <a:ext cx="5855416" cy="1596177"/>
          </a:xfrm>
        </p:spPr>
        <p:txBody>
          <a:bodyPr vert="horz" lIns="91440" tIns="45720" rIns="91440" bIns="45720" rtlCol="0" anchor="ctr">
            <a:normAutofit/>
          </a:bodyPr>
          <a:lstStyle/>
          <a:p>
            <a:r>
              <a:rPr lang="en-US" sz="3600"/>
              <a:t>Compounding </a:t>
            </a:r>
          </a:p>
        </p:txBody>
      </p:sp>
    </p:spTree>
    <p:extLst>
      <p:ext uri="{BB962C8B-B14F-4D97-AF65-F5344CB8AC3E}">
        <p14:creationId xmlns:p14="http://schemas.microsoft.com/office/powerpoint/2010/main" val="2939880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F10C-E4E0-CDCC-5BC8-81EB792DE89B}"/>
              </a:ext>
            </a:extLst>
          </p:cNvPr>
          <p:cNvSpPr>
            <a:spLocks noGrp="1"/>
          </p:cNvSpPr>
          <p:nvPr>
            <p:ph type="title"/>
          </p:nvPr>
        </p:nvSpPr>
        <p:spPr/>
        <p:txBody>
          <a:bodyPr/>
          <a:lstStyle/>
          <a:p>
            <a:r>
              <a:rPr lang="en-US" dirty="0"/>
              <a:t>Charles atlas’s exercise program</a:t>
            </a:r>
          </a:p>
        </p:txBody>
      </p:sp>
      <p:sp>
        <p:nvSpPr>
          <p:cNvPr id="3" name="Content Placeholder 2">
            <a:extLst>
              <a:ext uri="{FF2B5EF4-FFF2-40B4-BE49-F238E27FC236}">
                <a16:creationId xmlns:a16="http://schemas.microsoft.com/office/drawing/2014/main" id="{6BCDF906-F828-F95E-B0C6-5C59FBAB0C19}"/>
              </a:ext>
            </a:extLst>
          </p:cNvPr>
          <p:cNvSpPr>
            <a:spLocks noGrp="1"/>
          </p:cNvSpPr>
          <p:nvPr>
            <p:ph sz="quarter" idx="13"/>
          </p:nvPr>
        </p:nvSpPr>
        <p:spPr/>
        <p:txBody>
          <a:bodyPr>
            <a:normAutofit fontScale="92500" lnSpcReduction="10000"/>
          </a:bodyPr>
          <a:lstStyle/>
          <a:p>
            <a:r>
              <a:rPr lang="en-US" dirty="0"/>
              <a:t>Imagine the bench press: During my atlas training, I learned you need to use proper form to avoid injury. </a:t>
            </a:r>
          </a:p>
          <a:p>
            <a:pPr lvl="1"/>
            <a:r>
              <a:rPr lang="en-US" dirty="0"/>
              <a:t>Before you load up the bar with heavy weights, you must have your form correct, usually through practice with lighter weights. </a:t>
            </a:r>
          </a:p>
          <a:p>
            <a:r>
              <a:rPr lang="en-US" dirty="0"/>
              <a:t>In this analogy, your return on invested capital is your form. </a:t>
            </a:r>
          </a:p>
          <a:p>
            <a:pPr lvl="1"/>
            <a:r>
              <a:rPr lang="en-US" dirty="0"/>
              <a:t>It shows you how well your product or service fits with what consumers want. </a:t>
            </a:r>
          </a:p>
          <a:p>
            <a:pPr lvl="1"/>
            <a:r>
              <a:rPr lang="en-US" dirty="0"/>
              <a:t>Only after you have proper form as demonstrated through sufficient returns should you attempt to add the extra plates of growth and scale up. </a:t>
            </a:r>
          </a:p>
          <a:p>
            <a:pPr lvl="1"/>
            <a:r>
              <a:rPr lang="en-US" dirty="0"/>
              <a:t>If you attempt growth without showing adequate returns on capital, you wind up destroying value and risking business injury, even death.</a:t>
            </a:r>
          </a:p>
        </p:txBody>
      </p:sp>
    </p:spTree>
    <p:extLst>
      <p:ext uri="{BB962C8B-B14F-4D97-AF65-F5344CB8AC3E}">
        <p14:creationId xmlns:p14="http://schemas.microsoft.com/office/powerpoint/2010/main" val="2478060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25EA-4E85-FD0D-18C4-6D9A4CD6BE3F}"/>
              </a:ext>
            </a:extLst>
          </p:cNvPr>
          <p:cNvSpPr>
            <a:spLocks noGrp="1"/>
          </p:cNvSpPr>
          <p:nvPr>
            <p:ph type="title"/>
          </p:nvPr>
        </p:nvSpPr>
        <p:spPr/>
        <p:txBody>
          <a:bodyPr/>
          <a:lstStyle/>
          <a:p>
            <a:r>
              <a:rPr lang="en-US" dirty="0"/>
              <a:t>Improving </a:t>
            </a:r>
            <a:r>
              <a:rPr lang="en-US" dirty="0" err="1"/>
              <a:t>ROIc</a:t>
            </a:r>
            <a:r>
              <a:rPr lang="en-US" dirty="0"/>
              <a:t> at cootie</a:t>
            </a:r>
          </a:p>
        </p:txBody>
      </p:sp>
      <p:sp>
        <p:nvSpPr>
          <p:cNvPr id="3" name="Content Placeholder 2">
            <a:extLst>
              <a:ext uri="{FF2B5EF4-FFF2-40B4-BE49-F238E27FC236}">
                <a16:creationId xmlns:a16="http://schemas.microsoft.com/office/drawing/2014/main" id="{90D99FA7-E823-B01B-B109-149E9D2CB03D}"/>
              </a:ext>
            </a:extLst>
          </p:cNvPr>
          <p:cNvSpPr>
            <a:spLocks noGrp="1"/>
          </p:cNvSpPr>
          <p:nvPr>
            <p:ph sz="quarter" idx="13"/>
          </p:nvPr>
        </p:nvSpPr>
        <p:spPr/>
        <p:txBody>
          <a:bodyPr>
            <a:normAutofit fontScale="85000" lnSpcReduction="10000"/>
          </a:bodyPr>
          <a:lstStyle/>
          <a:p>
            <a:r>
              <a:rPr lang="en-US" dirty="0"/>
              <a:t>For a long time, we kept everything in-house by building and running our own restaurants </a:t>
            </a:r>
          </a:p>
          <a:p>
            <a:pPr lvl="1"/>
            <a:r>
              <a:rPr lang="en-US" dirty="0"/>
              <a:t>Buy the land, put up a structure, add all of the restaurant equipment – requires a lot of money to grow, which keeps you expanding slowly </a:t>
            </a:r>
          </a:p>
          <a:p>
            <a:pPr lvl="1"/>
            <a:r>
              <a:rPr lang="en-US" dirty="0"/>
              <a:t>How can we get better returns on our capital? – Where was our organization able to create the most value for our customers, all while consuming the least resources? </a:t>
            </a:r>
          </a:p>
          <a:p>
            <a:pPr lvl="1"/>
            <a:r>
              <a:rPr lang="en-US" dirty="0"/>
              <a:t>It’s a fool’s errand to believe that you can be good at everything</a:t>
            </a:r>
          </a:p>
          <a:p>
            <a:pPr lvl="2"/>
            <a:r>
              <a:rPr lang="en-US" dirty="0"/>
              <a:t>‘We shined when it come to sourcing quality ingredients, crafting an enjoyable customer experience, and strict attention to detail in operations.’ </a:t>
            </a:r>
          </a:p>
          <a:p>
            <a:pPr lvl="2"/>
            <a:r>
              <a:rPr lang="en-US" dirty="0"/>
              <a:t>Let others help with the real estate side of the equation – Franchising – take out the low three percent return on real estate </a:t>
            </a:r>
          </a:p>
          <a:p>
            <a:pPr lvl="2"/>
            <a:r>
              <a:rPr lang="en-US" dirty="0"/>
              <a:t>Make more money with less invested capital through franchising – invested capital goes into designing better systems and building our brand (not buying real estate)</a:t>
            </a:r>
          </a:p>
          <a:p>
            <a:pPr lvl="2"/>
            <a:endParaRPr lang="en-US" dirty="0"/>
          </a:p>
        </p:txBody>
      </p:sp>
    </p:spTree>
    <p:extLst>
      <p:ext uri="{BB962C8B-B14F-4D97-AF65-F5344CB8AC3E}">
        <p14:creationId xmlns:p14="http://schemas.microsoft.com/office/powerpoint/2010/main" val="2526139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9013D-D0C5-9DAF-769E-4C87A24B227A}"/>
              </a:ext>
            </a:extLst>
          </p:cNvPr>
          <p:cNvSpPr txBox="1"/>
          <p:nvPr/>
        </p:nvSpPr>
        <p:spPr>
          <a:xfrm>
            <a:off x="1913466" y="868459"/>
            <a:ext cx="8365067" cy="5121082"/>
          </a:xfrm>
          <a:prstGeom prst="rect">
            <a:avLst/>
          </a:prstGeom>
          <a:noFill/>
        </p:spPr>
        <p:txBody>
          <a:bodyPr wrap="square" rtlCol="0">
            <a:spAutoFit/>
          </a:bodyPr>
          <a:lstStyle/>
          <a:p>
            <a:pPr algn="ctr">
              <a:lnSpc>
                <a:spcPct val="150000"/>
              </a:lnSpc>
            </a:pPr>
            <a:r>
              <a:rPr lang="en-US" sz="2000" i="1" dirty="0"/>
              <a:t>“All financial assets can be made economic equals: It applies to outlays for farms, oil royalties, bonds, stocks, lottery tickets, and manufacturing plants. And neither the advent of the steam engine, the harnessing of electricity nor the creation of the automobile changed the formula one iota – nor will the Internet. Just insert the correct numbers, and you can rank the attractiveness of all possible uses of capital throughout the universe.” </a:t>
            </a:r>
            <a:r>
              <a:rPr lang="en-US" sz="2000" dirty="0"/>
              <a:t>– Warren Buffett</a:t>
            </a:r>
          </a:p>
          <a:p>
            <a:pPr algn="ctr">
              <a:lnSpc>
                <a:spcPct val="150000"/>
              </a:lnSpc>
            </a:pPr>
            <a:endParaRPr lang="en-US" sz="2000" dirty="0"/>
          </a:p>
          <a:p>
            <a:pPr algn="ctr">
              <a:lnSpc>
                <a:spcPct val="150000"/>
              </a:lnSpc>
            </a:pPr>
            <a:r>
              <a:rPr lang="en-US" sz="2000" i="1" dirty="0"/>
              <a:t>“In the real world, you uncover an opportunity, and then you compare other opportunities with that. And you only invest in the most attractive opportunities. That’s your opportunity cost. That’s how we make all of our decisions.” </a:t>
            </a:r>
            <a:r>
              <a:rPr lang="en-US" sz="2000" dirty="0"/>
              <a:t>– Charlie Munger </a:t>
            </a:r>
          </a:p>
        </p:txBody>
      </p:sp>
    </p:spTree>
    <p:extLst>
      <p:ext uri="{BB962C8B-B14F-4D97-AF65-F5344CB8AC3E}">
        <p14:creationId xmlns:p14="http://schemas.microsoft.com/office/powerpoint/2010/main" val="327148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5299-9797-E6FE-8786-5F5B06D7C7A2}"/>
              </a:ext>
            </a:extLst>
          </p:cNvPr>
          <p:cNvSpPr>
            <a:spLocks noGrp="1"/>
          </p:cNvSpPr>
          <p:nvPr>
            <p:ph type="title"/>
          </p:nvPr>
        </p:nvSpPr>
        <p:spPr/>
        <p:txBody>
          <a:bodyPr/>
          <a:lstStyle/>
          <a:p>
            <a:r>
              <a:rPr lang="en-US" dirty="0"/>
              <a:t>Profitable expansion at cootie</a:t>
            </a:r>
          </a:p>
        </p:txBody>
      </p:sp>
      <p:sp>
        <p:nvSpPr>
          <p:cNvPr id="3" name="Content Placeholder 2">
            <a:extLst>
              <a:ext uri="{FF2B5EF4-FFF2-40B4-BE49-F238E27FC236}">
                <a16:creationId xmlns:a16="http://schemas.microsoft.com/office/drawing/2014/main" id="{87D7DA4F-3C2D-284B-211F-B12857A41FEE}"/>
              </a:ext>
            </a:extLst>
          </p:cNvPr>
          <p:cNvSpPr>
            <a:spLocks noGrp="1"/>
          </p:cNvSpPr>
          <p:nvPr>
            <p:ph sz="quarter" idx="13"/>
          </p:nvPr>
        </p:nvSpPr>
        <p:spPr>
          <a:xfrm>
            <a:off x="913774" y="2367092"/>
            <a:ext cx="10363826" cy="4050641"/>
          </a:xfrm>
        </p:spPr>
        <p:txBody>
          <a:bodyPr>
            <a:normAutofit/>
          </a:bodyPr>
          <a:lstStyle/>
          <a:p>
            <a:pPr lvl="1"/>
            <a:r>
              <a:rPr lang="en-US" sz="1400" dirty="0"/>
              <a:t>Everything moves in cycles: </a:t>
            </a:r>
          </a:p>
          <a:p>
            <a:pPr lvl="2"/>
            <a:r>
              <a:rPr lang="en-US" sz="1200" dirty="0"/>
              <a:t>growth, eventual decay, cleansing tear down, repeat. </a:t>
            </a:r>
          </a:p>
          <a:p>
            <a:pPr lvl="2"/>
            <a:r>
              <a:rPr lang="en-US" sz="1200" dirty="0"/>
              <a:t>When an area is particularly rough, we’re able to acquire properties for very low prices. The buildings and services like water and electricity are often still in decent shape.</a:t>
            </a:r>
          </a:p>
          <a:p>
            <a:pPr lvl="2"/>
            <a:r>
              <a:rPr lang="en-US" sz="1200" dirty="0"/>
              <a:t>The low price today makes sense – who wants to buy in this shabby state? – you couldn’t get much cash flow from this property as it exists right now </a:t>
            </a:r>
          </a:p>
          <a:p>
            <a:pPr lvl="1"/>
            <a:r>
              <a:rPr lang="en-US" sz="1400" dirty="0"/>
              <a:t>Here’s the hard part of the strategy: we have to wait!</a:t>
            </a:r>
          </a:p>
          <a:p>
            <a:pPr lvl="2"/>
            <a:r>
              <a:rPr lang="en-US" sz="1200" dirty="0"/>
              <a:t>It make take over ten years of just sitting on the property doing nothing but paying property taxes</a:t>
            </a:r>
          </a:p>
          <a:p>
            <a:pPr lvl="2"/>
            <a:r>
              <a:rPr lang="en-US" sz="1200" dirty="0"/>
              <a:t>The wheels of progress turn imperceptibly slowly. But eventually a rough neighborhood gets cleaned up. </a:t>
            </a:r>
          </a:p>
          <a:p>
            <a:pPr lvl="2"/>
            <a:r>
              <a:rPr lang="en-US" sz="1200" dirty="0"/>
              <a:t>We then have a location in a hot area, and we paid a favorable price for the real estate </a:t>
            </a:r>
          </a:p>
          <a:p>
            <a:pPr lvl="2"/>
            <a:r>
              <a:rPr lang="en-US" sz="1200" dirty="0"/>
              <a:t>Now we have a material advantage over our competitors for a long stretch </a:t>
            </a:r>
          </a:p>
          <a:p>
            <a:pPr lvl="3"/>
            <a:r>
              <a:rPr lang="en-US" sz="1100" dirty="0"/>
              <a:t>Most CEOs are measured by the quarter; it’s very difficult to be that patient </a:t>
            </a:r>
          </a:p>
          <a:p>
            <a:pPr lvl="3"/>
            <a:r>
              <a:rPr lang="en-US" sz="1100" dirty="0"/>
              <a:t>It can really cloud a decision-maker’s thinking when there’s a shot clock</a:t>
            </a:r>
          </a:p>
        </p:txBody>
      </p:sp>
    </p:spTree>
    <p:extLst>
      <p:ext uri="{BB962C8B-B14F-4D97-AF65-F5344CB8AC3E}">
        <p14:creationId xmlns:p14="http://schemas.microsoft.com/office/powerpoint/2010/main" val="3458439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5862-EBE8-68CB-CBCE-59C0EB0EBEEE}"/>
              </a:ext>
            </a:extLst>
          </p:cNvPr>
          <p:cNvSpPr>
            <a:spLocks noGrp="1"/>
          </p:cNvSpPr>
          <p:nvPr>
            <p:ph type="title"/>
          </p:nvPr>
        </p:nvSpPr>
        <p:spPr/>
        <p:txBody>
          <a:bodyPr/>
          <a:lstStyle/>
          <a:p>
            <a:r>
              <a:rPr lang="en-US" dirty="0"/>
              <a:t>Patience </a:t>
            </a:r>
          </a:p>
        </p:txBody>
      </p:sp>
      <p:sp>
        <p:nvSpPr>
          <p:cNvPr id="3" name="Content Placeholder 2">
            <a:extLst>
              <a:ext uri="{FF2B5EF4-FFF2-40B4-BE49-F238E27FC236}">
                <a16:creationId xmlns:a16="http://schemas.microsoft.com/office/drawing/2014/main" id="{AFEEE914-346A-A2B6-F6C6-63157AE2130D}"/>
              </a:ext>
            </a:extLst>
          </p:cNvPr>
          <p:cNvSpPr>
            <a:spLocks noGrp="1"/>
          </p:cNvSpPr>
          <p:nvPr>
            <p:ph sz="quarter" idx="13"/>
          </p:nvPr>
        </p:nvSpPr>
        <p:spPr/>
        <p:txBody>
          <a:bodyPr>
            <a:normAutofit fontScale="92500" lnSpcReduction="10000"/>
          </a:bodyPr>
          <a:lstStyle/>
          <a:p>
            <a:r>
              <a:rPr lang="en-US" dirty="0"/>
              <a:t>Here’s the lesson I want you to take away from the humble pine cone: </a:t>
            </a:r>
          </a:p>
          <a:p>
            <a:pPr lvl="1"/>
            <a:r>
              <a:rPr lang="en-US" dirty="0"/>
              <a:t>Patience may be the least-exploited advantage in the game. </a:t>
            </a:r>
          </a:p>
          <a:p>
            <a:pPr lvl="1"/>
            <a:r>
              <a:rPr lang="en-US" dirty="0"/>
              <a:t>Cootie in the 1980s: </a:t>
            </a:r>
          </a:p>
          <a:p>
            <a:pPr lvl="2"/>
            <a:r>
              <a:rPr lang="en-US" dirty="0"/>
              <a:t>We weren’t building anything. Our competitors had bid up the price of land, raw materials, and construction labor to the point where new buildings were very expensive and it was hard to see how we’d make our money back. </a:t>
            </a:r>
          </a:p>
          <a:p>
            <a:pPr lvl="2"/>
            <a:r>
              <a:rPr lang="en-US" dirty="0"/>
              <a:t>I’ve noticed that when there’s a lot of easy money sloshing around, the returns on capital start to suffer. </a:t>
            </a:r>
          </a:p>
          <a:p>
            <a:pPr lvl="2"/>
            <a:r>
              <a:rPr lang="en-US" dirty="0"/>
              <a:t>Instead of borrowing, we ended up accumulating a lot of cash through operations and just sitting on it. </a:t>
            </a:r>
          </a:p>
          <a:p>
            <a:pPr lvl="2"/>
            <a:r>
              <a:rPr lang="en-US" u="sng" dirty="0"/>
              <a:t>What’s the alternative? Do something that didn’t make sense, just to be like everyone else?</a:t>
            </a:r>
            <a:r>
              <a:rPr lang="en-US" dirty="0"/>
              <a:t> </a:t>
            </a:r>
          </a:p>
        </p:txBody>
      </p:sp>
    </p:spTree>
    <p:extLst>
      <p:ext uri="{BB962C8B-B14F-4D97-AF65-F5344CB8AC3E}">
        <p14:creationId xmlns:p14="http://schemas.microsoft.com/office/powerpoint/2010/main" val="4237289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CFC3-355D-6F55-C209-CC2123F733EE}"/>
              </a:ext>
            </a:extLst>
          </p:cNvPr>
          <p:cNvSpPr>
            <a:spLocks noGrp="1"/>
          </p:cNvSpPr>
          <p:nvPr>
            <p:ph type="title"/>
          </p:nvPr>
        </p:nvSpPr>
        <p:spPr/>
        <p:txBody>
          <a:bodyPr/>
          <a:lstStyle/>
          <a:p>
            <a:r>
              <a:rPr lang="en-US" dirty="0"/>
              <a:t>Business is cyclical in nature</a:t>
            </a:r>
          </a:p>
        </p:txBody>
      </p:sp>
      <p:sp>
        <p:nvSpPr>
          <p:cNvPr id="3" name="TextBox 2">
            <a:extLst>
              <a:ext uri="{FF2B5EF4-FFF2-40B4-BE49-F238E27FC236}">
                <a16:creationId xmlns:a16="http://schemas.microsoft.com/office/drawing/2014/main" id="{1A491491-2B29-CDC8-654E-97CF751F5083}"/>
              </a:ext>
            </a:extLst>
          </p:cNvPr>
          <p:cNvSpPr txBox="1"/>
          <p:nvPr/>
        </p:nvSpPr>
        <p:spPr>
          <a:xfrm>
            <a:off x="1338358" y="2214694"/>
            <a:ext cx="9939867" cy="3493264"/>
          </a:xfrm>
          <a:prstGeom prst="rect">
            <a:avLst/>
          </a:prstGeom>
          <a:noFill/>
        </p:spPr>
        <p:txBody>
          <a:bodyPr wrap="square" rtlCol="0">
            <a:spAutoFit/>
          </a:bodyPr>
          <a:lstStyle/>
          <a:p>
            <a:r>
              <a:rPr lang="en-US" sz="1700" i="1" dirty="0"/>
              <a:t>- “These companies borrowed a lot of money to build new stores. They got ahead of themselves with how much restaurant space consumers really wanted. They got ahead of themselves with how much restaurant space consumers really wanted. It’s simple economics: any time you have too much supply, prices start dropping. All the projections on how they were going to pay back that debt went sour because they couldn’t get the prices they needed due to overcapacity. Boom is followed by bust, surely as night follows day. “</a:t>
            </a:r>
          </a:p>
          <a:p>
            <a:endParaRPr lang="en-US" sz="1700" i="1" dirty="0"/>
          </a:p>
          <a:p>
            <a:r>
              <a:rPr lang="en-US" sz="1700" i="1" dirty="0"/>
              <a:t>- “Businesses in industries with both substantial overcapacity and a ‘commodity’ product are prime candidates for profit troubles. Over-capacity may eventually self-correct, either as capacity shrinks or demand expands. Unfortunately for the participants, such corrections are long delayed. When the finally occur, the rebound to prosperity frequently produces a pervasive enthusiasm for expansion that, within a few years, again creates over-capacity and a new profitless environment. In other words, nothing fails like success.” </a:t>
            </a:r>
          </a:p>
          <a:p>
            <a:endParaRPr lang="en-US" sz="1700" i="1" dirty="0"/>
          </a:p>
          <a:p>
            <a:r>
              <a:rPr lang="en-US" sz="1700" i="1" dirty="0"/>
              <a:t>Idea: There’s really no such thing as a bad asset. Just paying the wrong price for that asset.” </a:t>
            </a:r>
          </a:p>
        </p:txBody>
      </p:sp>
    </p:spTree>
    <p:extLst>
      <p:ext uri="{BB962C8B-B14F-4D97-AF65-F5344CB8AC3E}">
        <p14:creationId xmlns:p14="http://schemas.microsoft.com/office/powerpoint/2010/main" val="2707644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2E97-F0DD-4B5C-EC25-1DF35DA20E41}"/>
              </a:ext>
            </a:extLst>
          </p:cNvPr>
          <p:cNvSpPr>
            <a:spLocks noGrp="1"/>
          </p:cNvSpPr>
          <p:nvPr>
            <p:ph type="title"/>
          </p:nvPr>
        </p:nvSpPr>
        <p:spPr/>
        <p:txBody>
          <a:bodyPr/>
          <a:lstStyle/>
          <a:p>
            <a:r>
              <a:rPr lang="en-US" dirty="0"/>
              <a:t>Business is Cyclical in nature</a:t>
            </a:r>
          </a:p>
        </p:txBody>
      </p:sp>
      <p:sp>
        <p:nvSpPr>
          <p:cNvPr id="3" name="TextBox 2">
            <a:extLst>
              <a:ext uri="{FF2B5EF4-FFF2-40B4-BE49-F238E27FC236}">
                <a16:creationId xmlns:a16="http://schemas.microsoft.com/office/drawing/2014/main" id="{9B91DE6F-148B-31EB-78CB-685EDA73FF7D}"/>
              </a:ext>
            </a:extLst>
          </p:cNvPr>
          <p:cNvSpPr txBox="1"/>
          <p:nvPr/>
        </p:nvSpPr>
        <p:spPr>
          <a:xfrm>
            <a:off x="762000" y="3014134"/>
            <a:ext cx="10364451" cy="1754326"/>
          </a:xfrm>
          <a:prstGeom prst="rect">
            <a:avLst/>
          </a:prstGeom>
          <a:noFill/>
        </p:spPr>
        <p:txBody>
          <a:bodyPr wrap="square" rtlCol="0">
            <a:spAutoFit/>
          </a:bodyPr>
          <a:lstStyle/>
          <a:p>
            <a:r>
              <a:rPr lang="en-US" dirty="0"/>
              <a:t>- “Sort of. We weren’t being contrary for no reason though. Their zagging just made no sense to me. There’s an ebb and flow that’s woven into the very fabric of capitalism. People who forget cyclicality are bound to be hurt by the bust, whereas we were able to benefit. Every bubble forces you to make a choice: do you want to look like a fool during the build up as you’re missing out? Or would you rather look like a fool after it bursts? There’s no getting around looking foolish. But you do get to decide the time frame. I call it ‘The Bubble Ultimatum.’” </a:t>
            </a:r>
          </a:p>
          <a:p>
            <a:endParaRPr lang="en-US" dirty="0"/>
          </a:p>
        </p:txBody>
      </p:sp>
    </p:spTree>
    <p:extLst>
      <p:ext uri="{BB962C8B-B14F-4D97-AF65-F5344CB8AC3E}">
        <p14:creationId xmlns:p14="http://schemas.microsoft.com/office/powerpoint/2010/main" val="3188832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B035-156F-6175-10A6-52F7AFE98D13}"/>
              </a:ext>
            </a:extLst>
          </p:cNvPr>
          <p:cNvSpPr>
            <a:spLocks noGrp="1"/>
          </p:cNvSpPr>
          <p:nvPr>
            <p:ph type="title"/>
          </p:nvPr>
        </p:nvSpPr>
        <p:spPr/>
        <p:txBody>
          <a:bodyPr/>
          <a:lstStyle/>
          <a:p>
            <a:r>
              <a:rPr lang="en-US" dirty="0"/>
              <a:t>Eight ways of expansion at Cootie Burger</a:t>
            </a:r>
          </a:p>
        </p:txBody>
      </p:sp>
      <p:sp>
        <p:nvSpPr>
          <p:cNvPr id="3" name="Content Placeholder 2">
            <a:extLst>
              <a:ext uri="{FF2B5EF4-FFF2-40B4-BE49-F238E27FC236}">
                <a16:creationId xmlns:a16="http://schemas.microsoft.com/office/drawing/2014/main" id="{7691455C-0A42-5921-DA94-50B58824EB6D}"/>
              </a:ext>
            </a:extLst>
          </p:cNvPr>
          <p:cNvSpPr>
            <a:spLocks noGrp="1"/>
          </p:cNvSpPr>
          <p:nvPr>
            <p:ph sz="quarter" idx="13"/>
          </p:nvPr>
        </p:nvSpPr>
        <p:spPr/>
        <p:txBody>
          <a:bodyPr>
            <a:normAutofit fontScale="70000" lnSpcReduction="20000"/>
          </a:bodyPr>
          <a:lstStyle/>
          <a:p>
            <a:r>
              <a:rPr lang="en-US" dirty="0"/>
              <a:t>“Here’s the quiz question: How many different options does Cootie to have to create a roof over a customer’s heads?” “I can think of at least eight ways.” </a:t>
            </a:r>
          </a:p>
          <a:p>
            <a:pPr lvl="1"/>
            <a:r>
              <a:rPr lang="en-US" dirty="0"/>
              <a:t>1) we could buy a fresh plot of land like this one and build on it immediately</a:t>
            </a:r>
          </a:p>
          <a:p>
            <a:pPr lvl="1"/>
            <a:r>
              <a:rPr lang="en-US" dirty="0"/>
              <a:t>2) we could buy land by itself and wait to eventually put a building on it</a:t>
            </a:r>
          </a:p>
          <a:p>
            <a:pPr lvl="1"/>
            <a:r>
              <a:rPr lang="en-US" dirty="0"/>
              <a:t>3) we could technically buy a building and store it somewhere before we have the land, like a manufactured home</a:t>
            </a:r>
          </a:p>
          <a:p>
            <a:pPr lvl="1"/>
            <a:r>
              <a:rPr lang="en-US" dirty="0"/>
              <a:t>4) you could buy an existing building and convert it to a cootie burger</a:t>
            </a:r>
          </a:p>
          <a:p>
            <a:pPr lvl="1"/>
            <a:r>
              <a:rPr lang="en-US" dirty="0"/>
              <a:t>5) you could buy a competitor’s chain and convert all of its restaurants into Cootie burgers</a:t>
            </a:r>
          </a:p>
          <a:p>
            <a:pPr lvl="1"/>
            <a:r>
              <a:rPr lang="en-US" dirty="0"/>
              <a:t>6) we could calculate how much a publicly-traded competitor is selling for on a per-restaurant basis and buy partial ownership in their stock </a:t>
            </a:r>
          </a:p>
          <a:p>
            <a:pPr lvl="1"/>
            <a:r>
              <a:rPr lang="en-US" dirty="0"/>
              <a:t>7) you can buy back your own stock, which in a way is purchasing some of your own roofs back from your business partners</a:t>
            </a:r>
          </a:p>
          <a:p>
            <a:pPr lvl="1"/>
            <a:r>
              <a:rPr lang="en-US" dirty="0"/>
              <a:t>8) often the smartest thing to do is nothing. </a:t>
            </a:r>
          </a:p>
          <a:p>
            <a:pPr lvl="1"/>
            <a:endParaRPr lang="en-US" dirty="0"/>
          </a:p>
        </p:txBody>
      </p:sp>
    </p:spTree>
    <p:extLst>
      <p:ext uri="{BB962C8B-B14F-4D97-AF65-F5344CB8AC3E}">
        <p14:creationId xmlns:p14="http://schemas.microsoft.com/office/powerpoint/2010/main" val="28763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1C5F-9EC0-500F-B794-8AFD6DA729D1}"/>
              </a:ext>
            </a:extLst>
          </p:cNvPr>
          <p:cNvSpPr>
            <a:spLocks noGrp="1"/>
          </p:cNvSpPr>
          <p:nvPr>
            <p:ph type="title"/>
          </p:nvPr>
        </p:nvSpPr>
        <p:spPr/>
        <p:txBody>
          <a:bodyPr/>
          <a:lstStyle/>
          <a:p>
            <a:r>
              <a:rPr lang="en-US" dirty="0"/>
              <a:t>The secret to good capital allocation </a:t>
            </a:r>
          </a:p>
        </p:txBody>
      </p:sp>
      <p:sp>
        <p:nvSpPr>
          <p:cNvPr id="3" name="Content Placeholder 2">
            <a:extLst>
              <a:ext uri="{FF2B5EF4-FFF2-40B4-BE49-F238E27FC236}">
                <a16:creationId xmlns:a16="http://schemas.microsoft.com/office/drawing/2014/main" id="{92CC8A0F-EEA6-D082-719C-CAE348CB7694}"/>
              </a:ext>
            </a:extLst>
          </p:cNvPr>
          <p:cNvSpPr>
            <a:spLocks noGrp="1"/>
          </p:cNvSpPr>
          <p:nvPr>
            <p:ph sz="quarter" idx="13"/>
          </p:nvPr>
        </p:nvSpPr>
        <p:spPr>
          <a:xfrm>
            <a:off x="913774" y="2367092"/>
            <a:ext cx="10363826" cy="3872391"/>
          </a:xfrm>
        </p:spPr>
        <p:txBody>
          <a:bodyPr>
            <a:normAutofit fontScale="92500"/>
          </a:bodyPr>
          <a:lstStyle/>
          <a:p>
            <a:r>
              <a:rPr lang="en-US" dirty="0"/>
              <a:t>Capital allocation is hard:</a:t>
            </a:r>
          </a:p>
          <a:p>
            <a:pPr lvl="1"/>
            <a:r>
              <a:rPr lang="en-US" dirty="0"/>
              <a:t>Perhaps, but it’s not so bad once you have the menu laid out in front of you </a:t>
            </a:r>
          </a:p>
          <a:p>
            <a:pPr lvl="1"/>
            <a:r>
              <a:rPr lang="en-US" dirty="0"/>
              <a:t>All you have to do is evaluate each idea and decide on the most logical choice. </a:t>
            </a:r>
          </a:p>
          <a:p>
            <a:pPr lvl="1"/>
            <a:r>
              <a:rPr lang="en-US" dirty="0"/>
              <a:t>This is the secret to good capital allocation: have a lot of options and pick the best one. </a:t>
            </a:r>
          </a:p>
          <a:p>
            <a:pPr lvl="1"/>
            <a:r>
              <a:rPr lang="en-US" dirty="0"/>
              <a:t>You want to cast the net wide when you’re measuring all of your choices against each other. It’s the missed opportunities right in front of your face that really hurt.</a:t>
            </a:r>
          </a:p>
          <a:p>
            <a:pPr lvl="2"/>
            <a:r>
              <a:rPr lang="en-US" dirty="0"/>
              <a:t>Why Mr. Buffett doesn’t stress about not having a long term plan: at every juncture, he’s looking at his various investment options and trying to pick the smartest one. Even if the answer is to wait for a better menu. How can you make too many plans if you don’t know what opportunities the future holds? You’re limiting yourself by pre-deciding today what the best option is ten years from now.</a:t>
            </a:r>
          </a:p>
        </p:txBody>
      </p:sp>
    </p:spTree>
    <p:extLst>
      <p:ext uri="{BB962C8B-B14F-4D97-AF65-F5344CB8AC3E}">
        <p14:creationId xmlns:p14="http://schemas.microsoft.com/office/powerpoint/2010/main" val="2617493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9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388B8B-B184-464F-0DF9-4D7E4D190C33}"/>
              </a:ext>
            </a:extLst>
          </p:cNvPr>
          <p:cNvSpPr txBox="1"/>
          <p:nvPr/>
        </p:nvSpPr>
        <p:spPr>
          <a:xfrm>
            <a:off x="966076" y="1504937"/>
            <a:ext cx="6302470" cy="4202689"/>
          </a:xfrm>
          <a:prstGeom prst="rect">
            <a:avLst/>
          </a:prstGeom>
          <a:noFill/>
        </p:spPr>
        <p:txBody>
          <a:bodyPr wrap="square" rtlCol="0">
            <a:spAutoFit/>
          </a:bodyPr>
          <a:lstStyle/>
          <a:p>
            <a:pPr algn="ctr">
              <a:lnSpc>
                <a:spcPct val="150000"/>
              </a:lnSpc>
            </a:pPr>
            <a:r>
              <a:rPr lang="en-US" i="1" dirty="0"/>
              <a:t>Every day, in countless ways, the competitive position of each of our businesses grows either weaker or stronger. If we are delighting customers, eliminating unnecessary costs and improving our products and services, we gain strength. But if we treat customers with indifference or tolerate bloat, our businesses will wither. On a daily basis, the effects of our actions are imperceptible; cumulatively, through, their consequences are enormous. When our long-term competitive position improves as a result of these almost unnoticeable actions, we describe the phenomenon as “widening the moat.” </a:t>
            </a:r>
          </a:p>
          <a:p>
            <a:pPr algn="ctr">
              <a:lnSpc>
                <a:spcPct val="150000"/>
              </a:lnSpc>
            </a:pPr>
            <a:r>
              <a:rPr lang="en-US" dirty="0"/>
              <a:t>– Warren Buffett</a:t>
            </a:r>
          </a:p>
        </p:txBody>
      </p:sp>
      <p:pic>
        <p:nvPicPr>
          <p:cNvPr id="3" name="Picture 2">
            <a:extLst>
              <a:ext uri="{FF2B5EF4-FFF2-40B4-BE49-F238E27FC236}">
                <a16:creationId xmlns:a16="http://schemas.microsoft.com/office/drawing/2014/main" id="{6BAE2EFB-1390-BD61-54C0-05EF315035EE}"/>
              </a:ext>
            </a:extLst>
          </p:cNvPr>
          <p:cNvPicPr>
            <a:picLocks noChangeAspect="1"/>
          </p:cNvPicPr>
          <p:nvPr/>
        </p:nvPicPr>
        <p:blipFill>
          <a:blip r:embed="rId2"/>
          <a:stretch>
            <a:fillRect/>
          </a:stretch>
        </p:blipFill>
        <p:spPr>
          <a:xfrm>
            <a:off x="7454382" y="1795462"/>
            <a:ext cx="4457700" cy="3267075"/>
          </a:xfrm>
          <a:prstGeom prst="rect">
            <a:avLst/>
          </a:prstGeom>
        </p:spPr>
      </p:pic>
      <p:sp>
        <p:nvSpPr>
          <p:cNvPr id="4" name="TextBox 3">
            <a:extLst>
              <a:ext uri="{FF2B5EF4-FFF2-40B4-BE49-F238E27FC236}">
                <a16:creationId xmlns:a16="http://schemas.microsoft.com/office/drawing/2014/main" id="{3BFBF86C-2D72-A439-F93D-9ACF66BA1CE1}"/>
              </a:ext>
            </a:extLst>
          </p:cNvPr>
          <p:cNvSpPr txBox="1"/>
          <p:nvPr/>
        </p:nvSpPr>
        <p:spPr>
          <a:xfrm>
            <a:off x="7900152" y="5292127"/>
            <a:ext cx="3566160" cy="738664"/>
          </a:xfrm>
          <a:prstGeom prst="rect">
            <a:avLst/>
          </a:prstGeom>
          <a:noFill/>
        </p:spPr>
        <p:txBody>
          <a:bodyPr wrap="square" rtlCol="0">
            <a:spAutoFit/>
          </a:bodyPr>
          <a:lstStyle/>
          <a:p>
            <a:pPr algn="ctr"/>
            <a:r>
              <a:rPr lang="en-US" sz="1400" dirty="0"/>
              <a:t>Business is very competitive, and the difference between Hall of Fame and the graveyard can be remarkably thin.</a:t>
            </a:r>
          </a:p>
        </p:txBody>
      </p:sp>
    </p:spTree>
    <p:extLst>
      <p:ext uri="{BB962C8B-B14F-4D97-AF65-F5344CB8AC3E}">
        <p14:creationId xmlns:p14="http://schemas.microsoft.com/office/powerpoint/2010/main" val="3334412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8339-DA7F-7AE7-4469-98425FC193C5}"/>
              </a:ext>
            </a:extLst>
          </p:cNvPr>
          <p:cNvSpPr>
            <a:spLocks noGrp="1"/>
          </p:cNvSpPr>
          <p:nvPr>
            <p:ph type="title"/>
          </p:nvPr>
        </p:nvSpPr>
        <p:spPr/>
        <p:txBody>
          <a:bodyPr/>
          <a:lstStyle/>
          <a:p>
            <a:r>
              <a:rPr lang="en-US" sz="3200" i="1" dirty="0"/>
              <a:t>“Start with the customer and work backwards.”</a:t>
            </a:r>
            <a:r>
              <a:rPr lang="en-US" dirty="0"/>
              <a:t> </a:t>
            </a:r>
          </a:p>
        </p:txBody>
      </p:sp>
      <p:sp>
        <p:nvSpPr>
          <p:cNvPr id="3" name="Content Placeholder 2">
            <a:extLst>
              <a:ext uri="{FF2B5EF4-FFF2-40B4-BE49-F238E27FC236}">
                <a16:creationId xmlns:a16="http://schemas.microsoft.com/office/drawing/2014/main" id="{148469D8-388C-AB61-9A07-30610E21017D}"/>
              </a:ext>
            </a:extLst>
          </p:cNvPr>
          <p:cNvSpPr>
            <a:spLocks noGrp="1"/>
          </p:cNvSpPr>
          <p:nvPr>
            <p:ph sz="quarter" idx="13"/>
          </p:nvPr>
        </p:nvSpPr>
        <p:spPr>
          <a:xfrm>
            <a:off x="913774" y="2367092"/>
            <a:ext cx="10363826" cy="3971078"/>
          </a:xfrm>
        </p:spPr>
        <p:txBody>
          <a:bodyPr>
            <a:normAutofit/>
          </a:bodyPr>
          <a:lstStyle/>
          <a:p>
            <a:r>
              <a:rPr lang="en-US" dirty="0"/>
              <a:t>Cootie: Eleven-star experience exercise </a:t>
            </a:r>
          </a:p>
          <a:p>
            <a:pPr lvl="1"/>
            <a:r>
              <a:rPr lang="en-US" dirty="0"/>
              <a:t>What would you expect a six-star experience to be like?</a:t>
            </a:r>
          </a:p>
          <a:p>
            <a:pPr lvl="1"/>
            <a:r>
              <a:rPr lang="en-US" dirty="0"/>
              <a:t>How about a seven-star experience? </a:t>
            </a:r>
          </a:p>
          <a:p>
            <a:pPr lvl="1"/>
            <a:r>
              <a:rPr lang="en-US" dirty="0"/>
              <a:t>Finally, </a:t>
            </a:r>
            <a:r>
              <a:rPr lang="en-US"/>
              <a:t>what would an </a:t>
            </a:r>
            <a:endParaRPr lang="en-US" dirty="0"/>
          </a:p>
        </p:txBody>
      </p:sp>
    </p:spTree>
    <p:extLst>
      <p:ext uri="{BB962C8B-B14F-4D97-AF65-F5344CB8AC3E}">
        <p14:creationId xmlns:p14="http://schemas.microsoft.com/office/powerpoint/2010/main" val="2751721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905B-B3B3-7B7A-ED71-7BADA91F25F3}"/>
              </a:ext>
            </a:extLst>
          </p:cNvPr>
          <p:cNvSpPr>
            <a:spLocks noGrp="1"/>
          </p:cNvSpPr>
          <p:nvPr>
            <p:ph type="title"/>
          </p:nvPr>
        </p:nvSpPr>
        <p:spPr/>
        <p:txBody>
          <a:bodyPr/>
          <a:lstStyle/>
          <a:p>
            <a:r>
              <a:rPr lang="en-US" dirty="0"/>
              <a:t>Paradox of choice</a:t>
            </a:r>
          </a:p>
        </p:txBody>
      </p:sp>
      <p:sp>
        <p:nvSpPr>
          <p:cNvPr id="3" name="Content Placeholder 2">
            <a:extLst>
              <a:ext uri="{FF2B5EF4-FFF2-40B4-BE49-F238E27FC236}">
                <a16:creationId xmlns:a16="http://schemas.microsoft.com/office/drawing/2014/main" id="{56471E13-26E5-69BE-E893-DFA66E87D7F8}"/>
              </a:ext>
            </a:extLst>
          </p:cNvPr>
          <p:cNvSpPr>
            <a:spLocks noGrp="1"/>
          </p:cNvSpPr>
          <p:nvPr>
            <p:ph sz="quarter" idx="13"/>
          </p:nvPr>
        </p:nvSpPr>
        <p:spPr>
          <a:xfrm>
            <a:off x="913774" y="2367092"/>
            <a:ext cx="10363826" cy="4108864"/>
          </a:xfrm>
        </p:spPr>
        <p:txBody>
          <a:bodyPr>
            <a:normAutofit fontScale="47500" lnSpcReduction="20000"/>
          </a:bodyPr>
          <a:lstStyle/>
          <a:p>
            <a:r>
              <a:rPr lang="en-US" dirty="0"/>
              <a:t>Why doesn’t Cootie have a bigger menu? </a:t>
            </a:r>
          </a:p>
          <a:p>
            <a:pPr lvl="1"/>
            <a:r>
              <a:rPr lang="en-US" dirty="0"/>
              <a:t>If you’re trying to deliver maximum value to Cootie burger customers, shouldn’t you offer more than just burgers, fries and shakes? </a:t>
            </a:r>
          </a:p>
          <a:p>
            <a:pPr lvl="1"/>
            <a:r>
              <a:rPr lang="en-US" dirty="0"/>
              <a:t>If you gave customers more choices, they could pick what they wanted and would maximize their subjective experience. </a:t>
            </a:r>
          </a:p>
          <a:p>
            <a:r>
              <a:rPr lang="en-US" dirty="0"/>
              <a:t>Paradox of choice</a:t>
            </a:r>
          </a:p>
          <a:p>
            <a:pPr lvl="1"/>
            <a:r>
              <a:rPr lang="en-US" dirty="0"/>
              <a:t>Humans aren’t always logical. Our brains evolved for survival, not necessarily logic. </a:t>
            </a:r>
          </a:p>
          <a:p>
            <a:pPr lvl="1"/>
            <a:r>
              <a:rPr lang="en-US" dirty="0"/>
              <a:t>People end up less happy with their final choice because it seems like they gave up too many other great options to choose just one. </a:t>
            </a:r>
          </a:p>
          <a:p>
            <a:pPr lvl="1"/>
            <a:r>
              <a:rPr lang="en-US" dirty="0"/>
              <a:t>“we’re doing our customers a favor. We’re make their choices more manageable.” </a:t>
            </a:r>
          </a:p>
          <a:p>
            <a:pPr lvl="1"/>
            <a:r>
              <a:rPr lang="en-US" dirty="0"/>
              <a:t>There are some good business reasons to have a simplified menu: it makes managing inventory much easier. You don’t have to throw away spoiling food because people didn’t want chicken sandwiches that week for some reason. Throwing away food In the restaurant business is akin to throwing away money. </a:t>
            </a:r>
          </a:p>
          <a:p>
            <a:pPr lvl="1"/>
            <a:r>
              <a:rPr lang="en-US" dirty="0"/>
              <a:t>It also simplifies our operations. You don’t have to train employees on how to make ten different items. They make fewer mistakes, and new hires get up to speed faster. </a:t>
            </a:r>
          </a:p>
          <a:p>
            <a:pPr lvl="1"/>
            <a:r>
              <a:rPr lang="en-US" dirty="0"/>
              <a:t>Most importantly: “There’s a glitch in the human mind: if you only offer one or two things, people assume you do those few things very well. Maybe even the best.” </a:t>
            </a:r>
          </a:p>
          <a:p>
            <a:pPr lvl="2"/>
            <a:r>
              <a:rPr lang="en-US" dirty="0"/>
              <a:t>The important point is people can only remember so many things about your business. They’re busy living their lives. You want to make it easy and unambiguous for them to form associations about what you’re good at. </a:t>
            </a:r>
          </a:p>
          <a:p>
            <a:pPr lvl="2"/>
            <a:r>
              <a:rPr lang="en-US" dirty="0"/>
              <a:t>Unique Selling proposition: Could your customers explain in ten seconds what makes you so great? </a:t>
            </a:r>
          </a:p>
          <a:p>
            <a:pPr lvl="2"/>
            <a:r>
              <a:rPr lang="en-US" dirty="0"/>
              <a:t>We do burgers, fries, and shakes at Cootie. Full stop. We happen to focus on quality and provide great service. Because we don’t offer anything else, it’s very clear what you’re going to get when you visit. People know what to expect, which is comforting. So when one of their friends asks where’s a great place to get a burger, we own that space in their mind and they reflexively think of us. That becomes a form of advertising.” </a:t>
            </a:r>
          </a:p>
          <a:p>
            <a:pPr lvl="3"/>
            <a:r>
              <a:rPr lang="en-US" dirty="0"/>
              <a:t>Due to the brand that you’ve built through so many customer interactions – that fat you have stored in your customers’ minds. </a:t>
            </a:r>
          </a:p>
          <a:p>
            <a:pPr lvl="3"/>
            <a:r>
              <a:rPr lang="en-US" dirty="0"/>
              <a:t>That’s exactly why over-delivering on value is such an important goal for us. Someone sharing the best place to get a burger with a friend is worth how many TV or radio advertising spots? </a:t>
            </a:r>
          </a:p>
        </p:txBody>
      </p:sp>
    </p:spTree>
    <p:extLst>
      <p:ext uri="{BB962C8B-B14F-4D97-AF65-F5344CB8AC3E}">
        <p14:creationId xmlns:p14="http://schemas.microsoft.com/office/powerpoint/2010/main" val="3763988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B8F9-0651-557E-0195-6C9D43300CD0}"/>
              </a:ext>
            </a:extLst>
          </p:cNvPr>
          <p:cNvSpPr>
            <a:spLocks noGrp="1"/>
          </p:cNvSpPr>
          <p:nvPr>
            <p:ph type="title"/>
          </p:nvPr>
        </p:nvSpPr>
        <p:spPr/>
        <p:txBody>
          <a:bodyPr/>
          <a:lstStyle/>
          <a:p>
            <a:r>
              <a:rPr lang="en-US" dirty="0"/>
              <a:t>Bringing customer’s in </a:t>
            </a:r>
          </a:p>
        </p:txBody>
      </p:sp>
      <p:sp>
        <p:nvSpPr>
          <p:cNvPr id="3" name="Content Placeholder 2">
            <a:extLst>
              <a:ext uri="{FF2B5EF4-FFF2-40B4-BE49-F238E27FC236}">
                <a16:creationId xmlns:a16="http://schemas.microsoft.com/office/drawing/2014/main" id="{F6F7C0C2-41C8-A5B6-E076-C9BEDC09CE61}"/>
              </a:ext>
            </a:extLst>
          </p:cNvPr>
          <p:cNvSpPr>
            <a:spLocks noGrp="1"/>
          </p:cNvSpPr>
          <p:nvPr>
            <p:ph sz="quarter" idx="13"/>
          </p:nvPr>
        </p:nvSpPr>
        <p:spPr/>
        <p:txBody>
          <a:bodyPr>
            <a:normAutofit fontScale="77500" lnSpcReduction="20000"/>
          </a:bodyPr>
          <a:lstStyle/>
          <a:p>
            <a:r>
              <a:rPr lang="en-US" dirty="0"/>
              <a:t>“let’s think a little more broadly. One of the most important expenses any business has is the cost to find customers and get them in the door.”</a:t>
            </a:r>
          </a:p>
          <a:p>
            <a:pPr lvl="1"/>
            <a:r>
              <a:rPr lang="en-US" dirty="0"/>
              <a:t>In business school, they probably called it ‘customer acquisition cost.’ </a:t>
            </a:r>
          </a:p>
          <a:p>
            <a:pPr lvl="1"/>
            <a:r>
              <a:rPr lang="en-US" dirty="0"/>
              <a:t>Cootie could invest in radio advertising to get people to come eat our burgers. We could advertise on billboards. Or skywriting. Or on the internet. Each medium has a certain cost and expected return in traffic, though it’s usually very difficult to measure that return. </a:t>
            </a:r>
          </a:p>
          <a:p>
            <a:pPr lvl="1"/>
            <a:r>
              <a:rPr lang="en-US" dirty="0"/>
              <a:t>There’s nothing wrong with traditional advertising; we use it at cootie. We just happen to believe focusing on a stellar in-store experience and viral word-of-mouth are more effective for us. </a:t>
            </a:r>
          </a:p>
          <a:p>
            <a:pPr lvl="1"/>
            <a:r>
              <a:rPr lang="en-US" dirty="0"/>
              <a:t>What’s really nice is that if a customer refers us to a friend, they’re basically making a public proclamation that they like eating at our restaurant. People have a strong internal desire to appear consistent with what they say to their friends. So by making the referral, they reinforce their own good feelings and commitment to liking Cootie. </a:t>
            </a:r>
          </a:p>
          <a:p>
            <a:pPr lvl="2"/>
            <a:r>
              <a:rPr lang="en-US" dirty="0"/>
              <a:t>When a customer refers a friend, they’re almost referring themselves all over again. </a:t>
            </a:r>
          </a:p>
        </p:txBody>
      </p:sp>
    </p:spTree>
    <p:extLst>
      <p:ext uri="{BB962C8B-B14F-4D97-AF65-F5344CB8AC3E}">
        <p14:creationId xmlns:p14="http://schemas.microsoft.com/office/powerpoint/2010/main" val="2001311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4109-E5B4-C827-5A7F-C29EEDD74138}"/>
              </a:ext>
            </a:extLst>
          </p:cNvPr>
          <p:cNvSpPr>
            <a:spLocks noGrp="1"/>
          </p:cNvSpPr>
          <p:nvPr>
            <p:ph type="title"/>
          </p:nvPr>
        </p:nvSpPr>
        <p:spPr/>
        <p:txBody>
          <a:bodyPr/>
          <a:lstStyle/>
          <a:p>
            <a:r>
              <a:rPr lang="en-US" dirty="0"/>
              <a:t>Advertising has </a:t>
            </a:r>
            <a:r>
              <a:rPr lang="en-US"/>
              <a:t>two functions</a:t>
            </a:r>
          </a:p>
        </p:txBody>
      </p:sp>
      <p:sp>
        <p:nvSpPr>
          <p:cNvPr id="3" name="Content Placeholder 2">
            <a:extLst>
              <a:ext uri="{FF2B5EF4-FFF2-40B4-BE49-F238E27FC236}">
                <a16:creationId xmlns:a16="http://schemas.microsoft.com/office/drawing/2014/main" id="{E5A27E31-E9B8-8236-D4E9-9A32B03BEF1C}"/>
              </a:ext>
            </a:extLst>
          </p:cNvPr>
          <p:cNvSpPr>
            <a:spLocks noGrp="1"/>
          </p:cNvSpPr>
          <p:nvPr>
            <p:ph sz="quarter" idx="13"/>
          </p:nvPr>
        </p:nvSpPr>
        <p:spPr>
          <a:xfrm>
            <a:off x="913774" y="2367092"/>
            <a:ext cx="10363826" cy="3872391"/>
          </a:xfrm>
        </p:spPr>
        <p:txBody>
          <a:bodyPr>
            <a:normAutofit lnSpcReduction="10000"/>
          </a:bodyPr>
          <a:lstStyle/>
          <a:p>
            <a:r>
              <a:rPr lang="en-US" dirty="0"/>
              <a:t>Make people aware of the product, and shift out that</a:t>
            </a:r>
            <a:r>
              <a:rPr lang="en-US" i="1" dirty="0"/>
              <a:t> v </a:t>
            </a:r>
            <a:r>
              <a:rPr lang="en-US" dirty="0"/>
              <a:t>straw and increase the perceived value a customer experiences. </a:t>
            </a:r>
          </a:p>
          <a:p>
            <a:pPr lvl="1"/>
            <a:r>
              <a:rPr lang="en-US" dirty="0"/>
              <a:t>If you can nudge </a:t>
            </a:r>
            <a:r>
              <a:rPr lang="en-US" i="1" dirty="0"/>
              <a:t>V</a:t>
            </a:r>
            <a:r>
              <a:rPr lang="en-US" dirty="0"/>
              <a:t> out farther than the cost required, I’d consider that to be a sound strategic expense. </a:t>
            </a:r>
          </a:p>
          <a:p>
            <a:pPr lvl="1"/>
            <a:r>
              <a:rPr lang="en-US" dirty="0"/>
              <a:t>At cootie we happen to focus on quality ingredients and a great customer experience, but that doesn’t mean it’s the only way. </a:t>
            </a:r>
          </a:p>
          <a:p>
            <a:pPr lvl="1"/>
            <a:r>
              <a:rPr lang="en-US" dirty="0"/>
              <a:t>Gatorade dramatically increased the perceived value of their drinks in your friend’s mind through their association with Michael Jordan</a:t>
            </a:r>
          </a:p>
          <a:p>
            <a:pPr lvl="2"/>
            <a:r>
              <a:rPr lang="en-US" dirty="0"/>
              <a:t>If your business focuses on discovering and expanding on those ways through imagining eleven-star experiences, you have a good shot at making your customers feel great – which is the whole point of business. </a:t>
            </a:r>
          </a:p>
        </p:txBody>
      </p:sp>
    </p:spTree>
    <p:extLst>
      <p:ext uri="{BB962C8B-B14F-4D97-AF65-F5344CB8AC3E}">
        <p14:creationId xmlns:p14="http://schemas.microsoft.com/office/powerpoint/2010/main" val="1271493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763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F0CE-D328-C2B3-3DFB-3A15EFA4A2FF}"/>
              </a:ext>
            </a:extLst>
          </p:cNvPr>
          <p:cNvSpPr>
            <a:spLocks noGrp="1"/>
          </p:cNvSpPr>
          <p:nvPr>
            <p:ph type="title"/>
          </p:nvPr>
        </p:nvSpPr>
        <p:spPr/>
        <p:txBody>
          <a:bodyPr/>
          <a:lstStyle/>
          <a:p>
            <a:r>
              <a:rPr lang="en-US" dirty="0"/>
              <a:t>How a deal gets financed</a:t>
            </a:r>
          </a:p>
        </p:txBody>
      </p:sp>
      <p:sp>
        <p:nvSpPr>
          <p:cNvPr id="3" name="Content Placeholder 2">
            <a:extLst>
              <a:ext uri="{FF2B5EF4-FFF2-40B4-BE49-F238E27FC236}">
                <a16:creationId xmlns:a16="http://schemas.microsoft.com/office/drawing/2014/main" id="{7F0233B5-216A-00BB-815C-FDA614BD9C4A}"/>
              </a:ext>
            </a:extLst>
          </p:cNvPr>
          <p:cNvSpPr>
            <a:spLocks noGrp="1"/>
          </p:cNvSpPr>
          <p:nvPr>
            <p:ph sz="quarter" idx="13"/>
          </p:nvPr>
        </p:nvSpPr>
        <p:spPr/>
        <p:txBody>
          <a:bodyPr>
            <a:normAutofit lnSpcReduction="10000"/>
          </a:bodyPr>
          <a:lstStyle/>
          <a:p>
            <a:r>
              <a:rPr lang="en-US" dirty="0"/>
              <a:t>The first choice is to use cash you have in the bank</a:t>
            </a:r>
          </a:p>
          <a:p>
            <a:r>
              <a:rPr lang="en-US" dirty="0"/>
              <a:t>The second is usually to issue debt to fund your acquisition</a:t>
            </a:r>
          </a:p>
          <a:p>
            <a:pPr lvl="1"/>
            <a:r>
              <a:rPr lang="en-US" dirty="0"/>
              <a:t>Eventually you run out of our own cash and people who are willing to loan you more money. So what does that leave you with?</a:t>
            </a:r>
          </a:p>
          <a:p>
            <a:r>
              <a:rPr lang="en-US" dirty="0"/>
              <a:t>Equity</a:t>
            </a:r>
          </a:p>
          <a:p>
            <a:pPr lvl="1"/>
            <a:r>
              <a:rPr lang="en-US" dirty="0"/>
              <a:t>The first thing you must understand is that equity –stock- is like having your own currency. If you issue shares for an acquisition, it’s like printing your own currency. </a:t>
            </a:r>
          </a:p>
          <a:p>
            <a:pPr lvl="1"/>
            <a:r>
              <a:rPr lang="en-US" dirty="0"/>
              <a:t>Rule of thumb: never issue shares unless you receive as much intrinsic business value as you’re giving up</a:t>
            </a:r>
          </a:p>
        </p:txBody>
      </p:sp>
    </p:spTree>
    <p:extLst>
      <p:ext uri="{BB962C8B-B14F-4D97-AF65-F5344CB8AC3E}">
        <p14:creationId xmlns:p14="http://schemas.microsoft.com/office/powerpoint/2010/main" val="4282847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CE32-1939-5AC0-E109-EA0831A4CF0D}"/>
              </a:ext>
            </a:extLst>
          </p:cNvPr>
          <p:cNvSpPr>
            <a:spLocks noGrp="1"/>
          </p:cNvSpPr>
          <p:nvPr>
            <p:ph type="title"/>
          </p:nvPr>
        </p:nvSpPr>
        <p:spPr/>
        <p:txBody>
          <a:bodyPr/>
          <a:lstStyle/>
          <a:p>
            <a:r>
              <a:rPr lang="en-US" dirty="0"/>
              <a:t>Issuing shares </a:t>
            </a:r>
          </a:p>
        </p:txBody>
      </p:sp>
      <p:sp>
        <p:nvSpPr>
          <p:cNvPr id="3" name="Content Placeholder 2">
            <a:extLst>
              <a:ext uri="{FF2B5EF4-FFF2-40B4-BE49-F238E27FC236}">
                <a16:creationId xmlns:a16="http://schemas.microsoft.com/office/drawing/2014/main" id="{664F6C94-88A6-FCDF-1323-41EC1BE6197D}"/>
              </a:ext>
            </a:extLst>
          </p:cNvPr>
          <p:cNvSpPr>
            <a:spLocks noGrp="1"/>
          </p:cNvSpPr>
          <p:nvPr>
            <p:ph sz="quarter" idx="13"/>
          </p:nvPr>
        </p:nvSpPr>
        <p:spPr/>
        <p:txBody>
          <a:bodyPr>
            <a:normAutofit fontScale="85000" lnSpcReduction="10000"/>
          </a:bodyPr>
          <a:lstStyle/>
          <a:p>
            <a:r>
              <a:rPr lang="en-US" i="1" dirty="0"/>
              <a:t>“I made an even worse mistake when I said ‘yes’ to dexter, a shoe business I bought in 1993 for $433 million in Berkshire stock (25,203 shares of A). What I had assessed as durable competitive advantage vanished within a few years. But that’s just the beginning. By using Berkshire stock, I compounded this error hugely. That move made the cost to Berkshire shareholders not $400 million, but rather $3.5 billion. In essence, I gave away 1.6% of a wonderful business – one now valued at $220 billion – to buy a wonderful business.” </a:t>
            </a:r>
            <a:r>
              <a:rPr lang="en-US" dirty="0"/>
              <a:t>– Warren Buffett </a:t>
            </a:r>
          </a:p>
          <a:p>
            <a:pPr lvl="1"/>
            <a:r>
              <a:rPr lang="en-US" dirty="0"/>
              <a:t>You should always ask yourself if you would sell one hundred percent of your business on the same basis as you’re considering issuing equity? </a:t>
            </a:r>
          </a:p>
          <a:p>
            <a:pPr lvl="1"/>
            <a:r>
              <a:rPr lang="en-US" dirty="0"/>
              <a:t>If you issue shares for less than intrinsic business value, you are harming your current family of shareholders</a:t>
            </a:r>
          </a:p>
          <a:p>
            <a:pPr lvl="1"/>
            <a:r>
              <a:rPr lang="en-US" dirty="0"/>
              <a:t>If you are able to issue shares at above intrinsic value, you might actually be benefitting them. </a:t>
            </a:r>
          </a:p>
        </p:txBody>
      </p:sp>
    </p:spTree>
    <p:extLst>
      <p:ext uri="{BB962C8B-B14F-4D97-AF65-F5344CB8AC3E}">
        <p14:creationId xmlns:p14="http://schemas.microsoft.com/office/powerpoint/2010/main" val="3411049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F7A5-DF1C-A884-492E-6170CD78E07F}"/>
              </a:ext>
            </a:extLst>
          </p:cNvPr>
          <p:cNvSpPr>
            <a:spLocks noGrp="1"/>
          </p:cNvSpPr>
          <p:nvPr>
            <p:ph type="title"/>
          </p:nvPr>
        </p:nvSpPr>
        <p:spPr/>
        <p:txBody>
          <a:bodyPr/>
          <a:lstStyle/>
          <a:p>
            <a:r>
              <a:rPr lang="en-US" dirty="0"/>
              <a:t>Farm example</a:t>
            </a:r>
          </a:p>
        </p:txBody>
      </p:sp>
      <p:sp>
        <p:nvSpPr>
          <p:cNvPr id="3" name="Content Placeholder 2">
            <a:extLst>
              <a:ext uri="{FF2B5EF4-FFF2-40B4-BE49-F238E27FC236}">
                <a16:creationId xmlns:a16="http://schemas.microsoft.com/office/drawing/2014/main" id="{203A5397-A4C5-DAF2-371F-0B3511A86F70}"/>
              </a:ext>
            </a:extLst>
          </p:cNvPr>
          <p:cNvSpPr>
            <a:spLocks noGrp="1"/>
          </p:cNvSpPr>
          <p:nvPr>
            <p:ph sz="quarter" idx="13"/>
          </p:nvPr>
        </p:nvSpPr>
        <p:spPr>
          <a:xfrm>
            <a:off x="914087" y="2266289"/>
            <a:ext cx="10363826" cy="3872391"/>
          </a:xfrm>
        </p:spPr>
        <p:txBody>
          <a:bodyPr>
            <a:normAutofit lnSpcReduction="10000"/>
          </a:bodyPr>
          <a:lstStyle/>
          <a:p>
            <a:r>
              <a:rPr lang="en-US" sz="1800" dirty="0"/>
              <a:t>Say you’re in charge of your family’s 100 acre farm </a:t>
            </a:r>
          </a:p>
          <a:p>
            <a:pPr lvl="1"/>
            <a:r>
              <a:rPr lang="en-US" sz="1600" dirty="0"/>
              <a:t>You decide to merge your farm with your neighbor’s fifty acre farm into an equal partnership. </a:t>
            </a:r>
          </a:p>
          <a:p>
            <a:pPr lvl="1"/>
            <a:r>
              <a:rPr lang="en-US" sz="1600" dirty="0"/>
              <a:t>You are now in charge of 150 acres, which is nice to talk about at </a:t>
            </a:r>
            <a:r>
              <a:rPr lang="en-US" sz="1600" dirty="0" err="1"/>
              <a:t>bbqs</a:t>
            </a:r>
            <a:r>
              <a:rPr lang="en-US" sz="1600" dirty="0"/>
              <a:t>, but your family’s ownership of land and the crop yield has actually gone down by twenty-five acres. </a:t>
            </a:r>
          </a:p>
          <a:p>
            <a:pPr lvl="1"/>
            <a:r>
              <a:rPr lang="en-US" sz="1600" dirty="0"/>
              <a:t>You’re now in charge of 150 acres, but are you really much of a hero?</a:t>
            </a:r>
          </a:p>
          <a:p>
            <a:r>
              <a:rPr lang="en-US" sz="1800" dirty="0"/>
              <a:t>You should always ask yourself if you would sell one hundred percent of your business on the same basis as you’re considering issuing equity?</a:t>
            </a:r>
          </a:p>
          <a:p>
            <a:r>
              <a:rPr lang="en-US" sz="1800" dirty="0"/>
              <a:t>If you’re able to use your stock that’s priced at twice what you know it’s worth to acquire a company for half what it’s worth, it doesn’t take a genius to figure out you stand to add a lot of value for your shareholders. That’d be the equivalent of using fifty of your family’s acres to acquire 100 of your neighbor’s acres. </a:t>
            </a:r>
          </a:p>
        </p:txBody>
      </p:sp>
    </p:spTree>
    <p:extLst>
      <p:ext uri="{BB962C8B-B14F-4D97-AF65-F5344CB8AC3E}">
        <p14:creationId xmlns:p14="http://schemas.microsoft.com/office/powerpoint/2010/main" val="2759869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1711-CFAF-662D-730C-93CEB9D37147}"/>
              </a:ext>
            </a:extLst>
          </p:cNvPr>
          <p:cNvSpPr>
            <a:spLocks noGrp="1"/>
          </p:cNvSpPr>
          <p:nvPr>
            <p:ph type="title"/>
          </p:nvPr>
        </p:nvSpPr>
        <p:spPr/>
        <p:txBody>
          <a:bodyPr/>
          <a:lstStyle/>
          <a:p>
            <a:r>
              <a:rPr lang="en-US" dirty="0"/>
              <a:t>Motivations for doing a deal</a:t>
            </a:r>
          </a:p>
        </p:txBody>
      </p:sp>
      <p:sp>
        <p:nvSpPr>
          <p:cNvPr id="3" name="Content Placeholder 2">
            <a:extLst>
              <a:ext uri="{FF2B5EF4-FFF2-40B4-BE49-F238E27FC236}">
                <a16:creationId xmlns:a16="http://schemas.microsoft.com/office/drawing/2014/main" id="{D1580D46-2D7F-C80C-6DCF-50D580AD86B4}"/>
              </a:ext>
            </a:extLst>
          </p:cNvPr>
          <p:cNvSpPr>
            <a:spLocks noGrp="1"/>
          </p:cNvSpPr>
          <p:nvPr>
            <p:ph sz="quarter" idx="13"/>
          </p:nvPr>
        </p:nvSpPr>
        <p:spPr/>
        <p:txBody>
          <a:bodyPr>
            <a:normAutofit fontScale="92500" lnSpcReduction="20000"/>
          </a:bodyPr>
          <a:lstStyle/>
          <a:p>
            <a:r>
              <a:rPr lang="en-US" dirty="0"/>
              <a:t>Wrong reasons for doing a deal</a:t>
            </a:r>
          </a:p>
          <a:p>
            <a:pPr lvl="1"/>
            <a:r>
              <a:rPr lang="en-US" dirty="0"/>
              <a:t>Thrill of action – to be in the game, to make something happen, even if it is stupid </a:t>
            </a:r>
          </a:p>
          <a:p>
            <a:pPr lvl="2"/>
            <a:r>
              <a:rPr lang="en-US" dirty="0"/>
              <a:t>Humans have a tendency to follow leaders who are bold</a:t>
            </a:r>
          </a:p>
          <a:p>
            <a:pPr lvl="1"/>
            <a:r>
              <a:rPr lang="en-US" dirty="0"/>
              <a:t>Size, status, and ego </a:t>
            </a:r>
          </a:p>
          <a:p>
            <a:pPr lvl="2"/>
            <a:r>
              <a:rPr lang="en-US" dirty="0"/>
              <a:t>BBQ factor – being able to bring to your friends and family at the BBQ</a:t>
            </a:r>
          </a:p>
          <a:p>
            <a:pPr lvl="2"/>
            <a:r>
              <a:rPr lang="en-US" dirty="0"/>
              <a:t>Telling them how you’re a big shot who runs a large company with more revenue, more employees, more assets, more complexity.</a:t>
            </a:r>
          </a:p>
          <a:p>
            <a:pPr lvl="1"/>
            <a:r>
              <a:rPr lang="en-US" dirty="0"/>
              <a:t>General overconfidence</a:t>
            </a:r>
          </a:p>
          <a:p>
            <a:pPr lvl="2"/>
            <a:r>
              <a:rPr lang="en-US" dirty="0"/>
              <a:t>If you’ve had some recent success, you might think you’re on a hot streak. </a:t>
            </a:r>
          </a:p>
          <a:p>
            <a:pPr lvl="2"/>
            <a:r>
              <a:rPr lang="en-US" dirty="0"/>
              <a:t>Overconfidence can show up in something as simple as lofty expectations about what the two companies will look like when combined into one (Synergies)</a:t>
            </a:r>
          </a:p>
        </p:txBody>
      </p:sp>
    </p:spTree>
    <p:extLst>
      <p:ext uri="{BB962C8B-B14F-4D97-AF65-F5344CB8AC3E}">
        <p14:creationId xmlns:p14="http://schemas.microsoft.com/office/powerpoint/2010/main" val="1989395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3446-D58A-3139-58E2-C4E83B1E0745}"/>
              </a:ext>
            </a:extLst>
          </p:cNvPr>
          <p:cNvSpPr>
            <a:spLocks noGrp="1"/>
          </p:cNvSpPr>
          <p:nvPr>
            <p:ph type="title"/>
          </p:nvPr>
        </p:nvSpPr>
        <p:spPr/>
        <p:txBody>
          <a:bodyPr/>
          <a:lstStyle/>
          <a:p>
            <a:r>
              <a:rPr lang="en-US" dirty="0"/>
              <a:t>Acquisition common sense</a:t>
            </a:r>
          </a:p>
        </p:txBody>
      </p:sp>
      <p:sp>
        <p:nvSpPr>
          <p:cNvPr id="3" name="Content Placeholder 2">
            <a:extLst>
              <a:ext uri="{FF2B5EF4-FFF2-40B4-BE49-F238E27FC236}">
                <a16:creationId xmlns:a16="http://schemas.microsoft.com/office/drawing/2014/main" id="{D537D76A-87F2-5EAB-7684-8107EE960E19}"/>
              </a:ext>
            </a:extLst>
          </p:cNvPr>
          <p:cNvSpPr>
            <a:spLocks noGrp="1"/>
          </p:cNvSpPr>
          <p:nvPr>
            <p:ph sz="quarter" idx="13"/>
          </p:nvPr>
        </p:nvSpPr>
        <p:spPr/>
        <p:txBody>
          <a:bodyPr>
            <a:normAutofit fontScale="77500" lnSpcReduction="20000"/>
          </a:bodyPr>
          <a:lstStyle/>
          <a:p>
            <a:r>
              <a:rPr lang="en-US" dirty="0"/>
              <a:t>Cootie making an acquisition </a:t>
            </a:r>
          </a:p>
          <a:p>
            <a:pPr lvl="1"/>
            <a:r>
              <a:rPr lang="en-US" dirty="0"/>
              <a:t>“Ask yourself, Is it a better deal to get the roof through acquisition or potentially building it yourself?” </a:t>
            </a:r>
          </a:p>
          <a:p>
            <a:pPr lvl="1"/>
            <a:r>
              <a:rPr lang="en-US" dirty="0"/>
              <a:t>Never participate in auctions</a:t>
            </a:r>
          </a:p>
          <a:p>
            <a:pPr lvl="1"/>
            <a:r>
              <a:rPr lang="en-US" dirty="0"/>
              <a:t>Obvious cost synergies</a:t>
            </a:r>
          </a:p>
          <a:p>
            <a:pPr lvl="2"/>
            <a:r>
              <a:rPr lang="en-US" dirty="0"/>
              <a:t>Two types of synergies: Revenue (rarely real) and Cost (often real)</a:t>
            </a:r>
          </a:p>
          <a:p>
            <a:pPr lvl="1"/>
            <a:r>
              <a:rPr lang="en-US" dirty="0"/>
              <a:t>Cut non-strategic expenses to improve profitability </a:t>
            </a:r>
          </a:p>
          <a:p>
            <a:pPr lvl="1"/>
            <a:r>
              <a:rPr lang="en-US" dirty="0"/>
              <a:t>Margin of safety </a:t>
            </a:r>
          </a:p>
          <a:p>
            <a:pPr lvl="2"/>
            <a:r>
              <a:rPr lang="en-US" dirty="0"/>
              <a:t>When engineers build a bridge that’s rated for 10,000 pounds, they only let trucks that weight up to 5,000 pounds use it. </a:t>
            </a:r>
          </a:p>
          <a:p>
            <a:pPr lvl="2"/>
            <a:r>
              <a:rPr lang="en-US" dirty="0"/>
              <a:t>What if I’m wrong on what I think the business is worth?</a:t>
            </a:r>
          </a:p>
          <a:p>
            <a:pPr lvl="1"/>
            <a:r>
              <a:rPr lang="en-US" dirty="0"/>
              <a:t>CEOs are herd animals </a:t>
            </a:r>
          </a:p>
          <a:p>
            <a:pPr lvl="2"/>
            <a:r>
              <a:rPr lang="en-US" dirty="0"/>
              <a:t>They travel in packs and emulate each other, including when it comes to M&amp;A</a:t>
            </a:r>
          </a:p>
          <a:p>
            <a:pPr lvl="2"/>
            <a:r>
              <a:rPr lang="en-US" dirty="0"/>
              <a:t>There’s a first-mover advantage to being early in the cycle because there are more higher quality targets, fewer competitors, and usually lower valuations early on. Beware buying anything late in the cycle when everyone wants in. </a:t>
            </a:r>
          </a:p>
          <a:p>
            <a:pPr lvl="2"/>
            <a:endParaRPr lang="en-US" dirty="0"/>
          </a:p>
        </p:txBody>
      </p:sp>
    </p:spTree>
    <p:extLst>
      <p:ext uri="{BB962C8B-B14F-4D97-AF65-F5344CB8AC3E}">
        <p14:creationId xmlns:p14="http://schemas.microsoft.com/office/powerpoint/2010/main" val="128630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AA2FD-04EC-6BD0-1983-BBE84F62B89E}"/>
              </a:ext>
            </a:extLst>
          </p:cNvPr>
          <p:cNvSpPr/>
          <p:nvPr/>
        </p:nvSpPr>
        <p:spPr>
          <a:xfrm>
            <a:off x="3007996" y="1584007"/>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BCE9EBEF-69E1-369C-583E-FE7ABCEC4499}"/>
              </a:ext>
            </a:extLst>
          </p:cNvPr>
          <p:cNvCxnSpPr>
            <a:cxnSpLocks/>
          </p:cNvCxnSpPr>
          <p:nvPr/>
        </p:nvCxnSpPr>
        <p:spPr>
          <a:xfrm>
            <a:off x="6096000" y="1909607"/>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9CA4B0-CE53-A158-B8BA-DA23415EA495}"/>
              </a:ext>
            </a:extLst>
          </p:cNvPr>
          <p:cNvCxnSpPr>
            <a:cxnSpLocks/>
          </p:cNvCxnSpPr>
          <p:nvPr/>
        </p:nvCxnSpPr>
        <p:spPr>
          <a:xfrm>
            <a:off x="6493566" y="2227659"/>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E69BEB-20D7-E61F-52DD-13D45BF4F9B9}"/>
              </a:ext>
            </a:extLst>
          </p:cNvPr>
          <p:cNvCxnSpPr>
            <a:cxnSpLocks/>
          </p:cNvCxnSpPr>
          <p:nvPr/>
        </p:nvCxnSpPr>
        <p:spPr>
          <a:xfrm flipH="1">
            <a:off x="4850296" y="2227659"/>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07ED66-0C79-4351-7A91-D264ECA9FF2B}"/>
              </a:ext>
            </a:extLst>
          </p:cNvPr>
          <p:cNvSpPr txBox="1"/>
          <p:nvPr/>
        </p:nvSpPr>
        <p:spPr>
          <a:xfrm>
            <a:off x="5768010" y="5002879"/>
            <a:ext cx="748747" cy="369332"/>
          </a:xfrm>
          <a:prstGeom prst="rect">
            <a:avLst/>
          </a:prstGeom>
          <a:noFill/>
        </p:spPr>
        <p:txBody>
          <a:bodyPr wrap="square" rtlCol="0">
            <a:spAutoFit/>
          </a:bodyPr>
          <a:lstStyle/>
          <a:p>
            <a:r>
              <a:rPr lang="en-US" dirty="0"/>
              <a:t>Price</a:t>
            </a:r>
          </a:p>
        </p:txBody>
      </p:sp>
      <p:sp>
        <p:nvSpPr>
          <p:cNvPr id="26" name="TextBox 25">
            <a:extLst>
              <a:ext uri="{FF2B5EF4-FFF2-40B4-BE49-F238E27FC236}">
                <a16:creationId xmlns:a16="http://schemas.microsoft.com/office/drawing/2014/main" id="{3E07D5B1-D9FD-93E2-84D1-63CD0649C5B0}"/>
              </a:ext>
            </a:extLst>
          </p:cNvPr>
          <p:cNvSpPr txBox="1"/>
          <p:nvPr/>
        </p:nvSpPr>
        <p:spPr>
          <a:xfrm>
            <a:off x="6919257" y="5002879"/>
            <a:ext cx="748747" cy="369332"/>
          </a:xfrm>
          <a:prstGeom prst="rect">
            <a:avLst/>
          </a:prstGeom>
          <a:noFill/>
        </p:spPr>
        <p:txBody>
          <a:bodyPr wrap="square" rtlCol="0">
            <a:spAutoFit/>
          </a:bodyPr>
          <a:lstStyle/>
          <a:p>
            <a:r>
              <a:rPr lang="en-US" dirty="0"/>
              <a:t>Value</a:t>
            </a:r>
          </a:p>
        </p:txBody>
      </p:sp>
      <p:sp>
        <p:nvSpPr>
          <p:cNvPr id="27" name="TextBox 26">
            <a:extLst>
              <a:ext uri="{FF2B5EF4-FFF2-40B4-BE49-F238E27FC236}">
                <a16:creationId xmlns:a16="http://schemas.microsoft.com/office/drawing/2014/main" id="{C110A3AD-2554-64C0-1D76-5A7902229A31}"/>
              </a:ext>
            </a:extLst>
          </p:cNvPr>
          <p:cNvSpPr txBox="1"/>
          <p:nvPr/>
        </p:nvSpPr>
        <p:spPr>
          <a:xfrm>
            <a:off x="4501143" y="5002879"/>
            <a:ext cx="748747" cy="369332"/>
          </a:xfrm>
          <a:prstGeom prst="rect">
            <a:avLst/>
          </a:prstGeom>
          <a:noFill/>
        </p:spPr>
        <p:txBody>
          <a:bodyPr wrap="square" rtlCol="0">
            <a:spAutoFit/>
          </a:bodyPr>
          <a:lstStyle/>
          <a:p>
            <a:r>
              <a:rPr lang="en-US" dirty="0"/>
              <a:t>Cost	</a:t>
            </a:r>
          </a:p>
        </p:txBody>
      </p:sp>
      <p:sp>
        <p:nvSpPr>
          <p:cNvPr id="35" name="TextBox 34">
            <a:extLst>
              <a:ext uri="{FF2B5EF4-FFF2-40B4-BE49-F238E27FC236}">
                <a16:creationId xmlns:a16="http://schemas.microsoft.com/office/drawing/2014/main" id="{B2B3AE53-4E32-EDAE-F99D-E41703BA8B79}"/>
              </a:ext>
            </a:extLst>
          </p:cNvPr>
          <p:cNvSpPr txBox="1"/>
          <p:nvPr/>
        </p:nvSpPr>
        <p:spPr>
          <a:xfrm>
            <a:off x="1691639" y="543770"/>
            <a:ext cx="8808720" cy="584775"/>
          </a:xfrm>
          <a:prstGeom prst="rect">
            <a:avLst/>
          </a:prstGeom>
          <a:noFill/>
        </p:spPr>
        <p:txBody>
          <a:bodyPr wrap="square" rtlCol="0">
            <a:spAutoFit/>
          </a:bodyPr>
          <a:lstStyle/>
          <a:p>
            <a:pPr algn="ctr"/>
            <a:r>
              <a:rPr lang="en-US" sz="3200" dirty="0"/>
              <a:t>THE IRON LAW OF ECONOMIC SURVIVAL</a:t>
            </a:r>
            <a:endParaRPr lang="en-US" dirty="0"/>
          </a:p>
        </p:txBody>
      </p:sp>
      <p:sp>
        <p:nvSpPr>
          <p:cNvPr id="36" name="TextBox 35">
            <a:extLst>
              <a:ext uri="{FF2B5EF4-FFF2-40B4-BE49-F238E27FC236}">
                <a16:creationId xmlns:a16="http://schemas.microsoft.com/office/drawing/2014/main" id="{8E70CA8E-F5EE-D151-1F02-9E4337AA5082}"/>
              </a:ext>
            </a:extLst>
          </p:cNvPr>
          <p:cNvSpPr txBox="1"/>
          <p:nvPr/>
        </p:nvSpPr>
        <p:spPr>
          <a:xfrm>
            <a:off x="1082039" y="5619181"/>
            <a:ext cx="10027920" cy="646331"/>
          </a:xfrm>
          <a:prstGeom prst="rect">
            <a:avLst/>
          </a:prstGeom>
          <a:noFill/>
        </p:spPr>
        <p:txBody>
          <a:bodyPr wrap="square" rtlCol="0">
            <a:spAutoFit/>
          </a:bodyPr>
          <a:lstStyle/>
          <a:p>
            <a:pPr algn="ctr"/>
            <a:r>
              <a:rPr lang="en-US" dirty="0"/>
              <a:t>In order for a business to thrive, the value delivered to the customer, </a:t>
            </a:r>
            <a:r>
              <a:rPr lang="en-US" i="1" dirty="0"/>
              <a:t>V</a:t>
            </a:r>
            <a:r>
              <a:rPr lang="en-US" dirty="0"/>
              <a:t>, has to be greater than the price the customer is charged, </a:t>
            </a:r>
            <a:r>
              <a:rPr lang="en-US" i="1" dirty="0"/>
              <a:t>P</a:t>
            </a:r>
            <a:r>
              <a:rPr lang="en-US" dirty="0"/>
              <a:t>, which has to be greater than the cost of that good or service, </a:t>
            </a:r>
            <a:r>
              <a:rPr lang="en-US" i="1" dirty="0"/>
              <a:t>C</a:t>
            </a:r>
            <a:r>
              <a:rPr lang="en-US" dirty="0"/>
              <a:t>.  </a:t>
            </a:r>
          </a:p>
        </p:txBody>
      </p:sp>
    </p:spTree>
    <p:extLst>
      <p:ext uri="{BB962C8B-B14F-4D97-AF65-F5344CB8AC3E}">
        <p14:creationId xmlns:p14="http://schemas.microsoft.com/office/powerpoint/2010/main" val="3881905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160A-3ABC-C3D1-16FE-655A2E275D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48AD6D2-D8DE-62A9-EA32-0D5D4B4D58EC}"/>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3557210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09A253-4BB4-5ED7-D7F1-D94579032A2B}"/>
              </a:ext>
            </a:extLst>
          </p:cNvPr>
          <p:cNvSpPr txBox="1"/>
          <p:nvPr/>
        </p:nvSpPr>
        <p:spPr>
          <a:xfrm>
            <a:off x="1519881" y="869687"/>
            <a:ext cx="9465275" cy="2268634"/>
          </a:xfrm>
          <a:prstGeom prst="rect">
            <a:avLst/>
          </a:prstGeom>
          <a:noFill/>
        </p:spPr>
        <p:txBody>
          <a:bodyPr wrap="square" rtlCol="0">
            <a:spAutoFit/>
          </a:bodyPr>
          <a:lstStyle/>
          <a:p>
            <a:pPr algn="ctr">
              <a:lnSpc>
                <a:spcPct val="150000"/>
              </a:lnSpc>
            </a:pPr>
            <a:r>
              <a:rPr lang="en-US" sz="1600" i="1" dirty="0"/>
              <a:t>“In allocating Berkshire’s capital, we ask three questions: Should we keep the capital or pay it out to shareholders? If pay it out, then you have to decide whether to repurchase shares or issue a dividend. To decide whether to retain the capital, we have to answer the question: do we create more than $1 of value for every dollar we retain? Historically, the answer has been yes and we hope this will continue to be the case in the future but it’s not certain. If we decide to retain and invest the capital, then we ask, ‘What is the risk?’, and seek to do the most intelligent thing we can find. The cost of a deal is relative to the cost of the second best deal.”</a:t>
            </a:r>
          </a:p>
        </p:txBody>
      </p:sp>
      <p:sp>
        <p:nvSpPr>
          <p:cNvPr id="3" name="TextBox 2">
            <a:extLst>
              <a:ext uri="{FF2B5EF4-FFF2-40B4-BE49-F238E27FC236}">
                <a16:creationId xmlns:a16="http://schemas.microsoft.com/office/drawing/2014/main" id="{763BB757-6E59-D632-6E8F-5F34E4ACA7D1}"/>
              </a:ext>
            </a:extLst>
          </p:cNvPr>
          <p:cNvSpPr txBox="1"/>
          <p:nvPr/>
        </p:nvSpPr>
        <p:spPr>
          <a:xfrm>
            <a:off x="1480751" y="3350347"/>
            <a:ext cx="9230497" cy="2637966"/>
          </a:xfrm>
          <a:prstGeom prst="rect">
            <a:avLst/>
          </a:prstGeom>
          <a:noFill/>
        </p:spPr>
        <p:txBody>
          <a:bodyPr wrap="square" rtlCol="0">
            <a:spAutoFit/>
          </a:bodyPr>
          <a:lstStyle/>
          <a:p>
            <a:pPr algn="ctr">
              <a:lnSpc>
                <a:spcPct val="150000"/>
              </a:lnSpc>
            </a:pPr>
            <a:r>
              <a:rPr lang="en-US" sz="1600" dirty="0"/>
              <a:t>- Legally, there isn’t a big difference in terms. But I purposely refer to Cootie shareholders as ‘partners’ for a reason. Word choices impact our thoughts. If I think of them as my partners in the business, I make better decisions on their behalf. I serve as their fiduciary. I take full responsibility for their financial well-being with respect to our stock. I want to be an example of the good that can come from business done right.</a:t>
            </a:r>
          </a:p>
          <a:p>
            <a:pPr algn="ctr">
              <a:lnSpc>
                <a:spcPct val="150000"/>
              </a:lnSpc>
            </a:pPr>
            <a:r>
              <a:rPr lang="en-US" sz="1600" dirty="0"/>
              <a:t>- Owners / partnership mindset: one of the things that’s missing today in corporations is a feeling of partnership between shareholders, the board of directors, and management. If more CEOs viewed their shareholders as business partners, they’d do things a lot differently.</a:t>
            </a:r>
          </a:p>
        </p:txBody>
      </p:sp>
    </p:spTree>
    <p:extLst>
      <p:ext uri="{BB962C8B-B14F-4D97-AF65-F5344CB8AC3E}">
        <p14:creationId xmlns:p14="http://schemas.microsoft.com/office/powerpoint/2010/main" val="2540254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D01A-7F1D-B919-C025-0D66185EF9A6}"/>
              </a:ext>
            </a:extLst>
          </p:cNvPr>
          <p:cNvSpPr>
            <a:spLocks noGrp="1"/>
          </p:cNvSpPr>
          <p:nvPr>
            <p:ph type="title"/>
          </p:nvPr>
        </p:nvSpPr>
        <p:spPr/>
        <p:txBody>
          <a:bodyPr/>
          <a:lstStyle/>
          <a:p>
            <a:r>
              <a:rPr lang="en-US" dirty="0"/>
              <a:t>Intrinsic Value of a business</a:t>
            </a:r>
          </a:p>
        </p:txBody>
      </p:sp>
      <p:sp>
        <p:nvSpPr>
          <p:cNvPr id="3" name="Content Placeholder 2">
            <a:extLst>
              <a:ext uri="{FF2B5EF4-FFF2-40B4-BE49-F238E27FC236}">
                <a16:creationId xmlns:a16="http://schemas.microsoft.com/office/drawing/2014/main" id="{C19687EC-3BDE-75ED-B11F-60357E6F2847}"/>
              </a:ext>
            </a:extLst>
          </p:cNvPr>
          <p:cNvSpPr>
            <a:spLocks noGrp="1"/>
          </p:cNvSpPr>
          <p:nvPr>
            <p:ph sz="quarter" idx="13"/>
          </p:nvPr>
        </p:nvSpPr>
        <p:spPr/>
        <p:txBody>
          <a:bodyPr>
            <a:normAutofit fontScale="55000" lnSpcReduction="20000"/>
          </a:bodyPr>
          <a:lstStyle/>
          <a:p>
            <a:r>
              <a:rPr lang="en-US" dirty="0"/>
              <a:t>What determines the intrinsic value of a business?</a:t>
            </a:r>
          </a:p>
          <a:p>
            <a:pPr lvl="1"/>
            <a:r>
              <a:rPr lang="en-US" dirty="0"/>
              <a:t>Said another way, assuming you had perfect information, what would you add up to come up with a single number?</a:t>
            </a:r>
          </a:p>
          <a:p>
            <a:pPr lvl="1"/>
            <a:r>
              <a:rPr lang="en-US" dirty="0"/>
              <a:t>Academic perspective: “The intrinsic value is the net present value of all of the cash that can be taken out of the business during its remaining life.” </a:t>
            </a:r>
          </a:p>
          <a:p>
            <a:r>
              <a:rPr lang="en-US" dirty="0"/>
              <a:t>How about in plain English?</a:t>
            </a:r>
          </a:p>
          <a:p>
            <a:pPr lvl="1"/>
            <a:r>
              <a:rPr lang="en-US" dirty="0"/>
              <a:t>There are different future scenarios which lead to very different amounts of cash in the bank. What if there’s a recession? What if competition intensifies? What if in the case of Cootie, people stop eating hamburgers? </a:t>
            </a:r>
          </a:p>
          <a:p>
            <a:pPr lvl="1"/>
            <a:r>
              <a:rPr lang="en-US" dirty="0"/>
              <a:t>So the total amount of cash a business generates in its lifetime could be a lot of different numbers based on what happens in the world. </a:t>
            </a:r>
          </a:p>
          <a:p>
            <a:r>
              <a:rPr lang="en-US" dirty="0"/>
              <a:t>Net Present Value?</a:t>
            </a:r>
          </a:p>
          <a:p>
            <a:pPr lvl="1"/>
            <a:r>
              <a:rPr lang="en-US" dirty="0"/>
              <a:t>All it says is that a dollar today is worth more than a dollar tomorrow. </a:t>
            </a:r>
          </a:p>
          <a:p>
            <a:pPr lvl="1"/>
            <a:r>
              <a:rPr lang="en-US" dirty="0"/>
              <a:t>The higher the interest rate, the less that dollar ten years from now is worth. </a:t>
            </a:r>
          </a:p>
          <a:p>
            <a:pPr lvl="1"/>
            <a:r>
              <a:rPr lang="en-US" dirty="0"/>
              <a:t>So even if we had a crystal ball and knew the exact quantity of cash that we’d get out of our business from here to eternity, different interest rate assumptions would make that pile of cash worth more or less today. </a:t>
            </a:r>
          </a:p>
          <a:p>
            <a:r>
              <a:rPr lang="en-US" dirty="0"/>
              <a:t>Very smart people could look at the exact same set of facts and calculate two different intrinsic values based on their view of the future. </a:t>
            </a:r>
          </a:p>
          <a:p>
            <a:r>
              <a:rPr lang="en-US" dirty="0"/>
              <a:t>We simply provide all the facts as clearly as we can, just as we’d want to see them if the tables were turned. It’s the best we can do to be fair to our partners. </a:t>
            </a:r>
          </a:p>
        </p:txBody>
      </p:sp>
    </p:spTree>
    <p:extLst>
      <p:ext uri="{BB962C8B-B14F-4D97-AF65-F5344CB8AC3E}">
        <p14:creationId xmlns:p14="http://schemas.microsoft.com/office/powerpoint/2010/main" val="3644611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DAB3-E807-8787-3EC6-893F2E47982B}"/>
              </a:ext>
            </a:extLst>
          </p:cNvPr>
          <p:cNvSpPr>
            <a:spLocks noGrp="1"/>
          </p:cNvSpPr>
          <p:nvPr>
            <p:ph type="title"/>
          </p:nvPr>
        </p:nvSpPr>
        <p:spPr/>
        <p:txBody>
          <a:bodyPr/>
          <a:lstStyle/>
          <a:p>
            <a:r>
              <a:rPr lang="en-US" dirty="0"/>
              <a:t>How an investor makes a buck</a:t>
            </a:r>
          </a:p>
        </p:txBody>
      </p:sp>
      <p:sp>
        <p:nvSpPr>
          <p:cNvPr id="3" name="Content Placeholder 2">
            <a:extLst>
              <a:ext uri="{FF2B5EF4-FFF2-40B4-BE49-F238E27FC236}">
                <a16:creationId xmlns:a16="http://schemas.microsoft.com/office/drawing/2014/main" id="{2EA28A04-8033-F3F9-CDB1-9411774FAF24}"/>
              </a:ext>
            </a:extLst>
          </p:cNvPr>
          <p:cNvSpPr>
            <a:spLocks noGrp="1"/>
          </p:cNvSpPr>
          <p:nvPr>
            <p:ph sz="quarter" idx="13"/>
          </p:nvPr>
        </p:nvSpPr>
        <p:spPr/>
        <p:txBody>
          <a:bodyPr>
            <a:normAutofit fontScale="70000" lnSpcReduction="20000"/>
          </a:bodyPr>
          <a:lstStyle/>
          <a:p>
            <a:r>
              <a:rPr lang="en-US" dirty="0"/>
              <a:t>How do you make money as an investor or business owner? </a:t>
            </a:r>
          </a:p>
          <a:p>
            <a:pPr lvl="1"/>
            <a:r>
              <a:rPr lang="en-US" dirty="0"/>
              <a:t>When the underlying business becomes more profitable, the intrinsic value goes up and the share price tends to move upward as well. </a:t>
            </a:r>
          </a:p>
          <a:p>
            <a:pPr lvl="2"/>
            <a:r>
              <a:rPr lang="en-US" dirty="0"/>
              <a:t>Sometimes it can take longer than you’d ever expect for share price and intrinsic value to converge, but they eventually do. </a:t>
            </a:r>
          </a:p>
          <a:p>
            <a:pPr lvl="2"/>
            <a:r>
              <a:rPr lang="en-US" dirty="0"/>
              <a:t>You only get that money when you sell</a:t>
            </a:r>
          </a:p>
          <a:p>
            <a:pPr lvl="1"/>
            <a:r>
              <a:rPr lang="en-US" dirty="0"/>
              <a:t>The company can pay out dividends</a:t>
            </a:r>
          </a:p>
          <a:p>
            <a:pPr lvl="2"/>
            <a:r>
              <a:rPr lang="en-US" dirty="0"/>
              <a:t>Most executives believe that once they pay a dividend, they have to keep paying it. Maybe even increase it a little every year. They think they have to give the shareholders their allowance to keep them happy. Keep them at bay </a:t>
            </a:r>
          </a:p>
          <a:p>
            <a:pPr lvl="2"/>
            <a:r>
              <a:rPr lang="en-US" dirty="0"/>
              <a:t>IF you’re one of the partners in a successful business, you should want to keep as much of your money as possible invested there. That assumes the business is doing good things with the money, by which I mean earning high returns on invested capital and redeploying the money intelligently. </a:t>
            </a:r>
          </a:p>
          <a:p>
            <a:pPr lvl="2"/>
            <a:r>
              <a:rPr lang="en-US" dirty="0"/>
              <a:t>The same magic of compounding can happen inside a company when a high ROIC strategy has a long runway to absorb a lot of capital and keep providing high returns. It acts like a golden goose. If you’re an investor, you want management to unlock the compounding machine inside the business. Then you have to do all you can not to take any money out of it. You want to keep your money tied in this machine that feeds itself and keeps growing. Taking money out would be a terrible idea – including to pay a dividend. </a:t>
            </a:r>
          </a:p>
        </p:txBody>
      </p:sp>
    </p:spTree>
    <p:extLst>
      <p:ext uri="{BB962C8B-B14F-4D97-AF65-F5344CB8AC3E}">
        <p14:creationId xmlns:p14="http://schemas.microsoft.com/office/powerpoint/2010/main" val="3431096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D1DED8-0FF7-BD8A-807D-2290D20FBD88}"/>
              </a:ext>
            </a:extLst>
          </p:cNvPr>
          <p:cNvSpPr txBox="1"/>
          <p:nvPr/>
        </p:nvSpPr>
        <p:spPr>
          <a:xfrm>
            <a:off x="1443680" y="1158432"/>
            <a:ext cx="9304637" cy="2492990"/>
          </a:xfrm>
          <a:prstGeom prst="rect">
            <a:avLst/>
          </a:prstGeom>
          <a:noFill/>
        </p:spPr>
        <p:txBody>
          <a:bodyPr wrap="square" rtlCol="0">
            <a:spAutoFit/>
          </a:bodyPr>
          <a:lstStyle/>
          <a:p>
            <a:pPr algn="ctr">
              <a:lnSpc>
                <a:spcPct val="150000"/>
              </a:lnSpc>
            </a:pPr>
            <a:r>
              <a:rPr lang="en-US" sz="1600" i="1" dirty="0"/>
              <a:t>Paying a dividend should be the last resort for a rebel allocator. It’s like a confession that they have a lack of attractive ideas. It says a lot actually: I can’t reinvest back in our business and find profitable growth. There are no acquisitions that would be productive for our partners. The price of our own stock is high enough to be inappropriate to buy back. In essence, they’re saying I can’t find anything smart to do with this money, so I’m giving it back to my partners. </a:t>
            </a:r>
          </a:p>
          <a:p>
            <a:endParaRPr lang="en-US" dirty="0"/>
          </a:p>
          <a:p>
            <a:endParaRPr lang="en-US" dirty="0"/>
          </a:p>
        </p:txBody>
      </p:sp>
      <p:sp>
        <p:nvSpPr>
          <p:cNvPr id="3" name="TextBox 2">
            <a:extLst>
              <a:ext uri="{FF2B5EF4-FFF2-40B4-BE49-F238E27FC236}">
                <a16:creationId xmlns:a16="http://schemas.microsoft.com/office/drawing/2014/main" id="{A5D102D4-5CC3-1414-3AE3-A1961FF3F070}"/>
              </a:ext>
            </a:extLst>
          </p:cNvPr>
          <p:cNvSpPr txBox="1"/>
          <p:nvPr/>
        </p:nvSpPr>
        <p:spPr>
          <a:xfrm>
            <a:off x="1443680" y="3284024"/>
            <a:ext cx="9304637" cy="2637966"/>
          </a:xfrm>
          <a:prstGeom prst="rect">
            <a:avLst/>
          </a:prstGeom>
          <a:noFill/>
        </p:spPr>
        <p:txBody>
          <a:bodyPr wrap="square" rtlCol="0">
            <a:spAutoFit/>
          </a:bodyPr>
          <a:lstStyle/>
          <a:p>
            <a:pPr algn="ctr">
              <a:lnSpc>
                <a:spcPct val="150000"/>
              </a:lnSpc>
            </a:pPr>
            <a:r>
              <a:rPr lang="en-US" sz="1600" i="1" dirty="0"/>
              <a:t>In some instances, especially for an older, established company, paying a dividend could make sense. They may have a profitable business that simply can’t absorb new reinvestment. They’re out of other good opportunities and are sending the money back to owners. If that was the reasoning used, it’s very honorable to pay a dividend rather than have the hubris of reinvesting in value-destroying projects. I’d call that recommendable even. There are a lot of unforced errors made in Corporate America from trying to jam money into empire-building; self-congratulatory BBQ projects. It’s slower to grow with the mindset of a good capital allocator, which is why it’s so rare; but my belief is it’s longer lasting. </a:t>
            </a:r>
          </a:p>
        </p:txBody>
      </p:sp>
    </p:spTree>
    <p:extLst>
      <p:ext uri="{BB962C8B-B14F-4D97-AF65-F5344CB8AC3E}">
        <p14:creationId xmlns:p14="http://schemas.microsoft.com/office/powerpoint/2010/main" val="3381633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253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9B63-724D-886D-660E-1276D5265B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219316-2F73-52E9-35E7-8413DEBCE57A}"/>
              </a:ext>
            </a:extLst>
          </p:cNvPr>
          <p:cNvSpPr>
            <a:spLocks noGrp="1"/>
          </p:cNvSpPr>
          <p:nvPr>
            <p:ph sz="quarter" idx="13"/>
          </p:nvPr>
        </p:nvSpPr>
        <p:spPr/>
        <p:txBody>
          <a:bodyPr/>
          <a:lstStyle/>
          <a:p>
            <a:r>
              <a:rPr lang="en-US" dirty="0"/>
              <a:t>What is your definition of capital allocation?</a:t>
            </a:r>
          </a:p>
          <a:p>
            <a:pPr lvl="1"/>
            <a:r>
              <a:rPr lang="en-US" dirty="0"/>
              <a:t>At the most basic level, It’s how you decide to spend money. But it’s even deeper than that. Successful capital allocation means converting inputs like money, materials, energy, ideas, human effort, into more valuable outputs. It’s that transformation process. </a:t>
            </a:r>
          </a:p>
        </p:txBody>
      </p:sp>
    </p:spTree>
    <p:extLst>
      <p:ext uri="{BB962C8B-B14F-4D97-AF65-F5344CB8AC3E}">
        <p14:creationId xmlns:p14="http://schemas.microsoft.com/office/powerpoint/2010/main" val="175372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6FC6-7F37-278B-6AA0-603D07DC5DAF}"/>
              </a:ext>
            </a:extLst>
          </p:cNvPr>
          <p:cNvSpPr>
            <a:spLocks noGrp="1"/>
          </p:cNvSpPr>
          <p:nvPr>
            <p:ph type="title"/>
          </p:nvPr>
        </p:nvSpPr>
        <p:spPr/>
        <p:txBody>
          <a:bodyPr/>
          <a:lstStyle/>
          <a:p>
            <a:r>
              <a:rPr lang="en-US" dirty="0"/>
              <a:t>Deeper dive on </a:t>
            </a:r>
            <a:r>
              <a:rPr lang="en-US" i="1" dirty="0"/>
              <a:t>C</a:t>
            </a:r>
            <a:r>
              <a:rPr lang="en-US" dirty="0"/>
              <a:t>, </a:t>
            </a:r>
            <a:r>
              <a:rPr lang="en-US" i="1" dirty="0"/>
              <a:t>P</a:t>
            </a:r>
            <a:r>
              <a:rPr lang="en-US" dirty="0"/>
              <a:t>, </a:t>
            </a:r>
            <a:r>
              <a:rPr lang="en-US" i="1" dirty="0"/>
              <a:t>V</a:t>
            </a:r>
          </a:p>
        </p:txBody>
      </p:sp>
      <p:sp>
        <p:nvSpPr>
          <p:cNvPr id="3" name="Content Placeholder 2">
            <a:extLst>
              <a:ext uri="{FF2B5EF4-FFF2-40B4-BE49-F238E27FC236}">
                <a16:creationId xmlns:a16="http://schemas.microsoft.com/office/drawing/2014/main" id="{A2194F33-583D-48C0-7CCB-158D6A5F5AAD}"/>
              </a:ext>
            </a:extLst>
          </p:cNvPr>
          <p:cNvSpPr>
            <a:spLocks noGrp="1"/>
          </p:cNvSpPr>
          <p:nvPr>
            <p:ph sz="quarter" idx="13"/>
          </p:nvPr>
        </p:nvSpPr>
        <p:spPr>
          <a:xfrm>
            <a:off x="913774" y="2367092"/>
            <a:ext cx="10363826" cy="4064188"/>
          </a:xfrm>
        </p:spPr>
        <p:txBody>
          <a:bodyPr>
            <a:normAutofit fontScale="77500" lnSpcReduction="20000"/>
          </a:bodyPr>
          <a:lstStyle/>
          <a:p>
            <a:r>
              <a:rPr lang="en-US" dirty="0"/>
              <a:t>1) What does cost actually mean here?</a:t>
            </a:r>
          </a:p>
          <a:p>
            <a:pPr lvl="1"/>
            <a:r>
              <a:rPr lang="en-US" dirty="0"/>
              <a:t>Every cost should be included in the </a:t>
            </a:r>
            <a:r>
              <a:rPr lang="en-US" i="1" dirty="0"/>
              <a:t>C</a:t>
            </a:r>
            <a:r>
              <a:rPr lang="en-US" dirty="0"/>
              <a:t> number. The more comprehensive your list, the better your calculation of true economic cost. </a:t>
            </a:r>
          </a:p>
          <a:p>
            <a:r>
              <a:rPr lang="en-US" dirty="0"/>
              <a:t>2) The price you receive for selling something</a:t>
            </a:r>
          </a:p>
          <a:p>
            <a:pPr lvl="1"/>
            <a:r>
              <a:rPr lang="en-US" dirty="0"/>
              <a:t>It’s helpful to look at the price through different time periods </a:t>
            </a:r>
          </a:p>
          <a:p>
            <a:pPr lvl="2"/>
            <a:r>
              <a:rPr lang="en-US" dirty="0"/>
              <a:t>Newspaper subscription: that first month’s price, one transaction, wouldn’t tell the whole story </a:t>
            </a:r>
          </a:p>
          <a:p>
            <a:pPr lvl="2"/>
            <a:r>
              <a:rPr lang="en-US" dirty="0"/>
              <a:t>Often it is better to look at the customer’s lifetime relationships to determine costs and prices</a:t>
            </a:r>
          </a:p>
          <a:p>
            <a:pPr lvl="2"/>
            <a:r>
              <a:rPr lang="en-US" dirty="0"/>
              <a:t>If you have more than five competitors in your fishbowl, don’t expect to be able to control the price of anything</a:t>
            </a:r>
          </a:p>
          <a:p>
            <a:pPr lvl="2"/>
            <a:r>
              <a:rPr lang="en-US" dirty="0"/>
              <a:t>In the long run, a mature market becomes a two-horse race </a:t>
            </a:r>
          </a:p>
          <a:p>
            <a:r>
              <a:rPr lang="en-US" dirty="0"/>
              <a:t>3) the value of something always depends on your individual context</a:t>
            </a:r>
          </a:p>
          <a:p>
            <a:pPr lvl="1"/>
            <a:r>
              <a:rPr lang="en-US" dirty="0"/>
              <a:t>We all have wants and needs at different times. They vary w/ the condition you’re experiencing </a:t>
            </a:r>
          </a:p>
          <a:p>
            <a:pPr lvl="2"/>
            <a:r>
              <a:rPr lang="en-US" dirty="0"/>
              <a:t>If you’re drowning in a river, a glass of water isn’t much of use. If you’re stranded in the desert, it’s almost infinitely valuable to you </a:t>
            </a:r>
          </a:p>
          <a:p>
            <a:pPr lvl="1"/>
            <a:r>
              <a:rPr lang="en-US" dirty="0"/>
              <a:t>Every human has a list buried in their head that’s the order of their wants and needs at that given moment </a:t>
            </a:r>
          </a:p>
          <a:p>
            <a:pPr lvl="2"/>
            <a:r>
              <a:rPr lang="en-US" dirty="0"/>
              <a:t>The list usually changes slowly </a:t>
            </a:r>
          </a:p>
        </p:txBody>
      </p:sp>
    </p:spTree>
    <p:extLst>
      <p:ext uri="{BB962C8B-B14F-4D97-AF65-F5344CB8AC3E}">
        <p14:creationId xmlns:p14="http://schemas.microsoft.com/office/powerpoint/2010/main" val="32007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99EF-A7E4-BBAE-0F3B-05FA90790FEA}"/>
              </a:ext>
            </a:extLst>
          </p:cNvPr>
          <p:cNvSpPr>
            <a:spLocks noGrp="1"/>
          </p:cNvSpPr>
          <p:nvPr>
            <p:ph type="title"/>
          </p:nvPr>
        </p:nvSpPr>
        <p:spPr/>
        <p:txBody>
          <a:bodyPr/>
          <a:lstStyle/>
          <a:p>
            <a:r>
              <a:rPr lang="en-US" dirty="0"/>
              <a:t>Railroad</a:t>
            </a:r>
          </a:p>
        </p:txBody>
      </p:sp>
      <p:sp>
        <p:nvSpPr>
          <p:cNvPr id="3" name="Content Placeholder 2">
            <a:extLst>
              <a:ext uri="{FF2B5EF4-FFF2-40B4-BE49-F238E27FC236}">
                <a16:creationId xmlns:a16="http://schemas.microsoft.com/office/drawing/2014/main" id="{037131E7-9D2B-0BF2-0ECB-FC7482462AE1}"/>
              </a:ext>
            </a:extLst>
          </p:cNvPr>
          <p:cNvSpPr>
            <a:spLocks noGrp="1"/>
          </p:cNvSpPr>
          <p:nvPr>
            <p:ph sz="quarter" idx="13"/>
          </p:nvPr>
        </p:nvSpPr>
        <p:spPr>
          <a:xfrm>
            <a:off x="913774" y="2367092"/>
            <a:ext cx="10363826" cy="4003228"/>
          </a:xfrm>
        </p:spPr>
        <p:txBody>
          <a:bodyPr>
            <a:normAutofit fontScale="92500" lnSpcReduction="20000"/>
          </a:bodyPr>
          <a:lstStyle/>
          <a:p>
            <a:r>
              <a:rPr lang="en-US" dirty="0"/>
              <a:t>Plan: spend six </a:t>
            </a:r>
            <a:r>
              <a:rPr lang="en-US" i="1" dirty="0"/>
              <a:t>billion</a:t>
            </a:r>
            <a:r>
              <a:rPr lang="en-US" dirty="0"/>
              <a:t> dollars to redo the highway track from London to </a:t>
            </a:r>
            <a:r>
              <a:rPr lang="en-US" dirty="0" err="1"/>
              <a:t>paris</a:t>
            </a:r>
            <a:endParaRPr lang="en-US" dirty="0"/>
          </a:p>
          <a:p>
            <a:pPr lvl="1"/>
            <a:r>
              <a:rPr lang="en-US" dirty="0"/>
              <a:t>Cut thirty minutes off a four-hour journey</a:t>
            </a:r>
          </a:p>
          <a:p>
            <a:pPr lvl="1"/>
            <a:r>
              <a:rPr lang="en-US" dirty="0"/>
              <a:t>Less time on the train is a good thing, right? </a:t>
            </a:r>
          </a:p>
          <a:p>
            <a:r>
              <a:rPr lang="en-US" dirty="0"/>
              <a:t>Or, spend six million dollars to add tv sets into every seat and also provide passengers with free movies</a:t>
            </a:r>
          </a:p>
          <a:p>
            <a:pPr lvl="1"/>
            <a:r>
              <a:rPr lang="en-US" dirty="0"/>
              <a:t>Spend 1/1,000</a:t>
            </a:r>
            <a:r>
              <a:rPr lang="en-US" baseline="30000" dirty="0"/>
              <a:t>th</a:t>
            </a:r>
            <a:r>
              <a:rPr lang="en-US" dirty="0"/>
              <a:t> of the original price and make the ride feel even shorter than the thirty minute proposed reduction </a:t>
            </a:r>
          </a:p>
          <a:p>
            <a:pPr lvl="1"/>
            <a:r>
              <a:rPr lang="en-US" dirty="0"/>
              <a:t>Don’t be an engineer. Think! What would make the customer more happy? </a:t>
            </a:r>
          </a:p>
          <a:p>
            <a:r>
              <a:rPr lang="en-US" dirty="0"/>
              <a:t>Takeaway: </a:t>
            </a:r>
          </a:p>
          <a:p>
            <a:pPr lvl="1"/>
            <a:r>
              <a:rPr lang="en-US" dirty="0"/>
              <a:t>Perceived value is based on what the individual customer feels and experiences</a:t>
            </a:r>
          </a:p>
          <a:p>
            <a:pPr lvl="2"/>
            <a:r>
              <a:rPr lang="en-US" dirty="0"/>
              <a:t>The people closest to the customer probably have the best gauge on how to fix a problem or what might delight the customer</a:t>
            </a:r>
          </a:p>
          <a:p>
            <a:pPr lvl="1"/>
            <a:endParaRPr lang="en-US" dirty="0"/>
          </a:p>
        </p:txBody>
      </p:sp>
    </p:spTree>
    <p:extLst>
      <p:ext uri="{BB962C8B-B14F-4D97-AF65-F5344CB8AC3E}">
        <p14:creationId xmlns:p14="http://schemas.microsoft.com/office/powerpoint/2010/main" val="4156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8F7A63-9A62-FDB6-725D-A107DCB8F8BA}"/>
              </a:ext>
            </a:extLst>
          </p:cNvPr>
          <p:cNvSpPr/>
          <p:nvPr/>
        </p:nvSpPr>
        <p:spPr>
          <a:xfrm>
            <a:off x="3007996" y="1534898"/>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98D8F595-4B3C-F2C1-CB65-F4E2D33B0A0B}"/>
              </a:ext>
            </a:extLst>
          </p:cNvPr>
          <p:cNvCxnSpPr>
            <a:cxnSpLocks/>
          </p:cNvCxnSpPr>
          <p:nvPr/>
        </p:nvCxnSpPr>
        <p:spPr>
          <a:xfrm>
            <a:off x="6049617" y="1860498"/>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48DD07-CC8F-9836-9ECC-1F8F53AA33C8}"/>
              </a:ext>
            </a:extLst>
          </p:cNvPr>
          <p:cNvCxnSpPr>
            <a:cxnSpLocks/>
          </p:cNvCxnSpPr>
          <p:nvPr/>
        </p:nvCxnSpPr>
        <p:spPr>
          <a:xfrm>
            <a:off x="6447183" y="2178550"/>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FB2B9F5-9207-D483-B2C0-97D974001CD2}"/>
              </a:ext>
            </a:extLst>
          </p:cNvPr>
          <p:cNvCxnSpPr>
            <a:cxnSpLocks/>
          </p:cNvCxnSpPr>
          <p:nvPr/>
        </p:nvCxnSpPr>
        <p:spPr>
          <a:xfrm flipH="1">
            <a:off x="4803913" y="2178550"/>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4BAEEFC-E877-905D-F8A4-CC58AFE22B6C}"/>
              </a:ext>
            </a:extLst>
          </p:cNvPr>
          <p:cNvSpPr txBox="1"/>
          <p:nvPr/>
        </p:nvSpPr>
        <p:spPr>
          <a:xfrm>
            <a:off x="5721627" y="4953770"/>
            <a:ext cx="748747" cy="369332"/>
          </a:xfrm>
          <a:prstGeom prst="rect">
            <a:avLst/>
          </a:prstGeom>
          <a:noFill/>
        </p:spPr>
        <p:txBody>
          <a:bodyPr wrap="square" rtlCol="0">
            <a:spAutoFit/>
          </a:bodyPr>
          <a:lstStyle/>
          <a:p>
            <a:r>
              <a:rPr lang="en-US" dirty="0"/>
              <a:t>Value</a:t>
            </a:r>
          </a:p>
        </p:txBody>
      </p:sp>
      <p:sp>
        <p:nvSpPr>
          <p:cNvPr id="8" name="TextBox 7">
            <a:extLst>
              <a:ext uri="{FF2B5EF4-FFF2-40B4-BE49-F238E27FC236}">
                <a16:creationId xmlns:a16="http://schemas.microsoft.com/office/drawing/2014/main" id="{14F30AE7-952C-8A8C-9A4D-24823A8BBB5B}"/>
              </a:ext>
            </a:extLst>
          </p:cNvPr>
          <p:cNvSpPr txBox="1"/>
          <p:nvPr/>
        </p:nvSpPr>
        <p:spPr>
          <a:xfrm>
            <a:off x="6872874" y="4953770"/>
            <a:ext cx="748747" cy="369332"/>
          </a:xfrm>
          <a:prstGeom prst="rect">
            <a:avLst/>
          </a:prstGeom>
          <a:noFill/>
        </p:spPr>
        <p:txBody>
          <a:bodyPr wrap="square" rtlCol="0">
            <a:spAutoFit/>
          </a:bodyPr>
          <a:lstStyle/>
          <a:p>
            <a:r>
              <a:rPr lang="en-US" dirty="0"/>
              <a:t>Price</a:t>
            </a:r>
          </a:p>
        </p:txBody>
      </p:sp>
      <p:sp>
        <p:nvSpPr>
          <p:cNvPr id="9" name="TextBox 8">
            <a:extLst>
              <a:ext uri="{FF2B5EF4-FFF2-40B4-BE49-F238E27FC236}">
                <a16:creationId xmlns:a16="http://schemas.microsoft.com/office/drawing/2014/main" id="{0340B7C3-063C-58A9-4048-0ABE368B0D48}"/>
              </a:ext>
            </a:extLst>
          </p:cNvPr>
          <p:cNvSpPr txBox="1"/>
          <p:nvPr/>
        </p:nvSpPr>
        <p:spPr>
          <a:xfrm>
            <a:off x="4454760" y="4953770"/>
            <a:ext cx="748747" cy="369332"/>
          </a:xfrm>
          <a:prstGeom prst="rect">
            <a:avLst/>
          </a:prstGeom>
          <a:noFill/>
        </p:spPr>
        <p:txBody>
          <a:bodyPr wrap="square" rtlCol="0">
            <a:spAutoFit/>
          </a:bodyPr>
          <a:lstStyle/>
          <a:p>
            <a:r>
              <a:rPr lang="en-US" dirty="0"/>
              <a:t>Cost	</a:t>
            </a:r>
          </a:p>
        </p:txBody>
      </p:sp>
      <p:sp>
        <p:nvSpPr>
          <p:cNvPr id="10" name="TextBox 9">
            <a:extLst>
              <a:ext uri="{FF2B5EF4-FFF2-40B4-BE49-F238E27FC236}">
                <a16:creationId xmlns:a16="http://schemas.microsoft.com/office/drawing/2014/main" id="{A8431BC8-722D-6764-9028-0651ACA58578}"/>
              </a:ext>
            </a:extLst>
          </p:cNvPr>
          <p:cNvSpPr txBox="1"/>
          <p:nvPr/>
        </p:nvSpPr>
        <p:spPr>
          <a:xfrm>
            <a:off x="492369" y="1885071"/>
            <a:ext cx="2416237" cy="1200329"/>
          </a:xfrm>
          <a:prstGeom prst="rect">
            <a:avLst/>
          </a:prstGeom>
          <a:noFill/>
        </p:spPr>
        <p:txBody>
          <a:bodyPr wrap="square" rtlCol="0">
            <a:spAutoFit/>
          </a:bodyPr>
          <a:lstStyle/>
          <a:p>
            <a:r>
              <a:rPr lang="en-US" dirty="0"/>
              <a:t>- The customer doesn’t think they’re getting their money’s worth.</a:t>
            </a:r>
          </a:p>
          <a:p>
            <a:endParaRPr lang="en-US" dirty="0"/>
          </a:p>
        </p:txBody>
      </p:sp>
      <p:sp>
        <p:nvSpPr>
          <p:cNvPr id="11" name="TextBox 10">
            <a:extLst>
              <a:ext uri="{FF2B5EF4-FFF2-40B4-BE49-F238E27FC236}">
                <a16:creationId xmlns:a16="http://schemas.microsoft.com/office/drawing/2014/main" id="{A245B306-F240-577D-C857-C7B73DBBD22C}"/>
              </a:ext>
            </a:extLst>
          </p:cNvPr>
          <p:cNvSpPr txBox="1"/>
          <p:nvPr/>
        </p:nvSpPr>
        <p:spPr>
          <a:xfrm>
            <a:off x="4696632" y="1067285"/>
            <a:ext cx="2798733" cy="369332"/>
          </a:xfrm>
          <a:prstGeom prst="rect">
            <a:avLst/>
          </a:prstGeom>
          <a:noFill/>
        </p:spPr>
        <p:txBody>
          <a:bodyPr wrap="square" rtlCol="0">
            <a:spAutoFit/>
          </a:bodyPr>
          <a:lstStyle/>
          <a:p>
            <a:pPr algn="ctr"/>
            <a:r>
              <a:rPr lang="en-US" dirty="0"/>
              <a:t>Customer Feels Cheated</a:t>
            </a:r>
          </a:p>
        </p:txBody>
      </p:sp>
      <p:sp>
        <p:nvSpPr>
          <p:cNvPr id="12" name="TextBox 11">
            <a:extLst>
              <a:ext uri="{FF2B5EF4-FFF2-40B4-BE49-F238E27FC236}">
                <a16:creationId xmlns:a16="http://schemas.microsoft.com/office/drawing/2014/main" id="{3A61A898-D114-9ACC-B3AB-605DF9B3AA21}"/>
              </a:ext>
            </a:extLst>
          </p:cNvPr>
          <p:cNvSpPr txBox="1"/>
          <p:nvPr/>
        </p:nvSpPr>
        <p:spPr>
          <a:xfrm>
            <a:off x="9558376" y="1860909"/>
            <a:ext cx="2385095" cy="2308324"/>
          </a:xfrm>
          <a:prstGeom prst="rect">
            <a:avLst/>
          </a:prstGeom>
          <a:noFill/>
        </p:spPr>
        <p:txBody>
          <a:bodyPr wrap="square" rtlCol="0">
            <a:spAutoFit/>
          </a:bodyPr>
          <a:lstStyle/>
          <a:p>
            <a:r>
              <a:rPr lang="en-US" dirty="0"/>
              <a:t>- It’s an opportunity for other businesses to come steal that unhappy customer. </a:t>
            </a:r>
          </a:p>
          <a:p>
            <a:endParaRPr lang="en-US" dirty="0"/>
          </a:p>
          <a:p>
            <a:r>
              <a:rPr lang="en-US" dirty="0"/>
              <a:t>- Eventually that person will find a way to stop paying for the product. </a:t>
            </a:r>
          </a:p>
        </p:txBody>
      </p:sp>
    </p:spTree>
    <p:extLst>
      <p:ext uri="{BB962C8B-B14F-4D97-AF65-F5344CB8AC3E}">
        <p14:creationId xmlns:p14="http://schemas.microsoft.com/office/powerpoint/2010/main" val="328850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027D55-E927-24E3-2675-E34FD041D6BE}"/>
              </a:ext>
            </a:extLst>
          </p:cNvPr>
          <p:cNvSpPr/>
          <p:nvPr/>
        </p:nvSpPr>
        <p:spPr>
          <a:xfrm>
            <a:off x="4078553" y="1534898"/>
            <a:ext cx="6176007" cy="37882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F4CACEA-94C2-2226-0F87-C555A0EE0C73}"/>
              </a:ext>
            </a:extLst>
          </p:cNvPr>
          <p:cNvCxnSpPr>
            <a:cxnSpLocks/>
          </p:cNvCxnSpPr>
          <p:nvPr/>
        </p:nvCxnSpPr>
        <p:spPr>
          <a:xfrm>
            <a:off x="7120174" y="1860498"/>
            <a:ext cx="0" cy="29949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2F82803-9F1A-0AAE-F7BA-2716EE137B22}"/>
              </a:ext>
            </a:extLst>
          </p:cNvPr>
          <p:cNvCxnSpPr>
            <a:cxnSpLocks/>
          </p:cNvCxnSpPr>
          <p:nvPr/>
        </p:nvCxnSpPr>
        <p:spPr>
          <a:xfrm>
            <a:off x="7517740" y="2178550"/>
            <a:ext cx="748747"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8BED7B-EE32-FB38-5BD0-AE5100A76240}"/>
              </a:ext>
            </a:extLst>
          </p:cNvPr>
          <p:cNvCxnSpPr>
            <a:cxnSpLocks/>
          </p:cNvCxnSpPr>
          <p:nvPr/>
        </p:nvCxnSpPr>
        <p:spPr>
          <a:xfrm flipH="1">
            <a:off x="5874470" y="2178550"/>
            <a:ext cx="917714" cy="26769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DB30EB-4BC3-9CF2-22EB-4AFA81B7E9F5}"/>
              </a:ext>
            </a:extLst>
          </p:cNvPr>
          <p:cNvSpPr txBox="1"/>
          <p:nvPr/>
        </p:nvSpPr>
        <p:spPr>
          <a:xfrm>
            <a:off x="6792184" y="4953770"/>
            <a:ext cx="748747" cy="369332"/>
          </a:xfrm>
          <a:prstGeom prst="rect">
            <a:avLst/>
          </a:prstGeom>
          <a:noFill/>
        </p:spPr>
        <p:txBody>
          <a:bodyPr wrap="square" rtlCol="0">
            <a:spAutoFit/>
          </a:bodyPr>
          <a:lstStyle/>
          <a:p>
            <a:r>
              <a:rPr lang="en-US" dirty="0"/>
              <a:t>Value</a:t>
            </a:r>
          </a:p>
        </p:txBody>
      </p:sp>
      <p:sp>
        <p:nvSpPr>
          <p:cNvPr id="7" name="TextBox 6">
            <a:extLst>
              <a:ext uri="{FF2B5EF4-FFF2-40B4-BE49-F238E27FC236}">
                <a16:creationId xmlns:a16="http://schemas.microsoft.com/office/drawing/2014/main" id="{B5C253EC-06C1-EAB7-FD69-EF46C75F3A97}"/>
              </a:ext>
            </a:extLst>
          </p:cNvPr>
          <p:cNvSpPr txBox="1"/>
          <p:nvPr/>
        </p:nvSpPr>
        <p:spPr>
          <a:xfrm>
            <a:off x="7943431" y="4953770"/>
            <a:ext cx="748747" cy="369332"/>
          </a:xfrm>
          <a:prstGeom prst="rect">
            <a:avLst/>
          </a:prstGeom>
          <a:noFill/>
        </p:spPr>
        <p:txBody>
          <a:bodyPr wrap="square" rtlCol="0">
            <a:spAutoFit/>
          </a:bodyPr>
          <a:lstStyle/>
          <a:p>
            <a:r>
              <a:rPr lang="en-US" dirty="0"/>
              <a:t>Cost</a:t>
            </a:r>
          </a:p>
        </p:txBody>
      </p:sp>
      <p:sp>
        <p:nvSpPr>
          <p:cNvPr id="8" name="TextBox 7">
            <a:extLst>
              <a:ext uri="{FF2B5EF4-FFF2-40B4-BE49-F238E27FC236}">
                <a16:creationId xmlns:a16="http://schemas.microsoft.com/office/drawing/2014/main" id="{E63257BB-09ED-EB29-907A-3C961C34756A}"/>
              </a:ext>
            </a:extLst>
          </p:cNvPr>
          <p:cNvSpPr txBox="1"/>
          <p:nvPr/>
        </p:nvSpPr>
        <p:spPr>
          <a:xfrm>
            <a:off x="5525317" y="4953770"/>
            <a:ext cx="748747" cy="369332"/>
          </a:xfrm>
          <a:prstGeom prst="rect">
            <a:avLst/>
          </a:prstGeom>
          <a:noFill/>
        </p:spPr>
        <p:txBody>
          <a:bodyPr wrap="square" rtlCol="0">
            <a:spAutoFit/>
          </a:bodyPr>
          <a:lstStyle/>
          <a:p>
            <a:r>
              <a:rPr lang="en-US" dirty="0"/>
              <a:t>Price	</a:t>
            </a:r>
          </a:p>
        </p:txBody>
      </p:sp>
      <p:sp>
        <p:nvSpPr>
          <p:cNvPr id="9" name="TextBox 8">
            <a:extLst>
              <a:ext uri="{FF2B5EF4-FFF2-40B4-BE49-F238E27FC236}">
                <a16:creationId xmlns:a16="http://schemas.microsoft.com/office/drawing/2014/main" id="{5845C6A6-F94E-8D85-D0AC-F026126C690A}"/>
              </a:ext>
            </a:extLst>
          </p:cNvPr>
          <p:cNvSpPr txBox="1"/>
          <p:nvPr/>
        </p:nvSpPr>
        <p:spPr>
          <a:xfrm>
            <a:off x="5796893" y="1067285"/>
            <a:ext cx="2739326" cy="369332"/>
          </a:xfrm>
          <a:prstGeom prst="rect">
            <a:avLst/>
          </a:prstGeom>
          <a:noFill/>
        </p:spPr>
        <p:txBody>
          <a:bodyPr wrap="square" rtlCol="0">
            <a:spAutoFit/>
          </a:bodyPr>
          <a:lstStyle/>
          <a:p>
            <a:pPr algn="ctr"/>
            <a:r>
              <a:rPr lang="en-US" dirty="0"/>
              <a:t>Next Stop: Bankruptcy </a:t>
            </a:r>
          </a:p>
        </p:txBody>
      </p:sp>
      <p:sp>
        <p:nvSpPr>
          <p:cNvPr id="10" name="TextBox 9">
            <a:extLst>
              <a:ext uri="{FF2B5EF4-FFF2-40B4-BE49-F238E27FC236}">
                <a16:creationId xmlns:a16="http://schemas.microsoft.com/office/drawing/2014/main" id="{50530556-2CEA-88DC-9CDC-A6CAD37AD082}"/>
              </a:ext>
            </a:extLst>
          </p:cNvPr>
          <p:cNvSpPr txBox="1"/>
          <p:nvPr/>
        </p:nvSpPr>
        <p:spPr>
          <a:xfrm>
            <a:off x="403120" y="2690336"/>
            <a:ext cx="3277868" cy="1477328"/>
          </a:xfrm>
          <a:prstGeom prst="rect">
            <a:avLst/>
          </a:prstGeom>
          <a:noFill/>
        </p:spPr>
        <p:txBody>
          <a:bodyPr wrap="square" rtlCol="0">
            <a:spAutoFit/>
          </a:bodyPr>
          <a:lstStyle/>
          <a:p>
            <a:pPr algn="ctr"/>
            <a:r>
              <a:rPr lang="en-US" dirty="0"/>
              <a:t>- The consumer is delighted but you can’t stay in business. </a:t>
            </a:r>
          </a:p>
          <a:p>
            <a:pPr algn="ctr"/>
            <a:endParaRPr lang="en-US" dirty="0"/>
          </a:p>
          <a:p>
            <a:pPr algn="ctr"/>
            <a:r>
              <a:rPr lang="en-US" dirty="0"/>
              <a:t>- It’s only a matter of time before you run out of money. </a:t>
            </a:r>
          </a:p>
        </p:txBody>
      </p:sp>
    </p:spTree>
    <p:extLst>
      <p:ext uri="{BB962C8B-B14F-4D97-AF65-F5344CB8AC3E}">
        <p14:creationId xmlns:p14="http://schemas.microsoft.com/office/powerpoint/2010/main" val="133246064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16256</TotalTime>
  <Words>7508</Words>
  <Application>Microsoft Macintosh PowerPoint</Application>
  <PresentationFormat>Widescreen</PresentationFormat>
  <Paragraphs>411</Paragraphs>
  <Slides>56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Tw Cen MT</vt:lpstr>
      <vt:lpstr>Droplet</vt:lpstr>
      <vt:lpstr>Value to price</vt:lpstr>
      <vt:lpstr>The state of yarak</vt:lpstr>
      <vt:lpstr>Compounding </vt:lpstr>
      <vt:lpstr>PowerPoint Presentation</vt:lpstr>
      <vt:lpstr>PowerPoint Presentation</vt:lpstr>
      <vt:lpstr>Deeper dive on C, P, V</vt:lpstr>
      <vt:lpstr>Railroad</vt:lpstr>
      <vt:lpstr>PowerPoint Presentation</vt:lpstr>
      <vt:lpstr>PowerPoint Presentation</vt:lpstr>
      <vt:lpstr>PowerPoint Presentation</vt:lpstr>
      <vt:lpstr>PowerPoint Presentation</vt:lpstr>
      <vt:lpstr>PowerPoint Presentation</vt:lpstr>
      <vt:lpstr>Economics of a commodity business</vt:lpstr>
      <vt:lpstr>Cootie Burger economics</vt:lpstr>
      <vt:lpstr>Technology changing the landscape</vt:lpstr>
      <vt:lpstr>PowerPoint Presentation</vt:lpstr>
      <vt:lpstr>PowerPoint Presentation</vt:lpstr>
      <vt:lpstr>Managing cash flow</vt:lpstr>
      <vt:lpstr>The individual, the family, the kingdom  </vt:lpstr>
      <vt:lpstr>PowerPoint Presentation</vt:lpstr>
      <vt:lpstr>PowerPoint Presentation</vt:lpstr>
      <vt:lpstr>PowerPoint Presentation</vt:lpstr>
      <vt:lpstr>PowerPoint Presentation</vt:lpstr>
      <vt:lpstr>The trifecta</vt:lpstr>
      <vt:lpstr>Return on Invested Capital </vt:lpstr>
      <vt:lpstr>Strategies vs projects</vt:lpstr>
      <vt:lpstr>Cootie strategy</vt:lpstr>
      <vt:lpstr>PowerPoint Presentation</vt:lpstr>
      <vt:lpstr>PowerPoint Presentation</vt:lpstr>
      <vt:lpstr>Charles atlas’s exercise program</vt:lpstr>
      <vt:lpstr>Improving ROIc at cootie</vt:lpstr>
      <vt:lpstr>PowerPoint Presentation</vt:lpstr>
      <vt:lpstr>Profitable expansion at cootie</vt:lpstr>
      <vt:lpstr>Patience </vt:lpstr>
      <vt:lpstr>Business is cyclical in nature</vt:lpstr>
      <vt:lpstr>Business is Cyclical in nature</vt:lpstr>
      <vt:lpstr>Eight ways of expansion at Cootie Burger</vt:lpstr>
      <vt:lpstr>The secret to good capital allocation </vt:lpstr>
      <vt:lpstr>PowerPoint Presentation</vt:lpstr>
      <vt:lpstr>“Start with the customer and work backwards.” </vt:lpstr>
      <vt:lpstr>Paradox of choice</vt:lpstr>
      <vt:lpstr>Bringing customer’s in </vt:lpstr>
      <vt:lpstr>Advertising has two functions</vt:lpstr>
      <vt:lpstr>PowerPoint Presentation</vt:lpstr>
      <vt:lpstr>How a deal gets financed</vt:lpstr>
      <vt:lpstr>Issuing shares </vt:lpstr>
      <vt:lpstr>Farm example</vt:lpstr>
      <vt:lpstr>Motivations for doing a deal</vt:lpstr>
      <vt:lpstr>Acquisition common sense</vt:lpstr>
      <vt:lpstr>PowerPoint Presentation</vt:lpstr>
      <vt:lpstr>PowerPoint Presentation</vt:lpstr>
      <vt:lpstr>Intrinsic Value of a business</vt:lpstr>
      <vt:lpstr>How an investor makes a buck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Burke</dc:creator>
  <cp:lastModifiedBy>big swayla burke</cp:lastModifiedBy>
  <cp:revision>4</cp:revision>
  <dcterms:created xsi:type="dcterms:W3CDTF">2023-10-18T21:52:01Z</dcterms:created>
  <dcterms:modified xsi:type="dcterms:W3CDTF">2025-03-15T10:40:34Z</dcterms:modified>
</cp:coreProperties>
</file>