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6" r:id="rId2"/>
    <p:sldId id="271" r:id="rId3"/>
    <p:sldId id="257" r:id="rId4"/>
    <p:sldId id="268" r:id="rId5"/>
    <p:sldId id="258" r:id="rId6"/>
    <p:sldId id="269" r:id="rId7"/>
    <p:sldId id="260" r:id="rId8"/>
    <p:sldId id="270" r:id="rId9"/>
    <p:sldId id="261" r:id="rId10"/>
    <p:sldId id="259" r:id="rId11"/>
    <p:sldId id="262" r:id="rId12"/>
    <p:sldId id="263" r:id="rId13"/>
    <p:sldId id="264" r:id="rId14"/>
    <p:sldId id="265" r:id="rId15"/>
    <p:sldId id="266" r:id="rId16"/>
    <p:sldId id="26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C648DE-F600-4293-AFCE-1A7BB4E3D090}" v="2" dt="2024-03-25T23:16:26.3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120" d="100"/>
          <a:sy n="120" d="100"/>
        </p:scale>
        <p:origin x="80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D96F2-02BD-E71F-EFBD-14FECCF2D331}"/>
              </a:ext>
            </a:extLst>
          </p:cNvPr>
          <p:cNvSpPr>
            <a:spLocks noGrp="1"/>
          </p:cNvSpPr>
          <p:nvPr>
            <p:ph type="ctrTitle"/>
          </p:nvPr>
        </p:nvSpPr>
        <p:spPr>
          <a:xfrm>
            <a:off x="1524000" y="1122362"/>
            <a:ext cx="7172325" cy="3152251"/>
          </a:xfrm>
        </p:spPr>
        <p:txBody>
          <a:bodyPr anchor="b">
            <a:normAutofit/>
          </a:bodyPr>
          <a:lstStyle>
            <a:lvl1pPr algn="l">
              <a:defRPr sz="2800"/>
            </a:lvl1pPr>
          </a:lstStyle>
          <a:p>
            <a:r>
              <a:rPr lang="en-US" dirty="0"/>
              <a:t>Click to edit Master title style</a:t>
            </a:r>
          </a:p>
        </p:txBody>
      </p:sp>
      <p:sp>
        <p:nvSpPr>
          <p:cNvPr id="3" name="Subtitle 2">
            <a:extLst>
              <a:ext uri="{FF2B5EF4-FFF2-40B4-BE49-F238E27FC236}">
                <a16:creationId xmlns:a16="http://schemas.microsoft.com/office/drawing/2014/main" id="{BBE90113-E8E1-4E48-41BC-583802BFC956}"/>
              </a:ext>
            </a:extLst>
          </p:cNvPr>
          <p:cNvSpPr>
            <a:spLocks noGrp="1"/>
          </p:cNvSpPr>
          <p:nvPr>
            <p:ph type="subTitle" idx="1"/>
          </p:nvPr>
        </p:nvSpPr>
        <p:spPr>
          <a:xfrm>
            <a:off x="1524000" y="4920137"/>
            <a:ext cx="7172325" cy="1122363"/>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FFAC7EE5-BFF0-D779-4261-E239DB450A69}"/>
              </a:ext>
            </a:extLst>
          </p:cNvPr>
          <p:cNvSpPr>
            <a:spLocks noGrp="1"/>
          </p:cNvSpPr>
          <p:nvPr>
            <p:ph type="dt" sz="half" idx="10"/>
          </p:nvPr>
        </p:nvSpPr>
        <p:spPr/>
        <p:txBody>
          <a:bodyPr/>
          <a:lstStyle/>
          <a:p>
            <a:fld id="{9D0D92BC-42A9-434B-8530-ADBF4485E407}" type="datetimeFigureOut">
              <a:rPr lang="en-US" smtClean="0"/>
              <a:t>3/15/25</a:t>
            </a:fld>
            <a:endParaRPr lang="en-US"/>
          </a:p>
        </p:txBody>
      </p:sp>
      <p:sp>
        <p:nvSpPr>
          <p:cNvPr id="5" name="Footer Placeholder 4">
            <a:extLst>
              <a:ext uri="{FF2B5EF4-FFF2-40B4-BE49-F238E27FC236}">
                <a16:creationId xmlns:a16="http://schemas.microsoft.com/office/drawing/2014/main" id="{63789492-34ED-FE24-4F29-E4C8F5497B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B0C886-7F1E-7BC1-9A9E-B24C2AC2F0F5}"/>
              </a:ext>
            </a:extLst>
          </p:cNvPr>
          <p:cNvSpPr>
            <a:spLocks noGrp="1"/>
          </p:cNvSpPr>
          <p:nvPr>
            <p:ph type="sldNum" sz="quarter" idx="12"/>
          </p:nvPr>
        </p:nvSpPr>
        <p:spPr/>
        <p:txBody>
          <a:bodyPr/>
          <a:lstStyle/>
          <a:p>
            <a:fld id="{A0289F9E-9962-4B7B-BA18-A15907CCC6BF}" type="slidenum">
              <a:rPr lang="en-US" smtClean="0"/>
              <a:t>‹#›</a:t>
            </a:fld>
            <a:endParaRPr lang="en-US"/>
          </a:p>
        </p:txBody>
      </p:sp>
      <p:cxnSp>
        <p:nvCxnSpPr>
          <p:cNvPr id="8" name="Straight Connector 7">
            <a:extLst>
              <a:ext uri="{FF2B5EF4-FFF2-40B4-BE49-F238E27FC236}">
                <a16:creationId xmlns:a16="http://schemas.microsoft.com/office/drawing/2014/main" id="{1C74AEE6-9CA7-5247-DC34-99634247DF50}"/>
              </a:ext>
            </a:extLst>
          </p:cNvPr>
          <p:cNvCxnSpPr>
            <a:cxnSpLocks/>
          </p:cNvCxnSpPr>
          <p:nvPr/>
        </p:nvCxnSpPr>
        <p:spPr>
          <a:xfrm>
            <a:off x="1638300" y="4596637"/>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7600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F4143-3C41-D626-8F64-36A9C9F1A606}"/>
              </a:ext>
            </a:extLst>
          </p:cNvPr>
          <p:cNvSpPr>
            <a:spLocks noGrp="1"/>
          </p:cNvSpPr>
          <p:nvPr>
            <p:ph type="title"/>
          </p:nvPr>
        </p:nvSpPr>
        <p:spPr>
          <a:xfrm>
            <a:off x="952500" y="914400"/>
            <a:ext cx="9962791" cy="990600"/>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452C4FB-B560-A0FC-6435-952981BC9A1D}"/>
              </a:ext>
            </a:extLst>
          </p:cNvPr>
          <p:cNvSpPr>
            <a:spLocks noGrp="1"/>
          </p:cNvSpPr>
          <p:nvPr>
            <p:ph type="body" orient="vert" idx="1"/>
          </p:nvPr>
        </p:nvSpPr>
        <p:spPr>
          <a:xfrm>
            <a:off x="952500" y="2285997"/>
            <a:ext cx="9962791" cy="389096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87CEC4F-0A90-11E2-E43E-B9E765AFBD3A}"/>
              </a:ext>
            </a:extLst>
          </p:cNvPr>
          <p:cNvSpPr>
            <a:spLocks noGrp="1"/>
          </p:cNvSpPr>
          <p:nvPr>
            <p:ph type="dt" sz="half" idx="10"/>
          </p:nvPr>
        </p:nvSpPr>
        <p:spPr/>
        <p:txBody>
          <a:bodyPr/>
          <a:lstStyle/>
          <a:p>
            <a:fld id="{9D0D92BC-42A9-434B-8530-ADBF4485E407}" type="datetimeFigureOut">
              <a:rPr lang="en-US" smtClean="0"/>
              <a:t>3/15/25</a:t>
            </a:fld>
            <a:endParaRPr lang="en-US"/>
          </a:p>
        </p:txBody>
      </p:sp>
      <p:sp>
        <p:nvSpPr>
          <p:cNvPr id="5" name="Footer Placeholder 4">
            <a:extLst>
              <a:ext uri="{FF2B5EF4-FFF2-40B4-BE49-F238E27FC236}">
                <a16:creationId xmlns:a16="http://schemas.microsoft.com/office/drawing/2014/main" id="{51B2A5B4-1D77-B0AC-49E7-CAE9556B1C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396EF9-2FDA-8E87-D546-8840CEBF038C}"/>
              </a:ext>
            </a:extLst>
          </p:cNvPr>
          <p:cNvSpPr>
            <a:spLocks noGrp="1"/>
          </p:cNvSpPr>
          <p:nvPr>
            <p:ph type="sldNum" sz="quarter" idx="12"/>
          </p:nvPr>
        </p:nvSpPr>
        <p:spPr/>
        <p:txBody>
          <a:bodyPr/>
          <a:lstStyle/>
          <a:p>
            <a:fld id="{A0289F9E-9962-4B7B-BA18-A15907CCC6BF}" type="slidenum">
              <a:rPr lang="en-US" smtClean="0"/>
              <a:t>‹#›</a:t>
            </a:fld>
            <a:endParaRPr lang="en-US"/>
          </a:p>
        </p:txBody>
      </p:sp>
    </p:spTree>
    <p:extLst>
      <p:ext uri="{BB962C8B-B14F-4D97-AF65-F5344CB8AC3E}">
        <p14:creationId xmlns:p14="http://schemas.microsoft.com/office/powerpoint/2010/main" val="3590690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085AB7-38B3-7F80-0B2D-7960F5637521}"/>
              </a:ext>
            </a:extLst>
          </p:cNvPr>
          <p:cNvSpPr>
            <a:spLocks noGrp="1"/>
          </p:cNvSpPr>
          <p:nvPr>
            <p:ph type="title" orient="vert"/>
          </p:nvPr>
        </p:nvSpPr>
        <p:spPr>
          <a:xfrm>
            <a:off x="9224513" y="1052423"/>
            <a:ext cx="1771292" cy="4917056"/>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B5ADBDC3-E9EA-8699-B2E4-4C7784455BA8}"/>
              </a:ext>
            </a:extLst>
          </p:cNvPr>
          <p:cNvSpPr>
            <a:spLocks noGrp="1"/>
          </p:cNvSpPr>
          <p:nvPr>
            <p:ph type="body" orient="vert" idx="1"/>
          </p:nvPr>
        </p:nvSpPr>
        <p:spPr>
          <a:xfrm>
            <a:off x="1006414" y="1052424"/>
            <a:ext cx="7873043" cy="491705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E1DBEDE-3A67-6FCA-25F3-B91F7C82ED89}"/>
              </a:ext>
            </a:extLst>
          </p:cNvPr>
          <p:cNvSpPr>
            <a:spLocks noGrp="1"/>
          </p:cNvSpPr>
          <p:nvPr>
            <p:ph type="dt" sz="half" idx="10"/>
          </p:nvPr>
        </p:nvSpPr>
        <p:spPr/>
        <p:txBody>
          <a:bodyPr/>
          <a:lstStyle/>
          <a:p>
            <a:fld id="{9D0D92BC-42A9-434B-8530-ADBF4485E407}" type="datetimeFigureOut">
              <a:rPr lang="en-US" smtClean="0"/>
              <a:t>3/15/25</a:t>
            </a:fld>
            <a:endParaRPr lang="en-US"/>
          </a:p>
        </p:txBody>
      </p:sp>
      <p:sp>
        <p:nvSpPr>
          <p:cNvPr id="5" name="Footer Placeholder 4">
            <a:extLst>
              <a:ext uri="{FF2B5EF4-FFF2-40B4-BE49-F238E27FC236}">
                <a16:creationId xmlns:a16="http://schemas.microsoft.com/office/drawing/2014/main" id="{BB9EFF51-4318-20EA-3A3A-8FE203B1A7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CD9703-5BAD-DE95-98D9-0F30E7C09372}"/>
              </a:ext>
            </a:extLst>
          </p:cNvPr>
          <p:cNvSpPr>
            <a:spLocks noGrp="1"/>
          </p:cNvSpPr>
          <p:nvPr>
            <p:ph type="sldNum" sz="quarter" idx="12"/>
          </p:nvPr>
        </p:nvSpPr>
        <p:spPr/>
        <p:txBody>
          <a:bodyPr/>
          <a:lstStyle/>
          <a:p>
            <a:fld id="{A0289F9E-9962-4B7B-BA18-A15907CCC6BF}" type="slidenum">
              <a:rPr lang="en-US" smtClean="0"/>
              <a:t>‹#›</a:t>
            </a:fld>
            <a:endParaRPr lang="en-US"/>
          </a:p>
        </p:txBody>
      </p:sp>
    </p:spTree>
    <p:extLst>
      <p:ext uri="{BB962C8B-B14F-4D97-AF65-F5344CB8AC3E}">
        <p14:creationId xmlns:p14="http://schemas.microsoft.com/office/powerpoint/2010/main" val="2829624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532FD-157B-437C-E9D5-B66E8B3B19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790A51-A7E8-7A6A-5FD0-F9B250BE41A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78C8B8-F999-7D95-435D-17CE6ACCDC87}"/>
              </a:ext>
            </a:extLst>
          </p:cNvPr>
          <p:cNvSpPr>
            <a:spLocks noGrp="1"/>
          </p:cNvSpPr>
          <p:nvPr>
            <p:ph type="dt" sz="half" idx="10"/>
          </p:nvPr>
        </p:nvSpPr>
        <p:spPr/>
        <p:txBody>
          <a:bodyPr/>
          <a:lstStyle/>
          <a:p>
            <a:fld id="{9D0D92BC-42A9-434B-8530-ADBF4485E407}" type="datetimeFigureOut">
              <a:rPr lang="en-US" smtClean="0"/>
              <a:t>3/15/25</a:t>
            </a:fld>
            <a:endParaRPr lang="en-US"/>
          </a:p>
        </p:txBody>
      </p:sp>
      <p:sp>
        <p:nvSpPr>
          <p:cNvPr id="5" name="Footer Placeholder 4">
            <a:extLst>
              <a:ext uri="{FF2B5EF4-FFF2-40B4-BE49-F238E27FC236}">
                <a16:creationId xmlns:a16="http://schemas.microsoft.com/office/drawing/2014/main" id="{6E427265-C89C-937F-1DA3-F377F68770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6EB89E-4530-3632-3485-F481DB042ED2}"/>
              </a:ext>
            </a:extLst>
          </p:cNvPr>
          <p:cNvSpPr>
            <a:spLocks noGrp="1"/>
          </p:cNvSpPr>
          <p:nvPr>
            <p:ph type="sldNum" sz="quarter" idx="12"/>
          </p:nvPr>
        </p:nvSpPr>
        <p:spPr/>
        <p:txBody>
          <a:bodyPr/>
          <a:lstStyle/>
          <a:p>
            <a:fld id="{A0289F9E-9962-4B7B-BA18-A15907CCC6BF}" type="slidenum">
              <a:rPr lang="en-US" smtClean="0"/>
              <a:t>‹#›</a:t>
            </a:fld>
            <a:endParaRPr lang="en-US"/>
          </a:p>
        </p:txBody>
      </p:sp>
    </p:spTree>
    <p:extLst>
      <p:ext uri="{BB962C8B-B14F-4D97-AF65-F5344CB8AC3E}">
        <p14:creationId xmlns:p14="http://schemas.microsoft.com/office/powerpoint/2010/main" val="4287500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8056A-761D-1DBC-276A-2A46D153C03F}"/>
              </a:ext>
            </a:extLst>
          </p:cNvPr>
          <p:cNvSpPr>
            <a:spLocks noGrp="1"/>
          </p:cNvSpPr>
          <p:nvPr>
            <p:ph type="title"/>
          </p:nvPr>
        </p:nvSpPr>
        <p:spPr>
          <a:xfrm>
            <a:off x="1471613" y="1355763"/>
            <a:ext cx="6972300" cy="2255794"/>
          </a:xfrm>
        </p:spPr>
        <p:txBody>
          <a:bodyPr anchor="t">
            <a:normAutofit/>
          </a:bodyPr>
          <a:lstStyle>
            <a:lvl1pPr>
              <a:lnSpc>
                <a:spcPct val="110000"/>
              </a:lnSpc>
              <a:defRPr sz="3600"/>
            </a:lvl1pPr>
          </a:lstStyle>
          <a:p>
            <a:r>
              <a:rPr lang="en-US" dirty="0"/>
              <a:t>Click to edit Master title style</a:t>
            </a:r>
          </a:p>
        </p:txBody>
      </p:sp>
      <p:sp>
        <p:nvSpPr>
          <p:cNvPr id="3" name="Text Placeholder 2">
            <a:extLst>
              <a:ext uri="{FF2B5EF4-FFF2-40B4-BE49-F238E27FC236}">
                <a16:creationId xmlns:a16="http://schemas.microsoft.com/office/drawing/2014/main" id="{193904B3-6AC1-19D5-3EAE-2009A3B4CE65}"/>
              </a:ext>
            </a:extLst>
          </p:cNvPr>
          <p:cNvSpPr>
            <a:spLocks noGrp="1"/>
          </p:cNvSpPr>
          <p:nvPr>
            <p:ph type="body" idx="1"/>
          </p:nvPr>
        </p:nvSpPr>
        <p:spPr>
          <a:xfrm>
            <a:off x="1524000" y="4921820"/>
            <a:ext cx="5524500" cy="1150934"/>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9FA2A86D-493D-5BF6-8AA6-F1231E3BAE7D}"/>
              </a:ext>
            </a:extLst>
          </p:cNvPr>
          <p:cNvSpPr>
            <a:spLocks noGrp="1"/>
          </p:cNvSpPr>
          <p:nvPr>
            <p:ph type="dt" sz="half" idx="10"/>
          </p:nvPr>
        </p:nvSpPr>
        <p:spPr/>
        <p:txBody>
          <a:bodyPr/>
          <a:lstStyle/>
          <a:p>
            <a:fld id="{9D0D92BC-42A9-434B-8530-ADBF4485E407}" type="datetimeFigureOut">
              <a:rPr lang="en-US" smtClean="0"/>
              <a:t>3/15/25</a:t>
            </a:fld>
            <a:endParaRPr lang="en-US"/>
          </a:p>
        </p:txBody>
      </p:sp>
      <p:sp>
        <p:nvSpPr>
          <p:cNvPr id="5" name="Footer Placeholder 4">
            <a:extLst>
              <a:ext uri="{FF2B5EF4-FFF2-40B4-BE49-F238E27FC236}">
                <a16:creationId xmlns:a16="http://schemas.microsoft.com/office/drawing/2014/main" id="{79CCCD76-6623-164A-7BFA-207AFA0576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A64312-1F20-5486-62B0-A8BB8829D6CA}"/>
              </a:ext>
            </a:extLst>
          </p:cNvPr>
          <p:cNvSpPr>
            <a:spLocks noGrp="1"/>
          </p:cNvSpPr>
          <p:nvPr>
            <p:ph type="sldNum" sz="quarter" idx="12"/>
          </p:nvPr>
        </p:nvSpPr>
        <p:spPr/>
        <p:txBody>
          <a:bodyPr/>
          <a:lstStyle/>
          <a:p>
            <a:fld id="{A0289F9E-9962-4B7B-BA18-A15907CCC6BF}" type="slidenum">
              <a:rPr lang="en-US" smtClean="0"/>
              <a:t>‹#›</a:t>
            </a:fld>
            <a:endParaRPr lang="en-US"/>
          </a:p>
        </p:txBody>
      </p:sp>
      <p:cxnSp>
        <p:nvCxnSpPr>
          <p:cNvPr id="14" name="Straight Connector 13">
            <a:extLst>
              <a:ext uri="{FF2B5EF4-FFF2-40B4-BE49-F238E27FC236}">
                <a16:creationId xmlns:a16="http://schemas.microsoft.com/office/drawing/2014/main" id="{4703F1C9-9114-4426-6F07-F7FF9CCD5FC4}"/>
              </a:ext>
            </a:extLst>
          </p:cNvPr>
          <p:cNvCxnSpPr>
            <a:cxnSpLocks/>
          </p:cNvCxnSpPr>
          <p:nvPr/>
        </p:nvCxnSpPr>
        <p:spPr>
          <a:xfrm>
            <a:off x="1638300" y="4596637"/>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121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CFC4C-4D16-E5A8-F934-8B158F6F273C}"/>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779BDE54-F935-945D-3E4F-B659695E84DA}"/>
              </a:ext>
            </a:extLst>
          </p:cNvPr>
          <p:cNvSpPr>
            <a:spLocks noGrp="1"/>
          </p:cNvSpPr>
          <p:nvPr>
            <p:ph sz="half" idx="1"/>
          </p:nvPr>
        </p:nvSpPr>
        <p:spPr>
          <a:xfrm>
            <a:off x="952500" y="2286002"/>
            <a:ext cx="5067300" cy="389096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028F3710-E06B-05DE-937A-C92E52569E34}"/>
              </a:ext>
            </a:extLst>
          </p:cNvPr>
          <p:cNvSpPr>
            <a:spLocks noGrp="1"/>
          </p:cNvSpPr>
          <p:nvPr>
            <p:ph sz="half" idx="2"/>
          </p:nvPr>
        </p:nvSpPr>
        <p:spPr>
          <a:xfrm>
            <a:off x="6172200" y="2286001"/>
            <a:ext cx="5067300" cy="38909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F7302EFD-42D3-11C1-677E-0E478B93F7B2}"/>
              </a:ext>
            </a:extLst>
          </p:cNvPr>
          <p:cNvSpPr>
            <a:spLocks noGrp="1"/>
          </p:cNvSpPr>
          <p:nvPr>
            <p:ph type="dt" sz="half" idx="10"/>
          </p:nvPr>
        </p:nvSpPr>
        <p:spPr/>
        <p:txBody>
          <a:bodyPr/>
          <a:lstStyle/>
          <a:p>
            <a:fld id="{9D0D92BC-42A9-434B-8530-ADBF4485E407}" type="datetimeFigureOut">
              <a:rPr lang="en-US" smtClean="0"/>
              <a:t>3/15/25</a:t>
            </a:fld>
            <a:endParaRPr lang="en-US"/>
          </a:p>
        </p:txBody>
      </p:sp>
      <p:sp>
        <p:nvSpPr>
          <p:cNvPr id="6" name="Footer Placeholder 5">
            <a:extLst>
              <a:ext uri="{FF2B5EF4-FFF2-40B4-BE49-F238E27FC236}">
                <a16:creationId xmlns:a16="http://schemas.microsoft.com/office/drawing/2014/main" id="{224C2F08-0D93-B14B-6106-2925DF3E16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A5DE81-F2AB-CCB9-8B68-5E4F31011FF8}"/>
              </a:ext>
            </a:extLst>
          </p:cNvPr>
          <p:cNvSpPr>
            <a:spLocks noGrp="1"/>
          </p:cNvSpPr>
          <p:nvPr>
            <p:ph type="sldNum" sz="quarter" idx="12"/>
          </p:nvPr>
        </p:nvSpPr>
        <p:spPr/>
        <p:txBody>
          <a:bodyPr/>
          <a:lstStyle/>
          <a:p>
            <a:fld id="{A0289F9E-9962-4B7B-BA18-A15907CCC6BF}" type="slidenum">
              <a:rPr lang="en-US" smtClean="0"/>
              <a:t>‹#›</a:t>
            </a:fld>
            <a:endParaRPr lang="en-US"/>
          </a:p>
        </p:txBody>
      </p:sp>
    </p:spTree>
    <p:extLst>
      <p:ext uri="{BB962C8B-B14F-4D97-AF65-F5344CB8AC3E}">
        <p14:creationId xmlns:p14="http://schemas.microsoft.com/office/powerpoint/2010/main" val="1939131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2D81B-4E36-1511-E9A7-8FB931B41FCF}"/>
              </a:ext>
            </a:extLst>
          </p:cNvPr>
          <p:cNvSpPr>
            <a:spLocks noGrp="1"/>
          </p:cNvSpPr>
          <p:nvPr>
            <p:ph type="title"/>
          </p:nvPr>
        </p:nvSpPr>
        <p:spPr>
          <a:xfrm>
            <a:off x="952500" y="1004888"/>
            <a:ext cx="10287000" cy="90011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87FA73DE-183B-9473-20AD-2D3BFED8439F}"/>
              </a:ext>
            </a:extLst>
          </p:cNvPr>
          <p:cNvSpPr>
            <a:spLocks noGrp="1"/>
          </p:cNvSpPr>
          <p:nvPr>
            <p:ph type="body" idx="1"/>
          </p:nvPr>
        </p:nvSpPr>
        <p:spPr>
          <a:xfrm>
            <a:off x="952501" y="2085959"/>
            <a:ext cx="4886325" cy="590566"/>
          </a:xfrm>
        </p:spPr>
        <p:txBody>
          <a:bodyPr anchor="b">
            <a:normAutofit/>
          </a:bodyPr>
          <a:lstStyle>
            <a:lvl1pPr marL="0" indent="0">
              <a:buNone/>
              <a:defRPr sz="1800" b="0" cap="all" spc="300"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ED70FB3D-60AC-DEF2-4472-31B4E076CBCC}"/>
              </a:ext>
            </a:extLst>
          </p:cNvPr>
          <p:cNvSpPr>
            <a:spLocks noGrp="1"/>
          </p:cNvSpPr>
          <p:nvPr>
            <p:ph sz="half" idx="2"/>
          </p:nvPr>
        </p:nvSpPr>
        <p:spPr>
          <a:xfrm>
            <a:off x="952501" y="3048001"/>
            <a:ext cx="4886325" cy="322263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16E5BDB-B29C-788F-E2FB-6C154E8FE82E}"/>
              </a:ext>
            </a:extLst>
          </p:cNvPr>
          <p:cNvSpPr>
            <a:spLocks noGrp="1"/>
          </p:cNvSpPr>
          <p:nvPr>
            <p:ph type="body" sz="quarter" idx="3"/>
          </p:nvPr>
        </p:nvSpPr>
        <p:spPr>
          <a:xfrm>
            <a:off x="6353174" y="2085959"/>
            <a:ext cx="4886325" cy="590566"/>
          </a:xfrm>
        </p:spPr>
        <p:txBody>
          <a:bodyPr anchor="b">
            <a:normAutofit/>
          </a:bodyPr>
          <a:lstStyle>
            <a:lvl1pPr marL="0" indent="0">
              <a:buNone/>
              <a:defRPr sz="1800" b="0" cap="all" spc="300"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513FF49-3276-24CA-BC81-FA92C0A9309A}"/>
              </a:ext>
            </a:extLst>
          </p:cNvPr>
          <p:cNvSpPr>
            <a:spLocks noGrp="1"/>
          </p:cNvSpPr>
          <p:nvPr>
            <p:ph sz="quarter" idx="4"/>
          </p:nvPr>
        </p:nvSpPr>
        <p:spPr>
          <a:xfrm>
            <a:off x="6353174" y="3048000"/>
            <a:ext cx="4886325" cy="322263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9E8FA1C8-C196-9BE1-F603-3FC17EDD91F8}"/>
              </a:ext>
            </a:extLst>
          </p:cNvPr>
          <p:cNvSpPr>
            <a:spLocks noGrp="1"/>
          </p:cNvSpPr>
          <p:nvPr>
            <p:ph type="dt" sz="half" idx="10"/>
          </p:nvPr>
        </p:nvSpPr>
        <p:spPr/>
        <p:txBody>
          <a:bodyPr/>
          <a:lstStyle/>
          <a:p>
            <a:fld id="{9D0D92BC-42A9-434B-8530-ADBF4485E407}" type="datetimeFigureOut">
              <a:rPr lang="en-US" smtClean="0"/>
              <a:t>3/15/25</a:t>
            </a:fld>
            <a:endParaRPr lang="en-US"/>
          </a:p>
        </p:txBody>
      </p:sp>
      <p:sp>
        <p:nvSpPr>
          <p:cNvPr id="8" name="Footer Placeholder 7">
            <a:extLst>
              <a:ext uri="{FF2B5EF4-FFF2-40B4-BE49-F238E27FC236}">
                <a16:creationId xmlns:a16="http://schemas.microsoft.com/office/drawing/2014/main" id="{CFB79692-E142-E1D7-AD17-30C5F13657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90FCF2-7B78-2A2A-F878-58335FEA390C}"/>
              </a:ext>
            </a:extLst>
          </p:cNvPr>
          <p:cNvSpPr>
            <a:spLocks noGrp="1"/>
          </p:cNvSpPr>
          <p:nvPr>
            <p:ph type="sldNum" sz="quarter" idx="12"/>
          </p:nvPr>
        </p:nvSpPr>
        <p:spPr/>
        <p:txBody>
          <a:bodyPr/>
          <a:lstStyle/>
          <a:p>
            <a:fld id="{A0289F9E-9962-4B7B-BA18-A15907CCC6BF}" type="slidenum">
              <a:rPr lang="en-US" smtClean="0"/>
              <a:t>‹#›</a:t>
            </a:fld>
            <a:endParaRPr lang="en-US"/>
          </a:p>
        </p:txBody>
      </p:sp>
      <p:cxnSp>
        <p:nvCxnSpPr>
          <p:cNvPr id="11" name="Straight Connector 10">
            <a:extLst>
              <a:ext uri="{FF2B5EF4-FFF2-40B4-BE49-F238E27FC236}">
                <a16:creationId xmlns:a16="http://schemas.microsoft.com/office/drawing/2014/main" id="{BC2D0356-1ECF-682B-F87A-811BDD28B2CB}"/>
              </a:ext>
            </a:extLst>
          </p:cNvPr>
          <p:cNvCxnSpPr>
            <a:cxnSpLocks/>
          </p:cNvCxnSpPr>
          <p:nvPr/>
        </p:nvCxnSpPr>
        <p:spPr>
          <a:xfrm>
            <a:off x="1052513" y="2876817"/>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906CA06-9701-E645-C0A5-594B227B288F}"/>
              </a:ext>
            </a:extLst>
          </p:cNvPr>
          <p:cNvCxnSpPr>
            <a:cxnSpLocks/>
          </p:cNvCxnSpPr>
          <p:nvPr/>
        </p:nvCxnSpPr>
        <p:spPr>
          <a:xfrm>
            <a:off x="6435725" y="2876817"/>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409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214DA-C0D4-E152-7F42-F6352C961E82}"/>
              </a:ext>
            </a:extLst>
          </p:cNvPr>
          <p:cNvSpPr>
            <a:spLocks noGrp="1"/>
          </p:cNvSpPr>
          <p:nvPr>
            <p:ph type="title"/>
          </p:nvPr>
        </p:nvSpPr>
        <p:spPr>
          <a:xfrm>
            <a:off x="1524000" y="914400"/>
            <a:ext cx="9715500" cy="9906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4EC2AA04-1E84-460C-F560-A228F930F0AF}"/>
              </a:ext>
            </a:extLst>
          </p:cNvPr>
          <p:cNvSpPr>
            <a:spLocks noGrp="1"/>
          </p:cNvSpPr>
          <p:nvPr>
            <p:ph type="dt" sz="half" idx="10"/>
          </p:nvPr>
        </p:nvSpPr>
        <p:spPr/>
        <p:txBody>
          <a:bodyPr/>
          <a:lstStyle/>
          <a:p>
            <a:fld id="{9D0D92BC-42A9-434B-8530-ADBF4485E407}" type="datetimeFigureOut">
              <a:rPr lang="en-US" smtClean="0"/>
              <a:t>3/15/25</a:t>
            </a:fld>
            <a:endParaRPr lang="en-US"/>
          </a:p>
        </p:txBody>
      </p:sp>
      <p:sp>
        <p:nvSpPr>
          <p:cNvPr id="4" name="Footer Placeholder 3">
            <a:extLst>
              <a:ext uri="{FF2B5EF4-FFF2-40B4-BE49-F238E27FC236}">
                <a16:creationId xmlns:a16="http://schemas.microsoft.com/office/drawing/2014/main" id="{24AB260E-3910-7D1B-5074-24F5F0AB531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C2020F1-A878-9B80-6B4F-7D71406BBF38}"/>
              </a:ext>
            </a:extLst>
          </p:cNvPr>
          <p:cNvSpPr>
            <a:spLocks noGrp="1"/>
          </p:cNvSpPr>
          <p:nvPr>
            <p:ph type="sldNum" sz="quarter" idx="12"/>
          </p:nvPr>
        </p:nvSpPr>
        <p:spPr/>
        <p:txBody>
          <a:bodyPr/>
          <a:lstStyle/>
          <a:p>
            <a:fld id="{A0289F9E-9962-4B7B-BA18-A15907CCC6BF}" type="slidenum">
              <a:rPr lang="en-US" smtClean="0"/>
              <a:t>‹#›</a:t>
            </a:fld>
            <a:endParaRPr lang="en-US"/>
          </a:p>
        </p:txBody>
      </p:sp>
    </p:spTree>
    <p:extLst>
      <p:ext uri="{BB962C8B-B14F-4D97-AF65-F5344CB8AC3E}">
        <p14:creationId xmlns:p14="http://schemas.microsoft.com/office/powerpoint/2010/main" val="4088467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7652D6-7AE9-3E3B-5C1B-2B4399B150D5}"/>
              </a:ext>
            </a:extLst>
          </p:cNvPr>
          <p:cNvSpPr>
            <a:spLocks noGrp="1"/>
          </p:cNvSpPr>
          <p:nvPr>
            <p:ph type="dt" sz="half" idx="10"/>
          </p:nvPr>
        </p:nvSpPr>
        <p:spPr/>
        <p:txBody>
          <a:bodyPr/>
          <a:lstStyle/>
          <a:p>
            <a:fld id="{9D0D92BC-42A9-434B-8530-ADBF4485E407}" type="datetimeFigureOut">
              <a:rPr lang="en-US" smtClean="0"/>
              <a:t>3/15/25</a:t>
            </a:fld>
            <a:endParaRPr lang="en-US"/>
          </a:p>
        </p:txBody>
      </p:sp>
      <p:sp>
        <p:nvSpPr>
          <p:cNvPr id="3" name="Footer Placeholder 2">
            <a:extLst>
              <a:ext uri="{FF2B5EF4-FFF2-40B4-BE49-F238E27FC236}">
                <a16:creationId xmlns:a16="http://schemas.microsoft.com/office/drawing/2014/main" id="{A9A7127E-2A63-6F45-4C40-83584363073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56FB79-D9D1-5381-0019-E24F8B4DAAB2}"/>
              </a:ext>
            </a:extLst>
          </p:cNvPr>
          <p:cNvSpPr>
            <a:spLocks noGrp="1"/>
          </p:cNvSpPr>
          <p:nvPr>
            <p:ph type="sldNum" sz="quarter" idx="12"/>
          </p:nvPr>
        </p:nvSpPr>
        <p:spPr/>
        <p:txBody>
          <a:bodyPr/>
          <a:lstStyle/>
          <a:p>
            <a:fld id="{A0289F9E-9962-4B7B-BA18-A15907CCC6BF}" type="slidenum">
              <a:rPr lang="en-US" smtClean="0"/>
              <a:t>‹#›</a:t>
            </a:fld>
            <a:endParaRPr lang="en-US"/>
          </a:p>
        </p:txBody>
      </p:sp>
    </p:spTree>
    <p:extLst>
      <p:ext uri="{BB962C8B-B14F-4D97-AF65-F5344CB8AC3E}">
        <p14:creationId xmlns:p14="http://schemas.microsoft.com/office/powerpoint/2010/main" val="807469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C23B5-7DA9-0E4F-DA39-4624DB8A252E}"/>
              </a:ext>
            </a:extLst>
          </p:cNvPr>
          <p:cNvSpPr>
            <a:spLocks noGrp="1"/>
          </p:cNvSpPr>
          <p:nvPr>
            <p:ph type="title"/>
          </p:nvPr>
        </p:nvSpPr>
        <p:spPr>
          <a:xfrm>
            <a:off x="1524000" y="1369065"/>
            <a:ext cx="3266536" cy="2312979"/>
          </a:xfrm>
        </p:spPr>
        <p:txBody>
          <a:bodyPr anchor="b">
            <a:noAutofit/>
          </a:bodyPr>
          <a:lstStyle>
            <a:lvl1pPr>
              <a:defRPr sz="2800"/>
            </a:lvl1pPr>
          </a:lstStyle>
          <a:p>
            <a:r>
              <a:rPr lang="en-US" dirty="0"/>
              <a:t>Click to edit Master title style</a:t>
            </a:r>
          </a:p>
        </p:txBody>
      </p:sp>
      <p:sp>
        <p:nvSpPr>
          <p:cNvPr id="3" name="Content Placeholder 2">
            <a:extLst>
              <a:ext uri="{FF2B5EF4-FFF2-40B4-BE49-F238E27FC236}">
                <a16:creationId xmlns:a16="http://schemas.microsoft.com/office/drawing/2014/main" id="{B94A5E77-518A-1FB9-B473-E19CADE04669}"/>
              </a:ext>
            </a:extLst>
          </p:cNvPr>
          <p:cNvSpPr>
            <a:spLocks noGrp="1"/>
          </p:cNvSpPr>
          <p:nvPr>
            <p:ph idx="1"/>
          </p:nvPr>
        </p:nvSpPr>
        <p:spPr>
          <a:xfrm>
            <a:off x="5624423" y="987425"/>
            <a:ext cx="5615077" cy="4873625"/>
          </a:xfrm>
        </p:spPr>
        <p:txBody>
          <a:bodyPr anchor="ct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365344F-7D06-2406-D113-D24587835D69}"/>
              </a:ext>
            </a:extLst>
          </p:cNvPr>
          <p:cNvSpPr>
            <a:spLocks noGrp="1"/>
          </p:cNvSpPr>
          <p:nvPr>
            <p:ph type="body" sz="half" idx="2"/>
          </p:nvPr>
        </p:nvSpPr>
        <p:spPr>
          <a:xfrm>
            <a:off x="1524000" y="3947801"/>
            <a:ext cx="3266536" cy="2382838"/>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22BE708-BAD0-A0A6-9332-9D2179E673FB}"/>
              </a:ext>
            </a:extLst>
          </p:cNvPr>
          <p:cNvSpPr>
            <a:spLocks noGrp="1"/>
          </p:cNvSpPr>
          <p:nvPr>
            <p:ph type="dt" sz="half" idx="10"/>
          </p:nvPr>
        </p:nvSpPr>
        <p:spPr/>
        <p:txBody>
          <a:bodyPr/>
          <a:lstStyle/>
          <a:p>
            <a:fld id="{9D0D92BC-42A9-434B-8530-ADBF4485E407}" type="datetimeFigureOut">
              <a:rPr lang="en-US" smtClean="0"/>
              <a:t>3/15/25</a:t>
            </a:fld>
            <a:endParaRPr lang="en-US"/>
          </a:p>
        </p:txBody>
      </p:sp>
      <p:sp>
        <p:nvSpPr>
          <p:cNvPr id="6" name="Footer Placeholder 5">
            <a:extLst>
              <a:ext uri="{FF2B5EF4-FFF2-40B4-BE49-F238E27FC236}">
                <a16:creationId xmlns:a16="http://schemas.microsoft.com/office/drawing/2014/main" id="{F8A70050-9362-4EC4-6B73-3A38445B71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CDA991-8608-CAB4-33FA-03D380D2F060}"/>
              </a:ext>
            </a:extLst>
          </p:cNvPr>
          <p:cNvSpPr>
            <a:spLocks noGrp="1"/>
          </p:cNvSpPr>
          <p:nvPr>
            <p:ph type="sldNum" sz="quarter" idx="12"/>
          </p:nvPr>
        </p:nvSpPr>
        <p:spPr/>
        <p:txBody>
          <a:bodyPr/>
          <a:lstStyle/>
          <a:p>
            <a:fld id="{A0289F9E-9962-4B7B-BA18-A15907CCC6BF}" type="slidenum">
              <a:rPr lang="en-US" smtClean="0"/>
              <a:t>‹#›</a:t>
            </a:fld>
            <a:endParaRPr lang="en-US"/>
          </a:p>
        </p:txBody>
      </p:sp>
    </p:spTree>
    <p:extLst>
      <p:ext uri="{BB962C8B-B14F-4D97-AF65-F5344CB8AC3E}">
        <p14:creationId xmlns:p14="http://schemas.microsoft.com/office/powerpoint/2010/main" val="109923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7B837-332D-9100-E007-7DE279481410}"/>
              </a:ext>
            </a:extLst>
          </p:cNvPr>
          <p:cNvSpPr>
            <a:spLocks noGrp="1"/>
          </p:cNvSpPr>
          <p:nvPr>
            <p:ph type="title"/>
          </p:nvPr>
        </p:nvSpPr>
        <p:spPr>
          <a:xfrm>
            <a:off x="1523999" y="1385457"/>
            <a:ext cx="3312543" cy="2304288"/>
          </a:xfrm>
        </p:spPr>
        <p:txBody>
          <a:bodyPr anchor="b">
            <a:normAutofit/>
          </a:bodyPr>
          <a:lstStyle>
            <a:lvl1pPr>
              <a:defRPr sz="2800"/>
            </a:lvl1pPr>
          </a:lstStyle>
          <a:p>
            <a:r>
              <a:rPr lang="en-US" dirty="0"/>
              <a:t>Click to edit Master title style</a:t>
            </a:r>
          </a:p>
        </p:txBody>
      </p:sp>
      <p:sp>
        <p:nvSpPr>
          <p:cNvPr id="3" name="Picture Placeholder 2">
            <a:extLst>
              <a:ext uri="{FF2B5EF4-FFF2-40B4-BE49-F238E27FC236}">
                <a16:creationId xmlns:a16="http://schemas.microsoft.com/office/drawing/2014/main" id="{3E0DE983-0B0E-07CC-8C57-4EA529E27D19}"/>
              </a:ext>
            </a:extLst>
          </p:cNvPr>
          <p:cNvSpPr>
            <a:spLocks noGrp="1"/>
          </p:cNvSpPr>
          <p:nvPr>
            <p:ph type="pic" idx="1"/>
          </p:nvPr>
        </p:nvSpPr>
        <p:spPr>
          <a:xfrm>
            <a:off x="5624423" y="957263"/>
            <a:ext cx="5372189" cy="4962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4CAB867-3FC6-5007-61B0-D9B7E5B0CED6}"/>
              </a:ext>
            </a:extLst>
          </p:cNvPr>
          <p:cNvSpPr>
            <a:spLocks noGrp="1"/>
          </p:cNvSpPr>
          <p:nvPr>
            <p:ph type="body" sz="half" idx="2"/>
          </p:nvPr>
        </p:nvSpPr>
        <p:spPr>
          <a:xfrm>
            <a:off x="1524000" y="3958315"/>
            <a:ext cx="3312542" cy="1961473"/>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86FC7E0F-BFE1-7134-163B-B777970B762A}"/>
              </a:ext>
            </a:extLst>
          </p:cNvPr>
          <p:cNvSpPr>
            <a:spLocks noGrp="1"/>
          </p:cNvSpPr>
          <p:nvPr>
            <p:ph type="dt" sz="half" idx="10"/>
          </p:nvPr>
        </p:nvSpPr>
        <p:spPr/>
        <p:txBody>
          <a:bodyPr/>
          <a:lstStyle/>
          <a:p>
            <a:fld id="{9D0D92BC-42A9-434B-8530-ADBF4485E407}" type="datetimeFigureOut">
              <a:rPr lang="en-US" smtClean="0"/>
              <a:t>3/15/25</a:t>
            </a:fld>
            <a:endParaRPr lang="en-US"/>
          </a:p>
        </p:txBody>
      </p:sp>
      <p:sp>
        <p:nvSpPr>
          <p:cNvPr id="6" name="Footer Placeholder 5">
            <a:extLst>
              <a:ext uri="{FF2B5EF4-FFF2-40B4-BE49-F238E27FC236}">
                <a16:creationId xmlns:a16="http://schemas.microsoft.com/office/drawing/2014/main" id="{AD395D0B-4F98-F3BE-FB23-22D8C5D41F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FB2E3D-2188-B7A9-0ECE-978147358479}"/>
              </a:ext>
            </a:extLst>
          </p:cNvPr>
          <p:cNvSpPr>
            <a:spLocks noGrp="1"/>
          </p:cNvSpPr>
          <p:nvPr>
            <p:ph type="sldNum" sz="quarter" idx="12"/>
          </p:nvPr>
        </p:nvSpPr>
        <p:spPr/>
        <p:txBody>
          <a:bodyPr/>
          <a:lstStyle/>
          <a:p>
            <a:fld id="{A0289F9E-9962-4B7B-BA18-A15907CCC6BF}" type="slidenum">
              <a:rPr lang="en-US" smtClean="0"/>
              <a:t>‹#›</a:t>
            </a:fld>
            <a:endParaRPr lang="en-US"/>
          </a:p>
        </p:txBody>
      </p:sp>
    </p:spTree>
    <p:extLst>
      <p:ext uri="{BB962C8B-B14F-4D97-AF65-F5344CB8AC3E}">
        <p14:creationId xmlns:p14="http://schemas.microsoft.com/office/powerpoint/2010/main" val="2819358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5258B98-3BD5-0A20-B0E7-944EAEB2654A}"/>
              </a:ext>
            </a:extLst>
          </p:cNvPr>
          <p:cNvSpPr/>
          <p:nvPr/>
        </p:nvSpPr>
        <p:spPr>
          <a:xfrm>
            <a:off x="0" y="3510612"/>
            <a:ext cx="12192000" cy="3347388"/>
          </a:xfrm>
          <a:prstGeom prst="rect">
            <a:avLst/>
          </a:prstGeom>
          <a:gradFill>
            <a:gsLst>
              <a:gs pos="14000">
                <a:schemeClr val="accent1">
                  <a:lumMod val="60000"/>
                  <a:lumOff val="40000"/>
                  <a:alpha val="0"/>
                </a:schemeClr>
              </a:gs>
              <a:gs pos="100000">
                <a:schemeClr val="accent1">
                  <a:lumMod val="60000"/>
                  <a:lumOff val="4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C0D404C1-E8A5-65FC-C068-21EA0397ED63}"/>
              </a:ext>
            </a:extLst>
          </p:cNvPr>
          <p:cNvSpPr>
            <a:spLocks noGrp="1"/>
          </p:cNvSpPr>
          <p:nvPr>
            <p:ph type="title"/>
          </p:nvPr>
        </p:nvSpPr>
        <p:spPr>
          <a:xfrm>
            <a:off x="952500" y="757238"/>
            <a:ext cx="10287000" cy="1147762"/>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26DCFD78-F171-BA47-AAF3-C6EB75F94C78}"/>
              </a:ext>
            </a:extLst>
          </p:cNvPr>
          <p:cNvSpPr>
            <a:spLocks noGrp="1"/>
          </p:cNvSpPr>
          <p:nvPr>
            <p:ph type="body" idx="1"/>
          </p:nvPr>
        </p:nvSpPr>
        <p:spPr>
          <a:xfrm>
            <a:off x="952500" y="2285997"/>
            <a:ext cx="10287000" cy="389096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5965A77-B1AB-D608-A6C5-F0F99B6913D8}"/>
              </a:ext>
            </a:extLst>
          </p:cNvPr>
          <p:cNvSpPr>
            <a:spLocks noGrp="1"/>
          </p:cNvSpPr>
          <p:nvPr>
            <p:ph type="dt" sz="half" idx="2"/>
          </p:nvPr>
        </p:nvSpPr>
        <p:spPr>
          <a:xfrm rot="5400000">
            <a:off x="10568087" y="4756249"/>
            <a:ext cx="2476307" cy="365125"/>
          </a:xfrm>
          <a:prstGeom prst="rect">
            <a:avLst/>
          </a:prstGeom>
        </p:spPr>
        <p:txBody>
          <a:bodyPr vert="horz" lIns="91440" tIns="45720" rIns="91440" bIns="45720" rtlCol="0" anchor="ctr"/>
          <a:lstStyle>
            <a:lvl1pPr algn="l">
              <a:defRPr sz="700" b="1" cap="all" spc="300" baseline="0">
                <a:solidFill>
                  <a:schemeClr val="tx1"/>
                </a:solidFill>
              </a:defRPr>
            </a:lvl1pPr>
          </a:lstStyle>
          <a:p>
            <a:fld id="{9D0D92BC-42A9-434B-8530-ADBF4485E407}" type="datetimeFigureOut">
              <a:rPr lang="en-US" smtClean="0"/>
              <a:pPr/>
              <a:t>3/15/25</a:t>
            </a:fld>
            <a:endParaRPr lang="en-US" dirty="0"/>
          </a:p>
        </p:txBody>
      </p:sp>
      <p:sp>
        <p:nvSpPr>
          <p:cNvPr id="5" name="Footer Placeholder 4">
            <a:extLst>
              <a:ext uri="{FF2B5EF4-FFF2-40B4-BE49-F238E27FC236}">
                <a16:creationId xmlns:a16="http://schemas.microsoft.com/office/drawing/2014/main" id="{05DE34E5-5E9B-7786-05B5-B93241EE2F42}"/>
              </a:ext>
            </a:extLst>
          </p:cNvPr>
          <p:cNvSpPr>
            <a:spLocks noGrp="1"/>
          </p:cNvSpPr>
          <p:nvPr>
            <p:ph type="ftr" sz="quarter" idx="3"/>
          </p:nvPr>
        </p:nvSpPr>
        <p:spPr>
          <a:xfrm rot="5400000">
            <a:off x="10589519" y="1758059"/>
            <a:ext cx="2433442" cy="365125"/>
          </a:xfrm>
          <a:prstGeom prst="rect">
            <a:avLst/>
          </a:prstGeom>
        </p:spPr>
        <p:txBody>
          <a:bodyPr vert="horz" lIns="91440" tIns="45720" rIns="91440" bIns="45720" rtlCol="0" anchor="ctr"/>
          <a:lstStyle>
            <a:lvl1pPr algn="r">
              <a:defRPr sz="7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B525CD4B-611E-32FA-419D-326099EEF340}"/>
              </a:ext>
            </a:extLst>
          </p:cNvPr>
          <p:cNvSpPr>
            <a:spLocks noGrp="1"/>
          </p:cNvSpPr>
          <p:nvPr>
            <p:ph type="sldNum" sz="quarter" idx="4"/>
          </p:nvPr>
        </p:nvSpPr>
        <p:spPr>
          <a:xfrm>
            <a:off x="11539542" y="3246437"/>
            <a:ext cx="533399" cy="365125"/>
          </a:xfrm>
          <a:prstGeom prst="rect">
            <a:avLst/>
          </a:prstGeom>
        </p:spPr>
        <p:txBody>
          <a:bodyPr vert="horz" lIns="91440" tIns="45720" rIns="91440" bIns="45720" rtlCol="0" anchor="ctr"/>
          <a:lstStyle>
            <a:lvl1pPr algn="ctr">
              <a:defRPr sz="1600" b="1" cap="all" baseline="0">
                <a:solidFill>
                  <a:schemeClr val="tx1"/>
                </a:solidFill>
                <a:latin typeface="+mj-lt"/>
              </a:defRPr>
            </a:lvl1pPr>
          </a:lstStyle>
          <a:p>
            <a:fld id="{A0289F9E-9962-4B7B-BA18-A15907CCC6BF}" type="slidenum">
              <a:rPr lang="en-US" smtClean="0"/>
              <a:pPr/>
              <a:t>‹#›</a:t>
            </a:fld>
            <a:endParaRPr lang="en-US" dirty="0"/>
          </a:p>
        </p:txBody>
      </p:sp>
    </p:spTree>
    <p:extLst>
      <p:ext uri="{BB962C8B-B14F-4D97-AF65-F5344CB8AC3E}">
        <p14:creationId xmlns:p14="http://schemas.microsoft.com/office/powerpoint/2010/main" val="4260278038"/>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18" r:id="rId6"/>
    <p:sldLayoutId id="2147483714" r:id="rId7"/>
    <p:sldLayoutId id="2147483715" r:id="rId8"/>
    <p:sldLayoutId id="2147483716" r:id="rId9"/>
    <p:sldLayoutId id="2147483717" r:id="rId10"/>
    <p:sldLayoutId id="2147483719" r:id="rId11"/>
  </p:sldLayoutIdLst>
  <p:txStyles>
    <p:titleStyle>
      <a:lvl1pPr algn="l" defTabSz="914400" rtl="0" eaLnBrk="1" latinLnBrk="0" hangingPunct="1">
        <a:lnSpc>
          <a:spcPct val="120000"/>
        </a:lnSpc>
        <a:spcBef>
          <a:spcPct val="0"/>
        </a:spcBef>
        <a:buNone/>
        <a:defRPr sz="2800" b="1" kern="1200" cap="all" spc="6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56032"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21208"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39496"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32104"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web of dots connected">
            <a:extLst>
              <a:ext uri="{FF2B5EF4-FFF2-40B4-BE49-F238E27FC236}">
                <a16:creationId xmlns:a16="http://schemas.microsoft.com/office/drawing/2014/main" id="{54818AA7-E916-AC9E-22D1-300BEC74A0C6}"/>
              </a:ext>
            </a:extLst>
          </p:cNvPr>
          <p:cNvPicPr>
            <a:picLocks noChangeAspect="1"/>
          </p:cNvPicPr>
          <p:nvPr/>
        </p:nvPicPr>
        <p:blipFill rotWithShape="1">
          <a:blip r:embed="rId2">
            <a:alphaModFix/>
          </a:blip>
          <a:srcRect l="20426"/>
          <a:stretch/>
        </p:blipFill>
        <p:spPr>
          <a:xfrm>
            <a:off x="20" y="1571"/>
            <a:ext cx="12191980" cy="6856429"/>
          </a:xfrm>
          <a:prstGeom prst="rect">
            <a:avLst/>
          </a:prstGeom>
        </p:spPr>
      </p:pic>
      <p:sp>
        <p:nvSpPr>
          <p:cNvPr id="2" name="Title 1">
            <a:extLst>
              <a:ext uri="{FF2B5EF4-FFF2-40B4-BE49-F238E27FC236}">
                <a16:creationId xmlns:a16="http://schemas.microsoft.com/office/drawing/2014/main" id="{136C80DA-B30D-5FE2-2B4E-C0AE0F7E2E32}"/>
              </a:ext>
            </a:extLst>
          </p:cNvPr>
          <p:cNvSpPr>
            <a:spLocks noGrp="1"/>
          </p:cNvSpPr>
          <p:nvPr>
            <p:ph type="ctrTitle"/>
          </p:nvPr>
        </p:nvSpPr>
        <p:spPr>
          <a:xfrm>
            <a:off x="1524000" y="1122362"/>
            <a:ext cx="7172325" cy="3152251"/>
          </a:xfrm>
        </p:spPr>
        <p:txBody>
          <a:bodyPr anchor="b">
            <a:normAutofit/>
          </a:bodyPr>
          <a:lstStyle/>
          <a:p>
            <a:br>
              <a:rPr lang="en-US" dirty="0"/>
            </a:br>
            <a:r>
              <a:rPr lang="en-US" dirty="0"/>
              <a:t>The Automatic Millionaire</a:t>
            </a:r>
          </a:p>
        </p:txBody>
      </p:sp>
      <p:sp>
        <p:nvSpPr>
          <p:cNvPr id="3" name="Subtitle 2">
            <a:extLst>
              <a:ext uri="{FF2B5EF4-FFF2-40B4-BE49-F238E27FC236}">
                <a16:creationId xmlns:a16="http://schemas.microsoft.com/office/drawing/2014/main" id="{11534EE4-9A0B-F3DA-0AD6-395C8B9384FC}"/>
              </a:ext>
            </a:extLst>
          </p:cNvPr>
          <p:cNvSpPr>
            <a:spLocks noGrp="1"/>
          </p:cNvSpPr>
          <p:nvPr>
            <p:ph type="subTitle" idx="1"/>
          </p:nvPr>
        </p:nvSpPr>
        <p:spPr>
          <a:xfrm>
            <a:off x="1524000" y="4920137"/>
            <a:ext cx="7172325" cy="1122363"/>
          </a:xfrm>
        </p:spPr>
        <p:txBody>
          <a:bodyPr>
            <a:normAutofit/>
          </a:bodyPr>
          <a:lstStyle/>
          <a:p>
            <a:r>
              <a:rPr lang="en-US" dirty="0"/>
              <a:t>David Bach </a:t>
            </a:r>
          </a:p>
        </p:txBody>
      </p:sp>
    </p:spTree>
    <p:extLst>
      <p:ext uri="{BB962C8B-B14F-4D97-AF65-F5344CB8AC3E}">
        <p14:creationId xmlns:p14="http://schemas.microsoft.com/office/powerpoint/2010/main" val="3642306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BE54D-B4CA-1C66-DA8E-F0DE2BAC11CA}"/>
              </a:ext>
            </a:extLst>
          </p:cNvPr>
          <p:cNvSpPr>
            <a:spLocks noGrp="1"/>
          </p:cNvSpPr>
          <p:nvPr>
            <p:ph type="title"/>
          </p:nvPr>
        </p:nvSpPr>
        <p:spPr/>
        <p:txBody>
          <a:bodyPr/>
          <a:lstStyle/>
          <a:p>
            <a:r>
              <a:rPr lang="en-US" dirty="0"/>
              <a:t>*** Take the decision out of your hand; “Set yourself up for success” *** </a:t>
            </a:r>
          </a:p>
        </p:txBody>
      </p:sp>
      <p:sp>
        <p:nvSpPr>
          <p:cNvPr id="3" name="Content Placeholder 2">
            <a:extLst>
              <a:ext uri="{FF2B5EF4-FFF2-40B4-BE49-F238E27FC236}">
                <a16:creationId xmlns:a16="http://schemas.microsoft.com/office/drawing/2014/main" id="{62A58BFD-E308-5894-157D-3AD16F5D8986}"/>
              </a:ext>
            </a:extLst>
          </p:cNvPr>
          <p:cNvSpPr>
            <a:spLocks noGrp="1"/>
          </p:cNvSpPr>
          <p:nvPr>
            <p:ph idx="1"/>
          </p:nvPr>
        </p:nvSpPr>
        <p:spPr/>
        <p:txBody>
          <a:bodyPr>
            <a:normAutofit fontScale="92500" lnSpcReduction="10000"/>
          </a:bodyPr>
          <a:lstStyle/>
          <a:p>
            <a:r>
              <a:rPr lang="en-US" dirty="0"/>
              <a:t>“Everything you’re talking about,” I said, “it all makes sense. Cutting out wasteful spending, accelerating your mortgage payments, paying yourself first, buying only with cash, avoiding credit card debt – you’re absolutely right. These are all things I teach in my seminars. But to put it all together the way you have must have taken phenomenal will power. Seriously, my hat is off to you. I wish everyone had the kind of self-discipline you guys clearly possess. Unfortunately, most of us don’t. I guess that’s why most people never become rich the way you have.” </a:t>
            </a:r>
          </a:p>
          <a:p>
            <a:pPr lvl="2"/>
            <a:r>
              <a:rPr lang="en-US" dirty="0"/>
              <a:t>“But that’s the point,” she began. “We don’t have phenomenal will power. If following our parents’ tips had been a matter of self-discipline, I don’t think we would have done nearly as well as we have.” </a:t>
            </a:r>
          </a:p>
          <a:p>
            <a:pPr lvl="2"/>
            <a:r>
              <a:rPr lang="en-US" dirty="0"/>
              <a:t>“Here’s the thing. Let’s say you know you should do something, but you’re afraid you may be tempted to do something else. How can you make sure you do the right thing?” </a:t>
            </a:r>
          </a:p>
          <a:p>
            <a:pPr lvl="2"/>
            <a:r>
              <a:rPr lang="en-US" dirty="0"/>
              <a:t>“It’s simple and obvious. You take the decision out of your hands. You arrange to have the thing you should do happen automatically.” </a:t>
            </a:r>
          </a:p>
          <a:p>
            <a:pPr lvl="2"/>
            <a:r>
              <a:rPr lang="en-US" dirty="0"/>
              <a:t>“By deciding to be rich at a young age, and then, by creating an automatic system for wealth, we made it impossible to fail.” </a:t>
            </a:r>
          </a:p>
          <a:p>
            <a:pPr lvl="2"/>
            <a:r>
              <a:rPr lang="en-US" dirty="0"/>
              <a:t>You can have as much fun as your friends, if not more, because your life is free from the stresses of worrying every day about money. </a:t>
            </a:r>
          </a:p>
        </p:txBody>
      </p:sp>
    </p:spTree>
    <p:extLst>
      <p:ext uri="{BB962C8B-B14F-4D97-AF65-F5344CB8AC3E}">
        <p14:creationId xmlns:p14="http://schemas.microsoft.com/office/powerpoint/2010/main" val="3470636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8A75C-24AC-A456-7870-C516A119FE57}"/>
              </a:ext>
            </a:extLst>
          </p:cNvPr>
          <p:cNvSpPr>
            <a:spLocks noGrp="1"/>
          </p:cNvSpPr>
          <p:nvPr>
            <p:ph type="title"/>
          </p:nvPr>
        </p:nvSpPr>
        <p:spPr/>
        <p:txBody>
          <a:bodyPr/>
          <a:lstStyle/>
          <a:p>
            <a:r>
              <a:rPr lang="en-US" dirty="0"/>
              <a:t>There’s a better way to get rich than budgeting</a:t>
            </a:r>
          </a:p>
        </p:txBody>
      </p:sp>
      <p:sp>
        <p:nvSpPr>
          <p:cNvPr id="3" name="Content Placeholder 2">
            <a:extLst>
              <a:ext uri="{FF2B5EF4-FFF2-40B4-BE49-F238E27FC236}">
                <a16:creationId xmlns:a16="http://schemas.microsoft.com/office/drawing/2014/main" id="{265C56E0-BE78-BCCA-856B-27E40D472EC0}"/>
              </a:ext>
            </a:extLst>
          </p:cNvPr>
          <p:cNvSpPr>
            <a:spLocks noGrp="1"/>
          </p:cNvSpPr>
          <p:nvPr>
            <p:ph idx="1"/>
          </p:nvPr>
        </p:nvSpPr>
        <p:spPr/>
        <p:txBody>
          <a:bodyPr>
            <a:normAutofit fontScale="92500" lnSpcReduction="10000"/>
          </a:bodyPr>
          <a:lstStyle/>
          <a:p>
            <a:r>
              <a:rPr lang="en-US" dirty="0"/>
              <a:t>“Put yourself on a budget and everything will be fine.”</a:t>
            </a:r>
          </a:p>
          <a:p>
            <a:pPr lvl="2"/>
            <a:r>
              <a:rPr lang="en-US" dirty="0"/>
              <a:t>But who told you this? Your parents? A teacher? A spouse? A financial expert? It’s well-intentioned advice, but were they rich? </a:t>
            </a:r>
          </a:p>
          <a:p>
            <a:pPr lvl="2"/>
            <a:r>
              <a:rPr lang="en-US" dirty="0"/>
              <a:t>There’s a very simple reason why budgets don’t work in the real world: They aren’t fun. And because they’re not fun, they are very difficult to stick to. </a:t>
            </a:r>
          </a:p>
          <a:p>
            <a:pPr lvl="2"/>
            <a:r>
              <a:rPr lang="en-US" dirty="0"/>
              <a:t>What budgeting boils down to is depriving yourself financially today for the sake of your future well-being. This is certainly a responsible idea, but as a strategy, it goes against human nature. </a:t>
            </a:r>
          </a:p>
          <a:p>
            <a:r>
              <a:rPr lang="en-US" dirty="0"/>
              <a:t>How many people do you know who went on a diet, became obsessed with counting calories and keeping track of how many grams of fat were in everything they ate, and now seem to be even more overweight than ever? </a:t>
            </a:r>
          </a:p>
          <a:p>
            <a:pPr lvl="2"/>
            <a:r>
              <a:rPr lang="en-US" dirty="0"/>
              <a:t>The same thing happens with people on financial diets. For a while, they track every penny they spend. But then one day that can’t take it anymore, and they go off on a shopping binge. </a:t>
            </a:r>
          </a:p>
          <a:p>
            <a:pPr lvl="2"/>
            <a:r>
              <a:rPr lang="en-US" dirty="0"/>
              <a:t>Any system that is designed to control your normal human impulses is ultimately bound to fail </a:t>
            </a:r>
          </a:p>
          <a:p>
            <a:pPr lvl="2"/>
            <a:r>
              <a:rPr lang="en-US" dirty="0"/>
              <a:t>Human beings don’t want to be controlled. We want to be </a:t>
            </a:r>
            <a:r>
              <a:rPr lang="en-US" i="1" dirty="0"/>
              <a:t>in</a:t>
            </a:r>
            <a:r>
              <a:rPr lang="en-US" dirty="0"/>
              <a:t> control. </a:t>
            </a:r>
          </a:p>
          <a:p>
            <a:endParaRPr lang="en-US" dirty="0"/>
          </a:p>
          <a:p>
            <a:pPr lvl="2"/>
            <a:endParaRPr lang="en-US" dirty="0"/>
          </a:p>
        </p:txBody>
      </p:sp>
    </p:spTree>
    <p:extLst>
      <p:ext uri="{BB962C8B-B14F-4D97-AF65-F5344CB8AC3E}">
        <p14:creationId xmlns:p14="http://schemas.microsoft.com/office/powerpoint/2010/main" val="783361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BA3C1-050A-6EB8-B1C5-922F8791FF31}"/>
              </a:ext>
            </a:extLst>
          </p:cNvPr>
          <p:cNvSpPr>
            <a:spLocks noGrp="1"/>
          </p:cNvSpPr>
          <p:nvPr>
            <p:ph type="title"/>
          </p:nvPr>
        </p:nvSpPr>
        <p:spPr/>
        <p:txBody>
          <a:bodyPr/>
          <a:lstStyle/>
          <a:p>
            <a:r>
              <a:rPr lang="en-US" dirty="0"/>
              <a:t>What “Pay yourself first” means</a:t>
            </a:r>
          </a:p>
        </p:txBody>
      </p:sp>
      <p:sp>
        <p:nvSpPr>
          <p:cNvPr id="3" name="Content Placeholder 2">
            <a:extLst>
              <a:ext uri="{FF2B5EF4-FFF2-40B4-BE49-F238E27FC236}">
                <a16:creationId xmlns:a16="http://schemas.microsoft.com/office/drawing/2014/main" id="{0FCA1F56-5B4B-273E-AA1B-A63BD60BB4ED}"/>
              </a:ext>
            </a:extLst>
          </p:cNvPr>
          <p:cNvSpPr>
            <a:spLocks noGrp="1"/>
          </p:cNvSpPr>
          <p:nvPr>
            <p:ph idx="1"/>
          </p:nvPr>
        </p:nvSpPr>
        <p:spPr/>
        <p:txBody>
          <a:bodyPr/>
          <a:lstStyle/>
          <a:p>
            <a:r>
              <a:rPr lang="en-US" b="1" dirty="0"/>
              <a:t>Most people don’t pay themselves first; nor do they have an automatic plan</a:t>
            </a:r>
            <a:r>
              <a:rPr lang="en-US" dirty="0"/>
              <a:t>. Most people are only hoping to get rich. And hoping never works. </a:t>
            </a:r>
          </a:p>
          <a:p>
            <a:r>
              <a:rPr lang="en-US" dirty="0"/>
              <a:t>Pay Yourself First: when you earn a dollar, the first person you pay is you. </a:t>
            </a:r>
          </a:p>
          <a:p>
            <a:pPr lvl="2"/>
            <a:r>
              <a:rPr lang="en-US" dirty="0"/>
              <a:t>When most people earn a dollar, the first person they pay is Uncle Sam. At the end of the day, you wind up paying the government 35 or 40 cents of your hard-earned dollar. </a:t>
            </a:r>
          </a:p>
          <a:p>
            <a:pPr lvl="2"/>
            <a:r>
              <a:rPr lang="en-US" dirty="0"/>
              <a:t>Say your salary is $50,000 a year. Since you’re paying the government first, you’re not really earning $50,000. What you’re actually earning is about 70 percent of $50,000 – or $35,000. </a:t>
            </a:r>
          </a:p>
          <a:p>
            <a:pPr lvl="2"/>
            <a:r>
              <a:rPr lang="en-US" dirty="0"/>
              <a:t>You can legally Pay Yourself First, instead of the government, simply by using what is called a pretax retirement account. </a:t>
            </a:r>
          </a:p>
          <a:p>
            <a:r>
              <a:rPr lang="en-US" dirty="0"/>
              <a:t>The Lord helps those who help themselves.</a:t>
            </a:r>
          </a:p>
          <a:p>
            <a:pPr lvl="2"/>
            <a:r>
              <a:rPr lang="en-US" dirty="0"/>
              <a:t>Are we helping ourselves? Are you helping yourself? Are you REALLY working for yourself? </a:t>
            </a:r>
          </a:p>
        </p:txBody>
      </p:sp>
    </p:spTree>
    <p:extLst>
      <p:ext uri="{BB962C8B-B14F-4D97-AF65-F5344CB8AC3E}">
        <p14:creationId xmlns:p14="http://schemas.microsoft.com/office/powerpoint/2010/main" val="3298423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BBF9E-3BFF-4DAF-EA78-5B39D82BDCA6}"/>
              </a:ext>
            </a:extLst>
          </p:cNvPr>
          <p:cNvSpPr>
            <a:spLocks noGrp="1"/>
          </p:cNvSpPr>
          <p:nvPr>
            <p:ph type="title"/>
          </p:nvPr>
        </p:nvSpPr>
        <p:spPr/>
        <p:txBody>
          <a:bodyPr/>
          <a:lstStyle/>
          <a:p>
            <a:r>
              <a:rPr lang="en-US" dirty="0"/>
              <a:t>How many hours did you work last week?</a:t>
            </a:r>
          </a:p>
        </p:txBody>
      </p:sp>
      <p:sp>
        <p:nvSpPr>
          <p:cNvPr id="3" name="Content Placeholder 2">
            <a:extLst>
              <a:ext uri="{FF2B5EF4-FFF2-40B4-BE49-F238E27FC236}">
                <a16:creationId xmlns:a16="http://schemas.microsoft.com/office/drawing/2014/main" id="{2B96EFE8-3B21-49F4-6D0B-240928D35938}"/>
              </a:ext>
            </a:extLst>
          </p:cNvPr>
          <p:cNvSpPr>
            <a:spLocks noGrp="1"/>
          </p:cNvSpPr>
          <p:nvPr>
            <p:ph idx="1"/>
          </p:nvPr>
        </p:nvSpPr>
        <p:spPr/>
        <p:txBody>
          <a:bodyPr>
            <a:normAutofit fontScale="85000" lnSpcReduction="10000"/>
          </a:bodyPr>
          <a:lstStyle/>
          <a:p>
            <a:r>
              <a:rPr lang="en-US" dirty="0"/>
              <a:t>To figure this out:</a:t>
            </a:r>
          </a:p>
          <a:p>
            <a:pPr lvl="2"/>
            <a:r>
              <a:rPr lang="en-US" dirty="0"/>
              <a:t>Ask yourself how much money you saved last week. </a:t>
            </a:r>
          </a:p>
          <a:p>
            <a:pPr lvl="2"/>
            <a:r>
              <a:rPr lang="en-US" dirty="0"/>
              <a:t>If your answer is zero, then you worked zero hours for yourself last week. </a:t>
            </a:r>
          </a:p>
          <a:p>
            <a:pPr lvl="2"/>
            <a:r>
              <a:rPr lang="en-US" dirty="0"/>
              <a:t>If, however, you did save something last week, then divide the amount of money you put aside for your retirement last week by your hourly income. </a:t>
            </a:r>
          </a:p>
          <a:p>
            <a:pPr lvl="2"/>
            <a:r>
              <a:rPr lang="en-US" dirty="0"/>
              <a:t>The answer you got can tell you a lot about the kind of future you can expect to have. </a:t>
            </a:r>
          </a:p>
          <a:p>
            <a:r>
              <a:rPr lang="en-US" dirty="0"/>
              <a:t>A PERSON WHO EARNS $50,000 A  YEAR … </a:t>
            </a:r>
          </a:p>
          <a:p>
            <a:pPr lvl="2"/>
            <a:r>
              <a:rPr lang="en-US" dirty="0"/>
              <a:t>… earns roughly $1,000 a week (figuring two weeks off for vacation)</a:t>
            </a:r>
          </a:p>
          <a:p>
            <a:pPr lvl="2"/>
            <a:r>
              <a:rPr lang="en-US" dirty="0"/>
              <a:t>… or roughly $25 an hour (for a 40-hour week). </a:t>
            </a:r>
          </a:p>
          <a:p>
            <a:r>
              <a:rPr lang="en-US" dirty="0"/>
              <a:t>A good savings benchmark to shoot for is between 10 percent and 15 percent of your gross income. </a:t>
            </a:r>
          </a:p>
          <a:p>
            <a:pPr lvl="2"/>
            <a:r>
              <a:rPr lang="en-US" dirty="0"/>
              <a:t>Let’s split the difference and call it 12.5 percent. </a:t>
            </a:r>
          </a:p>
          <a:p>
            <a:pPr lvl="2"/>
            <a:r>
              <a:rPr lang="en-US" dirty="0"/>
              <a:t>Now 12.5 percent of $1,000 is $125 – meaning that if you’re earning a gross income of $1,000 a week, you should be saving $125 a week. </a:t>
            </a:r>
          </a:p>
          <a:p>
            <a:pPr lvl="2"/>
            <a:r>
              <a:rPr lang="en-US" dirty="0"/>
              <a:t>Figuring a five-day workweek, that comes to $25 a day. </a:t>
            </a:r>
          </a:p>
          <a:p>
            <a:pPr lvl="2"/>
            <a:r>
              <a:rPr lang="en-US" dirty="0"/>
              <a:t>In other words, you should </a:t>
            </a:r>
            <a:r>
              <a:rPr lang="en-US"/>
              <a:t>be saving </a:t>
            </a:r>
            <a:r>
              <a:rPr lang="en-US" dirty="0"/>
              <a:t>the equivalent of one hour’s worth of income each day. </a:t>
            </a:r>
          </a:p>
        </p:txBody>
      </p:sp>
    </p:spTree>
    <p:extLst>
      <p:ext uri="{BB962C8B-B14F-4D97-AF65-F5344CB8AC3E}">
        <p14:creationId xmlns:p14="http://schemas.microsoft.com/office/powerpoint/2010/main" val="24746658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9D0C5-0D65-30BF-171F-2231FB093A9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8FD5BEE-6F6F-A1EF-1514-19E4BC6E06E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5116593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58B9-EF9C-5078-3C17-E22990B6CFC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D3A7563-024D-3342-ED68-81573216513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5939462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6ED37-19A2-08A6-BB96-35BE270F3B0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EA72DF6-A716-B4DF-4414-C53BDB1F629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844015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386D0-C50F-9525-F370-6AC6BDF487B8}"/>
              </a:ext>
            </a:extLst>
          </p:cNvPr>
          <p:cNvSpPr>
            <a:spLocks noGrp="1"/>
          </p:cNvSpPr>
          <p:nvPr>
            <p:ph type="title"/>
          </p:nvPr>
        </p:nvSpPr>
        <p:spPr/>
        <p:txBody>
          <a:bodyPr/>
          <a:lstStyle/>
          <a:p>
            <a:r>
              <a:rPr lang="en-US" dirty="0"/>
              <a:t>Quotes</a:t>
            </a:r>
          </a:p>
        </p:txBody>
      </p:sp>
      <p:sp>
        <p:nvSpPr>
          <p:cNvPr id="3" name="Content Placeholder 2">
            <a:extLst>
              <a:ext uri="{FF2B5EF4-FFF2-40B4-BE49-F238E27FC236}">
                <a16:creationId xmlns:a16="http://schemas.microsoft.com/office/drawing/2014/main" id="{8AE929FE-C334-C63C-FDC6-0E62EE7C0735}"/>
              </a:ext>
            </a:extLst>
          </p:cNvPr>
          <p:cNvSpPr>
            <a:spLocks noGrp="1"/>
          </p:cNvSpPr>
          <p:nvPr>
            <p:ph idx="1"/>
          </p:nvPr>
        </p:nvSpPr>
        <p:spPr/>
        <p:txBody>
          <a:bodyPr/>
          <a:lstStyle/>
          <a:p>
            <a:r>
              <a:rPr lang="en-US" dirty="0"/>
              <a:t>“It’s easier to learn the right way to do things at the high end than it is to break bad habits. You can always take it down a notch later, but it’s harder to go the other way.” </a:t>
            </a:r>
          </a:p>
        </p:txBody>
      </p:sp>
    </p:spTree>
    <p:extLst>
      <p:ext uri="{BB962C8B-B14F-4D97-AF65-F5344CB8AC3E}">
        <p14:creationId xmlns:p14="http://schemas.microsoft.com/office/powerpoint/2010/main" val="3525945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DBA88-746A-BBC5-B33E-C324EFF8E133}"/>
              </a:ext>
            </a:extLst>
          </p:cNvPr>
          <p:cNvSpPr>
            <a:spLocks noGrp="1"/>
          </p:cNvSpPr>
          <p:nvPr>
            <p:ph type="title"/>
          </p:nvPr>
        </p:nvSpPr>
        <p:spPr/>
        <p:txBody>
          <a:bodyPr>
            <a:normAutofit fontScale="90000"/>
          </a:bodyPr>
          <a:lstStyle/>
          <a:p>
            <a:br>
              <a:rPr lang="en-US" dirty="0"/>
            </a:br>
            <a:r>
              <a:rPr lang="en-US" dirty="0"/>
              <a:t>If you want to live the American dream, you have to deserve it </a:t>
            </a:r>
          </a:p>
        </p:txBody>
      </p:sp>
      <p:sp>
        <p:nvSpPr>
          <p:cNvPr id="3" name="Content Placeholder 2">
            <a:extLst>
              <a:ext uri="{FF2B5EF4-FFF2-40B4-BE49-F238E27FC236}">
                <a16:creationId xmlns:a16="http://schemas.microsoft.com/office/drawing/2014/main" id="{CD413C3D-664A-6F7F-209B-A96E02965E12}"/>
              </a:ext>
            </a:extLst>
          </p:cNvPr>
          <p:cNvSpPr>
            <a:spLocks noGrp="1"/>
          </p:cNvSpPr>
          <p:nvPr>
            <p:ph idx="1"/>
          </p:nvPr>
        </p:nvSpPr>
        <p:spPr/>
        <p:txBody>
          <a:bodyPr/>
          <a:lstStyle/>
          <a:p>
            <a:r>
              <a:rPr lang="en-US" dirty="0"/>
              <a:t>There </a:t>
            </a:r>
            <a:r>
              <a:rPr lang="en-US" i="1" dirty="0"/>
              <a:t>is</a:t>
            </a:r>
            <a:r>
              <a:rPr lang="en-US" dirty="0"/>
              <a:t> a secret to getting rich in America. And it’s a very simple one. In fact, it’s so simple that almost no one does it.</a:t>
            </a:r>
          </a:p>
          <a:p>
            <a:pPr lvl="2"/>
            <a:r>
              <a:rPr lang="en-US" dirty="0"/>
              <a:t>Not taught in school the way they should be. </a:t>
            </a:r>
          </a:p>
          <a:p>
            <a:r>
              <a:rPr lang="en-US" dirty="0"/>
              <a:t>What you’ll learn is how to become a millionaire – steadily and surely – over the course of your working life. It’s the tortoise’s approach to wealth, not the hare’s. This may not sound as exciting as becoming a millionaire in a couple of weeks or months, but – I promise you – it’s a lot more real. </a:t>
            </a:r>
          </a:p>
          <a:p>
            <a:r>
              <a:rPr lang="en-US" dirty="0"/>
              <a:t>Think about how few people get to retire these days with all their debts and obligations behind them, with enough money saved up to live the kind of life they’ve always dreamed of, still young enough you enjoy it all. Wouldn’t you like to be one of these people? </a:t>
            </a:r>
          </a:p>
          <a:p>
            <a:pPr lvl="1"/>
            <a:endParaRPr lang="en-US" dirty="0"/>
          </a:p>
        </p:txBody>
      </p:sp>
    </p:spTree>
    <p:extLst>
      <p:ext uri="{BB962C8B-B14F-4D97-AF65-F5344CB8AC3E}">
        <p14:creationId xmlns:p14="http://schemas.microsoft.com/office/powerpoint/2010/main" val="858188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F93C5-19B2-A03F-7874-2299FD3CDFC4}"/>
              </a:ext>
            </a:extLst>
          </p:cNvPr>
          <p:cNvSpPr>
            <a:spLocks noGrp="1"/>
          </p:cNvSpPr>
          <p:nvPr>
            <p:ph type="title"/>
          </p:nvPr>
        </p:nvSpPr>
        <p:spPr>
          <a:xfrm>
            <a:off x="1471613" y="5215630"/>
            <a:ext cx="6972300" cy="1396652"/>
          </a:xfrm>
        </p:spPr>
        <p:txBody>
          <a:bodyPr/>
          <a:lstStyle/>
          <a:p>
            <a:r>
              <a:rPr lang="en-US" dirty="0"/>
              <a:t>A Simple solution </a:t>
            </a:r>
          </a:p>
        </p:txBody>
      </p:sp>
      <p:sp>
        <p:nvSpPr>
          <p:cNvPr id="3" name="Text Placeholder 2">
            <a:extLst>
              <a:ext uri="{FF2B5EF4-FFF2-40B4-BE49-F238E27FC236}">
                <a16:creationId xmlns:a16="http://schemas.microsoft.com/office/drawing/2014/main" id="{C0A94386-3B55-851A-0167-A96342689E96}"/>
              </a:ext>
            </a:extLst>
          </p:cNvPr>
          <p:cNvSpPr>
            <a:spLocks noGrp="1"/>
          </p:cNvSpPr>
          <p:nvPr>
            <p:ph type="body" idx="1"/>
          </p:nvPr>
        </p:nvSpPr>
        <p:spPr>
          <a:xfrm>
            <a:off x="1471613" y="1001172"/>
            <a:ext cx="6432310" cy="2856843"/>
          </a:xfrm>
        </p:spPr>
        <p:txBody>
          <a:bodyPr>
            <a:normAutofit/>
          </a:bodyPr>
          <a:lstStyle/>
          <a:p>
            <a:r>
              <a:rPr lang="en-US" dirty="0"/>
              <a:t>The one way to create lasting financial change that will help you build real wealth over time is to … MAKE YOUR FINANCIAL PLAN AUTOMATIC! </a:t>
            </a:r>
          </a:p>
          <a:p>
            <a:r>
              <a:rPr lang="en-US" sz="1500" dirty="0"/>
              <a:t>- What do I mean by a plan that is automatic? I mean a plan that, once you’ve set it up, allows you to go about your life and not spend a lot of time thinking – or worse, worrying – about your money. You know why this matters? Because ultimately what is missing in our lives today .. . </a:t>
            </a:r>
            <a:r>
              <a:rPr lang="en-US" sz="1500" i="1" dirty="0"/>
              <a:t>is a life!</a:t>
            </a:r>
            <a:r>
              <a:rPr lang="en-US" sz="1500" dirty="0"/>
              <a:t> Make your financial plan automatic and one of the most powerful things you will get out of it is worry-free time – which ultimately means getting back more of your life. </a:t>
            </a:r>
          </a:p>
        </p:txBody>
      </p:sp>
    </p:spTree>
    <p:extLst>
      <p:ext uri="{BB962C8B-B14F-4D97-AF65-F5344CB8AC3E}">
        <p14:creationId xmlns:p14="http://schemas.microsoft.com/office/powerpoint/2010/main" val="545060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FC99D-456C-95FB-7390-8E795A63753F}"/>
              </a:ext>
            </a:extLst>
          </p:cNvPr>
          <p:cNvSpPr>
            <a:spLocks noGrp="1"/>
          </p:cNvSpPr>
          <p:nvPr>
            <p:ph type="title"/>
          </p:nvPr>
        </p:nvSpPr>
        <p:spPr/>
        <p:txBody>
          <a:bodyPr/>
          <a:lstStyle/>
          <a:p>
            <a:r>
              <a:rPr lang="en-US" dirty="0"/>
              <a:t>Meeting the Automatic Millionaire </a:t>
            </a:r>
          </a:p>
        </p:txBody>
      </p:sp>
      <p:sp>
        <p:nvSpPr>
          <p:cNvPr id="3" name="Content Placeholder 2">
            <a:extLst>
              <a:ext uri="{FF2B5EF4-FFF2-40B4-BE49-F238E27FC236}">
                <a16:creationId xmlns:a16="http://schemas.microsoft.com/office/drawing/2014/main" id="{9443692D-EE58-D3AA-E1E9-3051E931F618}"/>
              </a:ext>
            </a:extLst>
          </p:cNvPr>
          <p:cNvSpPr>
            <a:spLocks noGrp="1"/>
          </p:cNvSpPr>
          <p:nvPr>
            <p:ph idx="1"/>
          </p:nvPr>
        </p:nvSpPr>
        <p:spPr/>
        <p:txBody>
          <a:bodyPr/>
          <a:lstStyle/>
          <a:p>
            <a:r>
              <a:rPr lang="en-US" dirty="0"/>
              <a:t>You need to get serious about your life:</a:t>
            </a:r>
          </a:p>
          <a:p>
            <a:pPr lvl="2"/>
            <a:r>
              <a:rPr lang="en-US" dirty="0"/>
              <a:t>You have a choice to make. </a:t>
            </a:r>
          </a:p>
          <a:p>
            <a:pPr lvl="4"/>
            <a:r>
              <a:rPr lang="en-US" dirty="0"/>
              <a:t>work all our lives for money and live month to month, paycheck to paycheck, like most people.</a:t>
            </a:r>
          </a:p>
          <a:p>
            <a:pPr lvl="4"/>
            <a:r>
              <a:rPr lang="en-US" dirty="0"/>
              <a:t>or learn to make your money work for you and really enjoy your life. </a:t>
            </a:r>
          </a:p>
          <a:p>
            <a:pPr lvl="4"/>
            <a:r>
              <a:rPr lang="en-US" dirty="0"/>
              <a:t>Simple: Every time you earn a dollar, you should make sure to pay yourself first. </a:t>
            </a:r>
          </a:p>
          <a:p>
            <a:pPr marL="603504" lvl="4" indent="0">
              <a:buNone/>
            </a:pPr>
            <a:endParaRPr lang="en-US" dirty="0"/>
          </a:p>
          <a:p>
            <a:pPr marL="603504" lvl="4" indent="0" algn="ctr">
              <a:buNone/>
            </a:pPr>
            <a:r>
              <a:rPr lang="en-US" sz="1400" i="1" dirty="0"/>
              <a:t>“Well, it’s so simple to spend less than you earn, invest prudently, and avoid toxic people and toxic activities. Try to keep learning all your life, etc. And do a lot of deferred gratification because you prefer life that way. And if you do all those things, you are almost certain to succeed. And if you don’t, you’re going to need a lot of luck. A lot of luck. And you don’t want to need a lot of luck. You want to go into a game where you’re very likely to win without any unusual luck.” </a:t>
            </a:r>
          </a:p>
        </p:txBody>
      </p:sp>
    </p:spTree>
    <p:extLst>
      <p:ext uri="{BB962C8B-B14F-4D97-AF65-F5344CB8AC3E}">
        <p14:creationId xmlns:p14="http://schemas.microsoft.com/office/powerpoint/2010/main" val="897824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DC9F-6171-6AFD-286C-377599147692}"/>
              </a:ext>
            </a:extLst>
          </p:cNvPr>
          <p:cNvSpPr>
            <a:spLocks noGrp="1"/>
          </p:cNvSpPr>
          <p:nvPr>
            <p:ph type="title"/>
          </p:nvPr>
        </p:nvSpPr>
        <p:spPr/>
        <p:txBody>
          <a:bodyPr/>
          <a:lstStyle/>
          <a:p>
            <a:r>
              <a:rPr lang="en-US" dirty="0"/>
              <a:t>Toss the budget, Pay yourself first</a:t>
            </a:r>
          </a:p>
        </p:txBody>
      </p:sp>
      <p:sp>
        <p:nvSpPr>
          <p:cNvPr id="3" name="TextBox 2">
            <a:extLst>
              <a:ext uri="{FF2B5EF4-FFF2-40B4-BE49-F238E27FC236}">
                <a16:creationId xmlns:a16="http://schemas.microsoft.com/office/drawing/2014/main" id="{70711F1A-D14A-EE7C-99DB-C104AAA20AAC}"/>
              </a:ext>
            </a:extLst>
          </p:cNvPr>
          <p:cNvSpPr txBox="1"/>
          <p:nvPr/>
        </p:nvSpPr>
        <p:spPr>
          <a:xfrm>
            <a:off x="1245476" y="2494967"/>
            <a:ext cx="10263351" cy="3338735"/>
          </a:xfrm>
          <a:prstGeom prst="rect">
            <a:avLst/>
          </a:prstGeom>
          <a:noFill/>
        </p:spPr>
        <p:txBody>
          <a:bodyPr wrap="square" rtlCol="0">
            <a:spAutoFit/>
          </a:bodyPr>
          <a:lstStyle/>
          <a:p>
            <a:pPr algn="ctr">
              <a:lnSpc>
                <a:spcPct val="200000"/>
              </a:lnSpc>
            </a:pPr>
            <a:r>
              <a:rPr lang="en-US" i="1" dirty="0"/>
              <a:t>“You know,” he said, “most people think that when they get their paycheck, the first thing they should do is pay all their bills – and then if there is anything left over, they can save a few dollars. In other words, pay everyone else first and yourself last. Our parents taught us that to really get ahead of the game, you have to turn this around. Put aside a few dollars for yourself, THEN pay all your other bills.” </a:t>
            </a:r>
          </a:p>
          <a:p>
            <a:pPr algn="ctr">
              <a:lnSpc>
                <a:spcPct val="200000"/>
              </a:lnSpc>
            </a:pPr>
            <a:r>
              <a:rPr lang="en-US" i="1" u="sng" dirty="0"/>
              <a:t>The Secret: you can’t spend what you don’t see</a:t>
            </a:r>
          </a:p>
          <a:p>
            <a:pPr algn="ctr">
              <a:lnSpc>
                <a:spcPct val="200000"/>
              </a:lnSpc>
            </a:pPr>
            <a:r>
              <a:rPr lang="en-US" i="1" u="sng" dirty="0"/>
              <a:t>State of Yarak </a:t>
            </a:r>
            <a:r>
              <a:rPr lang="en-US" i="1" dirty="0"/>
              <a:t> </a:t>
            </a:r>
          </a:p>
        </p:txBody>
      </p:sp>
    </p:spTree>
    <p:extLst>
      <p:ext uri="{BB962C8B-B14F-4D97-AF65-F5344CB8AC3E}">
        <p14:creationId xmlns:p14="http://schemas.microsoft.com/office/powerpoint/2010/main" val="3248172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67265-9CE5-893E-2A8F-4867C95A4A4F}"/>
              </a:ext>
            </a:extLst>
          </p:cNvPr>
          <p:cNvSpPr>
            <a:spLocks noGrp="1"/>
          </p:cNvSpPr>
          <p:nvPr>
            <p:ph type="title"/>
          </p:nvPr>
        </p:nvSpPr>
        <p:spPr/>
        <p:txBody>
          <a:bodyPr/>
          <a:lstStyle/>
          <a:p>
            <a:r>
              <a:rPr lang="en-US" dirty="0"/>
              <a:t>The rat race</a:t>
            </a:r>
          </a:p>
        </p:txBody>
      </p:sp>
      <p:sp>
        <p:nvSpPr>
          <p:cNvPr id="3" name="Content Placeholder 2">
            <a:extLst>
              <a:ext uri="{FF2B5EF4-FFF2-40B4-BE49-F238E27FC236}">
                <a16:creationId xmlns:a16="http://schemas.microsoft.com/office/drawing/2014/main" id="{6F4A4C2A-838F-7D68-0B05-835B477F08AD}"/>
              </a:ext>
            </a:extLst>
          </p:cNvPr>
          <p:cNvSpPr>
            <a:spLocks noGrp="1"/>
          </p:cNvSpPr>
          <p:nvPr>
            <p:ph idx="1"/>
          </p:nvPr>
        </p:nvSpPr>
        <p:spPr/>
        <p:txBody>
          <a:bodyPr>
            <a:normAutofit fontScale="92500" lnSpcReduction="20000"/>
          </a:bodyPr>
          <a:lstStyle/>
          <a:p>
            <a:r>
              <a:rPr lang="en-US" dirty="0"/>
              <a:t>If you are living paycheck to paycheck, spending everything you make, what you’re really doing is running an unwinnable race. </a:t>
            </a:r>
          </a:p>
          <a:p>
            <a:r>
              <a:rPr lang="en-US" dirty="0"/>
              <a:t>Here’s what the race looks like:</a:t>
            </a:r>
          </a:p>
          <a:p>
            <a:pPr lvl="2"/>
            <a:r>
              <a:rPr lang="en-US" dirty="0"/>
              <a:t>GO TO WORK … MAKE MONEY … SPEND MONEY … </a:t>
            </a:r>
          </a:p>
          <a:p>
            <a:pPr lvl="2"/>
            <a:r>
              <a:rPr lang="en-US" dirty="0"/>
              <a:t>GO TO WORK … MAKE MONEY … SPEND MONEY … </a:t>
            </a:r>
          </a:p>
          <a:p>
            <a:pPr lvl="2"/>
            <a:r>
              <a:rPr lang="en-US" dirty="0"/>
              <a:t>GO TO WORK … </a:t>
            </a:r>
          </a:p>
          <a:p>
            <a:pPr lvl="2"/>
            <a:r>
              <a:rPr lang="en-US" dirty="0"/>
              <a:t>Now how it always comes back to GO TO WORK. This is the endless treadmill that most people are on. “Rat race” </a:t>
            </a:r>
          </a:p>
          <a:p>
            <a:r>
              <a:rPr lang="en-US" dirty="0"/>
              <a:t>Aside from the equity they may have in their homes, most Americans really don’t have any savings to speak of. </a:t>
            </a:r>
          </a:p>
          <a:p>
            <a:pPr lvl="2"/>
            <a:r>
              <a:rPr lang="en-US" dirty="0"/>
              <a:t>Why so little?</a:t>
            </a:r>
          </a:p>
          <a:p>
            <a:pPr lvl="2"/>
            <a:r>
              <a:rPr lang="en-US" dirty="0"/>
              <a:t>Most of us waste a lot of what we earn on “small things.” </a:t>
            </a:r>
          </a:p>
          <a:p>
            <a:pPr lvl="2"/>
            <a:r>
              <a:rPr lang="en-US" dirty="0"/>
              <a:t>The so-called small things on which we waste money every day can add up in a hurry to life-changing amounts that ultimately can cost us our freedom. </a:t>
            </a:r>
          </a:p>
        </p:txBody>
      </p:sp>
    </p:spTree>
    <p:extLst>
      <p:ext uri="{BB962C8B-B14F-4D97-AF65-F5344CB8AC3E}">
        <p14:creationId xmlns:p14="http://schemas.microsoft.com/office/powerpoint/2010/main" val="1702367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7F7D3D0-211D-42ED-B4B0-F169A46CCE1B}"/>
              </a:ext>
            </a:extLst>
          </p:cNvPr>
          <p:cNvSpPr txBox="1"/>
          <p:nvPr/>
        </p:nvSpPr>
        <p:spPr>
          <a:xfrm>
            <a:off x="922750" y="1102290"/>
            <a:ext cx="10346499" cy="4199035"/>
          </a:xfrm>
          <a:prstGeom prst="rect">
            <a:avLst/>
          </a:prstGeom>
          <a:noFill/>
        </p:spPr>
        <p:txBody>
          <a:bodyPr wrap="square" rtlCol="0">
            <a:spAutoFit/>
          </a:bodyPr>
          <a:lstStyle/>
          <a:p>
            <a:pPr algn="ctr">
              <a:lnSpc>
                <a:spcPct val="150000"/>
              </a:lnSpc>
            </a:pPr>
            <a:r>
              <a:rPr lang="en-US" i="1" dirty="0"/>
              <a:t>“Most of us don’t really think about how we spend our money – and if we do, we often focus solely on the big-ticket items while ignoring the small daily expenses that drain away our cash. We don’t think about how many hours we had to work to earn the money that we so casually spend on this or that “small thing.” Even worse, we don’t realize how much wealth we might have if, instead of wasting our income, we invested just a little bit of it.” </a:t>
            </a:r>
          </a:p>
          <a:p>
            <a:pPr algn="ctr">
              <a:lnSpc>
                <a:spcPct val="150000"/>
              </a:lnSpc>
            </a:pPr>
            <a:endParaRPr lang="en-US" i="1" dirty="0"/>
          </a:p>
          <a:p>
            <a:pPr algn="ctr">
              <a:lnSpc>
                <a:spcPct val="150000"/>
              </a:lnSpc>
            </a:pPr>
            <a:r>
              <a:rPr lang="en-US" i="1" dirty="0"/>
              <a:t>“In order to become an Automatic Millionaire, you’ve got to accept the idea that regardless of the size of your paycheck, you probably already make enough money to become rich. I can’t stress enough the importance of believing this – not just with your mind but with your heart as well. It’s an “Aha” moment that can truly change your life financially.” </a:t>
            </a:r>
          </a:p>
        </p:txBody>
      </p:sp>
    </p:spTree>
    <p:extLst>
      <p:ext uri="{BB962C8B-B14F-4D97-AF65-F5344CB8AC3E}">
        <p14:creationId xmlns:p14="http://schemas.microsoft.com/office/powerpoint/2010/main" val="4127524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22AE7-FF58-C2AA-3432-22A81B985B54}"/>
              </a:ext>
            </a:extLst>
          </p:cNvPr>
          <p:cNvSpPr>
            <a:spLocks noGrp="1"/>
          </p:cNvSpPr>
          <p:nvPr>
            <p:ph type="title"/>
          </p:nvPr>
        </p:nvSpPr>
        <p:spPr/>
        <p:txBody>
          <a:bodyPr/>
          <a:lstStyle/>
          <a:p>
            <a:r>
              <a:rPr lang="en-US" dirty="0"/>
              <a:t>Kim – the latte factor</a:t>
            </a:r>
          </a:p>
        </p:txBody>
      </p:sp>
      <p:sp>
        <p:nvSpPr>
          <p:cNvPr id="3" name="Content Placeholder 2">
            <a:extLst>
              <a:ext uri="{FF2B5EF4-FFF2-40B4-BE49-F238E27FC236}">
                <a16:creationId xmlns:a16="http://schemas.microsoft.com/office/drawing/2014/main" id="{16EB821A-2C22-3C60-0E71-A08C2FB832DB}"/>
              </a:ext>
            </a:extLst>
          </p:cNvPr>
          <p:cNvSpPr>
            <a:spLocks noGrp="1"/>
          </p:cNvSpPr>
          <p:nvPr>
            <p:ph idx="1"/>
          </p:nvPr>
        </p:nvSpPr>
        <p:spPr/>
        <p:txBody>
          <a:bodyPr>
            <a:normAutofit fontScale="70000" lnSpcReduction="20000"/>
          </a:bodyPr>
          <a:lstStyle/>
          <a:p>
            <a:r>
              <a:rPr lang="en-US" dirty="0"/>
              <a:t>Kim – before lunch </a:t>
            </a:r>
          </a:p>
          <a:p>
            <a:pPr lvl="2"/>
            <a:r>
              <a:rPr lang="en-US" dirty="0"/>
              <a:t>Double Nonfat Latte $3.50 </a:t>
            </a:r>
          </a:p>
          <a:p>
            <a:pPr lvl="2"/>
            <a:r>
              <a:rPr lang="en-US" dirty="0"/>
              <a:t>Nonfat Muffin $1.50 </a:t>
            </a:r>
          </a:p>
          <a:p>
            <a:pPr lvl="2"/>
            <a:r>
              <a:rPr lang="en-US" dirty="0"/>
              <a:t>Juice $3.95 </a:t>
            </a:r>
          </a:p>
          <a:p>
            <a:pPr lvl="2"/>
            <a:r>
              <a:rPr lang="en-US" dirty="0"/>
              <a:t>Juice Boost .50 </a:t>
            </a:r>
          </a:p>
          <a:p>
            <a:pPr lvl="2"/>
            <a:r>
              <a:rPr lang="en-US" dirty="0" err="1"/>
              <a:t>PowerBar</a:t>
            </a:r>
            <a:r>
              <a:rPr lang="en-US" dirty="0"/>
              <a:t> $1.75 </a:t>
            </a:r>
          </a:p>
          <a:p>
            <a:pPr lvl="2"/>
            <a:r>
              <a:rPr lang="en-US" dirty="0"/>
              <a:t>Total $11.20 </a:t>
            </a:r>
          </a:p>
          <a:p>
            <a:r>
              <a:rPr lang="en-US" dirty="0"/>
              <a:t>At 23, let’s say you put five dollars a day into a retirement plan</a:t>
            </a:r>
          </a:p>
          <a:p>
            <a:pPr lvl="2"/>
            <a:r>
              <a:rPr lang="en-US" dirty="0"/>
              <a:t>$150 a month, or almost $2,000 a year. Figure a 10 percent annual return </a:t>
            </a:r>
          </a:p>
          <a:p>
            <a:pPr lvl="2"/>
            <a:r>
              <a:rPr lang="en-US" dirty="0"/>
              <a:t>That’s $1.2 million at 65</a:t>
            </a:r>
          </a:p>
          <a:p>
            <a:r>
              <a:rPr lang="en-US" dirty="0"/>
              <a:t>Let’s say you work for a company that matches 50 percent of what you put in </a:t>
            </a:r>
          </a:p>
          <a:p>
            <a:pPr lvl="2"/>
            <a:r>
              <a:rPr lang="en-US" dirty="0"/>
              <a:t>You’d be saving close to $3,000 a year </a:t>
            </a:r>
          </a:p>
          <a:p>
            <a:pPr lvl="2"/>
            <a:r>
              <a:rPr lang="en-US" dirty="0"/>
              <a:t>That’s $1,742,467 at 65</a:t>
            </a:r>
          </a:p>
          <a:p>
            <a:r>
              <a:rPr lang="en-US" dirty="0"/>
              <a:t>YOUR LATTES ARE COSTING YOU NEARLY TWO MILLION DOLLARS</a:t>
            </a:r>
          </a:p>
          <a:p>
            <a:r>
              <a:rPr lang="en-US" dirty="0"/>
              <a:t>We all throw away too much of our hard-earned money on unnecessary “little” expenditures without realizing how much they can add up to. </a:t>
            </a:r>
          </a:p>
          <a:p>
            <a:pPr lvl="2"/>
            <a:endParaRPr lang="en-US" dirty="0"/>
          </a:p>
        </p:txBody>
      </p:sp>
    </p:spTree>
    <p:extLst>
      <p:ext uri="{BB962C8B-B14F-4D97-AF65-F5344CB8AC3E}">
        <p14:creationId xmlns:p14="http://schemas.microsoft.com/office/powerpoint/2010/main" val="904332462"/>
      </p:ext>
    </p:extLst>
  </p:cSld>
  <p:clrMapOvr>
    <a:masterClrMapping/>
  </p:clrMapOvr>
</p:sld>
</file>

<file path=ppt/theme/theme1.xml><?xml version="1.0" encoding="utf-8"?>
<a:theme xmlns:a="http://schemas.openxmlformats.org/drawingml/2006/main" name="AfterglowVTI">
  <a:themeElements>
    <a:clrScheme name="AnalogousFromLightSeedRightStep">
      <a:dk1>
        <a:srgbClr val="000000"/>
      </a:dk1>
      <a:lt1>
        <a:srgbClr val="FFFFFF"/>
      </a:lt1>
      <a:dk2>
        <a:srgbClr val="413424"/>
      </a:dk2>
      <a:lt2>
        <a:srgbClr val="E2E5E8"/>
      </a:lt2>
      <a:accent1>
        <a:srgbClr val="D19651"/>
      </a:accent1>
      <a:accent2>
        <a:srgbClr val="A9A64F"/>
      </a:accent2>
      <a:accent3>
        <a:srgbClr val="90AB63"/>
      </a:accent3>
      <a:accent4>
        <a:srgbClr val="66B253"/>
      </a:accent4>
      <a:accent5>
        <a:srgbClr val="58B46B"/>
      </a:accent5>
      <a:accent6>
        <a:srgbClr val="53B28E"/>
      </a:accent6>
      <a:hlink>
        <a:srgbClr val="6283AA"/>
      </a:hlink>
      <a:folHlink>
        <a:srgbClr val="7F7F7F"/>
      </a:folHlink>
    </a:clrScheme>
    <a:fontScheme name="Trade Gothic">
      <a:majorFont>
        <a:latin typeface="Trade Gothic Next Cond"/>
        <a:ea typeface=""/>
        <a:cs typeface=""/>
      </a:majorFont>
      <a:minorFont>
        <a:latin typeface="Trade Gothic Nex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fterglowVTI" id="{804DBEB7-1920-4C72-A0CB-091339F1875F}" vid="{D4C59F5A-9ECA-4C96-BDFD-0606A75324E3}"/>
    </a:ext>
  </a:extLst>
</a:theme>
</file>

<file path=docProps/app.xml><?xml version="1.0" encoding="utf-8"?>
<Properties xmlns="http://schemas.openxmlformats.org/officeDocument/2006/extended-properties" xmlns:vt="http://schemas.openxmlformats.org/officeDocument/2006/docPropsVTypes">
  <TotalTime>4545</TotalTime>
  <Words>2028</Words>
  <Application>Microsoft Macintosh PowerPoint</Application>
  <PresentationFormat>Widescreen</PresentationFormat>
  <Paragraphs>92</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Trade Gothic Next Cond</vt:lpstr>
      <vt:lpstr>Trade Gothic Next Light</vt:lpstr>
      <vt:lpstr>AfterglowVTI</vt:lpstr>
      <vt:lpstr> The Automatic Millionaire</vt:lpstr>
      <vt:lpstr>Quotes</vt:lpstr>
      <vt:lpstr> If you want to live the American dream, you have to deserve it </vt:lpstr>
      <vt:lpstr>A Simple solution </vt:lpstr>
      <vt:lpstr>Meeting the Automatic Millionaire </vt:lpstr>
      <vt:lpstr>Toss the budget, Pay yourself first</vt:lpstr>
      <vt:lpstr>The rat race</vt:lpstr>
      <vt:lpstr>PowerPoint Presentation</vt:lpstr>
      <vt:lpstr>Kim – the latte factor</vt:lpstr>
      <vt:lpstr>*** Take the decision out of your hand; “Set yourself up for success” *** </vt:lpstr>
      <vt:lpstr>There’s a better way to get rich than budgeting</vt:lpstr>
      <vt:lpstr>What “Pay yourself first” means</vt:lpstr>
      <vt:lpstr>How many hours did you work last week?</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The Automatic Millionaire</dc:title>
  <dc:creator>Russell Burke</dc:creator>
  <cp:lastModifiedBy>big swayla burke</cp:lastModifiedBy>
  <cp:revision>2</cp:revision>
  <dcterms:created xsi:type="dcterms:W3CDTF">2024-03-24T23:04:45Z</dcterms:created>
  <dcterms:modified xsi:type="dcterms:W3CDTF">2025-03-15T10:41:09Z</dcterms:modified>
</cp:coreProperties>
</file>