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79" r:id="rId6"/>
    <p:sldId id="261" r:id="rId7"/>
    <p:sldId id="280" r:id="rId8"/>
    <p:sldId id="263" r:id="rId9"/>
    <p:sldId id="264" r:id="rId10"/>
    <p:sldId id="265" r:id="rId11"/>
    <p:sldId id="266" r:id="rId12"/>
    <p:sldId id="268" r:id="rId13"/>
    <p:sldId id="269" r:id="rId14"/>
    <p:sldId id="281" r:id="rId15"/>
    <p:sldId id="282" r:id="rId16"/>
    <p:sldId id="273" r:id="rId17"/>
    <p:sldId id="274" r:id="rId18"/>
    <p:sldId id="275" r:id="rId19"/>
    <p:sldId id="283" r:id="rId20"/>
  </p:sldIdLst>
  <p:sldSz cx="12192000" cy="6858000"/>
  <p:notesSz cx="6918325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1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9538" y="0"/>
            <a:ext cx="29972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97FB8-E191-4671-AE42-DFA3E9442F2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150" y="4438650"/>
            <a:ext cx="5534025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29972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9538" y="8761413"/>
            <a:ext cx="29972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03A9E-2DAD-40A0-9433-091BF98F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Will be reviewing F/R Lunch Application which is the basis for determining eligibility in Grant Funded Preschool program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Whether eligible or not is based on guidelines set by USDA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Pway processes app based on such criteria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23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95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67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11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0E9FC-B33C-48E0-9E0B-68D82B094A4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672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Eligibility for F/R lunch is based on HH size and HH income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23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95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67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11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BAF249-152D-4DFE-AAF9-FCB1BFFC955C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805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23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95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67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11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0A487D-8D18-40CB-A768-1ECAB30F29A0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526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2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6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0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68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9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5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61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58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FEAFFCD-5A5F-4627-912F-A070F7B242E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73478ED-32FB-42E5-8F77-A0F54E3B55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2930" y="1023868"/>
            <a:ext cx="4662152" cy="262085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Preschool Expansion Aid Program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7854" y="4841697"/>
            <a:ext cx="4237149" cy="122349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j-lt"/>
              </a:rPr>
              <a:t>Children’s Corner Preschool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1611" y="3278459"/>
            <a:ext cx="38583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Registration Opens April 5, 2021  Registration Deadline: April 23, 2021</a:t>
            </a:r>
          </a:p>
        </p:txBody>
      </p:sp>
    </p:spTree>
    <p:extLst>
      <p:ext uri="{BB962C8B-B14F-4D97-AF65-F5344CB8AC3E}">
        <p14:creationId xmlns:p14="http://schemas.microsoft.com/office/powerpoint/2010/main" val="33803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Application Cont.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4073613" y="2438400"/>
            <a:ext cx="6491111" cy="365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2426" y="1606312"/>
            <a:ext cx="826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j-lt"/>
              </a:rPr>
              <a:t>Verify your email address and click continue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23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Application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4073613" y="2438400"/>
            <a:ext cx="7073999" cy="4110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3613" y="1348703"/>
            <a:ext cx="75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Select the Participants (child) that you wish to complete an application for the free preschool program.  Press continue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8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3563048" y="2254639"/>
            <a:ext cx="7679116" cy="4231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2483" y="1160305"/>
            <a:ext cx="870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Check the box for the *Free Preschool Expansion Aid Program 2019-2020 and press continue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37005" y="4383772"/>
            <a:ext cx="1974273" cy="633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11278" y="3602636"/>
            <a:ext cx="1319644" cy="789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3644153" y="2438399"/>
            <a:ext cx="7113494" cy="4419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2187" y="798266"/>
            <a:ext cx="807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Complete all information. 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Every box must have the information typed into it.  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This will include: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Language, Contact Information, Allergies,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2229" y="0"/>
            <a:ext cx="10018713" cy="1752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Important Part of the Application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904" y="681267"/>
            <a:ext cx="6135439" cy="61863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List all children(first and last name) in the household ages 0-18.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Does anyone receive benefits from SNAP, TANF, or other programs?  Check the appropriate box.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If you checked any of the first three boxes, please indicate your case number in the box provided.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Indicate the number of children living in your household.(This should match the number of names listed above).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Indicate the number of adults that are living in your household (this should include all).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List all adults(first and last name) living in your household and their annual income. *Use conversion chart if needed.*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Do you receive public assistance, alimony, child support, or retirement pension?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List the monthly income from the above question.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List the total number of people, children and adults, living in your household.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Content Placeholder 5"/>
          <p:cNvPicPr>
            <a:picLocks/>
          </p:cNvPicPr>
          <p:nvPr/>
        </p:nvPicPr>
        <p:blipFill rotWithShape="1">
          <a:blip r:embed="rId2"/>
          <a:stretch/>
        </p:blipFill>
        <p:spPr bwMode="auto">
          <a:xfrm>
            <a:off x="7611605" y="1354282"/>
            <a:ext cx="4580395" cy="5355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82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73287" y="376518"/>
            <a:ext cx="10018713" cy="1752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Questions	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59923" y="1489792"/>
            <a:ext cx="9691854" cy="51013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B050"/>
                </a:solidFill>
                <a:latin typeface="+mj-lt"/>
              </a:rPr>
              <a:t>All financial questions </a:t>
            </a:r>
            <a:r>
              <a:rPr lang="en-US" sz="3000" b="1" u="sng" dirty="0" smtClean="0">
                <a:solidFill>
                  <a:srgbClr val="00B050"/>
                </a:solidFill>
                <a:latin typeface="+mj-lt"/>
              </a:rPr>
              <a:t>must</a:t>
            </a:r>
            <a:r>
              <a:rPr lang="en-US" sz="3000" dirty="0" smtClean="0">
                <a:solidFill>
                  <a:srgbClr val="00B050"/>
                </a:solidFill>
                <a:latin typeface="+mj-lt"/>
              </a:rPr>
              <a:t> be answered.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B050"/>
                </a:solidFill>
                <a:latin typeface="+mj-lt"/>
              </a:rPr>
              <a:t>There are a percentage of seats for families that financially qualify and a percentage of seats for </a:t>
            </a:r>
            <a:r>
              <a:rPr lang="en-US" sz="3000" u="sng" dirty="0" smtClean="0">
                <a:solidFill>
                  <a:srgbClr val="00B050"/>
                </a:solidFill>
                <a:latin typeface="+mj-lt"/>
              </a:rPr>
              <a:t>all</a:t>
            </a:r>
            <a:r>
              <a:rPr lang="en-US" sz="3000" dirty="0" smtClean="0">
                <a:solidFill>
                  <a:srgbClr val="00B050"/>
                </a:solidFill>
                <a:latin typeface="+mj-lt"/>
              </a:rPr>
              <a:t> families.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B050"/>
                </a:solidFill>
                <a:latin typeface="+mj-lt"/>
              </a:rPr>
              <a:t>A lottery will take place if more applications are received than available seats.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B050"/>
                </a:solidFill>
                <a:latin typeface="+mj-lt"/>
              </a:rPr>
              <a:t>If your application is accepted, you will need to provide documentation for the financial information as well as residency.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+mj-lt"/>
              </a:rPr>
              <a:t>Deadline:  April 23, 2021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0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B050"/>
                </a:solidFill>
              </a:rPr>
              <a:t>General Information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9020735" cy="4419601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+mj-lt"/>
              </a:rPr>
              <a:t>Eligibility criteria is set by the United States Department of Agriculture.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+mj-lt"/>
              </a:rPr>
              <a:t>The Piscataway Township School District processes applications based on the eligibility guidelines, because of this we are unable to change or modify any rules when making a decision on your application.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0266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7780009" y="784411"/>
            <a:ext cx="4134084" cy="1004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solidFill>
                  <a:srgbClr val="00B050"/>
                </a:solidFill>
              </a:rPr>
              <a:t>INCOME</a:t>
            </a:r>
            <a:br>
              <a:rPr lang="en-US" altLang="en-US" b="1" u="sng" dirty="0" smtClean="0">
                <a:solidFill>
                  <a:srgbClr val="00B050"/>
                </a:solidFill>
              </a:rPr>
            </a:br>
            <a:r>
              <a:rPr lang="en-US" altLang="en-US" b="1" u="sng" dirty="0" smtClean="0">
                <a:solidFill>
                  <a:srgbClr val="00B050"/>
                </a:solidFill>
              </a:rPr>
              <a:t>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953" y="1156447"/>
            <a:ext cx="6400799" cy="5015754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Income Eligibility </a:t>
            </a:r>
            <a:r>
              <a:rPr lang="en-US" sz="3600" b="1" dirty="0">
                <a:solidFill>
                  <a:schemeClr val="accent1"/>
                </a:solidFill>
              </a:rPr>
              <a:t>based on</a:t>
            </a:r>
            <a:r>
              <a:rPr lang="en-US" sz="3600" b="1" dirty="0" smtClean="0">
                <a:solidFill>
                  <a:schemeClr val="accent1"/>
                </a:solidFill>
              </a:rPr>
              <a:t>:</a:t>
            </a:r>
            <a:endParaRPr lang="en-US" sz="3600" b="1" dirty="0">
              <a:solidFill>
                <a:schemeClr val="accent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/>
                </a:solidFill>
              </a:rPr>
              <a:t>Household size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/>
                </a:solidFill>
              </a:rPr>
              <a:t>Household </a:t>
            </a:r>
            <a:r>
              <a:rPr lang="en-US" sz="3600" b="1" dirty="0" smtClean="0">
                <a:solidFill>
                  <a:schemeClr val="accent1"/>
                </a:solidFill>
              </a:rPr>
              <a:t>income</a:t>
            </a:r>
          </a:p>
          <a:p>
            <a:pPr algn="ctr">
              <a:defRPr/>
            </a:pPr>
            <a:r>
              <a:rPr lang="en-US" sz="3600" b="1" u="sng" dirty="0" smtClean="0">
                <a:solidFill>
                  <a:schemeClr val="accent1"/>
                </a:solidFill>
              </a:rPr>
              <a:t>ALL age-eligible Piscataway families are encouraged to apply </a:t>
            </a:r>
          </a:p>
          <a:p>
            <a:pPr algn="ctr">
              <a:defRPr/>
            </a:pPr>
            <a:r>
              <a:rPr lang="en-US" sz="3600" b="1" u="sng" dirty="0" smtClean="0">
                <a:solidFill>
                  <a:schemeClr val="accent1"/>
                </a:solidFill>
              </a:rPr>
              <a:t> regardless of income!</a:t>
            </a:r>
            <a:endParaRPr lang="en-US" sz="3600" b="1" u="sng" dirty="0">
              <a:solidFill>
                <a:schemeClr val="accent1"/>
              </a:solidFill>
            </a:endParaRPr>
          </a:p>
        </p:txBody>
      </p:sp>
      <p:pic>
        <p:nvPicPr>
          <p:cNvPr id="10244" name="Picture 6" descr="http://www.lifeonthebuyside.com/wp-content/uploads/House-Money-Bag-300x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32" y="2070846"/>
            <a:ext cx="4349237" cy="305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20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308281" y="595766"/>
            <a:ext cx="9601196" cy="1303867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/>
              <a:t>REPORTABLE INCOME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254580" y="2393576"/>
            <a:ext cx="6578832" cy="477577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B050"/>
                </a:solidFill>
                <a:latin typeface="+mj-lt"/>
              </a:rPr>
              <a:t>Income from work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B050"/>
                </a:solidFill>
                <a:latin typeface="+mj-lt"/>
              </a:rPr>
              <a:t>Public assistance, child support, alimony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B050"/>
                </a:solidFill>
                <a:latin typeface="+mj-lt"/>
              </a:rPr>
              <a:t>Pensions, retirements, Social Security, Veteran’s benefits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B050"/>
                </a:solidFill>
                <a:latin typeface="+mj-lt"/>
              </a:rPr>
              <a:t>All other income including unemployment and disability  </a:t>
            </a: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57" y="3213848"/>
            <a:ext cx="1905000" cy="293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192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3642" y="457201"/>
            <a:ext cx="9099176" cy="36844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i="1" dirty="0" smtClean="0">
                <a:solidFill>
                  <a:srgbClr val="00B050"/>
                </a:solidFill>
              </a:rPr>
              <a:t>**</a:t>
            </a:r>
            <a:r>
              <a:rPr lang="en-US" altLang="en-US" sz="3000" b="1" i="1" u="sng" dirty="0" smtClean="0">
                <a:solidFill>
                  <a:srgbClr val="00B050"/>
                </a:solidFill>
              </a:rPr>
              <a:t>IMPORTANT NOTE</a:t>
            </a:r>
            <a:r>
              <a:rPr lang="en-US" altLang="en-US" sz="3000" b="1" i="1" dirty="0" smtClean="0">
                <a:solidFill>
                  <a:srgbClr val="00B050"/>
                </a:solidFill>
              </a:rPr>
              <a:t>**</a:t>
            </a:r>
            <a:r>
              <a:rPr lang="en-US" altLang="en-US" sz="3000" b="1" i="1" u="sng" dirty="0" smtClean="0">
                <a:solidFill>
                  <a:srgbClr val="00B050"/>
                </a:solidFill>
              </a:rPr>
              <a:t>  </a:t>
            </a:r>
          </a:p>
          <a:p>
            <a:r>
              <a:rPr lang="en-US" altLang="en-US" sz="2600" b="1" i="1" u="sng" dirty="0" smtClean="0"/>
              <a:t/>
            </a:r>
            <a:br>
              <a:rPr lang="en-US" altLang="en-US" sz="2600" b="1" i="1" u="sng" dirty="0" smtClean="0"/>
            </a:br>
            <a:r>
              <a:rPr lang="en-US" altLang="en-US" sz="2600" b="1" i="1" u="sng" dirty="0" smtClean="0">
                <a:solidFill>
                  <a:schemeClr val="accent1"/>
                </a:solidFill>
              </a:rPr>
              <a:t>Completion of this</a:t>
            </a:r>
            <a:br>
              <a:rPr lang="en-US" altLang="en-US" sz="2600" b="1" i="1" u="sng" dirty="0" smtClean="0">
                <a:solidFill>
                  <a:schemeClr val="accent1"/>
                </a:solidFill>
              </a:rPr>
            </a:br>
            <a:r>
              <a:rPr lang="en-US" altLang="en-US" sz="2600" b="1" i="1" u="sng" dirty="0" smtClean="0">
                <a:solidFill>
                  <a:schemeClr val="accent1"/>
                </a:solidFill>
              </a:rPr>
              <a:t>2020-2021 Application for Free and Reduced </a:t>
            </a:r>
            <a:br>
              <a:rPr lang="en-US" altLang="en-US" sz="2600" b="1" i="1" u="sng" dirty="0" smtClean="0">
                <a:solidFill>
                  <a:schemeClr val="accent1"/>
                </a:solidFill>
              </a:rPr>
            </a:br>
            <a:r>
              <a:rPr lang="en-US" altLang="en-US" sz="2600" b="1" i="1" u="sng" dirty="0" smtClean="0">
                <a:solidFill>
                  <a:schemeClr val="accent1"/>
                </a:solidFill>
              </a:rPr>
              <a:t>Price School Meals</a:t>
            </a:r>
            <a:br>
              <a:rPr lang="en-US" altLang="en-US" sz="2600" b="1" i="1" u="sng" dirty="0" smtClean="0">
                <a:solidFill>
                  <a:schemeClr val="accent1"/>
                </a:solidFill>
              </a:rPr>
            </a:br>
            <a:r>
              <a:rPr lang="en-US" altLang="en-US" sz="2600" b="1" i="1" u="sng" dirty="0" smtClean="0">
                <a:solidFill>
                  <a:schemeClr val="accent1"/>
                </a:solidFill>
              </a:rPr>
              <a:t>is ONLY to determine eligibility for the </a:t>
            </a:r>
            <a:br>
              <a:rPr lang="en-US" altLang="en-US" sz="2600" b="1" i="1" u="sng" dirty="0" smtClean="0">
                <a:solidFill>
                  <a:schemeClr val="accent1"/>
                </a:solidFill>
              </a:rPr>
            </a:br>
            <a:r>
              <a:rPr lang="en-US" altLang="en-US" sz="2600" b="1" i="1" u="sng" dirty="0" smtClean="0">
                <a:solidFill>
                  <a:schemeClr val="accent1"/>
                </a:solidFill>
              </a:rPr>
              <a:t>2021-2022 Grant Funded Preschool Program</a:t>
            </a:r>
            <a:r>
              <a:rPr lang="en-US" altLang="en-US" sz="2600" dirty="0" smtClean="0">
                <a:solidFill>
                  <a:schemeClr val="accent1"/>
                </a:solidFill>
              </a:rPr>
              <a:t>. </a:t>
            </a:r>
            <a:br>
              <a:rPr lang="en-US" altLang="en-US" sz="2600" dirty="0" smtClean="0">
                <a:solidFill>
                  <a:schemeClr val="accent1"/>
                </a:solidFill>
              </a:rPr>
            </a:br>
            <a:endParaRPr lang="en-US" altLang="en-US" sz="2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583642" y="3630705"/>
            <a:ext cx="8225118" cy="3052483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b="1" i="1" u="sng" dirty="0" smtClean="0">
                <a:solidFill>
                  <a:schemeClr val="accent1"/>
                </a:solidFill>
                <a:latin typeface="+mj-lt"/>
              </a:rPr>
              <a:t>You must complete a new</a:t>
            </a:r>
          </a:p>
          <a:p>
            <a:pPr marL="0" indent="0">
              <a:buNone/>
            </a:pPr>
            <a:r>
              <a:rPr lang="en-US" altLang="en-US" sz="2600" b="1" i="1" u="sng" dirty="0" smtClean="0">
                <a:solidFill>
                  <a:schemeClr val="accent1"/>
                </a:solidFill>
                <a:latin typeface="+mj-lt"/>
              </a:rPr>
              <a:t>2021-2022 Application for Free and Reduced Price School Meals by September 30, 2021</a:t>
            </a:r>
          </a:p>
          <a:p>
            <a:pPr marL="0" indent="0">
              <a:buNone/>
            </a:pPr>
            <a:r>
              <a:rPr lang="en-US" altLang="en-US" sz="2600" b="1" i="1" u="sng" dirty="0" smtClean="0">
                <a:solidFill>
                  <a:schemeClr val="accent1"/>
                </a:solidFill>
                <a:latin typeface="+mj-lt"/>
              </a:rPr>
              <a:t>to determine eligibility for the Free and Reduced Lunch Program for the 2021-2022 School year.</a:t>
            </a:r>
            <a:endParaRPr lang="en-US" altLang="en-US" sz="2600" b="1" i="1" u="sng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6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68" y="339745"/>
            <a:ext cx="10050132" cy="165042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is the Preschool Expansion Aid?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847" y="2487706"/>
            <a:ext cx="9359153" cy="4370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+mj-lt"/>
              </a:rPr>
              <a:t>Money awarded to districts to provide full day, high-quality preschool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+mj-lt"/>
              </a:rPr>
              <a:t>Money is funded annually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+mj-lt"/>
              </a:rPr>
              <a:t>2021-2022 will be the fourth year Piscataway has received Preschool Expansion Aid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+mj-lt"/>
              </a:rPr>
              <a:t>Provide preschool to 3 and 4 year olds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6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428" y="242047"/>
            <a:ext cx="9173525" cy="1752599"/>
          </a:xfrm>
        </p:spPr>
        <p:txBody>
          <a:bodyPr/>
          <a:lstStyle/>
          <a:p>
            <a:r>
              <a:rPr lang="en-US" dirty="0" smtClean="0"/>
              <a:t>Children’s Corner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428" y="2283159"/>
            <a:ext cx="6696635" cy="4353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Children’s Corner by the River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</a:rPr>
              <a:t>2300 Cooper Street Piscataway NJ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</a:rPr>
              <a:t>Supervisor: Jennifer Sernotti 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Children’s Corner by the Pond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</a:rPr>
              <a:t>499 New Market Road  Piscataway NJ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</a:rPr>
              <a:t>Supervisor: Shavonne Anderson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76" y="2277856"/>
            <a:ext cx="1686780" cy="2174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50" y="4558553"/>
            <a:ext cx="1695506" cy="20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959" y="433875"/>
            <a:ext cx="8770571" cy="15607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To Qualify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30" y="2331708"/>
            <a:ext cx="8915400" cy="43918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You must be a Piscataway Resident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Your child must be three or four years old by October 1,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Children must attend 5 days a week, full days.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j-lt"/>
              </a:rPr>
              <a:t> There are no part-time enrollment options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*Preschool spots are available to families that both qualify financially and families that do not qualify financially.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1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3116" y="295837"/>
            <a:ext cx="6767637" cy="9278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Children’s Corner Day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59106" y="1537855"/>
            <a:ext cx="8114647" cy="51184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8:45 – 9:00  Free Choice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9:05 – 9:20  Opening Group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9:20 – 9:50  Gross 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9:50 – 11:00 – Make Believe Play/Play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11:00 – 11:20 – Small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11:20 – 11:55  Lunch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12:00 – 1:00  Rest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1:00 – 1:45  Free Choice Play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1:45 – 2:00 Large Group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2:00 – 2:30  Gross 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2:30 – 2:45  Snack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2:45 – 3:00  Closing Group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Children’s Corner Information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35250" y="1674813"/>
            <a:ext cx="9556750" cy="5183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Full Day – 8:45am – 3:00pm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Lunch Program offered (fee based)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Full time nurse on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Security system and safety officer at both locations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Follows Piscataway Schools calendar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Extended Care available if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Children’s Corner </a:t>
            </a:r>
            <a:r>
              <a:rPr lang="en-US" b="1" dirty="0" smtClean="0">
                <a:latin typeface="+mj-lt"/>
              </a:rPr>
              <a:t>Preschool </a:t>
            </a:r>
            <a:r>
              <a:rPr lang="en-US" b="1" dirty="0">
                <a:latin typeface="+mj-lt"/>
              </a:rPr>
              <a:t>offers a high-quality early childhood education, with an ideal environment for learning that focuses on literacy, science exploration, math skills, dramatic play and music. 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Bright</a:t>
            </a:r>
            <a:r>
              <a:rPr lang="en-US" b="1" dirty="0">
                <a:latin typeface="+mj-lt"/>
              </a:rPr>
              <a:t>, age-appropriate rooms, a nurturing environment, and play-based learning help children to develop the knowledge and skills they need to succeed.</a:t>
            </a:r>
          </a:p>
        </p:txBody>
      </p:sp>
    </p:spTree>
    <p:extLst>
      <p:ext uri="{BB962C8B-B14F-4D97-AF65-F5344CB8AC3E}">
        <p14:creationId xmlns:p14="http://schemas.microsoft.com/office/powerpoint/2010/main" val="769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55993" y="123769"/>
            <a:ext cx="5748619" cy="76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How to Apply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67635" y="1304365"/>
            <a:ext cx="8924365" cy="2998694"/>
          </a:xfrm>
          <a:prstGeom prst="rect">
            <a:avLst/>
          </a:prstGeom>
        </p:spPr>
        <p:txBody>
          <a:bodyPr/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US" b="1" dirty="0" smtClean="0">
                <a:solidFill>
                  <a:srgbClr val="00B050"/>
                </a:solidFill>
                <a:latin typeface="+mj-lt"/>
              </a:rPr>
              <a:t>Visit the www.ccprek.com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+mj-lt"/>
              </a:rPr>
              <a:t>Click on “Registration” then the “Register Now” link.                                     This will take you to the Community Pass Online Registration  homepage.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+mj-lt"/>
              </a:rPr>
              <a:t>Existing Families:  Children attending Piscataway Schools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+mj-lt"/>
              </a:rPr>
              <a:t>New Families use “Create Account” on the bottom of the screen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8547" b="5698"/>
          <a:stretch/>
        </p:blipFill>
        <p:spPr bwMode="auto">
          <a:xfrm>
            <a:off x="4158502" y="3805518"/>
            <a:ext cx="5943600" cy="2867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5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878" y="298562"/>
            <a:ext cx="8770571" cy="15607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Community Pass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3765177" y="2294310"/>
            <a:ext cx="7490012" cy="4370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173682" y="4725091"/>
            <a:ext cx="1049482" cy="633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833255" y="5493408"/>
            <a:ext cx="1340427" cy="727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6101" y="1650423"/>
            <a:ext cx="712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Choose “Browse Activities”</a:t>
            </a:r>
            <a:endParaRPr lang="en-US" sz="2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13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Cont</a:t>
            </a:r>
            <a:r>
              <a:rPr lang="en-US" dirty="0"/>
              <a:t>.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69" y="2476946"/>
            <a:ext cx="6690547" cy="37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734030" y="3054461"/>
            <a:ext cx="876300" cy="5048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2500</TotalTime>
  <Words>900</Words>
  <Application>Microsoft Office PowerPoint</Application>
  <PresentationFormat>Widescreen</PresentationFormat>
  <Paragraphs>103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Corbel</vt:lpstr>
      <vt:lpstr>Wingdings</vt:lpstr>
      <vt:lpstr>Feathered</vt:lpstr>
      <vt:lpstr>Preschool Expansion Aid Program</vt:lpstr>
      <vt:lpstr>What is the Preschool Expansion Aid?</vt:lpstr>
      <vt:lpstr>Children’s Corner Locations</vt:lpstr>
      <vt:lpstr>To Qualify</vt:lpstr>
      <vt:lpstr>PowerPoint Presentation</vt:lpstr>
      <vt:lpstr>Children’s Corner Information </vt:lpstr>
      <vt:lpstr>PowerPoint Presentation</vt:lpstr>
      <vt:lpstr>Community Pass</vt:lpstr>
      <vt:lpstr>Application Cont.</vt:lpstr>
      <vt:lpstr>Application Cont.</vt:lpstr>
      <vt:lpstr>Application</vt:lpstr>
      <vt:lpstr>PowerPoint Presentation</vt:lpstr>
      <vt:lpstr>PowerPoint Presentation</vt:lpstr>
      <vt:lpstr>PowerPoint Presentation</vt:lpstr>
      <vt:lpstr>PowerPoint Presentation</vt:lpstr>
      <vt:lpstr>General Information</vt:lpstr>
      <vt:lpstr>INCOME  APPLICATIONS</vt:lpstr>
      <vt:lpstr>REPORTABLE INCOME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Preschool Expansion Aid</dc:title>
  <dc:creator>Kim Georgeian</dc:creator>
  <cp:lastModifiedBy>Jonathan Simmonds</cp:lastModifiedBy>
  <cp:revision>52</cp:revision>
  <cp:lastPrinted>2019-05-06T19:50:08Z</cp:lastPrinted>
  <dcterms:created xsi:type="dcterms:W3CDTF">2019-05-03T13:51:12Z</dcterms:created>
  <dcterms:modified xsi:type="dcterms:W3CDTF">2021-03-25T14:35:23Z</dcterms:modified>
</cp:coreProperties>
</file>