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2" r:id="rId2"/>
    <p:sldId id="425" r:id="rId3"/>
    <p:sldId id="426" r:id="rId4"/>
    <p:sldId id="415" r:id="rId5"/>
    <p:sldId id="416" r:id="rId6"/>
    <p:sldId id="417" r:id="rId7"/>
    <p:sldId id="418" r:id="rId8"/>
    <p:sldId id="419" r:id="rId9"/>
    <p:sldId id="421" r:id="rId10"/>
    <p:sldId id="420" r:id="rId11"/>
    <p:sldId id="423" r:id="rId12"/>
    <p:sldId id="430" r:id="rId13"/>
    <p:sldId id="428" r:id="rId14"/>
    <p:sldId id="431" r:id="rId15"/>
    <p:sldId id="427" r:id="rId16"/>
    <p:sldId id="432" r:id="rId17"/>
    <p:sldId id="429" r:id="rId18"/>
    <p:sldId id="433" r:id="rId19"/>
    <p:sldId id="434" r:id="rId20"/>
    <p:sldId id="435" r:id="rId21"/>
    <p:sldId id="313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2E6CA4"/>
    <a:srgbClr val="FFFFFF"/>
    <a:srgbClr val="CBCBCB"/>
    <a:srgbClr val="7F7F7F"/>
    <a:srgbClr val="959595"/>
    <a:srgbClr val="FF0038"/>
    <a:srgbClr val="9A9A9A"/>
    <a:srgbClr val="D9D9D9"/>
    <a:srgbClr val="FF8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F0DA-EEF7-435D-8DC3-79234364D979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32D7-46EC-4578-89B3-05618E71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36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8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331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105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10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9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370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14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790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773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792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96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246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24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515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808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96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39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2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769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48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3997-0C7D-4B35-88EA-9780400D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8614E-F4D8-455E-9D33-4752A0874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FA768-BF1C-45E9-8F05-A03DE3BA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B8991-2463-45E2-9272-2508032E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FC21C-509A-442E-88A8-465B8E25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8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4E2C1-C2A6-4282-8E13-E5454F0C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D73640-5B1E-4F70-B5B8-604BBBA5B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68369-9A44-4C41-B3BA-79C6BE58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5A957-89F8-4E21-B8BB-8DB57D6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4D313-A123-4FAF-BD2F-C8229AD9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9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5D94DA-3E3D-407E-A950-4E6A26C08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FF193-FA8F-46E0-A703-D1A7394C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8EE0E-B4DE-4ED2-BD96-B36D5A06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A4EEA-7685-4E4A-9F87-A30E016F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7F2FE-B238-48F4-8258-E21A29B5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ACCA6-B6BE-4D1F-9BDA-B43EA7F2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69F3A-9B54-472D-A661-3CFA569E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5CF21-6342-41C6-AB59-5E197BAD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C751E-1B82-433A-B305-33B0F5F2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C542F-830A-43DE-A5A1-7371C2A0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EB4A0-EB72-4A25-B5DC-4A7755DF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4C88A-2A9F-41C3-A5C2-330889CF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DFF6D-0B14-4D20-97BC-060A9CA3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2734A-75C5-4117-AA25-281354C8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4B36D-E3A6-4BC9-89B5-6B6AC732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4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AAF27-3DF8-4108-B07E-3EA42109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320E5-FFF1-4996-8303-A9BEC5F5E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C65441-386D-43F1-9955-900920D8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05DE2-EB77-4746-B7AF-F3ED4D89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7CEC8C-6660-4119-9E28-3994122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69C88-ACF8-45B6-A3A2-06B8C317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2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93EE-6AE4-41BC-831E-BEE6708E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7C2CE-F1B5-4547-B7BB-AD74800B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1C17E3-327C-4182-B940-A272389C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8C4508-E2D4-47B5-9C66-0D2879EC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71E08F-E458-4B17-8307-7F59DC5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1E34E-327C-4C7D-BB29-CE36F70E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874E39-94AD-40E3-8F40-04DF019A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87ECCB-D33E-4A87-8A10-24C32FC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04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466-729B-4306-AEE3-1F70FB45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53E84A-7D75-4BB3-9AAA-2B9681D7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5DFEDE-30A7-4C10-A2A5-7AB0B139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04B8D1-BC5A-4A05-81EB-25B4232D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0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36B6B8-C69D-4EE3-9576-3B50E106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94696D-B236-45F9-8362-2DD61F14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207B20-262E-4AE4-98F5-C9D3F6D4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7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848C3-C3BF-416D-B21A-FED06E28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40B49-5483-42C7-BA8E-60376BA8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7A5ED7-C32A-4383-822F-D0D87C5C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77F55-220B-4738-8A08-3A2FBF45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3865B1-5FFA-470C-91EE-2A435F91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704576-9C62-48B1-AD1F-F6C444BD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2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DAB2E-7256-4DAE-8C18-CBBC9B3C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31D0B1-15EA-4E02-94B5-31B264E5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7D15C-7BDE-422F-B678-F27F0E648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5A1AB-03E2-4D3A-BBEC-BDBF5F23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33FE5F-41C3-4D24-A918-BD2FB766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D0F7F-2AE9-4939-9995-26EE1F4A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0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2082A-9A6A-40E5-ABE0-B19D5838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3BFFB4-56DE-4516-B008-9DA85AA7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759E4-F0FE-486D-BD9A-5F8CD165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FF60-A130-4A0F-889C-66A7CCD15E9B}" type="datetimeFigureOut">
              <a:rPr lang="es-CO" smtClean="0"/>
              <a:t>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F2888-AEBF-4774-A0B4-FEE97C338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2E7AF-B52C-4062-8923-FA4C875AE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4574793-49E5-484E-9D94-87438680BA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F452A259-7155-495D-88D6-7B60B57C0A80}"/>
              </a:ext>
            </a:extLst>
          </p:cNvPr>
          <p:cNvSpPr/>
          <p:nvPr/>
        </p:nvSpPr>
        <p:spPr>
          <a:xfrm>
            <a:off x="3003352" y="795298"/>
            <a:ext cx="6135262" cy="1807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B3A9B9C-3EB2-465B-956F-9083CAF2BF2D}"/>
              </a:ext>
            </a:extLst>
          </p:cNvPr>
          <p:cNvSpPr txBox="1">
            <a:spLocks/>
          </p:cNvSpPr>
          <p:nvPr/>
        </p:nvSpPr>
        <p:spPr>
          <a:xfrm>
            <a:off x="2241451" y="3096850"/>
            <a:ext cx="7652824" cy="116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ASESORIA BRANDING, MARKETING Y COMUNICACIONES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9AFAB7-20BE-4807-B092-1086D3FEA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4648677" y="1212251"/>
            <a:ext cx="2838373" cy="10294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7BAB7C-41E9-4C74-A5B8-55818D52657A}"/>
              </a:ext>
            </a:extLst>
          </p:cNvPr>
          <p:cNvSpPr/>
          <p:nvPr/>
        </p:nvSpPr>
        <p:spPr>
          <a:xfrm>
            <a:off x="0" y="4476172"/>
            <a:ext cx="12192000" cy="17276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2D15A1-D4C9-4A4A-88E8-B6D7BCE6AF8D}"/>
              </a:ext>
            </a:extLst>
          </p:cNvPr>
          <p:cNvSpPr txBox="1"/>
          <p:nvPr/>
        </p:nvSpPr>
        <p:spPr>
          <a:xfrm>
            <a:off x="2574389" y="4944168"/>
            <a:ext cx="7047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BENCHMARKING Y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RACIONALES DE COMPRA</a:t>
            </a:r>
            <a:endParaRPr lang="es-MX" sz="2400" i="1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7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F504ED4-3988-0380-B6E3-60A8C4F379E1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A32C795-4641-7693-4A20-48515B85F86E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https://payzen.io/lat/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5C8D754-4FE9-50AB-A35B-B362ED323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4" y="1506490"/>
            <a:ext cx="8776266" cy="4010902"/>
          </a:xfrm>
          <a:prstGeom prst="rect">
            <a:avLst/>
          </a:prstGeom>
        </p:spPr>
      </p:pic>
      <p:pic>
        <p:nvPicPr>
          <p:cNvPr id="18" name="Picture 2" descr="Integra tu tienda con Payzen">
            <a:extLst>
              <a:ext uri="{FF2B5EF4-FFF2-40B4-BE49-F238E27FC236}">
                <a16:creationId xmlns:a16="http://schemas.microsoft.com/office/drawing/2014/main" id="{62A1E235-6BE6-D79E-8132-2B546C40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2" y="2471860"/>
            <a:ext cx="1633624" cy="6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88C0A05-87A4-83D7-16B9-B0DEF61804D9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Extranjera.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Global.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25%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75%.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5 a 10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1EDD010-8C37-4267-0494-C49A2EA9A89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CORPORATIVO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9CF267-AFF8-BED0-0653-CEB1C5091531}"/>
              </a:ext>
            </a:extLst>
          </p:cNvPr>
          <p:cNvSpPr txBox="1"/>
          <p:nvPr/>
        </p:nvSpPr>
        <p:spPr>
          <a:xfrm>
            <a:off x="2222693" y="6316792"/>
            <a:ext cx="9226573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FF8BA4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Herramienta. EVALUACIÓN DE COMPETENCIA / Formulario Forms Link:  </a:t>
            </a:r>
            <a:r>
              <a:rPr lang="es-CO" sz="1200" dirty="0">
                <a:solidFill>
                  <a:srgbClr val="FF8BA4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https://forms.gle/wTUrRL6SGsm6oRpq7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42FE9D-2457-9FEA-8626-B6CC86C2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34" y="6335074"/>
            <a:ext cx="239151" cy="2391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AB85B1-A876-1BAC-5B21-60D188AC4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767693"/>
            <a:ext cx="11125200" cy="38290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DFCA9F4-5FC6-BD7D-7E1C-1F5A5E3B35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19C5EA6-7BE6-08F1-EA59-051A877400F7}"/>
              </a:ext>
            </a:extLst>
          </p:cNvPr>
          <p:cNvSpPr/>
          <p:nvPr/>
        </p:nvSpPr>
        <p:spPr>
          <a:xfrm>
            <a:off x="6836896" y="2296377"/>
            <a:ext cx="4753045" cy="4020018"/>
          </a:xfrm>
          <a:prstGeom prst="roundRect">
            <a:avLst>
              <a:gd name="adj" fmla="val 6820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CORPORATIVO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9DF7C276-8604-9F69-B75B-95EA93D7019C}"/>
              </a:ext>
            </a:extLst>
          </p:cNvPr>
          <p:cNvSpPr txBox="1">
            <a:spLocks/>
          </p:cNvSpPr>
          <p:nvPr/>
        </p:nvSpPr>
        <p:spPr>
          <a:xfrm>
            <a:off x="634762" y="1684123"/>
            <a:ext cx="8319214" cy="449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</a:t>
            </a:r>
            <a:r>
              <a:rPr lang="es-MX" sz="2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CORPORATIVO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 tener en cuenta:</a:t>
            </a:r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ED363EFA-9931-2F30-8202-4A499E8D7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52759"/>
              </p:ext>
            </p:extLst>
          </p:nvPr>
        </p:nvGraphicFramePr>
        <p:xfrm>
          <a:off x="647113" y="2329564"/>
          <a:ext cx="5627076" cy="321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0363">
                  <a:extLst>
                    <a:ext uri="{9D8B030D-6E8A-4147-A177-3AD203B41FA5}">
                      <a16:colId xmlns:a16="http://schemas.microsoft.com/office/drawing/2014/main" val="930559392"/>
                    </a:ext>
                  </a:extLst>
                </a:gridCol>
                <a:gridCol w="3636713">
                  <a:extLst>
                    <a:ext uri="{9D8B030D-6E8A-4147-A177-3AD203B41FA5}">
                      <a16:colId xmlns:a16="http://schemas.microsoft.com/office/drawing/2014/main" val="1002628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Concepto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Somos una compañía: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APOYO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100% Colombiana.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RESPALDO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Con 5 años de experiencia y conocimiento del mercado financiero local y regional.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VERSÁTIL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Que recibe pagos en pesos y dólares, con transaccionalidad internacional.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CREDIBILIDAD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Con certificación PCI DSS Nivel 1. Prevención Fraude Compra Online.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9719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63FBFA0B-5868-1CC2-9E41-9B2425FCB8C4}"/>
              </a:ext>
            </a:extLst>
          </p:cNvPr>
          <p:cNvSpPr/>
          <p:nvPr/>
        </p:nvSpPr>
        <p:spPr>
          <a:xfrm>
            <a:off x="8676082" y="1718060"/>
            <a:ext cx="1079687" cy="1079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3CEDAC-518A-8E82-EE13-CCAEDAC6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53" y="1995637"/>
            <a:ext cx="523306" cy="52330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ACCDB9B-063C-DA76-866E-B7FA2B8C5717}"/>
              </a:ext>
            </a:extLst>
          </p:cNvPr>
          <p:cNvSpPr txBox="1"/>
          <p:nvPr/>
        </p:nvSpPr>
        <p:spPr>
          <a:xfrm>
            <a:off x="7144335" y="3103913"/>
            <a:ext cx="41821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Somos una compañía 100% Colombiana con 5 años de experiencia en el conocimiento del mercado financiero local y regional.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Recibimos pagos en pesos y dólares en todas nuestras soluciones de transaccionalidad a nivel nacional e internacional, con certificación PCI DSS en Prevención del Fraude en Compras Online.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27B454D-E09B-8799-0852-3F4CC0D7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MERCADO Y PRODUCTO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9CF267-AFF8-BED0-0653-CEB1C5091531}"/>
              </a:ext>
            </a:extLst>
          </p:cNvPr>
          <p:cNvSpPr txBox="1"/>
          <p:nvPr/>
        </p:nvSpPr>
        <p:spPr>
          <a:xfrm>
            <a:off x="2222693" y="6316792"/>
            <a:ext cx="9226573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FF8BA4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Herramienta. EVALUACIÓN DE COMPETENCIA / Formulario Forms Link:  </a:t>
            </a:r>
            <a:r>
              <a:rPr lang="es-CO" sz="1200" dirty="0">
                <a:solidFill>
                  <a:srgbClr val="FF8BA4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https://forms.gle/wTUrRL6SGsm6oRpq7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42FE9D-2457-9FEA-8626-B6CC86C2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34" y="6335074"/>
            <a:ext cx="239151" cy="239151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2E70753-AF01-D7AD-5F1D-D8FB5B5F2852}"/>
              </a:ext>
            </a:extLst>
          </p:cNvPr>
          <p:cNvGrpSpPr/>
          <p:nvPr/>
        </p:nvGrpSpPr>
        <p:grpSpPr>
          <a:xfrm>
            <a:off x="542925" y="1571626"/>
            <a:ext cx="11106150" cy="4446999"/>
            <a:chOff x="542925" y="1698238"/>
            <a:chExt cx="11106150" cy="444699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25DFFC1-F824-6B15-341C-33A150873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925" y="1698238"/>
              <a:ext cx="11106150" cy="188595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85CEE7A-E016-0A65-0C44-8A1D1FFF3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687" y="3554437"/>
              <a:ext cx="11096625" cy="2590800"/>
            </a:xfrm>
            <a:prstGeom prst="rect">
              <a:avLst/>
            </a:prstGeom>
          </p:spPr>
        </p:pic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9C07BB7D-6F5E-DCD4-C078-9FD497F182C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MERCADO Y PRODUCTO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153DAA24-E48A-E57C-1D56-29D031B85927}"/>
              </a:ext>
            </a:extLst>
          </p:cNvPr>
          <p:cNvSpPr txBox="1">
            <a:spLocks/>
          </p:cNvSpPr>
          <p:nvPr/>
        </p:nvSpPr>
        <p:spPr>
          <a:xfrm>
            <a:off x="634762" y="1684123"/>
            <a:ext cx="7747210" cy="449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</a:t>
            </a:r>
            <a:r>
              <a:rPr lang="es-MX" sz="2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MERCADO y PRODUCTO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 tener en cuenta:</a:t>
            </a:r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26D32E35-CC98-2366-3B26-7342984DC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86918"/>
              </p:ext>
            </p:extLst>
          </p:nvPr>
        </p:nvGraphicFramePr>
        <p:xfrm>
          <a:off x="647113" y="2329564"/>
          <a:ext cx="5627076" cy="357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0363">
                  <a:extLst>
                    <a:ext uri="{9D8B030D-6E8A-4147-A177-3AD203B41FA5}">
                      <a16:colId xmlns:a16="http://schemas.microsoft.com/office/drawing/2014/main" val="930559392"/>
                    </a:ext>
                  </a:extLst>
                </a:gridCol>
                <a:gridCol w="3636713">
                  <a:extLst>
                    <a:ext uri="{9D8B030D-6E8A-4147-A177-3AD203B41FA5}">
                      <a16:colId xmlns:a16="http://schemas.microsoft.com/office/drawing/2014/main" val="1002628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Concepto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Somos una compañía: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IMPULSAR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Focalizada principalmente en el desarrollo e impulso del sector empresarial B2B.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ACCEQUIBLE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Con un portafolio diverso de soluciones.</a:t>
                      </a:r>
                    </a:p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 Modelo Agregador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Modelo Gateway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  <a:p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INNOVACIÓN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Que invierte en innovación, con soluciones únicas en el mercado - Manillas &amp; Vending.</a:t>
                      </a:r>
                    </a:p>
                    <a:p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34128"/>
                  </a:ext>
                </a:extLst>
              </a:tr>
            </a:tbl>
          </a:graphicData>
        </a:graphic>
      </p:graphicFrame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6CAD2B0-3838-52FF-258B-32C3F623D1BA}"/>
              </a:ext>
            </a:extLst>
          </p:cNvPr>
          <p:cNvSpPr/>
          <p:nvPr/>
        </p:nvSpPr>
        <p:spPr>
          <a:xfrm>
            <a:off x="6836896" y="2296377"/>
            <a:ext cx="4753045" cy="4020018"/>
          </a:xfrm>
          <a:prstGeom prst="roundRect">
            <a:avLst>
              <a:gd name="adj" fmla="val 6820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93FC957-87A4-32D5-428B-9743ABDCA41A}"/>
              </a:ext>
            </a:extLst>
          </p:cNvPr>
          <p:cNvSpPr/>
          <p:nvPr/>
        </p:nvSpPr>
        <p:spPr>
          <a:xfrm>
            <a:off x="8676082" y="1718060"/>
            <a:ext cx="1079687" cy="1079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737C5AE-BAF4-98C6-6A4D-DFBF6BA316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53" y="1995637"/>
            <a:ext cx="523306" cy="52330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A3A3715-44CF-969B-F6A1-C0B5542F6D59}"/>
              </a:ext>
            </a:extLst>
          </p:cNvPr>
          <p:cNvSpPr txBox="1"/>
          <p:nvPr/>
        </p:nvSpPr>
        <p:spPr>
          <a:xfrm>
            <a:off x="7144335" y="3174256"/>
            <a:ext cx="41821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Nos focalizamos principalmente en el desarrollo e impulso de negocios empresariales.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Contamos con un portafolio diverso, especializados en modelos </a:t>
            </a: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Agregador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y </a:t>
            </a: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Gateway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, además de estar a la vanguardia en soluciones </a:t>
            </a: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Cashless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con nuestras Manillas Inteligentes y Máquinas Vending.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11643C5-BA08-7F64-CDFA-5A9A02A1C25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MEDIOS Y FORMAS DE PAGO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6A5E5B9-181B-A62C-FF39-65EC161F4AB0}"/>
              </a:ext>
            </a:extLst>
          </p:cNvPr>
          <p:cNvGrpSpPr/>
          <p:nvPr/>
        </p:nvGrpSpPr>
        <p:grpSpPr>
          <a:xfrm>
            <a:off x="552450" y="1380905"/>
            <a:ext cx="11087100" cy="5086420"/>
            <a:chOff x="552450" y="1310565"/>
            <a:chExt cx="11087100" cy="508642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4DD1171-E52A-E450-4BB3-2922BAA1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50" y="1310565"/>
              <a:ext cx="11087100" cy="41243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F3BAEE5-BA67-C0BC-DD71-A13405FB8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8139"/>
            <a:stretch/>
          </p:blipFill>
          <p:spPr>
            <a:xfrm>
              <a:off x="552450" y="5430124"/>
              <a:ext cx="11087100" cy="966861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773EFE6-05F6-E052-DA6E-CCA1856C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0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MEDIOS Y FORMAS DE PAGO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43BF31F-CE94-1997-0269-B21EE5310A06}"/>
              </a:ext>
            </a:extLst>
          </p:cNvPr>
          <p:cNvSpPr txBox="1">
            <a:spLocks/>
          </p:cNvSpPr>
          <p:nvPr/>
        </p:nvSpPr>
        <p:spPr>
          <a:xfrm>
            <a:off x="634762" y="1643179"/>
            <a:ext cx="7747210" cy="449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</a:t>
            </a:r>
            <a:r>
              <a:rPr lang="es-MX" sz="2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MEDIOS Y FORMAS DE PAGO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 tener en cuenta:</a:t>
            </a:r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Tabla 5">
            <a:extLst>
              <a:ext uri="{FF2B5EF4-FFF2-40B4-BE49-F238E27FC236}">
                <a16:creationId xmlns:a16="http://schemas.microsoft.com/office/drawing/2014/main" id="{D4206E0C-D955-21FC-070B-3AA12E438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58498"/>
              </p:ext>
            </p:extLst>
          </p:nvPr>
        </p:nvGraphicFramePr>
        <p:xfrm>
          <a:off x="647113" y="2288620"/>
          <a:ext cx="558772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3336">
                  <a:extLst>
                    <a:ext uri="{9D8B030D-6E8A-4147-A177-3AD203B41FA5}">
                      <a16:colId xmlns:a16="http://schemas.microsoft.com/office/drawing/2014/main" val="930559392"/>
                    </a:ext>
                  </a:extLst>
                </a:gridCol>
                <a:gridCol w="3464388">
                  <a:extLst>
                    <a:ext uri="{9D8B030D-6E8A-4147-A177-3AD203B41FA5}">
                      <a16:colId xmlns:a16="http://schemas.microsoft.com/office/drawing/2014/main" val="1002628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Concepto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Somos una compañía: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FLEXIBILIDAD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Con un amplio abanico de posibilidades en medios y formas de pago.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ESPECIALIDAD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Identificar cuáles medios o formas de pago son las más solicitadas por los clientes.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DISPONIBILIDAD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Especificar procesos de uso con aliados.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34128"/>
                  </a:ext>
                </a:extLst>
              </a:tr>
            </a:tbl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F0004CB-BEDE-0001-9990-43CB7BBC95DC}"/>
              </a:ext>
            </a:extLst>
          </p:cNvPr>
          <p:cNvSpPr/>
          <p:nvPr/>
        </p:nvSpPr>
        <p:spPr>
          <a:xfrm>
            <a:off x="6836896" y="2255433"/>
            <a:ext cx="4753045" cy="2629067"/>
          </a:xfrm>
          <a:prstGeom prst="roundRect">
            <a:avLst>
              <a:gd name="adj" fmla="val 6820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81C738A-CBAF-8693-3AD9-CEA8F6CA32F2}"/>
              </a:ext>
            </a:extLst>
          </p:cNvPr>
          <p:cNvSpPr/>
          <p:nvPr/>
        </p:nvSpPr>
        <p:spPr>
          <a:xfrm>
            <a:off x="8676082" y="1677116"/>
            <a:ext cx="1079687" cy="1079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431E07B-EB43-7B88-43F3-3B9D0BAEFA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53" y="1954693"/>
            <a:ext cx="523306" cy="52330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59CB02A-3F37-2325-F3CF-B8214F318928}"/>
              </a:ext>
            </a:extLst>
          </p:cNvPr>
          <p:cNvSpPr txBox="1"/>
          <p:nvPr/>
        </p:nvSpPr>
        <p:spPr>
          <a:xfrm>
            <a:off x="7144335" y="2978566"/>
            <a:ext cx="4182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Contamos con un amplio abanico de posibilidades de pago tanto digitales como presenciales gracias a nuestra Red de Aliados Estratégicos.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499D111-FDCE-F84A-58C5-779C05ABACEC}"/>
              </a:ext>
            </a:extLst>
          </p:cNvPr>
          <p:cNvSpPr/>
          <p:nvPr/>
        </p:nvSpPr>
        <p:spPr>
          <a:xfrm>
            <a:off x="284204" y="5273190"/>
            <a:ext cx="11700135" cy="1204023"/>
          </a:xfrm>
          <a:prstGeom prst="roundRect">
            <a:avLst>
              <a:gd name="adj" fmla="val 6820"/>
            </a:avLst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9788B39-BB4B-7ED4-13B5-1F8EC292DD25}"/>
              </a:ext>
            </a:extLst>
          </p:cNvPr>
          <p:cNvSpPr txBox="1"/>
          <p:nvPr/>
        </p:nvSpPr>
        <p:spPr>
          <a:xfrm rot="16200000">
            <a:off x="-82031" y="5738029"/>
            <a:ext cx="1204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Ejemplos: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5BC2B22-654C-99E8-BEC2-258137083B87}"/>
              </a:ext>
            </a:extLst>
          </p:cNvPr>
          <p:cNvSpPr/>
          <p:nvPr/>
        </p:nvSpPr>
        <p:spPr>
          <a:xfrm>
            <a:off x="818863" y="5785727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28C3CE8-112A-9866-46BF-6F088C4394DF}"/>
              </a:ext>
            </a:extLst>
          </p:cNvPr>
          <p:cNvSpPr/>
          <p:nvPr/>
        </p:nvSpPr>
        <p:spPr>
          <a:xfrm>
            <a:off x="2049163" y="5789420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6B496C0-3062-B073-F16B-AE59B642D649}"/>
              </a:ext>
            </a:extLst>
          </p:cNvPr>
          <p:cNvSpPr/>
          <p:nvPr/>
        </p:nvSpPr>
        <p:spPr>
          <a:xfrm>
            <a:off x="3278413" y="5807630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6DE3C9-1F0C-F874-8A1F-727497F6881F}"/>
              </a:ext>
            </a:extLst>
          </p:cNvPr>
          <p:cNvSpPr/>
          <p:nvPr/>
        </p:nvSpPr>
        <p:spPr>
          <a:xfrm>
            <a:off x="4507661" y="5797425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FCD56FB-B864-F22D-3A86-1567BF6C5301}"/>
              </a:ext>
            </a:extLst>
          </p:cNvPr>
          <p:cNvSpPr/>
          <p:nvPr/>
        </p:nvSpPr>
        <p:spPr>
          <a:xfrm>
            <a:off x="5737961" y="5795137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569E431F-3B55-2EEE-CD12-8FE50A499D34}"/>
              </a:ext>
            </a:extLst>
          </p:cNvPr>
          <p:cNvSpPr/>
          <p:nvPr/>
        </p:nvSpPr>
        <p:spPr>
          <a:xfrm>
            <a:off x="818863" y="5508435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DDE0C47-417B-AB4B-ED80-7F4D85EDCA54}"/>
              </a:ext>
            </a:extLst>
          </p:cNvPr>
          <p:cNvSpPr txBox="1"/>
          <p:nvPr/>
        </p:nvSpPr>
        <p:spPr>
          <a:xfrm>
            <a:off x="818863" y="5495452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DÉBITO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AE81CA2-ACC1-40C3-6F84-5976A3A6617F}"/>
              </a:ext>
            </a:extLst>
          </p:cNvPr>
          <p:cNvSpPr/>
          <p:nvPr/>
        </p:nvSpPr>
        <p:spPr>
          <a:xfrm>
            <a:off x="818863" y="5700644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E33AA0C-846A-4ECC-5B32-DBDAB65C1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66" y="5907956"/>
            <a:ext cx="741271" cy="322744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11B877F3-0027-5F92-CE4C-E242520E3640}"/>
              </a:ext>
            </a:extLst>
          </p:cNvPr>
          <p:cNvSpPr/>
          <p:nvPr/>
        </p:nvSpPr>
        <p:spPr>
          <a:xfrm>
            <a:off x="2049163" y="5512128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DE3016F-9DDC-0874-D97F-69F843A94EBF}"/>
              </a:ext>
            </a:extLst>
          </p:cNvPr>
          <p:cNvSpPr txBox="1"/>
          <p:nvPr/>
        </p:nvSpPr>
        <p:spPr>
          <a:xfrm>
            <a:off x="2049163" y="5499145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CRÉDITO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B3B7E2E-9D3F-9D54-D89A-1378F69EE84E}"/>
              </a:ext>
            </a:extLst>
          </p:cNvPr>
          <p:cNvSpPr/>
          <p:nvPr/>
        </p:nvSpPr>
        <p:spPr>
          <a:xfrm>
            <a:off x="2049163" y="5704337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9" name="Picture 4" descr="Visa Logo - PNG y Vector">
            <a:extLst>
              <a:ext uri="{FF2B5EF4-FFF2-40B4-BE49-F238E27FC236}">
                <a16:creationId xmlns:a16="http://schemas.microsoft.com/office/drawing/2014/main" id="{62E4B4A0-BB8C-FCD4-856A-37E1BF42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94" y="5977213"/>
            <a:ext cx="618273" cy="1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B6AEAED-985B-9ABE-D4B6-E02C71035EFF}"/>
              </a:ext>
            </a:extLst>
          </p:cNvPr>
          <p:cNvSpPr/>
          <p:nvPr/>
        </p:nvSpPr>
        <p:spPr>
          <a:xfrm>
            <a:off x="3278413" y="5530338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E46BEA9-2E97-B2E9-03CA-EAAD7DE7AA6B}"/>
              </a:ext>
            </a:extLst>
          </p:cNvPr>
          <p:cNvSpPr txBox="1"/>
          <p:nvPr/>
        </p:nvSpPr>
        <p:spPr>
          <a:xfrm>
            <a:off x="3278413" y="5517355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CRÉDITO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80AC0C9-1D3D-A162-4C03-813792CA69FE}"/>
              </a:ext>
            </a:extLst>
          </p:cNvPr>
          <p:cNvSpPr/>
          <p:nvPr/>
        </p:nvSpPr>
        <p:spPr>
          <a:xfrm>
            <a:off x="3278413" y="5722547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Picture 6" descr="American express - Iconos gratis de negocio">
            <a:extLst>
              <a:ext uri="{FF2B5EF4-FFF2-40B4-BE49-F238E27FC236}">
                <a16:creationId xmlns:a16="http://schemas.microsoft.com/office/drawing/2014/main" id="{1031ACBB-E04B-B3AF-1EB7-6802D06EA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3" b="29179"/>
          <a:stretch/>
        </p:blipFill>
        <p:spPr bwMode="auto">
          <a:xfrm>
            <a:off x="3435155" y="5949265"/>
            <a:ext cx="779846" cy="2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90A89CEB-CC32-A808-0721-F9E2316A05FA}"/>
              </a:ext>
            </a:extLst>
          </p:cNvPr>
          <p:cNvSpPr/>
          <p:nvPr/>
        </p:nvSpPr>
        <p:spPr>
          <a:xfrm>
            <a:off x="4507661" y="5520133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7C59564-87F2-F2D3-8BFD-1B7DD48DEB7E}"/>
              </a:ext>
            </a:extLst>
          </p:cNvPr>
          <p:cNvSpPr txBox="1"/>
          <p:nvPr/>
        </p:nvSpPr>
        <p:spPr>
          <a:xfrm>
            <a:off x="4507661" y="5507150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CRÉDITO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948EB7F-B310-84D6-52E9-61087E958F76}"/>
              </a:ext>
            </a:extLst>
          </p:cNvPr>
          <p:cNvSpPr/>
          <p:nvPr/>
        </p:nvSpPr>
        <p:spPr>
          <a:xfrm>
            <a:off x="4507661" y="5712342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EC81DF26-68C3-6FBA-8A15-60AA04C06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874" y="5907915"/>
            <a:ext cx="601868" cy="338551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F2A61E2-D4A1-CD98-D70E-30BB27DEA0A3}"/>
              </a:ext>
            </a:extLst>
          </p:cNvPr>
          <p:cNvSpPr/>
          <p:nvPr/>
        </p:nvSpPr>
        <p:spPr>
          <a:xfrm>
            <a:off x="5737961" y="5517845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DF8C65E-C23A-347E-DBFB-EA6E01439DB3}"/>
              </a:ext>
            </a:extLst>
          </p:cNvPr>
          <p:cNvSpPr txBox="1"/>
          <p:nvPr/>
        </p:nvSpPr>
        <p:spPr>
          <a:xfrm>
            <a:off x="5737961" y="5504862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EFECTIVO PIN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3C5E305-B593-6D9E-C02E-F180EFBBCA0F}"/>
              </a:ext>
            </a:extLst>
          </p:cNvPr>
          <p:cNvSpPr/>
          <p:nvPr/>
        </p:nvSpPr>
        <p:spPr>
          <a:xfrm>
            <a:off x="5737961" y="5710054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716BBF5-D574-8CEE-DE6F-A2EF3AF33F72}"/>
              </a:ext>
            </a:extLst>
          </p:cNvPr>
          <p:cNvGrpSpPr/>
          <p:nvPr/>
        </p:nvGrpSpPr>
        <p:grpSpPr>
          <a:xfrm>
            <a:off x="5882445" y="5859506"/>
            <a:ext cx="791265" cy="424426"/>
            <a:chOff x="7019059" y="2702540"/>
            <a:chExt cx="860690" cy="461665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573DE49F-3084-93CA-F4D1-0E503184F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11"/>
            <a:stretch/>
          </p:blipFill>
          <p:spPr>
            <a:xfrm>
              <a:off x="7288618" y="2808229"/>
              <a:ext cx="591131" cy="249390"/>
            </a:xfrm>
            <a:prstGeom prst="rect">
              <a:avLst/>
            </a:prstGeom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5F16689-61C7-ED5C-E815-6BD95B6440B4}"/>
                </a:ext>
              </a:extLst>
            </p:cNvPr>
            <p:cNvSpPr txBox="1"/>
            <p:nvPr/>
          </p:nvSpPr>
          <p:spPr>
            <a:xfrm>
              <a:off x="7019059" y="2702540"/>
              <a:ext cx="2490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400" dirty="0">
                  <a:solidFill>
                    <a:srgbClr val="2E6CA4"/>
                  </a:solidFill>
                  <a:latin typeface="Bjorn Regular" panose="02000500000000000000" pitchFamily="2" charset="0"/>
                  <a:cs typeface="Segoe UI Light" panose="020B0502040204020203" pitchFamily="34" charset="0"/>
                </a:rPr>
                <a:t>$</a:t>
              </a:r>
            </a:p>
          </p:txBody>
        </p:sp>
      </p:grp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AE72CFB5-99BC-AA2A-49F2-DBE4F87F6B57}"/>
              </a:ext>
            </a:extLst>
          </p:cNvPr>
          <p:cNvSpPr/>
          <p:nvPr/>
        </p:nvSpPr>
        <p:spPr>
          <a:xfrm>
            <a:off x="6973683" y="5801641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DF819C94-6927-8120-89E4-5C967E3F0094}"/>
              </a:ext>
            </a:extLst>
          </p:cNvPr>
          <p:cNvSpPr/>
          <p:nvPr/>
        </p:nvSpPr>
        <p:spPr>
          <a:xfrm>
            <a:off x="6973683" y="5524349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1905CE3-C7C5-564A-11A9-C5E495D6ACB2}"/>
              </a:ext>
            </a:extLst>
          </p:cNvPr>
          <p:cNvSpPr txBox="1"/>
          <p:nvPr/>
        </p:nvSpPr>
        <p:spPr>
          <a:xfrm>
            <a:off x="6973683" y="5511366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ALIADO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6BC48C9-C33E-F2C4-99ED-2904BD8A28D3}"/>
              </a:ext>
            </a:extLst>
          </p:cNvPr>
          <p:cNvSpPr/>
          <p:nvPr/>
        </p:nvSpPr>
        <p:spPr>
          <a:xfrm>
            <a:off x="6973683" y="5716558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CD4C3345-9184-88E0-7EFD-A5B2504881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870" y="5928843"/>
            <a:ext cx="677760" cy="325708"/>
          </a:xfrm>
          <a:prstGeom prst="rect">
            <a:avLst/>
          </a:prstGeom>
        </p:spPr>
      </p:pic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A8915BB4-C127-17B0-C518-B8318C353353}"/>
              </a:ext>
            </a:extLst>
          </p:cNvPr>
          <p:cNvSpPr/>
          <p:nvPr/>
        </p:nvSpPr>
        <p:spPr>
          <a:xfrm>
            <a:off x="8209391" y="5795137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BE3518C7-8916-319E-2C85-B08D7E78F04F}"/>
              </a:ext>
            </a:extLst>
          </p:cNvPr>
          <p:cNvSpPr/>
          <p:nvPr/>
        </p:nvSpPr>
        <p:spPr>
          <a:xfrm>
            <a:off x="8209391" y="5517845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76695BD-5947-BF5E-9A4C-C863BC87EFCF}"/>
              </a:ext>
            </a:extLst>
          </p:cNvPr>
          <p:cNvSpPr txBox="1"/>
          <p:nvPr/>
        </p:nvSpPr>
        <p:spPr>
          <a:xfrm>
            <a:off x="8209391" y="5504862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ALIADO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F863136-BB03-2E09-3C60-60B31132852F}"/>
              </a:ext>
            </a:extLst>
          </p:cNvPr>
          <p:cNvSpPr/>
          <p:nvPr/>
        </p:nvSpPr>
        <p:spPr>
          <a:xfrm>
            <a:off x="8209391" y="5710054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D177E319-D0C1-3789-7753-8BC3B90A3F69}"/>
              </a:ext>
            </a:extLst>
          </p:cNvPr>
          <p:cNvSpPr/>
          <p:nvPr/>
        </p:nvSpPr>
        <p:spPr>
          <a:xfrm>
            <a:off x="9432611" y="5808145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A7599576-1906-D23A-9F36-9280BEB63A37}"/>
              </a:ext>
            </a:extLst>
          </p:cNvPr>
          <p:cNvSpPr/>
          <p:nvPr/>
        </p:nvSpPr>
        <p:spPr>
          <a:xfrm>
            <a:off x="9432611" y="5530853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D23187B-E932-5739-67D3-199F82A8497B}"/>
              </a:ext>
            </a:extLst>
          </p:cNvPr>
          <p:cNvSpPr txBox="1"/>
          <p:nvPr/>
        </p:nvSpPr>
        <p:spPr>
          <a:xfrm>
            <a:off x="9432611" y="5517870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ALIADO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F69701F-A736-2FD3-E666-FD0D574F15D8}"/>
              </a:ext>
            </a:extLst>
          </p:cNvPr>
          <p:cNvSpPr/>
          <p:nvPr/>
        </p:nvSpPr>
        <p:spPr>
          <a:xfrm>
            <a:off x="9432611" y="5723062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3E5B03B1-0669-EED0-393B-9FA288CF5937}"/>
              </a:ext>
            </a:extLst>
          </p:cNvPr>
          <p:cNvSpPr/>
          <p:nvPr/>
        </p:nvSpPr>
        <p:spPr>
          <a:xfrm>
            <a:off x="10654671" y="5801641"/>
            <a:ext cx="1118421" cy="531523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291D0025-0A32-391E-0449-6F66BF817ADF}"/>
              </a:ext>
            </a:extLst>
          </p:cNvPr>
          <p:cNvSpPr/>
          <p:nvPr/>
        </p:nvSpPr>
        <p:spPr>
          <a:xfrm>
            <a:off x="10654671" y="5524349"/>
            <a:ext cx="1118421" cy="8088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87D06D0-BE55-B8C5-9A57-9CEBD1F6B5CD}"/>
              </a:ext>
            </a:extLst>
          </p:cNvPr>
          <p:cNvSpPr txBox="1"/>
          <p:nvPr/>
        </p:nvSpPr>
        <p:spPr>
          <a:xfrm>
            <a:off x="10654671" y="5511366"/>
            <a:ext cx="1118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ALIADO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432E598-5BFA-47FC-3251-7BD03246C092}"/>
              </a:ext>
            </a:extLst>
          </p:cNvPr>
          <p:cNvSpPr/>
          <p:nvPr/>
        </p:nvSpPr>
        <p:spPr>
          <a:xfrm>
            <a:off x="10654671" y="5716558"/>
            <a:ext cx="1118421" cy="13157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2" name="Picture 8" descr="Buscar">
            <a:extLst>
              <a:ext uri="{FF2B5EF4-FFF2-40B4-BE49-F238E27FC236}">
                <a16:creationId xmlns:a16="http://schemas.microsoft.com/office/drawing/2014/main" id="{8B548879-2678-2995-6A41-E5AABB2A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30" y="5959611"/>
            <a:ext cx="809931" cy="2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logo-baloto | Blog de AMI Asistencia">
            <a:extLst>
              <a:ext uri="{FF2B5EF4-FFF2-40B4-BE49-F238E27FC236}">
                <a16:creationId xmlns:a16="http://schemas.microsoft.com/office/drawing/2014/main" id="{4BFD6006-26CC-8FE2-2D38-2228CAD7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82" y="5929816"/>
            <a:ext cx="818549" cy="3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D188F993-12CA-E057-145A-B474E50BD3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96672" y="5941028"/>
            <a:ext cx="584010" cy="280387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E2689A1-44F7-C27C-F9A5-8C010EF6A99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2700997" y="730531"/>
            <a:ext cx="8331859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EXPERIENCIA CLIENTE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55A898-6C8E-4B5C-F11D-2162E114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830796"/>
            <a:ext cx="11087100" cy="16859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E932C78-FE86-C5C4-67BC-8BE63C7FE828}"/>
              </a:ext>
            </a:extLst>
          </p:cNvPr>
          <p:cNvSpPr txBox="1"/>
          <p:nvPr/>
        </p:nvSpPr>
        <p:spPr>
          <a:xfrm>
            <a:off x="2222693" y="6316792"/>
            <a:ext cx="9226573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FF8BA4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Herramienta. EVALUACIÓN DE COMPETENCIA / Formulario Forms Link:  </a:t>
            </a:r>
            <a:r>
              <a:rPr lang="es-CO" sz="1200" dirty="0">
                <a:solidFill>
                  <a:srgbClr val="FF8BA4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https://forms.gle/wTUrRL6SGsm6oRpq7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ECFDA7-006A-D213-B159-D3676506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34" y="6335074"/>
            <a:ext cx="239151" cy="2391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0490F4-3381-61A1-A367-69919C6F092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2700997" y="730531"/>
            <a:ext cx="8331859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EXPERIENCIA CLIENTE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1A39E9D2-CBD6-D836-4396-D27D51613B2B}"/>
              </a:ext>
            </a:extLst>
          </p:cNvPr>
          <p:cNvSpPr txBox="1">
            <a:spLocks/>
          </p:cNvSpPr>
          <p:nvPr/>
        </p:nvSpPr>
        <p:spPr>
          <a:xfrm>
            <a:off x="634762" y="1684123"/>
            <a:ext cx="7747210" cy="449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</a:t>
            </a:r>
            <a:r>
              <a:rPr lang="es-MX" sz="2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EXPERIENCIA CLIENTE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 tener en cuenta:</a:t>
            </a:r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Tabla 5">
            <a:extLst>
              <a:ext uri="{FF2B5EF4-FFF2-40B4-BE49-F238E27FC236}">
                <a16:creationId xmlns:a16="http://schemas.microsoft.com/office/drawing/2014/main" id="{7D4483B3-0944-B19A-4499-F6065B21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65346"/>
              </p:ext>
            </p:extLst>
          </p:nvPr>
        </p:nvGraphicFramePr>
        <p:xfrm>
          <a:off x="647113" y="2329564"/>
          <a:ext cx="5627076" cy="341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0363">
                  <a:extLst>
                    <a:ext uri="{9D8B030D-6E8A-4147-A177-3AD203B41FA5}">
                      <a16:colId xmlns:a16="http://schemas.microsoft.com/office/drawing/2014/main" val="930559392"/>
                    </a:ext>
                  </a:extLst>
                </a:gridCol>
                <a:gridCol w="3636713">
                  <a:extLst>
                    <a:ext uri="{9D8B030D-6E8A-4147-A177-3AD203B41FA5}">
                      <a16:colId xmlns:a16="http://schemas.microsoft.com/office/drawing/2014/main" val="1002628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Concepto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Somos una compañía: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ATENCIÓN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Focalizada en el servicio al cliente.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COMUNICACIÓN VERBAL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Siempre dispuesta a escuchar para dar solución a los requerimientos del cliente.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COMUNICACIÓN TEXTUAL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Siempre dispuesta a responder para dar solución a los requerimientos del cliente.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EFICIENCIA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Que da solución a los requerimientos de nuestros clientes en no más 24 horas.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90034"/>
                  </a:ext>
                </a:extLst>
              </a:tr>
            </a:tbl>
          </a:graphicData>
        </a:graphic>
      </p:graphicFrame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C819184-0CFA-0D80-0C69-C7D25812423D}"/>
              </a:ext>
            </a:extLst>
          </p:cNvPr>
          <p:cNvSpPr/>
          <p:nvPr/>
        </p:nvSpPr>
        <p:spPr>
          <a:xfrm>
            <a:off x="6836896" y="2296377"/>
            <a:ext cx="4753045" cy="4020018"/>
          </a:xfrm>
          <a:prstGeom prst="roundRect">
            <a:avLst>
              <a:gd name="adj" fmla="val 6820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CB069C0-3A77-FC1E-F34E-9367DF78F8FB}"/>
              </a:ext>
            </a:extLst>
          </p:cNvPr>
          <p:cNvSpPr/>
          <p:nvPr/>
        </p:nvSpPr>
        <p:spPr>
          <a:xfrm>
            <a:off x="8676082" y="1718060"/>
            <a:ext cx="1079687" cy="1079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485F98C-2691-A3DB-2144-520B1D51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53" y="1995637"/>
            <a:ext cx="523306" cy="52330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3EA599-AA63-9535-1826-733C6B054B32}"/>
              </a:ext>
            </a:extLst>
          </p:cNvPr>
          <p:cNvSpPr txBox="1"/>
          <p:nvPr/>
        </p:nvSpPr>
        <p:spPr>
          <a:xfrm>
            <a:off x="7144335" y="3529099"/>
            <a:ext cx="41821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Atendemos las necesidades y requerimiento de nuestros clientes vía Telefónica o por WhatsApp,</a:t>
            </a:r>
          </a:p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en un lapso de 24 horas.</a:t>
            </a: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          000.0000000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34C077-AAFE-19C7-DAD9-934AE908C6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98" y="4906892"/>
            <a:ext cx="477672" cy="47767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F22A8F9-2C14-E142-298B-A15406E160A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2700997" y="730531"/>
            <a:ext cx="8331859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VALORES AGREGADOS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48B2F7A-560B-7995-E4EE-1ABE0197BBEF}"/>
              </a:ext>
            </a:extLst>
          </p:cNvPr>
          <p:cNvGrpSpPr/>
          <p:nvPr/>
        </p:nvGrpSpPr>
        <p:grpSpPr>
          <a:xfrm>
            <a:off x="552450" y="1871742"/>
            <a:ext cx="11087100" cy="2220389"/>
            <a:chOff x="552450" y="1871742"/>
            <a:chExt cx="11087100" cy="222038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355A898-6C8E-4B5C-F11D-2162E1147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0452"/>
            <a:stretch/>
          </p:blipFill>
          <p:spPr>
            <a:xfrm>
              <a:off x="552450" y="1871742"/>
              <a:ext cx="11087100" cy="66674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ECAA9BE-0495-687F-91A4-4EF4E0A3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450" y="2482406"/>
              <a:ext cx="11087100" cy="1609725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634C50-80DD-F2B2-8B5F-E57735E56B46}"/>
              </a:ext>
            </a:extLst>
          </p:cNvPr>
          <p:cNvSpPr txBox="1"/>
          <p:nvPr/>
        </p:nvSpPr>
        <p:spPr>
          <a:xfrm>
            <a:off x="2222693" y="6316792"/>
            <a:ext cx="9226573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FF8BA4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Herramienta. EVALUACIÓN DE COMPETENCIA / Formulario Forms Link:  </a:t>
            </a:r>
            <a:r>
              <a:rPr lang="es-CO" sz="1200" dirty="0">
                <a:solidFill>
                  <a:srgbClr val="FF8BA4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https://forms.gle/wTUrRL6SGsm6oRpq7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28D0D4A-FA25-3FC9-32B5-BF390823472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34" y="6335074"/>
            <a:ext cx="239151" cy="2391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675B6F-A470-5E67-AC6C-CDA66291278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1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E04B8330-5110-BBF1-44C7-452091B0E255}"/>
              </a:ext>
            </a:extLst>
          </p:cNvPr>
          <p:cNvSpPr/>
          <p:nvPr/>
        </p:nvSpPr>
        <p:spPr>
          <a:xfrm>
            <a:off x="4402515" y="2590009"/>
            <a:ext cx="7199856" cy="3530544"/>
          </a:xfrm>
          <a:prstGeom prst="roundRect">
            <a:avLst>
              <a:gd name="adj" fmla="val 7739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44A6369-AC5C-18A6-9AF2-45C3E2582541}"/>
              </a:ext>
            </a:extLst>
          </p:cNvPr>
          <p:cNvSpPr/>
          <p:nvPr/>
        </p:nvSpPr>
        <p:spPr>
          <a:xfrm>
            <a:off x="407293" y="1503849"/>
            <a:ext cx="3559793" cy="4929701"/>
          </a:xfrm>
          <a:prstGeom prst="roundRect">
            <a:avLst>
              <a:gd name="adj" fmla="val 83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57290D-4E8B-853E-BF86-845EA27AC44C}"/>
              </a:ext>
            </a:extLst>
          </p:cNvPr>
          <p:cNvSpPr txBox="1"/>
          <p:nvPr/>
        </p:nvSpPr>
        <p:spPr>
          <a:xfrm>
            <a:off x="673374" y="2347264"/>
            <a:ext cx="30974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Estudio de nuestros competidores para entender su constitución general como negocio, productos que ofrecen y diferenciales de servicio. 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50ECFD3-360F-DE0A-E4E7-45FC60A4B617}"/>
              </a:ext>
            </a:extLst>
          </p:cNvPr>
          <p:cNvSpPr txBox="1"/>
          <p:nvPr/>
        </p:nvSpPr>
        <p:spPr>
          <a:xfrm>
            <a:off x="572489" y="1724784"/>
            <a:ext cx="3097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Bjorn Regular" panose="02000500000000000000" pitchFamily="2" charset="0"/>
              </a:rPr>
              <a:t>BENCHMARKING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8B3537B-243A-CA84-372B-BDB2324C65BB}"/>
              </a:ext>
            </a:extLst>
          </p:cNvPr>
          <p:cNvSpPr txBox="1"/>
          <p:nvPr/>
        </p:nvSpPr>
        <p:spPr>
          <a:xfrm>
            <a:off x="679491" y="3643871"/>
            <a:ext cx="29246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Aspectos Evaluados:</a:t>
            </a:r>
          </a:p>
          <a:p>
            <a:endParaRPr lang="es-MX" sz="1400" dirty="0">
              <a:solidFill>
                <a:schemeClr val="bg1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Corporativo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Mercado y </a:t>
            </a:r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Medios y Formas de Pago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Valores Agregados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1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Link Formulario:</a:t>
            </a:r>
            <a:endParaRPr lang="es-CO" sz="12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81C094-679C-3153-4968-782C5BAF99B4}"/>
              </a:ext>
            </a:extLst>
          </p:cNvPr>
          <p:cNvSpPr txBox="1"/>
          <p:nvPr/>
        </p:nvSpPr>
        <p:spPr>
          <a:xfrm>
            <a:off x="5336248" y="1726085"/>
            <a:ext cx="549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COMPAÑÍAS EVALUADAS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8326708-190B-4E65-52F3-D71E19712EBE}"/>
              </a:ext>
            </a:extLst>
          </p:cNvPr>
          <p:cNvSpPr/>
          <p:nvPr/>
        </p:nvSpPr>
        <p:spPr>
          <a:xfrm>
            <a:off x="6975749" y="2867677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E6D917B-6029-B6B1-145F-DD1C4B6E50FE}"/>
              </a:ext>
            </a:extLst>
          </p:cNvPr>
          <p:cNvSpPr/>
          <p:nvPr/>
        </p:nvSpPr>
        <p:spPr>
          <a:xfrm>
            <a:off x="4723673" y="2867677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FB1F2C8-8D8F-CA3A-9DD4-43CDDFEF2EF8}"/>
              </a:ext>
            </a:extLst>
          </p:cNvPr>
          <p:cNvSpPr/>
          <p:nvPr/>
        </p:nvSpPr>
        <p:spPr>
          <a:xfrm>
            <a:off x="4738988" y="4511180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9117D10-90FA-2CA1-2E25-724BB29AC190}"/>
              </a:ext>
            </a:extLst>
          </p:cNvPr>
          <p:cNvSpPr/>
          <p:nvPr/>
        </p:nvSpPr>
        <p:spPr>
          <a:xfrm>
            <a:off x="9268892" y="2899521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E7EC985-2060-EC22-9E59-23A79FDCA5B9}"/>
              </a:ext>
            </a:extLst>
          </p:cNvPr>
          <p:cNvSpPr/>
          <p:nvPr/>
        </p:nvSpPr>
        <p:spPr>
          <a:xfrm>
            <a:off x="9255961" y="4511180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3DE45B8-373F-87D1-33FD-7875B0D30FBA}"/>
              </a:ext>
            </a:extLst>
          </p:cNvPr>
          <p:cNvSpPr/>
          <p:nvPr/>
        </p:nvSpPr>
        <p:spPr>
          <a:xfrm>
            <a:off x="6975749" y="4511180"/>
            <a:ext cx="1961444" cy="1342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7" name="Picture 2" descr="Integra tu tienda con Payzen">
            <a:extLst>
              <a:ext uri="{FF2B5EF4-FFF2-40B4-BE49-F238E27FC236}">
                <a16:creationId xmlns:a16="http://schemas.microsoft.com/office/drawing/2014/main" id="{3FEE4B74-E445-C6FC-7059-B72E6765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83" y="4877343"/>
            <a:ext cx="1414003" cy="5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6645B22-E006-7FA5-86E3-B1C17BD64D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71" t="11042" r="12444" b="14826"/>
          <a:stretch/>
        </p:blipFill>
        <p:spPr>
          <a:xfrm>
            <a:off x="4941828" y="3118050"/>
            <a:ext cx="1459935" cy="756673"/>
          </a:xfrm>
          <a:prstGeom prst="rect">
            <a:avLst/>
          </a:prstGeom>
        </p:spPr>
      </p:pic>
      <p:pic>
        <p:nvPicPr>
          <p:cNvPr id="59" name="Picture 2" descr="SumUp - Wikipedia, la enciclopedia libre">
            <a:extLst>
              <a:ext uri="{FF2B5EF4-FFF2-40B4-BE49-F238E27FC236}">
                <a16:creationId xmlns:a16="http://schemas.microsoft.com/office/drawing/2014/main" id="{FFC40473-02F6-51A6-99AA-5C9D20F45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3845" r="6779" b="17165"/>
          <a:stretch/>
        </p:blipFill>
        <p:spPr bwMode="auto">
          <a:xfrm>
            <a:off x="7193889" y="4896697"/>
            <a:ext cx="1482099" cy="4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ushki, pasarela de pagos digitales llega a Colombia - El periodico de Chía">
            <a:extLst>
              <a:ext uri="{FF2B5EF4-FFF2-40B4-BE49-F238E27FC236}">
                <a16:creationId xmlns:a16="http://schemas.microsoft.com/office/drawing/2014/main" id="{B08F817A-D16F-94DB-6E34-310C682EF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5938" r="12548" b="18580"/>
          <a:stretch/>
        </p:blipFill>
        <p:spPr bwMode="auto">
          <a:xfrm>
            <a:off x="4999488" y="4733323"/>
            <a:ext cx="1336970" cy="8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ómo configurar MercadoPago Embedded? – Centro de Ayuda del Sistema de  Reservas TuriTop">
            <a:extLst>
              <a:ext uri="{FF2B5EF4-FFF2-40B4-BE49-F238E27FC236}">
                <a16:creationId xmlns:a16="http://schemas.microsoft.com/office/drawing/2014/main" id="{50334DD7-B48B-CD69-BDDE-80B08172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96" y="3111390"/>
            <a:ext cx="932802" cy="8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ntegración ePayco">
            <a:extLst>
              <a:ext uri="{FF2B5EF4-FFF2-40B4-BE49-F238E27FC236}">
                <a16:creationId xmlns:a16="http://schemas.microsoft.com/office/drawing/2014/main" id="{5569309D-D05A-B20E-7FA7-1EAA98ABB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8328"/>
          <a:stretch/>
        </p:blipFill>
        <p:spPr bwMode="auto">
          <a:xfrm>
            <a:off x="7208632" y="3273428"/>
            <a:ext cx="1389698" cy="5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FBDF295-713F-3FB1-B9C9-CA55E8F329CA}"/>
              </a:ext>
            </a:extLst>
          </p:cNvPr>
          <p:cNvSpPr txBox="1"/>
          <p:nvPr/>
        </p:nvSpPr>
        <p:spPr>
          <a:xfrm>
            <a:off x="692069" y="5742779"/>
            <a:ext cx="3078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https://forms.gle/k3hv57hykFSJHukn8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9A07733-EB73-C4CC-765D-872750B21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2700997" y="730531"/>
            <a:ext cx="8331859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DE COMPRA - VALORES AGREGADOS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634C50-80DD-F2B2-8B5F-E57735E56B46}"/>
              </a:ext>
            </a:extLst>
          </p:cNvPr>
          <p:cNvSpPr txBox="1"/>
          <p:nvPr/>
        </p:nvSpPr>
        <p:spPr>
          <a:xfrm>
            <a:off x="2222693" y="6316792"/>
            <a:ext cx="9226573" cy="2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FF8BA4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Herramienta. EVALUACIÓN DE COMPETENCIA / Formulario Forms Link:  </a:t>
            </a:r>
            <a:r>
              <a:rPr lang="es-CO" sz="1200" dirty="0">
                <a:solidFill>
                  <a:srgbClr val="FF8BA4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https://forms.gle/wTUrRL6SGsm6oRpq7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28D0D4A-FA25-3FC9-32B5-BF390823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334" y="6335074"/>
            <a:ext cx="239151" cy="23915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26A975EC-F304-E431-34BD-3424F8CDAE9D}"/>
              </a:ext>
            </a:extLst>
          </p:cNvPr>
          <p:cNvSpPr txBox="1">
            <a:spLocks/>
          </p:cNvSpPr>
          <p:nvPr/>
        </p:nvSpPr>
        <p:spPr>
          <a:xfrm>
            <a:off x="634762" y="1684123"/>
            <a:ext cx="7747210" cy="449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Racional </a:t>
            </a:r>
            <a:r>
              <a:rPr lang="es-MX" sz="2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VALORES AGREGADOS </a:t>
            </a:r>
            <a:r>
              <a:rPr lang="es-MX" sz="16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 tener en cuenta:</a:t>
            </a:r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graphicFrame>
        <p:nvGraphicFramePr>
          <p:cNvPr id="20" name="Tabla 5">
            <a:extLst>
              <a:ext uri="{FF2B5EF4-FFF2-40B4-BE49-F238E27FC236}">
                <a16:creationId xmlns:a16="http://schemas.microsoft.com/office/drawing/2014/main" id="{BBFC62C5-1014-97EC-BBC0-9209E66E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0014"/>
              </p:ext>
            </p:extLst>
          </p:nvPr>
        </p:nvGraphicFramePr>
        <p:xfrm>
          <a:off x="647113" y="2329564"/>
          <a:ext cx="5627076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4260">
                  <a:extLst>
                    <a:ext uri="{9D8B030D-6E8A-4147-A177-3AD203B41FA5}">
                      <a16:colId xmlns:a16="http://schemas.microsoft.com/office/drawing/2014/main" val="930559392"/>
                    </a:ext>
                  </a:extLst>
                </a:gridCol>
                <a:gridCol w="2452816">
                  <a:extLst>
                    <a:ext uri="{9D8B030D-6E8A-4147-A177-3AD203B41FA5}">
                      <a16:colId xmlns:a16="http://schemas.microsoft.com/office/drawing/2014/main" val="1002628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Concepto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50" charset="0"/>
                        </a:rPr>
                        <a:t>Canales:</a:t>
                      </a:r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CONTENIDOS DE APOYO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  <a:cs typeface="Segoe UI Light" panose="020B0502040204020203" pitchFamily="34" charset="0"/>
                        </a:rPr>
                        <a:t>Blog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0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VIDEOTUTORIALES</a:t>
                      </a:r>
                      <a:endParaRPr lang="es-CO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Youtube</a:t>
                      </a:r>
                      <a:endParaRPr lang="es-CO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58405"/>
                  </a:ext>
                </a:extLst>
              </a:tr>
            </a:tbl>
          </a:graphicData>
        </a:graphic>
      </p:graphicFrame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48CC3E5-8D3A-A414-3BE9-4207F0421F4B}"/>
              </a:ext>
            </a:extLst>
          </p:cNvPr>
          <p:cNvSpPr/>
          <p:nvPr/>
        </p:nvSpPr>
        <p:spPr>
          <a:xfrm>
            <a:off x="6836896" y="2296378"/>
            <a:ext cx="4753045" cy="3220624"/>
          </a:xfrm>
          <a:prstGeom prst="roundRect">
            <a:avLst>
              <a:gd name="adj" fmla="val 6820"/>
            </a:avLst>
          </a:prstGeom>
          <a:solidFill>
            <a:srgbClr val="D9D9D9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786D4F6-2E10-78E4-B782-8CCC3C44F762}"/>
              </a:ext>
            </a:extLst>
          </p:cNvPr>
          <p:cNvSpPr/>
          <p:nvPr/>
        </p:nvSpPr>
        <p:spPr>
          <a:xfrm>
            <a:off x="8730674" y="1718060"/>
            <a:ext cx="1079687" cy="10796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6BC816C-8D5A-76AD-137F-BC0C44EF61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945" y="1995637"/>
            <a:ext cx="523306" cy="52330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48342-1F8C-1D14-C290-57C6134AA3DD}"/>
              </a:ext>
            </a:extLst>
          </p:cNvPr>
          <p:cNvSpPr txBox="1"/>
          <p:nvPr/>
        </p:nvSpPr>
        <p:spPr>
          <a:xfrm>
            <a:off x="7585620" y="3402229"/>
            <a:ext cx="34243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Podrá encontrar contenidos complementarios de apoyo ingresando a nuestro Blog o canal de Youtube.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FF1E9E8-17A1-1433-D807-CB354FAEC95C}"/>
              </a:ext>
            </a:extLst>
          </p:cNvPr>
          <p:cNvGrpSpPr/>
          <p:nvPr/>
        </p:nvGrpSpPr>
        <p:grpSpPr>
          <a:xfrm>
            <a:off x="3618635" y="4001871"/>
            <a:ext cx="1519003" cy="1519003"/>
            <a:chOff x="3101370" y="4290190"/>
            <a:chExt cx="1519003" cy="1519003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D152E6F-38B6-1E6B-8C44-F2E676066956}"/>
                </a:ext>
              </a:extLst>
            </p:cNvPr>
            <p:cNvSpPr/>
            <p:nvPr/>
          </p:nvSpPr>
          <p:spPr>
            <a:xfrm>
              <a:off x="3101370" y="4290190"/>
              <a:ext cx="1519003" cy="15190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FAB9226-43CC-B7A9-FD8B-0410C6913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1135" y="4553163"/>
              <a:ext cx="699471" cy="699471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03EBEE2-8C7C-EFFC-E0DE-14608044967D}"/>
                </a:ext>
              </a:extLst>
            </p:cNvPr>
            <p:cNvSpPr txBox="1"/>
            <p:nvPr/>
          </p:nvSpPr>
          <p:spPr>
            <a:xfrm>
              <a:off x="3325390" y="5222669"/>
              <a:ext cx="10689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282828"/>
                  </a:solidFill>
                  <a:latin typeface="Montserrat" panose="00000500000000000000" pitchFamily="50" charset="0"/>
                  <a:cs typeface="Segoe UI Light" panose="020B0502040204020203" pitchFamily="34" charset="0"/>
                </a:rPr>
                <a:t>YOUTUBE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BC444E2-A008-F975-E9FF-03C346039D7A}"/>
              </a:ext>
            </a:extLst>
          </p:cNvPr>
          <p:cNvGrpSpPr/>
          <p:nvPr/>
        </p:nvGrpSpPr>
        <p:grpSpPr>
          <a:xfrm>
            <a:off x="1699259" y="3997999"/>
            <a:ext cx="1519003" cy="1519003"/>
            <a:chOff x="1181994" y="4286318"/>
            <a:chExt cx="1519003" cy="151900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9786DAF-6732-947F-398A-14727C143096}"/>
                </a:ext>
              </a:extLst>
            </p:cNvPr>
            <p:cNvSpPr/>
            <p:nvPr/>
          </p:nvSpPr>
          <p:spPr>
            <a:xfrm>
              <a:off x="1181994" y="4286318"/>
              <a:ext cx="1519003" cy="15190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D27CB65-0D4E-90C6-386B-4889F2F7F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791" t="18340" r="16045" b="20196"/>
            <a:stretch/>
          </p:blipFill>
          <p:spPr>
            <a:xfrm>
              <a:off x="1557639" y="4518494"/>
              <a:ext cx="795007" cy="727534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ACC933F-B5F6-A49D-42F3-E71B4E5D5422}"/>
                </a:ext>
              </a:extLst>
            </p:cNvPr>
            <p:cNvSpPr txBox="1"/>
            <p:nvPr/>
          </p:nvSpPr>
          <p:spPr>
            <a:xfrm>
              <a:off x="1391086" y="5238608"/>
              <a:ext cx="10689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282828"/>
                  </a:solidFill>
                  <a:latin typeface="Montserrat" panose="00000500000000000000" pitchFamily="50" charset="0"/>
                  <a:cs typeface="Segoe UI Light" panose="020B0502040204020203" pitchFamily="34" charset="0"/>
                </a:rPr>
                <a:t>BLOG</a:t>
              </a: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EB30945E-AF5C-22E4-BABA-60C5AE1B67C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62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4574793-49E5-484E-9D94-87438680BA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E7CF327-90C4-419F-A0E0-53B7663141FE}"/>
              </a:ext>
            </a:extLst>
          </p:cNvPr>
          <p:cNvSpPr/>
          <p:nvPr/>
        </p:nvSpPr>
        <p:spPr>
          <a:xfrm>
            <a:off x="3028369" y="2156086"/>
            <a:ext cx="6135262" cy="20062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CE7E63-D9D6-4669-9C00-DDDCA4683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7"/>
          <a:stretch/>
        </p:blipFill>
        <p:spPr>
          <a:xfrm>
            <a:off x="4673694" y="2657447"/>
            <a:ext cx="2838373" cy="10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E04B8330-5110-BBF1-44C7-452091B0E255}"/>
              </a:ext>
            </a:extLst>
          </p:cNvPr>
          <p:cNvSpPr/>
          <p:nvPr/>
        </p:nvSpPr>
        <p:spPr>
          <a:xfrm>
            <a:off x="731523" y="2053882"/>
            <a:ext cx="10775851" cy="4536379"/>
          </a:xfrm>
          <a:prstGeom prst="roundRect">
            <a:avLst>
              <a:gd name="adj" fmla="val 7739"/>
            </a:avLst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81C094-679C-3153-4968-782C5BAF99B4}"/>
              </a:ext>
            </a:extLst>
          </p:cNvPr>
          <p:cNvSpPr txBox="1"/>
          <p:nvPr/>
        </p:nvSpPr>
        <p:spPr>
          <a:xfrm>
            <a:off x="1603718" y="1402528"/>
            <a:ext cx="9281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OTRAS OPCIONES DE COMPAÑÍAS A EVALUAR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8326708-190B-4E65-52F3-D71E19712EBE}"/>
              </a:ext>
            </a:extLst>
          </p:cNvPr>
          <p:cNvSpPr/>
          <p:nvPr/>
        </p:nvSpPr>
        <p:spPr>
          <a:xfrm>
            <a:off x="5363460" y="2299788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E6D917B-6029-B6B1-145F-DD1C4B6E50FE}"/>
              </a:ext>
            </a:extLst>
          </p:cNvPr>
          <p:cNvSpPr/>
          <p:nvPr/>
        </p:nvSpPr>
        <p:spPr>
          <a:xfrm>
            <a:off x="1718681" y="2299788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FB1F2C8-8D8F-CA3A-9DD4-43CDDFEF2EF8}"/>
              </a:ext>
            </a:extLst>
          </p:cNvPr>
          <p:cNvSpPr/>
          <p:nvPr/>
        </p:nvSpPr>
        <p:spPr>
          <a:xfrm>
            <a:off x="1733996" y="4435664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9117D10-90FA-2CA1-2E25-724BB29AC190}"/>
              </a:ext>
            </a:extLst>
          </p:cNvPr>
          <p:cNvSpPr/>
          <p:nvPr/>
        </p:nvSpPr>
        <p:spPr>
          <a:xfrm>
            <a:off x="9091508" y="2331632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E7EC985-2060-EC22-9E59-23A79FDCA5B9}"/>
              </a:ext>
            </a:extLst>
          </p:cNvPr>
          <p:cNvSpPr/>
          <p:nvPr/>
        </p:nvSpPr>
        <p:spPr>
          <a:xfrm>
            <a:off x="9078577" y="4435664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3DE45B8-373F-87D1-33FD-7875B0D30FBA}"/>
              </a:ext>
            </a:extLst>
          </p:cNvPr>
          <p:cNvSpPr/>
          <p:nvPr/>
        </p:nvSpPr>
        <p:spPr>
          <a:xfrm>
            <a:off x="5363460" y="4435664"/>
            <a:ext cx="1429832" cy="1076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8094229-ABCD-A76B-5421-18A061F68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270" y="3029003"/>
            <a:ext cx="2607922" cy="12023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C18C33A-C859-1708-2882-C31364201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121" y="3000370"/>
            <a:ext cx="2607922" cy="119844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6660D0A-3A39-4AB0-AEA5-ABF6554EE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612" y="5141137"/>
            <a:ext cx="2595663" cy="119844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8C79EC7-2DF0-534C-8050-E2AB1F299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742" y="3010897"/>
            <a:ext cx="2611804" cy="120902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13BF411-3E02-2E8A-4606-0D7FD70D2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589" y="5158193"/>
            <a:ext cx="2599197" cy="119844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94E22DF-983D-AFD3-8128-64BA0412B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1762" y="5180587"/>
            <a:ext cx="2599198" cy="1167615"/>
          </a:xfrm>
          <a:prstGeom prst="rect">
            <a:avLst/>
          </a:prstGeom>
        </p:spPr>
      </p:pic>
      <p:pic>
        <p:nvPicPr>
          <p:cNvPr id="38" name="Picture 2" descr="dLocal logra una valoración de 1.200 millones de dólares tras asegurarse  una nueva inversión de 200 millones de dólares | Business Wire">
            <a:extLst>
              <a:ext uri="{FF2B5EF4-FFF2-40B4-BE49-F238E27FC236}">
                <a16:creationId xmlns:a16="http://schemas.microsoft.com/office/drawing/2014/main" id="{21493AAF-6D8E-FAD2-7FA2-6875C6B0F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31617" r="10287" b="28509"/>
          <a:stretch/>
        </p:blipFill>
        <p:spPr bwMode="auto">
          <a:xfrm>
            <a:off x="2017336" y="2616983"/>
            <a:ext cx="832521" cy="2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seña de Oyster 2021">
            <a:extLst>
              <a:ext uri="{FF2B5EF4-FFF2-40B4-BE49-F238E27FC236}">
                <a16:creationId xmlns:a16="http://schemas.microsoft.com/office/drawing/2014/main" id="{45F84CCE-1378-7504-8735-7AF82E87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93" y="4721408"/>
            <a:ext cx="984375" cy="2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Openpay | Posibilidades Infinitas">
            <a:extLst>
              <a:ext uri="{FF2B5EF4-FFF2-40B4-BE49-F238E27FC236}">
                <a16:creationId xmlns:a16="http://schemas.microsoft.com/office/drawing/2014/main" id="{8836C42C-F12B-EC07-2234-64EFAD77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8" y="2540489"/>
            <a:ext cx="749270" cy="1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aypal Logo - PNG y Vector">
            <a:extLst>
              <a:ext uri="{FF2B5EF4-FFF2-40B4-BE49-F238E27FC236}">
                <a16:creationId xmlns:a16="http://schemas.microsoft.com/office/drawing/2014/main" id="{F82484F5-9A72-0CDD-254B-2C2E031A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66" y="4584183"/>
            <a:ext cx="474293" cy="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C731258-32CB-C8E3-E735-D88CBE5374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2096" y="2535759"/>
            <a:ext cx="811111" cy="313326"/>
          </a:xfrm>
          <a:prstGeom prst="rect">
            <a:avLst/>
          </a:prstGeom>
        </p:spPr>
      </p:pic>
      <p:pic>
        <p:nvPicPr>
          <p:cNvPr id="45" name="Picture 2" descr="ZonaPAGOS • Pasarela de pagos">
            <a:extLst>
              <a:ext uri="{FF2B5EF4-FFF2-40B4-BE49-F238E27FC236}">
                <a16:creationId xmlns:a16="http://schemas.microsoft.com/office/drawing/2014/main" id="{37F9A810-6B4F-6CE3-18A0-0EF6C60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26" y="4647925"/>
            <a:ext cx="866235" cy="3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FA11A1-CFD8-4FBA-CEF7-0D4AD003062F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714EC63-EC8F-3CF4-3EA4-5CA5D55B177B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AACCF0-3E7F-7EC0-9901-1EBCF3961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4" y="1538146"/>
            <a:ext cx="8776266" cy="39577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110810E-3ACB-12F9-9599-9E607A80FF01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https://paymentsway.co/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471083-40FF-025F-3B53-700B26C5244C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Nacional.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Regional.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25%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75%.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1 a 5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429A747-D34B-E47B-956F-795F119FD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909147" y="2490972"/>
            <a:ext cx="1703939" cy="61798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3459356-6D9F-0997-BFA6-C57206169A9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B080118-5588-ED90-B1B8-57B493AAAA8C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D48E8F6-B5DB-800A-9B72-13A15B3DA7A6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https://colombia.payu.com/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5A1014-A1C0-1943-87A8-A9F39484E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1" t="11042" r="12444" b="14826"/>
          <a:stretch/>
        </p:blipFill>
        <p:spPr>
          <a:xfrm>
            <a:off x="900275" y="2300789"/>
            <a:ext cx="1716371" cy="8895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F579491-D3C3-C1CD-5779-DE802C92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734" y="1481873"/>
            <a:ext cx="8776266" cy="403760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8B4A968-420B-0EBF-05A9-088E616BB931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Extranjera.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Global.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50%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50%.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1 a 5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8C3C45F-7218-F501-DE44-C3827EB5520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D852830-6A60-78CF-AABA-9FC3CC9078F3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CDE4EED-1D07-4B93-B5AF-BFC97C79BA2F}"/>
              </a:ext>
            </a:extLst>
          </p:cNvPr>
          <p:cNvSpPr/>
          <p:nvPr/>
        </p:nvSpPr>
        <p:spPr>
          <a:xfrm>
            <a:off x="3415735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https://epayco.com/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Integración ePayco">
            <a:extLst>
              <a:ext uri="{FF2B5EF4-FFF2-40B4-BE49-F238E27FC236}">
                <a16:creationId xmlns:a16="http://schemas.microsoft.com/office/drawing/2014/main" id="{57CE7D88-4A14-9E5F-EDE3-80F67ED01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8328"/>
          <a:stretch/>
        </p:blipFill>
        <p:spPr bwMode="auto">
          <a:xfrm>
            <a:off x="812516" y="2398712"/>
            <a:ext cx="1920026" cy="75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D826315-B6DD-44A4-0A8A-E89E9DCFB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734" y="1481873"/>
            <a:ext cx="8789975" cy="403335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464D719-E66E-74EC-B902-D12CA5DDBDB7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Nacional.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Regional.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50%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50%.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5 a 10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D8E9A75-6343-8F94-F202-827CECD3DA7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9F8F7E4-0047-8069-667A-A23B5D1BE45B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FB1317-E527-0DE9-C3DB-6AE12BFE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4" y="1481874"/>
            <a:ext cx="8776266" cy="4076088"/>
          </a:xfrm>
          <a:prstGeom prst="rect">
            <a:avLst/>
          </a:prstGeom>
        </p:spPr>
      </p:pic>
      <p:pic>
        <p:nvPicPr>
          <p:cNvPr id="17" name="Picture 2" descr="Cómo configurar MercadoPago Embedded? – Centro de Ayuda del Sistema de  Reservas TuriTop">
            <a:extLst>
              <a:ext uri="{FF2B5EF4-FFF2-40B4-BE49-F238E27FC236}">
                <a16:creationId xmlns:a16="http://schemas.microsoft.com/office/drawing/2014/main" id="{5CC6B047-A7E7-8E06-9285-EA690DA7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59" y="2239763"/>
            <a:ext cx="1149740" cy="10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D444627-3B3E-AA64-BFB8-6DADCCC8AFB6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https://www.mercadopago.com.co/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721781-A5DB-38CF-3326-C68710F8D29C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Extranjera.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Regional.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50%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50%.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5 a 10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E5DE4B4-4707-A8A6-2842-E02121EDE53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9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141A1D7-23CF-BA4B-BE57-4A6DFE6568C5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9B0AAB2-5B6F-AD11-8768-B0100705348B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https://www.kushki.com/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3DCF97A-B42E-233A-EA93-46010C3B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4" y="1481872"/>
            <a:ext cx="8776266" cy="4059105"/>
          </a:xfrm>
          <a:prstGeom prst="rect">
            <a:avLst/>
          </a:prstGeom>
        </p:spPr>
      </p:pic>
      <p:pic>
        <p:nvPicPr>
          <p:cNvPr id="18" name="Picture 2" descr="Kushki, pasarela de pagos digitales llega a Colombia - El periodico de Chía">
            <a:extLst>
              <a:ext uri="{FF2B5EF4-FFF2-40B4-BE49-F238E27FC236}">
                <a16:creationId xmlns:a16="http://schemas.microsoft.com/office/drawing/2014/main" id="{461ACDF1-7911-8945-B443-E5F29CB76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5938" r="12548" b="18580"/>
          <a:stretch/>
        </p:blipFill>
        <p:spPr bwMode="auto">
          <a:xfrm>
            <a:off x="987444" y="2284732"/>
            <a:ext cx="1542036" cy="9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697A104-0DE5-F3F4-D4B6-52CF4C264901}"/>
              </a:ext>
            </a:extLst>
          </p:cNvPr>
          <p:cNvSpPr txBox="1"/>
          <p:nvPr/>
        </p:nvSpPr>
        <p:spPr>
          <a:xfrm>
            <a:off x="719170" y="3782836"/>
            <a:ext cx="22702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Extranjera.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Global.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25%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75%.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1 a 5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06C1B2-CD13-EC7D-7C0A-02FA09425D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41726CC-2C3A-49D4-BA4B-F7CF1AC36FE9}"/>
              </a:ext>
            </a:extLst>
          </p:cNvPr>
          <p:cNvSpPr/>
          <p:nvPr/>
        </p:nvSpPr>
        <p:spPr>
          <a:xfrm>
            <a:off x="0" y="868454"/>
            <a:ext cx="12192000" cy="5989545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69758A6-998C-D395-511A-4F6E575A926C}"/>
              </a:ext>
            </a:extLst>
          </p:cNvPr>
          <p:cNvSpPr/>
          <p:nvPr/>
        </p:nvSpPr>
        <p:spPr>
          <a:xfrm>
            <a:off x="429065" y="2046762"/>
            <a:ext cx="2686929" cy="1453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110A0B-7622-434E-B357-0AF5CFD881F5}"/>
              </a:ext>
            </a:extLst>
          </p:cNvPr>
          <p:cNvSpPr/>
          <p:nvPr/>
        </p:nvSpPr>
        <p:spPr>
          <a:xfrm>
            <a:off x="3319973" y="661180"/>
            <a:ext cx="8773551" cy="4493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F73206-F9BF-4B88-B093-26100A05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58811" y="137875"/>
            <a:ext cx="1752756" cy="635692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2CE01807-A985-468E-AB0B-63F8B12C35FC}"/>
              </a:ext>
            </a:extLst>
          </p:cNvPr>
          <p:cNvSpPr txBox="1">
            <a:spLocks/>
          </p:cNvSpPr>
          <p:nvPr/>
        </p:nvSpPr>
        <p:spPr>
          <a:xfrm>
            <a:off x="4066965" y="730531"/>
            <a:ext cx="6965891" cy="338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DIFERENCIAL COMPETIDORES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3FA4F9-F47A-473D-A976-C4C8BDFE15EE}"/>
              </a:ext>
            </a:extLst>
          </p:cNvPr>
          <p:cNvSpPr/>
          <p:nvPr/>
        </p:nvSpPr>
        <p:spPr>
          <a:xfrm>
            <a:off x="11149061" y="183331"/>
            <a:ext cx="770060" cy="770060"/>
          </a:xfrm>
          <a:prstGeom prst="ellipse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E8CC6EB5-4779-4457-A127-6E6651688CC3}"/>
              </a:ext>
            </a:extLst>
          </p:cNvPr>
          <p:cNvSpPr txBox="1">
            <a:spLocks/>
          </p:cNvSpPr>
          <p:nvPr/>
        </p:nvSpPr>
        <p:spPr>
          <a:xfrm>
            <a:off x="1716258" y="197399"/>
            <a:ext cx="9316599" cy="623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2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BENCHMARKING</a:t>
            </a:r>
            <a:endParaRPr lang="es-MX" sz="2200" dirty="0">
              <a:solidFill>
                <a:srgbClr val="FF0038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7000BC-8DC8-27BA-6076-C299394E6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4" y="1461867"/>
            <a:ext cx="8776266" cy="404607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96D7A84-653C-251C-036B-81AF5D4722A9}"/>
              </a:ext>
            </a:extLst>
          </p:cNvPr>
          <p:cNvSpPr/>
          <p:nvPr/>
        </p:nvSpPr>
        <p:spPr>
          <a:xfrm>
            <a:off x="3415734" y="5859194"/>
            <a:ext cx="8776266" cy="6548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https://sumup.co/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SumUp - Wikipedia, la enciclopedia libre">
            <a:extLst>
              <a:ext uri="{FF2B5EF4-FFF2-40B4-BE49-F238E27FC236}">
                <a16:creationId xmlns:a16="http://schemas.microsoft.com/office/drawing/2014/main" id="{F48EB671-E373-1965-4C15-8C8BDD97D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3845" r="6779" b="17165"/>
          <a:stretch/>
        </p:blipFill>
        <p:spPr bwMode="auto">
          <a:xfrm>
            <a:off x="798713" y="2471978"/>
            <a:ext cx="1947632" cy="6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55D60F2-7978-FAA7-82E5-25EAB89FEA8A}"/>
              </a:ext>
            </a:extLst>
          </p:cNvPr>
          <p:cNvSpPr txBox="1"/>
          <p:nvPr/>
        </p:nvSpPr>
        <p:spPr>
          <a:xfrm>
            <a:off x="719170" y="3782836"/>
            <a:ext cx="22702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 Extranjera.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Presencia Global.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Mercado: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B2C 50%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B2B 50%.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Experiencia: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</a:rPr>
              <a:t>Más de 10 años</a:t>
            </a:r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endParaRPr lang="es-CO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FA46ED-7293-1CAD-42F2-30ABE42B8A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57" y="321225"/>
            <a:ext cx="457724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5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886</Words>
  <Application>Microsoft Office PowerPoint</Application>
  <PresentationFormat>Panorámica</PresentationFormat>
  <Paragraphs>211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Bjorn Regular</vt:lpstr>
      <vt:lpstr>Calibri</vt:lpstr>
      <vt:lpstr>Calibri Light</vt:lpstr>
      <vt:lpstr>Montserrat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221</cp:revision>
  <dcterms:created xsi:type="dcterms:W3CDTF">2022-03-16T20:35:17Z</dcterms:created>
  <dcterms:modified xsi:type="dcterms:W3CDTF">2022-05-03T03:08:43Z</dcterms:modified>
</cp:coreProperties>
</file>