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82" r:id="rId2"/>
    <p:sldId id="397" r:id="rId3"/>
    <p:sldId id="401" r:id="rId4"/>
    <p:sldId id="403" r:id="rId5"/>
    <p:sldId id="404" r:id="rId6"/>
    <p:sldId id="407" r:id="rId7"/>
    <p:sldId id="406" r:id="rId8"/>
    <p:sldId id="405" r:id="rId9"/>
    <p:sldId id="408" r:id="rId10"/>
    <p:sldId id="409" r:id="rId11"/>
    <p:sldId id="410" r:id="rId12"/>
    <p:sldId id="411" r:id="rId13"/>
    <p:sldId id="412" r:id="rId14"/>
    <p:sldId id="413" r:id="rId15"/>
    <p:sldId id="414" r:id="rId16"/>
    <p:sldId id="389" r:id="rId17"/>
    <p:sldId id="313" r:id="rId1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0038"/>
    <a:srgbClr val="FF8BA4"/>
    <a:srgbClr val="404040"/>
    <a:srgbClr val="202E3B"/>
    <a:srgbClr val="1D3543"/>
    <a:srgbClr val="262626"/>
    <a:srgbClr val="BFC7D6"/>
    <a:srgbClr val="C4C4C4"/>
    <a:srgbClr val="FF0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91" autoAdjust="0"/>
  </p:normalViewPr>
  <p:slideViewPr>
    <p:cSldViewPr snapToGrid="0">
      <p:cViewPr varScale="1">
        <p:scale>
          <a:sx n="68" d="100"/>
          <a:sy n="68" d="100"/>
        </p:scale>
        <p:origin x="816"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00F0DA-EEF7-435D-8DC3-79234364D979}" type="datetimeFigureOut">
              <a:rPr lang="es-CO" smtClean="0"/>
              <a:t>1/05/2022</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9E32D7-46EC-4578-89B3-05618E7138F7}" type="slidenum">
              <a:rPr lang="es-CO" smtClean="0"/>
              <a:t>‹Nº›</a:t>
            </a:fld>
            <a:endParaRPr lang="es-CO"/>
          </a:p>
        </p:txBody>
      </p:sp>
    </p:spTree>
    <p:extLst>
      <p:ext uri="{BB962C8B-B14F-4D97-AF65-F5344CB8AC3E}">
        <p14:creationId xmlns:p14="http://schemas.microsoft.com/office/powerpoint/2010/main" val="2482361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a:t>
            </a:fld>
            <a:endParaRPr lang="es-CO"/>
          </a:p>
        </p:txBody>
      </p:sp>
    </p:spTree>
    <p:extLst>
      <p:ext uri="{BB962C8B-B14F-4D97-AF65-F5344CB8AC3E}">
        <p14:creationId xmlns:p14="http://schemas.microsoft.com/office/powerpoint/2010/main" val="327884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10</a:t>
            </a:fld>
            <a:endParaRPr lang="es-CO"/>
          </a:p>
        </p:txBody>
      </p:sp>
    </p:spTree>
    <p:extLst>
      <p:ext uri="{BB962C8B-B14F-4D97-AF65-F5344CB8AC3E}">
        <p14:creationId xmlns:p14="http://schemas.microsoft.com/office/powerpoint/2010/main" val="362424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11</a:t>
            </a:fld>
            <a:endParaRPr lang="es-CO"/>
          </a:p>
        </p:txBody>
      </p:sp>
    </p:spTree>
    <p:extLst>
      <p:ext uri="{BB962C8B-B14F-4D97-AF65-F5344CB8AC3E}">
        <p14:creationId xmlns:p14="http://schemas.microsoft.com/office/powerpoint/2010/main" val="2533083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12</a:t>
            </a:fld>
            <a:endParaRPr lang="es-CO"/>
          </a:p>
        </p:txBody>
      </p:sp>
    </p:spTree>
    <p:extLst>
      <p:ext uri="{BB962C8B-B14F-4D97-AF65-F5344CB8AC3E}">
        <p14:creationId xmlns:p14="http://schemas.microsoft.com/office/powerpoint/2010/main" val="1237079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13</a:t>
            </a:fld>
            <a:endParaRPr lang="es-CO"/>
          </a:p>
        </p:txBody>
      </p:sp>
    </p:spTree>
    <p:extLst>
      <p:ext uri="{BB962C8B-B14F-4D97-AF65-F5344CB8AC3E}">
        <p14:creationId xmlns:p14="http://schemas.microsoft.com/office/powerpoint/2010/main" val="731002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14</a:t>
            </a:fld>
            <a:endParaRPr lang="es-CO"/>
          </a:p>
        </p:txBody>
      </p:sp>
    </p:spTree>
    <p:extLst>
      <p:ext uri="{BB962C8B-B14F-4D97-AF65-F5344CB8AC3E}">
        <p14:creationId xmlns:p14="http://schemas.microsoft.com/office/powerpoint/2010/main" val="19636950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15</a:t>
            </a:fld>
            <a:endParaRPr lang="es-CO"/>
          </a:p>
        </p:txBody>
      </p:sp>
    </p:spTree>
    <p:extLst>
      <p:ext uri="{BB962C8B-B14F-4D97-AF65-F5344CB8AC3E}">
        <p14:creationId xmlns:p14="http://schemas.microsoft.com/office/powerpoint/2010/main" val="1939206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16</a:t>
            </a:fld>
            <a:endParaRPr lang="es-CO"/>
          </a:p>
        </p:txBody>
      </p:sp>
    </p:spTree>
    <p:extLst>
      <p:ext uri="{BB962C8B-B14F-4D97-AF65-F5344CB8AC3E}">
        <p14:creationId xmlns:p14="http://schemas.microsoft.com/office/powerpoint/2010/main" val="153959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2</a:t>
            </a:fld>
            <a:endParaRPr lang="es-CO"/>
          </a:p>
        </p:txBody>
      </p:sp>
    </p:spTree>
    <p:extLst>
      <p:ext uri="{BB962C8B-B14F-4D97-AF65-F5344CB8AC3E}">
        <p14:creationId xmlns:p14="http://schemas.microsoft.com/office/powerpoint/2010/main" val="839583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3</a:t>
            </a:fld>
            <a:endParaRPr lang="es-CO"/>
          </a:p>
        </p:txBody>
      </p:sp>
    </p:spTree>
    <p:extLst>
      <p:ext uri="{BB962C8B-B14F-4D97-AF65-F5344CB8AC3E}">
        <p14:creationId xmlns:p14="http://schemas.microsoft.com/office/powerpoint/2010/main" val="3493947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4</a:t>
            </a:fld>
            <a:endParaRPr lang="es-CO"/>
          </a:p>
        </p:txBody>
      </p:sp>
    </p:spTree>
    <p:extLst>
      <p:ext uri="{BB962C8B-B14F-4D97-AF65-F5344CB8AC3E}">
        <p14:creationId xmlns:p14="http://schemas.microsoft.com/office/powerpoint/2010/main" val="1470970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5</a:t>
            </a:fld>
            <a:endParaRPr lang="es-CO"/>
          </a:p>
        </p:txBody>
      </p:sp>
    </p:spTree>
    <p:extLst>
      <p:ext uri="{BB962C8B-B14F-4D97-AF65-F5344CB8AC3E}">
        <p14:creationId xmlns:p14="http://schemas.microsoft.com/office/powerpoint/2010/main" val="392553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6</a:t>
            </a:fld>
            <a:endParaRPr lang="es-CO"/>
          </a:p>
        </p:txBody>
      </p:sp>
    </p:spTree>
    <p:extLst>
      <p:ext uri="{BB962C8B-B14F-4D97-AF65-F5344CB8AC3E}">
        <p14:creationId xmlns:p14="http://schemas.microsoft.com/office/powerpoint/2010/main" val="355163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7</a:t>
            </a:fld>
            <a:endParaRPr lang="es-CO"/>
          </a:p>
        </p:txBody>
      </p:sp>
    </p:spTree>
    <p:extLst>
      <p:ext uri="{BB962C8B-B14F-4D97-AF65-F5344CB8AC3E}">
        <p14:creationId xmlns:p14="http://schemas.microsoft.com/office/powerpoint/2010/main" val="3087093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8</a:t>
            </a:fld>
            <a:endParaRPr lang="es-CO"/>
          </a:p>
        </p:txBody>
      </p:sp>
    </p:spTree>
    <p:extLst>
      <p:ext uri="{BB962C8B-B14F-4D97-AF65-F5344CB8AC3E}">
        <p14:creationId xmlns:p14="http://schemas.microsoft.com/office/powerpoint/2010/main" val="2181997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9</a:t>
            </a:fld>
            <a:endParaRPr lang="es-CO"/>
          </a:p>
        </p:txBody>
      </p:sp>
    </p:spTree>
    <p:extLst>
      <p:ext uri="{BB962C8B-B14F-4D97-AF65-F5344CB8AC3E}">
        <p14:creationId xmlns:p14="http://schemas.microsoft.com/office/powerpoint/2010/main" val="2576532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E93997-0C7D-4B35-88EA-9780400D53E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9B68614E-F4D8-455E-9D33-4752A08747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CE0FA768-BF1C-45E9-8F05-A03DE3BA79B2}"/>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5" name="Marcador de pie de página 4">
            <a:extLst>
              <a:ext uri="{FF2B5EF4-FFF2-40B4-BE49-F238E27FC236}">
                <a16:creationId xmlns:a16="http://schemas.microsoft.com/office/drawing/2014/main" id="{C6DB8991-2463-45E2-9272-2508032E189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121FC21C-509A-442E-88A8-465B8E2519ED}"/>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4075860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04E2C1-C2A6-4282-8E13-E5454F0C40A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ED73640-5B1E-4F70-B5B8-604BBBA5B28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7968369-9A44-4C41-B3BA-79C6BE58A711}"/>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5" name="Marcador de pie de página 4">
            <a:extLst>
              <a:ext uri="{FF2B5EF4-FFF2-40B4-BE49-F238E27FC236}">
                <a16:creationId xmlns:a16="http://schemas.microsoft.com/office/drawing/2014/main" id="{F4C5A957-89F8-4E21-B8BB-8DB57D6B85F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964D313-A123-4FAF-BD2F-C8229AD9FFA6}"/>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1364976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45D94DA-3E3D-407E-A950-4E6A26C08B1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B2FF193-FA8F-46E0-A703-D1A7394C0F3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B88EE0E-B4DE-4ED2-BD96-B36D5A06D1B9}"/>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5" name="Marcador de pie de página 4">
            <a:extLst>
              <a:ext uri="{FF2B5EF4-FFF2-40B4-BE49-F238E27FC236}">
                <a16:creationId xmlns:a16="http://schemas.microsoft.com/office/drawing/2014/main" id="{1BDA4EEA-7685-4E4A-9F87-A30E016FB7D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2C7F2FE-B238-48F4-8258-E21A29B5BA07}"/>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3392849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6ACCA6-B6BE-4D1F-9BDA-B43EA7F2FE6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F469F3A-9B54-472D-A661-3CFA569E8B7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8E5CF21-6342-41C6-AB59-5E197BADDFEE}"/>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5" name="Marcador de pie de página 4">
            <a:extLst>
              <a:ext uri="{FF2B5EF4-FFF2-40B4-BE49-F238E27FC236}">
                <a16:creationId xmlns:a16="http://schemas.microsoft.com/office/drawing/2014/main" id="{1EBC751E-1B82-433A-B305-33B0F5F2C65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A64C542F-830A-43DE-A5A1-7371C2A0ECA1}"/>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258352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EB4A0-EB72-4A25-B5DC-4A7755DF634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CE4C88A-2A9F-41C3-A5C2-330889CF2A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51DFF6D-0B14-4D20-97BC-060A9CA3F99B}"/>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5" name="Marcador de pie de página 4">
            <a:extLst>
              <a:ext uri="{FF2B5EF4-FFF2-40B4-BE49-F238E27FC236}">
                <a16:creationId xmlns:a16="http://schemas.microsoft.com/office/drawing/2014/main" id="{BCE2734A-75C5-4117-AA25-281354C8E23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2DC4B36D-E3A6-4BC9-89B5-6B6AC732C63D}"/>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3196408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7AAF27-3DF8-4108-B07E-3EA42109BEA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82320E5-FFF1-4996-8303-A9BEC5F5E4E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C0C65441-386D-43F1-9955-900920D8DEF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7605DE2-EB77-4746-B7AF-F3ED4D892C46}"/>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6" name="Marcador de pie de página 5">
            <a:extLst>
              <a:ext uri="{FF2B5EF4-FFF2-40B4-BE49-F238E27FC236}">
                <a16:creationId xmlns:a16="http://schemas.microsoft.com/office/drawing/2014/main" id="{5A7CEC8C-6660-4119-9E28-39941228D378}"/>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1569C88-ACF8-45B6-A3A2-06B8C317BE22}"/>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812201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A993EE-6AE4-41BC-831E-BEE6708E707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F97C2CE-F1B5-4547-B7BB-AD74800B07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71C17E3-327C-4182-B940-A272389C719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F8C4508-E2D4-47B5-9C66-0D2879EC90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071E08F-E458-4B17-8307-7F59DC54A6B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C8D1E34E-327C-4C7D-BB29-CE36F70E59EC}"/>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8" name="Marcador de pie de página 7">
            <a:extLst>
              <a:ext uri="{FF2B5EF4-FFF2-40B4-BE49-F238E27FC236}">
                <a16:creationId xmlns:a16="http://schemas.microsoft.com/office/drawing/2014/main" id="{C1874E39-94AD-40E3-8F40-04DF019A65EA}"/>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3587ECCB-D33E-4A87-8A10-24C32FCF3B39}"/>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211047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47C466-729B-4306-AEE3-1F70FB457EC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F253E84A-7D75-4BB3-9AAA-2B9681D738B6}"/>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4" name="Marcador de pie de página 3">
            <a:extLst>
              <a:ext uri="{FF2B5EF4-FFF2-40B4-BE49-F238E27FC236}">
                <a16:creationId xmlns:a16="http://schemas.microsoft.com/office/drawing/2014/main" id="{C65DFEDE-30A7-4C10-A2A5-7AB0B1390CAA}"/>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6F04B8D1-BC5A-4A05-81EB-25B4232D3B05}"/>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2711013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836B6B8-C69D-4EE3-9576-3B50E106B7D1}"/>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3" name="Marcador de pie de página 2">
            <a:extLst>
              <a:ext uri="{FF2B5EF4-FFF2-40B4-BE49-F238E27FC236}">
                <a16:creationId xmlns:a16="http://schemas.microsoft.com/office/drawing/2014/main" id="{4694696D-B236-45F9-8362-2DD61F142C0C}"/>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08207B20-262E-4AE4-98F5-C9D3F6D48648}"/>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201576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D848C3-C3BF-416D-B21A-FED06E28B0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1240B49-5483-42C7-BA8E-60376BA8F4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327A5ED7-C32A-4383-822F-D0D87C5C55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4577F55-220B-4738-8A08-3A2FBF4560E2}"/>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6" name="Marcador de pie de página 5">
            <a:extLst>
              <a:ext uri="{FF2B5EF4-FFF2-40B4-BE49-F238E27FC236}">
                <a16:creationId xmlns:a16="http://schemas.microsoft.com/office/drawing/2014/main" id="{1B3865B1-5FFA-470C-91EE-2A435F91676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1704576-9C62-48B1-AD1F-F6C444BD28F1}"/>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2724219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3DAB2E-7256-4DAE-8C18-CBBC9B3C6C0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6531D0B1-15EA-4E02-94B5-31B264E549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94C7D15C-7BDE-422F-B678-F27F0E6480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655A1AB-03E2-4D3A-BBEC-BDBF5F23134F}"/>
              </a:ext>
            </a:extLst>
          </p:cNvPr>
          <p:cNvSpPr>
            <a:spLocks noGrp="1"/>
          </p:cNvSpPr>
          <p:nvPr>
            <p:ph type="dt" sz="half" idx="10"/>
          </p:nvPr>
        </p:nvSpPr>
        <p:spPr/>
        <p:txBody>
          <a:bodyPr/>
          <a:lstStyle/>
          <a:p>
            <a:fld id="{B630FF60-A130-4A0F-889C-66A7CCD15E9B}" type="datetimeFigureOut">
              <a:rPr lang="es-CO" smtClean="0"/>
              <a:t>1/05/2022</a:t>
            </a:fld>
            <a:endParaRPr lang="es-CO"/>
          </a:p>
        </p:txBody>
      </p:sp>
      <p:sp>
        <p:nvSpPr>
          <p:cNvPr id="6" name="Marcador de pie de página 5">
            <a:extLst>
              <a:ext uri="{FF2B5EF4-FFF2-40B4-BE49-F238E27FC236}">
                <a16:creationId xmlns:a16="http://schemas.microsoft.com/office/drawing/2014/main" id="{7433FE5F-41C3-4D24-A918-BD2FB7667A0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CDAD0F7F-2AE9-4939-9995-26EE1F4AA8AA}"/>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39630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8A2082A-9A6A-40E5-ABE0-B19D58384A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A3BFFB4-56DE-4516-B008-9DA85AA761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D3759E4-F0FE-486D-BD9A-5F8CD165C2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0FF60-A130-4A0F-889C-66A7CCD15E9B}" type="datetimeFigureOut">
              <a:rPr lang="es-CO" smtClean="0"/>
              <a:t>1/05/2022</a:t>
            </a:fld>
            <a:endParaRPr lang="es-CO"/>
          </a:p>
        </p:txBody>
      </p:sp>
      <p:sp>
        <p:nvSpPr>
          <p:cNvPr id="5" name="Marcador de pie de página 4">
            <a:extLst>
              <a:ext uri="{FF2B5EF4-FFF2-40B4-BE49-F238E27FC236}">
                <a16:creationId xmlns:a16="http://schemas.microsoft.com/office/drawing/2014/main" id="{AE8F2888-AEBF-4774-A0B4-FEE97C338C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ED52E7AF-B52C-4062-8923-FA4C875AE6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636A0-9465-492F-B6E8-52F8F221FA0E}" type="slidenum">
              <a:rPr lang="es-CO" smtClean="0"/>
              <a:t>‹Nº›</a:t>
            </a:fld>
            <a:endParaRPr lang="es-CO"/>
          </a:p>
        </p:txBody>
      </p:sp>
    </p:spTree>
    <p:extLst>
      <p:ext uri="{BB962C8B-B14F-4D97-AF65-F5344CB8AC3E}">
        <p14:creationId xmlns:p14="http://schemas.microsoft.com/office/powerpoint/2010/main" val="1912407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1.wdp"/><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94574793-49E5-484E-9D94-87438680BAFA}"/>
              </a:ext>
            </a:extLst>
          </p:cNvPr>
          <p:cNvSpPr/>
          <p:nvPr/>
        </p:nvSpPr>
        <p:spPr>
          <a:xfrm>
            <a:off x="0" y="0"/>
            <a:ext cx="12192000" cy="6858000"/>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0" name="Rectángulo: esquinas redondeadas 49">
            <a:extLst>
              <a:ext uri="{FF2B5EF4-FFF2-40B4-BE49-F238E27FC236}">
                <a16:creationId xmlns:a16="http://schemas.microsoft.com/office/drawing/2014/main" id="{F452A259-7155-495D-88D6-7B60B57C0A80}"/>
              </a:ext>
            </a:extLst>
          </p:cNvPr>
          <p:cNvSpPr/>
          <p:nvPr/>
        </p:nvSpPr>
        <p:spPr>
          <a:xfrm>
            <a:off x="3003352" y="795298"/>
            <a:ext cx="6135262" cy="180722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Subtítulo 2">
            <a:extLst>
              <a:ext uri="{FF2B5EF4-FFF2-40B4-BE49-F238E27FC236}">
                <a16:creationId xmlns:a16="http://schemas.microsoft.com/office/drawing/2014/main" id="{0B3A9B9C-3EB2-465B-956F-9083CAF2BF2D}"/>
              </a:ext>
            </a:extLst>
          </p:cNvPr>
          <p:cNvSpPr txBox="1">
            <a:spLocks/>
          </p:cNvSpPr>
          <p:nvPr/>
        </p:nvSpPr>
        <p:spPr>
          <a:xfrm>
            <a:off x="2241451" y="3096850"/>
            <a:ext cx="7652824" cy="116758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3200" b="1" dirty="0">
                <a:solidFill>
                  <a:schemeClr val="bg1"/>
                </a:solidFill>
                <a:latin typeface="Bjorn Regular" panose="02000500000000000000" pitchFamily="2" charset="0"/>
                <a:ea typeface="Segoe UI Black" panose="020B0A02040204020203" pitchFamily="34" charset="0"/>
                <a:cs typeface="Segoe UI Light" panose="020B0502040204020203" pitchFamily="34" charset="0"/>
              </a:rPr>
              <a:t>ASESORIA BRANDING, MARKETING Y COMUNICACIONES</a:t>
            </a:r>
          </a:p>
        </p:txBody>
      </p:sp>
      <p:pic>
        <p:nvPicPr>
          <p:cNvPr id="11" name="Imagen 10">
            <a:extLst>
              <a:ext uri="{FF2B5EF4-FFF2-40B4-BE49-F238E27FC236}">
                <a16:creationId xmlns:a16="http://schemas.microsoft.com/office/drawing/2014/main" id="{649AFAB7-20BE-4807-B092-1086D3FEA27B}"/>
              </a:ext>
            </a:extLst>
          </p:cNvPr>
          <p:cNvPicPr>
            <a:picLocks noChangeAspect="1"/>
          </p:cNvPicPr>
          <p:nvPr/>
        </p:nvPicPr>
        <p:blipFill rotWithShape="1">
          <a:blip r:embed="rId3"/>
          <a:srcRect r="7077"/>
          <a:stretch/>
        </p:blipFill>
        <p:spPr>
          <a:xfrm>
            <a:off x="4648677" y="1212251"/>
            <a:ext cx="2838373" cy="1029425"/>
          </a:xfrm>
          <a:prstGeom prst="rect">
            <a:avLst/>
          </a:prstGeom>
        </p:spPr>
      </p:pic>
      <p:sp>
        <p:nvSpPr>
          <p:cNvPr id="2" name="Rectángulo 1">
            <a:extLst>
              <a:ext uri="{FF2B5EF4-FFF2-40B4-BE49-F238E27FC236}">
                <a16:creationId xmlns:a16="http://schemas.microsoft.com/office/drawing/2014/main" id="{CE7BAB7C-41E9-4C74-A5B8-55818D52657A}"/>
              </a:ext>
            </a:extLst>
          </p:cNvPr>
          <p:cNvSpPr/>
          <p:nvPr/>
        </p:nvSpPr>
        <p:spPr>
          <a:xfrm>
            <a:off x="0" y="4476172"/>
            <a:ext cx="12192000" cy="172768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CuadroTexto 9">
            <a:extLst>
              <a:ext uri="{FF2B5EF4-FFF2-40B4-BE49-F238E27FC236}">
                <a16:creationId xmlns:a16="http://schemas.microsoft.com/office/drawing/2014/main" id="{842D15A1-D4C9-4A4A-88E8-B6D7BCE6AF8D}"/>
              </a:ext>
            </a:extLst>
          </p:cNvPr>
          <p:cNvSpPr txBox="1"/>
          <p:nvPr/>
        </p:nvSpPr>
        <p:spPr>
          <a:xfrm>
            <a:off x="2574389" y="4944168"/>
            <a:ext cx="7047914" cy="830997"/>
          </a:xfrm>
          <a:prstGeom prst="rect">
            <a:avLst/>
          </a:prstGeom>
          <a:noFill/>
        </p:spPr>
        <p:txBody>
          <a:bodyPr wrap="square">
            <a:spAutoFit/>
          </a:bodyPr>
          <a:lstStyle/>
          <a:p>
            <a:pPr algn="ctr"/>
            <a:r>
              <a:rPr lang="es-MX" sz="2400" b="0" i="0" dirty="0">
                <a:solidFill>
                  <a:schemeClr val="bg1"/>
                </a:solidFill>
                <a:effectLst/>
                <a:latin typeface="Montserrat" panose="00000500000000000000" pitchFamily="50" charset="0"/>
                <a:cs typeface="Segoe UI Light" panose="020B0502040204020203" pitchFamily="34" charset="0"/>
              </a:rPr>
              <a:t>CONTEXTO, VALOR DIFERENCIAL Y ESTRATEGIA DE MARCA</a:t>
            </a:r>
            <a:endParaRPr lang="es-MX" sz="2400" i="1" dirty="0">
              <a:solidFill>
                <a:schemeClr val="bg1"/>
              </a:solidFill>
              <a:latin typeface="Montserrat" panose="00000500000000000000" pitchFamily="50" charset="0"/>
              <a:cs typeface="Segoe UI Light" panose="020B0502040204020203" pitchFamily="34" charset="0"/>
            </a:endParaRPr>
          </a:p>
        </p:txBody>
      </p:sp>
    </p:spTree>
    <p:extLst>
      <p:ext uri="{BB962C8B-B14F-4D97-AF65-F5344CB8AC3E}">
        <p14:creationId xmlns:p14="http://schemas.microsoft.com/office/powerpoint/2010/main" val="1769479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6334246" y="730531"/>
            <a:ext cx="4698610"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VALOR DIFERENCIAL</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25" name="Rectángulo 24">
            <a:extLst>
              <a:ext uri="{FF2B5EF4-FFF2-40B4-BE49-F238E27FC236}">
                <a16:creationId xmlns:a16="http://schemas.microsoft.com/office/drawing/2014/main" id="{4E36FE97-D8BA-4259-9EA7-45943266529B}"/>
              </a:ext>
            </a:extLst>
          </p:cNvPr>
          <p:cNvSpPr/>
          <p:nvPr/>
        </p:nvSpPr>
        <p:spPr>
          <a:xfrm>
            <a:off x="0" y="5317588"/>
            <a:ext cx="12192000" cy="1540412"/>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6" name="CuadroTexto 25">
            <a:extLst>
              <a:ext uri="{FF2B5EF4-FFF2-40B4-BE49-F238E27FC236}">
                <a16:creationId xmlns:a16="http://schemas.microsoft.com/office/drawing/2014/main" id="{365EB2D1-1896-4919-8EF8-017117737725}"/>
              </a:ext>
            </a:extLst>
          </p:cNvPr>
          <p:cNvSpPr txBox="1"/>
          <p:nvPr/>
        </p:nvSpPr>
        <p:spPr>
          <a:xfrm>
            <a:off x="893758" y="5718462"/>
            <a:ext cx="10659967" cy="738664"/>
          </a:xfrm>
          <a:prstGeom prst="rect">
            <a:avLst/>
          </a:prstGeom>
          <a:noFill/>
        </p:spPr>
        <p:txBody>
          <a:bodyPr wrap="square">
            <a:spAutoFit/>
          </a:bodyPr>
          <a:lstStyle/>
          <a:p>
            <a:pPr algn="just" rtl="0">
              <a:spcBef>
                <a:spcPts val="0"/>
              </a:spcBef>
              <a:spcAft>
                <a:spcPts val="0"/>
              </a:spcAft>
            </a:pPr>
            <a:r>
              <a:rPr lang="es-MX" sz="1400" b="1" dirty="0">
                <a:solidFill>
                  <a:schemeClr val="bg1"/>
                </a:solidFill>
                <a:latin typeface="Bjorn Regular" panose="02000500000000000000" pitchFamily="2" charset="0"/>
              </a:rPr>
              <a:t>OBJETIVO </a:t>
            </a:r>
            <a:r>
              <a:rPr lang="es-MX" sz="1400" b="1" i="0" u="none" strike="noStrike" dirty="0">
                <a:solidFill>
                  <a:schemeClr val="bg1"/>
                </a:solidFill>
                <a:effectLst/>
                <a:latin typeface="Bjorn Regular" panose="02000500000000000000" pitchFamily="2" charset="0"/>
              </a:rPr>
              <a:t>(Actual).   </a:t>
            </a:r>
            <a:r>
              <a:rPr lang="es-MX" sz="1400" b="0" i="0" dirty="0">
                <a:solidFill>
                  <a:schemeClr val="bg1"/>
                </a:solidFill>
                <a:effectLst/>
                <a:latin typeface="Montserrat" panose="00000500000000000000" pitchFamily="50" charset="0"/>
              </a:rPr>
              <a:t>Nuestro objetivo empresarial es el de tornarnos como un aliado estratégico para su necesidad de recaudo, tornando nuestro portafolio de servicios en un servicio custom made, en aras de lograr satisfacer las puntuales necesidades de recaudo que su empresa o emprendimiento requieren.</a:t>
            </a:r>
            <a:r>
              <a:rPr lang="es-MX" sz="1400" b="0" i="0" u="none" strike="noStrike" dirty="0">
                <a:solidFill>
                  <a:schemeClr val="bg1"/>
                </a:solidFill>
                <a:effectLst/>
                <a:latin typeface="Montserrat" panose="00000500000000000000" pitchFamily="50" charset="0"/>
              </a:rPr>
              <a:t> </a:t>
            </a:r>
            <a:endParaRPr lang="es-MX" sz="1400" b="0" dirty="0">
              <a:solidFill>
                <a:schemeClr val="bg1"/>
              </a:solidFill>
              <a:effectLst/>
              <a:latin typeface="Montserrat" panose="00000500000000000000" pitchFamily="50" charset="0"/>
            </a:endParaRPr>
          </a:p>
        </p:txBody>
      </p:sp>
      <p:sp>
        <p:nvSpPr>
          <p:cNvPr id="18" name="CuadroTexto 17">
            <a:extLst>
              <a:ext uri="{FF2B5EF4-FFF2-40B4-BE49-F238E27FC236}">
                <a16:creationId xmlns:a16="http://schemas.microsoft.com/office/drawing/2014/main" id="{102FD404-7B77-4609-A933-D3323CF908DB}"/>
              </a:ext>
            </a:extLst>
          </p:cNvPr>
          <p:cNvSpPr txBox="1"/>
          <p:nvPr/>
        </p:nvSpPr>
        <p:spPr>
          <a:xfrm>
            <a:off x="7878767" y="2115954"/>
            <a:ext cx="3886971" cy="2800767"/>
          </a:xfrm>
          <a:prstGeom prst="rect">
            <a:avLst/>
          </a:prstGeom>
          <a:noFill/>
        </p:spPr>
        <p:txBody>
          <a:bodyPr wrap="square">
            <a:spAutoFit/>
          </a:bodyPr>
          <a:lstStyle/>
          <a:p>
            <a:pPr algn="l">
              <a:buFont typeface="Arial" panose="020B0604020202020204" pitchFamily="34" charset="0"/>
              <a:buChar char="•"/>
            </a:pPr>
            <a:r>
              <a:rPr lang="es-MX" sz="1600" dirty="0">
                <a:solidFill>
                  <a:schemeClr val="bg1"/>
                </a:solidFill>
                <a:latin typeface="Montserrat" panose="00000500000000000000" pitchFamily="50" charset="0"/>
              </a:rPr>
              <a:t>  A</a:t>
            </a:r>
            <a:r>
              <a:rPr lang="es-MX" sz="1600" b="0" i="0" dirty="0">
                <a:solidFill>
                  <a:schemeClr val="bg1"/>
                </a:solidFill>
                <a:effectLst/>
                <a:latin typeface="Montserrat" panose="00000500000000000000" pitchFamily="50" charset="0"/>
              </a:rPr>
              <a:t>umentar la rentabilidad</a:t>
            </a:r>
          </a:p>
          <a:p>
            <a:pPr algn="l"/>
            <a:r>
              <a:rPr lang="es-MX" sz="1600" dirty="0">
                <a:solidFill>
                  <a:schemeClr val="bg1"/>
                </a:solidFill>
                <a:latin typeface="Montserrat" panose="00000500000000000000" pitchFamily="50" charset="0"/>
              </a:rPr>
              <a:t>   </a:t>
            </a:r>
            <a:r>
              <a:rPr lang="es-MX" sz="1600" b="0" i="0" dirty="0">
                <a:solidFill>
                  <a:schemeClr val="bg1"/>
                </a:solidFill>
                <a:effectLst/>
                <a:latin typeface="Montserrat" panose="00000500000000000000" pitchFamily="50" charset="0"/>
              </a:rPr>
              <a:t>del negocio.</a:t>
            </a:r>
          </a:p>
          <a:p>
            <a:pPr algn="l">
              <a:buFont typeface="Arial" panose="020B0604020202020204" pitchFamily="34" charset="0"/>
              <a:buChar char="•"/>
            </a:pPr>
            <a:r>
              <a:rPr lang="es-MX" sz="1600" b="0" i="0" dirty="0">
                <a:solidFill>
                  <a:schemeClr val="bg1"/>
                </a:solidFill>
                <a:effectLst/>
                <a:latin typeface="Montserrat" panose="00000500000000000000" pitchFamily="50" charset="0"/>
              </a:rPr>
              <a:t>  Obtener mayor productividad.</a:t>
            </a:r>
          </a:p>
          <a:p>
            <a:pPr algn="l">
              <a:buFont typeface="Arial" panose="020B0604020202020204" pitchFamily="34" charset="0"/>
              <a:buChar char="•"/>
            </a:pPr>
            <a:r>
              <a:rPr lang="es-MX" sz="1600" b="0" i="0" dirty="0">
                <a:solidFill>
                  <a:schemeClr val="bg1"/>
                </a:solidFill>
                <a:effectLst/>
                <a:latin typeface="Montserrat" panose="00000500000000000000" pitchFamily="50" charset="0"/>
              </a:rPr>
              <a:t>  Ofrecer un excelente servicio</a:t>
            </a:r>
          </a:p>
          <a:p>
            <a:pPr algn="l"/>
            <a:r>
              <a:rPr lang="es-MX" sz="1600" dirty="0">
                <a:solidFill>
                  <a:schemeClr val="bg1"/>
                </a:solidFill>
                <a:latin typeface="Montserrat" panose="00000500000000000000" pitchFamily="50" charset="0"/>
              </a:rPr>
              <a:t>   </a:t>
            </a:r>
            <a:r>
              <a:rPr lang="es-MX" sz="1600" b="0" i="0" dirty="0">
                <a:solidFill>
                  <a:schemeClr val="bg1"/>
                </a:solidFill>
                <a:effectLst/>
                <a:latin typeface="Montserrat" panose="00000500000000000000" pitchFamily="50" charset="0"/>
              </a:rPr>
              <a:t>al cliente.</a:t>
            </a:r>
          </a:p>
          <a:p>
            <a:pPr algn="l">
              <a:buFont typeface="Arial" panose="020B0604020202020204" pitchFamily="34" charset="0"/>
              <a:buChar char="•"/>
            </a:pPr>
            <a:r>
              <a:rPr lang="es-MX" sz="1600" b="0" i="0" dirty="0">
                <a:solidFill>
                  <a:schemeClr val="bg1"/>
                </a:solidFill>
                <a:effectLst/>
                <a:latin typeface="Montserrat" panose="00000500000000000000" pitchFamily="50" charset="0"/>
              </a:rPr>
              <a:t>  Atraer y retener a los clientes.</a:t>
            </a:r>
          </a:p>
          <a:p>
            <a:pPr algn="l">
              <a:buFont typeface="Arial" panose="020B0604020202020204" pitchFamily="34" charset="0"/>
              <a:buChar char="•"/>
            </a:pPr>
            <a:r>
              <a:rPr lang="es-MX" sz="1600" b="0" i="0" dirty="0">
                <a:solidFill>
                  <a:schemeClr val="bg1"/>
                </a:solidFill>
                <a:effectLst/>
                <a:latin typeface="Montserrat" panose="00000500000000000000" pitchFamily="50" charset="0"/>
              </a:rPr>
              <a:t>  Mantener los valores</a:t>
            </a:r>
          </a:p>
          <a:p>
            <a:pPr algn="l"/>
            <a:r>
              <a:rPr lang="es-MX" sz="1600" dirty="0">
                <a:solidFill>
                  <a:schemeClr val="bg1"/>
                </a:solidFill>
                <a:latin typeface="Montserrat" panose="00000500000000000000" pitchFamily="50" charset="0"/>
              </a:rPr>
              <a:t>  </a:t>
            </a:r>
            <a:r>
              <a:rPr lang="es-MX" sz="1600" b="0" i="0" dirty="0">
                <a:solidFill>
                  <a:schemeClr val="bg1"/>
                </a:solidFill>
                <a:effectLst/>
                <a:latin typeface="Montserrat" panose="00000500000000000000" pitchFamily="50" charset="0"/>
              </a:rPr>
              <a:t> fundamentales </a:t>
            </a:r>
            <a:r>
              <a:rPr lang="es-MX" sz="1600" dirty="0">
                <a:solidFill>
                  <a:schemeClr val="bg1"/>
                </a:solidFill>
                <a:latin typeface="Montserrat" panose="00000500000000000000" pitchFamily="50" charset="0"/>
              </a:rPr>
              <a:t>e</a:t>
            </a:r>
            <a:r>
              <a:rPr lang="es-MX" sz="1600" b="0" i="0" dirty="0">
                <a:solidFill>
                  <a:schemeClr val="bg1"/>
                </a:solidFill>
                <a:effectLst/>
                <a:latin typeface="Montserrat" panose="00000500000000000000" pitchFamily="50" charset="0"/>
              </a:rPr>
              <a:t>mpresariales.</a:t>
            </a:r>
          </a:p>
          <a:p>
            <a:pPr algn="l">
              <a:buFont typeface="Arial" panose="020B0604020202020204" pitchFamily="34" charset="0"/>
              <a:buChar char="•"/>
            </a:pPr>
            <a:r>
              <a:rPr lang="es-MX" sz="1600" b="0" i="0" dirty="0">
                <a:solidFill>
                  <a:schemeClr val="bg1"/>
                </a:solidFill>
                <a:effectLst/>
                <a:latin typeface="Montserrat" panose="00000500000000000000" pitchFamily="50" charset="0"/>
              </a:rPr>
              <a:t>  Tener un crecimiento sostenible.</a:t>
            </a:r>
          </a:p>
          <a:p>
            <a:pPr algn="l">
              <a:buFont typeface="Arial" panose="020B0604020202020204" pitchFamily="34" charset="0"/>
              <a:buChar char="•"/>
            </a:pPr>
            <a:r>
              <a:rPr lang="es-MX" sz="1600" b="0" i="0" dirty="0">
                <a:solidFill>
                  <a:schemeClr val="bg1"/>
                </a:solidFill>
                <a:effectLst/>
                <a:latin typeface="Montserrat" panose="00000500000000000000" pitchFamily="50" charset="0"/>
              </a:rPr>
              <a:t>  Optimizar la gestión del cambio.</a:t>
            </a:r>
          </a:p>
          <a:p>
            <a:pPr algn="l">
              <a:buFont typeface="Arial" panose="020B0604020202020204" pitchFamily="34" charset="0"/>
              <a:buChar char="•"/>
            </a:pPr>
            <a:r>
              <a:rPr lang="es-MX" sz="1600" b="0" i="0" dirty="0">
                <a:solidFill>
                  <a:schemeClr val="bg1"/>
                </a:solidFill>
                <a:effectLst/>
                <a:latin typeface="Montserrat" panose="00000500000000000000" pitchFamily="50" charset="0"/>
              </a:rPr>
              <a:t>  Sobresalir ante la competencia.</a:t>
            </a:r>
          </a:p>
        </p:txBody>
      </p:sp>
      <p:sp>
        <p:nvSpPr>
          <p:cNvPr id="21" name="CuadroTexto 20">
            <a:extLst>
              <a:ext uri="{FF2B5EF4-FFF2-40B4-BE49-F238E27FC236}">
                <a16:creationId xmlns:a16="http://schemas.microsoft.com/office/drawing/2014/main" id="{BB22D1CB-1724-4A07-9B66-3A86E7D52776}"/>
              </a:ext>
            </a:extLst>
          </p:cNvPr>
          <p:cNvSpPr txBox="1"/>
          <p:nvPr/>
        </p:nvSpPr>
        <p:spPr>
          <a:xfrm>
            <a:off x="7878767" y="1510633"/>
            <a:ext cx="3886972" cy="400110"/>
          </a:xfrm>
          <a:prstGeom prst="rect">
            <a:avLst/>
          </a:prstGeom>
          <a:noFill/>
        </p:spPr>
        <p:txBody>
          <a:bodyPr wrap="square">
            <a:spAutoFit/>
          </a:bodyPr>
          <a:lstStyle/>
          <a:p>
            <a:pPr algn="just"/>
            <a:r>
              <a:rPr lang="es-MX" sz="2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OBJETIVOS ESPECÍFICOS:</a:t>
            </a:r>
            <a:endParaRPr lang="es-CO" sz="1400" dirty="0">
              <a:solidFill>
                <a:schemeClr val="bg1"/>
              </a:solidFill>
              <a:latin typeface="Montserrat" panose="00000500000000000000" pitchFamily="50" charset="0"/>
            </a:endParaRPr>
          </a:p>
        </p:txBody>
      </p:sp>
      <p:sp>
        <p:nvSpPr>
          <p:cNvPr id="22" name="Subtítulo 2">
            <a:extLst>
              <a:ext uri="{FF2B5EF4-FFF2-40B4-BE49-F238E27FC236}">
                <a16:creationId xmlns:a16="http://schemas.microsoft.com/office/drawing/2014/main" id="{D4FE893E-7641-4902-86B0-9645DB48DC2B}"/>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
        <p:nvSpPr>
          <p:cNvPr id="27" name="Rectángulo: esquinas redondeadas 26">
            <a:extLst>
              <a:ext uri="{FF2B5EF4-FFF2-40B4-BE49-F238E27FC236}">
                <a16:creationId xmlns:a16="http://schemas.microsoft.com/office/drawing/2014/main" id="{DB3D78BD-CBFD-4EA0-BA4A-862F3A61DD7C}"/>
              </a:ext>
            </a:extLst>
          </p:cNvPr>
          <p:cNvSpPr/>
          <p:nvPr/>
        </p:nvSpPr>
        <p:spPr>
          <a:xfrm>
            <a:off x="614693" y="1588406"/>
            <a:ext cx="2495589" cy="3300997"/>
          </a:xfrm>
          <a:prstGeom prst="roundRect">
            <a:avLst>
              <a:gd name="adj" fmla="val 8347"/>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Aft>
                <a:spcPts val="800"/>
              </a:spcAft>
            </a:pP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8" name="CuadroTexto 27">
            <a:extLst>
              <a:ext uri="{FF2B5EF4-FFF2-40B4-BE49-F238E27FC236}">
                <a16:creationId xmlns:a16="http://schemas.microsoft.com/office/drawing/2014/main" id="{DA42CE3F-76E5-4C36-9C44-5B4CF7B66AA9}"/>
              </a:ext>
            </a:extLst>
          </p:cNvPr>
          <p:cNvSpPr txBox="1"/>
          <p:nvPr/>
        </p:nvSpPr>
        <p:spPr>
          <a:xfrm>
            <a:off x="823306" y="2690260"/>
            <a:ext cx="1943214" cy="1600438"/>
          </a:xfrm>
          <a:prstGeom prst="rect">
            <a:avLst/>
          </a:prstGeom>
          <a:noFill/>
        </p:spPr>
        <p:txBody>
          <a:bodyPr wrap="square">
            <a:spAutoFit/>
          </a:bodyPr>
          <a:lstStyle/>
          <a:p>
            <a:r>
              <a:rPr lang="es-MX" sz="1400" dirty="0">
                <a:solidFill>
                  <a:schemeClr val="bg1"/>
                </a:solidFill>
                <a:latin typeface="Montserrat" panose="00000500000000000000" pitchFamily="50" charset="0"/>
              </a:rPr>
              <a:t>Plantea de manera global y genérica la meta a alcanzar, con visión panorámica del negocio.</a:t>
            </a:r>
          </a:p>
          <a:p>
            <a:pPr marL="285750" indent="-285750">
              <a:buFont typeface="Arial" panose="020B0604020202020204" pitchFamily="34" charset="0"/>
              <a:buChar char="•"/>
            </a:pPr>
            <a:endParaRPr lang="es-CO" sz="1400" dirty="0">
              <a:solidFill>
                <a:schemeClr val="bg1"/>
              </a:solidFill>
              <a:latin typeface="Montserrat" panose="00000500000000000000" pitchFamily="50" charset="0"/>
            </a:endParaRPr>
          </a:p>
        </p:txBody>
      </p:sp>
      <p:sp>
        <p:nvSpPr>
          <p:cNvPr id="29" name="CuadroTexto 28">
            <a:extLst>
              <a:ext uri="{FF2B5EF4-FFF2-40B4-BE49-F238E27FC236}">
                <a16:creationId xmlns:a16="http://schemas.microsoft.com/office/drawing/2014/main" id="{6F0AAE07-501B-4821-A3BF-0A9FE2AEA1AD}"/>
              </a:ext>
            </a:extLst>
          </p:cNvPr>
          <p:cNvSpPr txBox="1"/>
          <p:nvPr/>
        </p:nvSpPr>
        <p:spPr>
          <a:xfrm>
            <a:off x="629084" y="1817851"/>
            <a:ext cx="2495588" cy="584775"/>
          </a:xfrm>
          <a:prstGeom prst="rect">
            <a:avLst/>
          </a:prstGeom>
          <a:noFill/>
        </p:spPr>
        <p:txBody>
          <a:bodyPr wrap="square">
            <a:spAutoFit/>
          </a:bodyPr>
          <a:lstStyle/>
          <a:p>
            <a:pPr algn="ctr"/>
            <a:r>
              <a:rPr lang="es-CO" sz="3200" dirty="0">
                <a:solidFill>
                  <a:schemeClr val="bg1"/>
                </a:solidFill>
                <a:latin typeface="Bjorn Regular" panose="02000500000000000000" pitchFamily="2" charset="0"/>
              </a:rPr>
              <a:t>OBJETIVO</a:t>
            </a:r>
          </a:p>
        </p:txBody>
      </p:sp>
      <p:sp>
        <p:nvSpPr>
          <p:cNvPr id="30" name="Rectángulo: esquinas redondeadas 29">
            <a:extLst>
              <a:ext uri="{FF2B5EF4-FFF2-40B4-BE49-F238E27FC236}">
                <a16:creationId xmlns:a16="http://schemas.microsoft.com/office/drawing/2014/main" id="{611CBBE3-2225-4D92-AC9D-95498388F2F9}"/>
              </a:ext>
            </a:extLst>
          </p:cNvPr>
          <p:cNvSpPr/>
          <p:nvPr/>
        </p:nvSpPr>
        <p:spPr>
          <a:xfrm>
            <a:off x="3784208" y="1588407"/>
            <a:ext cx="3553849" cy="2639450"/>
          </a:xfrm>
          <a:prstGeom prst="roundRect">
            <a:avLst>
              <a:gd name="adj" fmla="val 9687"/>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31" name="CuadroTexto 30">
            <a:extLst>
              <a:ext uri="{FF2B5EF4-FFF2-40B4-BE49-F238E27FC236}">
                <a16:creationId xmlns:a16="http://schemas.microsoft.com/office/drawing/2014/main" id="{43D032F0-EDA5-4277-B045-EA58B04EDF49}"/>
              </a:ext>
            </a:extLst>
          </p:cNvPr>
          <p:cNvSpPr txBox="1"/>
          <p:nvPr/>
        </p:nvSpPr>
        <p:spPr>
          <a:xfrm>
            <a:off x="4131696" y="2100579"/>
            <a:ext cx="2924302" cy="1323439"/>
          </a:xfrm>
          <a:prstGeom prst="rect">
            <a:avLst/>
          </a:prstGeom>
          <a:noFill/>
        </p:spPr>
        <p:txBody>
          <a:bodyPr wrap="square">
            <a:spAutoFit/>
          </a:bodyPr>
          <a:lstStyle/>
          <a:p>
            <a:pPr algn="ctr"/>
            <a:r>
              <a:rPr lang="es-MX" sz="1600" b="0" i="0" dirty="0">
                <a:solidFill>
                  <a:schemeClr val="tx1">
                    <a:lumMod val="75000"/>
                    <a:lumOff val="25000"/>
                  </a:schemeClr>
                </a:solidFill>
                <a:effectLst/>
                <a:latin typeface="Montserrat" panose="00000500000000000000" pitchFamily="50" charset="0"/>
                <a:cs typeface="Segoe UI Light" panose="020B0502040204020203" pitchFamily="34" charset="0"/>
              </a:rPr>
              <a:t>Ser un aliado estratégico para nuestros clientes,  </a:t>
            </a:r>
          </a:p>
          <a:p>
            <a:pPr algn="ctr"/>
            <a:r>
              <a:rPr lang="es-MX" sz="1600" dirty="0">
                <a:solidFill>
                  <a:schemeClr val="tx1">
                    <a:lumMod val="75000"/>
                    <a:lumOff val="25000"/>
                  </a:schemeClr>
                </a:solidFill>
                <a:latin typeface="Montserrat" panose="00000500000000000000" pitchFamily="50" charset="0"/>
                <a:cs typeface="Segoe UI Light" panose="020B0502040204020203" pitchFamily="34" charset="0"/>
              </a:rPr>
              <a:t>o</a:t>
            </a:r>
            <a:r>
              <a:rPr lang="es-MX" sz="1600" b="0" i="0" dirty="0">
                <a:solidFill>
                  <a:schemeClr val="tx1">
                    <a:lumMod val="75000"/>
                    <a:lumOff val="25000"/>
                  </a:schemeClr>
                </a:solidFill>
                <a:effectLst/>
                <a:latin typeface="Montserrat" panose="00000500000000000000" pitchFamily="50" charset="0"/>
                <a:cs typeface="Segoe UI Light" panose="020B0502040204020203" pitchFamily="34" charset="0"/>
              </a:rPr>
              <a:t>freciendo soluciones innovadoras en ecosistemas financieros.</a:t>
            </a:r>
            <a:endParaRPr lang="es-MX" sz="1600" i="1" dirty="0">
              <a:solidFill>
                <a:schemeClr val="tx1">
                  <a:lumMod val="75000"/>
                  <a:lumOff val="25000"/>
                </a:schemeClr>
              </a:solidFill>
              <a:latin typeface="Montserrat" panose="00000500000000000000" pitchFamily="50" charset="0"/>
              <a:cs typeface="Segoe UI Light" panose="020B0502040204020203" pitchFamily="34" charset="0"/>
            </a:endParaRPr>
          </a:p>
        </p:txBody>
      </p:sp>
      <p:sp>
        <p:nvSpPr>
          <p:cNvPr id="32" name="Elipse 31">
            <a:extLst>
              <a:ext uri="{FF2B5EF4-FFF2-40B4-BE49-F238E27FC236}">
                <a16:creationId xmlns:a16="http://schemas.microsoft.com/office/drawing/2014/main" id="{6CA5FC03-621A-4573-9C1E-6F9ECB09B542}"/>
              </a:ext>
            </a:extLst>
          </p:cNvPr>
          <p:cNvSpPr/>
          <p:nvPr/>
        </p:nvSpPr>
        <p:spPr>
          <a:xfrm>
            <a:off x="5016313" y="3825936"/>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3" name="Imagen 32">
            <a:extLst>
              <a:ext uri="{FF2B5EF4-FFF2-40B4-BE49-F238E27FC236}">
                <a16:creationId xmlns:a16="http://schemas.microsoft.com/office/drawing/2014/main" id="{636D3D88-5F3F-40A1-AF29-632538F378DC}"/>
              </a:ext>
            </a:extLst>
          </p:cNvPr>
          <p:cNvPicPr>
            <a:picLocks noChangeAspect="1"/>
          </p:cNvPicPr>
          <p:nvPr/>
        </p:nvPicPr>
        <p:blipFill>
          <a:blip r:embed="rId6">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278584" y="4103513"/>
            <a:ext cx="523306" cy="523306"/>
          </a:xfrm>
          <a:prstGeom prst="rect">
            <a:avLst/>
          </a:prstGeom>
        </p:spPr>
      </p:pic>
    </p:spTree>
    <p:extLst>
      <p:ext uri="{BB962C8B-B14F-4D97-AF65-F5344CB8AC3E}">
        <p14:creationId xmlns:p14="http://schemas.microsoft.com/office/powerpoint/2010/main" val="1804188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 name="Rectángulo: esquinas redondeadas 20">
            <a:extLst>
              <a:ext uri="{FF2B5EF4-FFF2-40B4-BE49-F238E27FC236}">
                <a16:creationId xmlns:a16="http://schemas.microsoft.com/office/drawing/2014/main" id="{8F9D18E0-25DB-449B-A693-0771F1F72CD7}"/>
              </a:ext>
            </a:extLst>
          </p:cNvPr>
          <p:cNvSpPr/>
          <p:nvPr/>
        </p:nvSpPr>
        <p:spPr>
          <a:xfrm>
            <a:off x="5134707" y="3106079"/>
            <a:ext cx="6499275" cy="3204273"/>
          </a:xfrm>
          <a:prstGeom prst="roundRect">
            <a:avLst>
              <a:gd name="adj" fmla="val 10966"/>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22" name="Elipse 21">
            <a:extLst>
              <a:ext uri="{FF2B5EF4-FFF2-40B4-BE49-F238E27FC236}">
                <a16:creationId xmlns:a16="http://schemas.microsoft.com/office/drawing/2014/main" id="{265367A4-E719-4ABF-AD39-989D2B88FE22}"/>
              </a:ext>
            </a:extLst>
          </p:cNvPr>
          <p:cNvSpPr/>
          <p:nvPr/>
        </p:nvSpPr>
        <p:spPr>
          <a:xfrm>
            <a:off x="4576689" y="4240304"/>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3" name="Imagen 22">
            <a:extLst>
              <a:ext uri="{FF2B5EF4-FFF2-40B4-BE49-F238E27FC236}">
                <a16:creationId xmlns:a16="http://schemas.microsoft.com/office/drawing/2014/main" id="{3E6FFEDA-E35A-4559-9709-794FE71E65CA}"/>
              </a:ext>
            </a:extLst>
          </p:cNvPr>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838960" y="4517881"/>
            <a:ext cx="523306" cy="523306"/>
          </a:xfrm>
          <a:prstGeom prst="rect">
            <a:avLst/>
          </a:prstGeom>
        </p:spPr>
      </p:pic>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4"/>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4754880" y="730531"/>
            <a:ext cx="6277976"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BENEFICIOS PERCIBIDOS POR LOS CLIENTES</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24" name="CuadroTexto 23">
            <a:extLst>
              <a:ext uri="{FF2B5EF4-FFF2-40B4-BE49-F238E27FC236}">
                <a16:creationId xmlns:a16="http://schemas.microsoft.com/office/drawing/2014/main" id="{DCAA76F5-B9D1-46B5-AA54-9EA666005175}"/>
              </a:ext>
            </a:extLst>
          </p:cNvPr>
          <p:cNvSpPr txBox="1"/>
          <p:nvPr/>
        </p:nvSpPr>
        <p:spPr>
          <a:xfrm>
            <a:off x="699090" y="1815191"/>
            <a:ext cx="3661894" cy="2062103"/>
          </a:xfrm>
          <a:prstGeom prst="rect">
            <a:avLst/>
          </a:prstGeom>
          <a:noFill/>
        </p:spPr>
        <p:txBody>
          <a:bodyPr wrap="square">
            <a:spAutoFit/>
          </a:bodyPr>
          <a:lstStyle/>
          <a:p>
            <a:pPr algn="just"/>
            <a:r>
              <a:rPr lang="es-MX" sz="2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BENEFICIOS DE LA</a:t>
            </a:r>
          </a:p>
          <a:p>
            <a:pPr algn="just"/>
            <a:r>
              <a:rPr lang="es-MX" sz="4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COMPAÑÍA</a:t>
            </a:r>
          </a:p>
          <a:p>
            <a:pPr algn="just"/>
            <a:endParaRPr lang="es-MX" sz="2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endParaRPr>
          </a:p>
          <a:p>
            <a:pPr algn="just"/>
            <a:r>
              <a:rPr lang="es-MX" sz="1600" dirty="0">
                <a:solidFill>
                  <a:schemeClr val="bg1"/>
                </a:solidFill>
                <a:latin typeface="Montserrat" panose="00000500000000000000" pitchFamily="50" charset="0"/>
                <a:cs typeface="Times New Roman" panose="02020603050405020304" pitchFamily="18" charset="0"/>
              </a:rPr>
              <a:t>Es la manera como esperamos los clientes actuales y potenciales perciban nuestra compañía.</a:t>
            </a:r>
            <a:endParaRPr lang="es-CO" sz="1400" dirty="0">
              <a:solidFill>
                <a:schemeClr val="bg1"/>
              </a:solidFill>
              <a:latin typeface="Montserrat" panose="00000500000000000000" pitchFamily="50" charset="0"/>
            </a:endParaRPr>
          </a:p>
        </p:txBody>
      </p:sp>
      <p:sp>
        <p:nvSpPr>
          <p:cNvPr id="13" name="CuadroTexto 12">
            <a:extLst>
              <a:ext uri="{FF2B5EF4-FFF2-40B4-BE49-F238E27FC236}">
                <a16:creationId xmlns:a16="http://schemas.microsoft.com/office/drawing/2014/main" id="{55DBF02D-DD2A-4A12-9D18-1DC8081F2466}"/>
              </a:ext>
            </a:extLst>
          </p:cNvPr>
          <p:cNvSpPr txBox="1"/>
          <p:nvPr/>
        </p:nvSpPr>
        <p:spPr>
          <a:xfrm>
            <a:off x="5924276" y="3473478"/>
            <a:ext cx="5108580" cy="2554545"/>
          </a:xfrm>
          <a:prstGeom prst="rect">
            <a:avLst/>
          </a:prstGeom>
          <a:noFill/>
        </p:spPr>
        <p:txBody>
          <a:bodyPr wrap="square">
            <a:spAutoFit/>
          </a:bodyPr>
          <a:lstStyle/>
          <a:p>
            <a:pPr algn="ctr"/>
            <a:r>
              <a:rPr lang="es-MX" sz="1600" b="0" i="0" dirty="0">
                <a:solidFill>
                  <a:schemeClr val="tx1">
                    <a:lumMod val="75000"/>
                    <a:lumOff val="25000"/>
                  </a:schemeClr>
                </a:solidFill>
                <a:effectLst/>
                <a:latin typeface="Montserrat" panose="00000500000000000000" pitchFamily="50" charset="0"/>
                <a:cs typeface="Segoe UI Light" panose="020B0502040204020203" pitchFamily="34" charset="0"/>
              </a:rPr>
              <a:t>Creemos enérgicamente que la cuarta </a:t>
            </a:r>
            <a:r>
              <a:rPr lang="es-MX" sz="1600" b="0" i="0" dirty="0">
                <a:solidFill>
                  <a:schemeClr val="tx1">
                    <a:lumMod val="75000"/>
                    <a:lumOff val="25000"/>
                  </a:schemeClr>
                </a:solidFill>
                <a:effectLst/>
                <a:latin typeface="Montserrat" panose="00000500000000000000" pitchFamily="50" charset="0"/>
                <a:cs typeface="Segoe UI Semibold" panose="020B0702040204020203" pitchFamily="34" charset="0"/>
              </a:rPr>
              <a:t>revolución “tecnológica”</a:t>
            </a:r>
            <a:r>
              <a:rPr lang="es-MX" sz="1600" b="0" i="0" dirty="0">
                <a:solidFill>
                  <a:schemeClr val="tx1">
                    <a:lumMod val="75000"/>
                    <a:lumOff val="25000"/>
                  </a:schemeClr>
                </a:solidFill>
                <a:effectLst/>
                <a:latin typeface="Montserrat" panose="00000500000000000000" pitchFamily="50" charset="0"/>
                <a:cs typeface="Segoe UI Light" panose="020B0502040204020203" pitchFamily="34" charset="0"/>
              </a:rPr>
              <a:t>, es hoy una realidad que ha modificado fundamentalmente la forma en que vivimos, trabajamos y nos relacionamos.</a:t>
            </a:r>
          </a:p>
          <a:p>
            <a:pPr algn="ctr"/>
            <a:endParaRPr lang="es-MX" sz="1600" dirty="0">
              <a:solidFill>
                <a:schemeClr val="tx1">
                  <a:lumMod val="75000"/>
                  <a:lumOff val="25000"/>
                </a:schemeClr>
              </a:solidFill>
              <a:latin typeface="Montserrat" panose="00000500000000000000" pitchFamily="50" charset="0"/>
              <a:cs typeface="Segoe UI Light" panose="020B0502040204020203" pitchFamily="34" charset="0"/>
            </a:endParaRPr>
          </a:p>
          <a:p>
            <a:pPr algn="ctr"/>
            <a:r>
              <a:rPr lang="es-MX" sz="1600" dirty="0">
                <a:solidFill>
                  <a:schemeClr val="tx1">
                    <a:lumMod val="75000"/>
                    <a:lumOff val="25000"/>
                  </a:schemeClr>
                </a:solidFill>
                <a:latin typeface="Montserrat" panose="00000500000000000000" pitchFamily="50" charset="0"/>
                <a:cs typeface="Segoe UI Light" panose="020B0502040204020203" pitchFamily="34" charset="0"/>
              </a:rPr>
              <a:t>Somos parte de este cambio y queremos junto con nuestros clientes </a:t>
            </a:r>
            <a:r>
              <a:rPr lang="es-MX" sz="1600" dirty="0">
                <a:solidFill>
                  <a:schemeClr val="tx1">
                    <a:lumMod val="75000"/>
                    <a:lumOff val="25000"/>
                  </a:schemeClr>
                </a:solidFill>
                <a:latin typeface="Montserrat" panose="00000500000000000000" pitchFamily="50" charset="0"/>
                <a:cs typeface="Segoe UI Semibold" panose="020B0702040204020203" pitchFamily="34" charset="0"/>
              </a:rPr>
              <a:t>materializar nuevas ideas </a:t>
            </a:r>
            <a:r>
              <a:rPr lang="es-MX" sz="1600" dirty="0">
                <a:solidFill>
                  <a:schemeClr val="tx1">
                    <a:lumMod val="75000"/>
                    <a:lumOff val="25000"/>
                  </a:schemeClr>
                </a:solidFill>
                <a:latin typeface="Montserrat" panose="00000500000000000000" pitchFamily="50" charset="0"/>
                <a:cs typeface="Segoe UI Light" panose="020B0502040204020203" pitchFamily="34" charset="0"/>
              </a:rPr>
              <a:t>que permitan transformar la forma de hacer negocios, ofreciendo a las personas diferentes </a:t>
            </a:r>
            <a:r>
              <a:rPr lang="es-MX" sz="1600" dirty="0">
                <a:solidFill>
                  <a:schemeClr val="tx1">
                    <a:lumMod val="75000"/>
                    <a:lumOff val="25000"/>
                  </a:schemeClr>
                </a:solidFill>
                <a:latin typeface="Montserrat" panose="00000500000000000000" pitchFamily="50" charset="0"/>
                <a:cs typeface="Segoe UI Semibold" panose="020B0702040204020203" pitchFamily="34" charset="0"/>
              </a:rPr>
              <a:t>experiencias de consumo</a:t>
            </a:r>
            <a:r>
              <a:rPr lang="es-MX" sz="1600" dirty="0">
                <a:solidFill>
                  <a:schemeClr val="tx1">
                    <a:lumMod val="75000"/>
                    <a:lumOff val="25000"/>
                  </a:schemeClr>
                </a:solidFill>
                <a:latin typeface="Montserrat" panose="00000500000000000000" pitchFamily="50" charset="0"/>
                <a:cs typeface="Segoe UI Light" panose="020B0502040204020203" pitchFamily="34" charset="0"/>
              </a:rPr>
              <a:t>.</a:t>
            </a:r>
            <a:endParaRPr lang="es-MX" sz="1600" i="1" dirty="0">
              <a:solidFill>
                <a:schemeClr val="tx1">
                  <a:lumMod val="75000"/>
                  <a:lumOff val="25000"/>
                </a:schemeClr>
              </a:solidFill>
              <a:latin typeface="Montserrat" panose="00000500000000000000" pitchFamily="50" charset="0"/>
              <a:cs typeface="Segoe UI Light" panose="020B0502040204020203" pitchFamily="34" charset="0"/>
            </a:endParaRPr>
          </a:p>
        </p:txBody>
      </p:sp>
      <p:sp>
        <p:nvSpPr>
          <p:cNvPr id="18" name="CuadroTexto 17">
            <a:extLst>
              <a:ext uri="{FF2B5EF4-FFF2-40B4-BE49-F238E27FC236}">
                <a16:creationId xmlns:a16="http://schemas.microsoft.com/office/drawing/2014/main" id="{DA495A3A-E733-4198-B2C1-CC58432CB3A1}"/>
              </a:ext>
            </a:extLst>
          </p:cNvPr>
          <p:cNvSpPr txBox="1"/>
          <p:nvPr/>
        </p:nvSpPr>
        <p:spPr>
          <a:xfrm>
            <a:off x="6291190" y="1721995"/>
            <a:ext cx="4012808" cy="954107"/>
          </a:xfrm>
          <a:prstGeom prst="rect">
            <a:avLst/>
          </a:prstGeom>
          <a:noFill/>
        </p:spPr>
        <p:txBody>
          <a:bodyPr wrap="square">
            <a:spAutoFit/>
          </a:bodyPr>
          <a:lstStyle/>
          <a:p>
            <a:pPr algn="ctr"/>
            <a:r>
              <a:rPr lang="es-MX" sz="2800" dirty="0">
                <a:solidFill>
                  <a:schemeClr val="bg1"/>
                </a:solidFill>
                <a:latin typeface="Bjorn Regular" panose="02000500000000000000" pitchFamily="2" charset="0"/>
                <a:cs typeface="Segoe UI Light" panose="020B0502040204020203" pitchFamily="34" charset="0"/>
              </a:rPr>
              <a:t>¿CÓMO VEMOS EL FUTURO?</a:t>
            </a:r>
            <a:endParaRPr lang="es-CO" sz="2800" dirty="0">
              <a:latin typeface="Bjorn Regular" panose="02000500000000000000" pitchFamily="2" charset="0"/>
            </a:endParaRPr>
          </a:p>
        </p:txBody>
      </p:sp>
      <p:sp>
        <p:nvSpPr>
          <p:cNvPr id="27" name="Subtítulo 2">
            <a:extLst>
              <a:ext uri="{FF2B5EF4-FFF2-40B4-BE49-F238E27FC236}">
                <a16:creationId xmlns:a16="http://schemas.microsoft.com/office/drawing/2014/main" id="{045C68F2-652A-4CFB-8D0B-AA48ED27C701}"/>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Tree>
    <p:extLst>
      <p:ext uri="{BB962C8B-B14F-4D97-AF65-F5344CB8AC3E}">
        <p14:creationId xmlns:p14="http://schemas.microsoft.com/office/powerpoint/2010/main" val="20425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4754880" y="730531"/>
            <a:ext cx="6277976"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BENEFICIOS PERCIBIDOS POR LOS CLIENTES</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20" name="Subtítulo 2">
            <a:extLst>
              <a:ext uri="{FF2B5EF4-FFF2-40B4-BE49-F238E27FC236}">
                <a16:creationId xmlns:a16="http://schemas.microsoft.com/office/drawing/2014/main" id="{C966EC34-034E-40E4-9A20-CF68F80AEE66}"/>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
        <p:nvSpPr>
          <p:cNvPr id="12" name="CuadroTexto 11">
            <a:extLst>
              <a:ext uri="{FF2B5EF4-FFF2-40B4-BE49-F238E27FC236}">
                <a16:creationId xmlns:a16="http://schemas.microsoft.com/office/drawing/2014/main" id="{F76C444C-FB81-41B6-872B-432A94130D34}"/>
              </a:ext>
            </a:extLst>
          </p:cNvPr>
          <p:cNvSpPr txBox="1"/>
          <p:nvPr/>
        </p:nvSpPr>
        <p:spPr>
          <a:xfrm>
            <a:off x="699090" y="1772987"/>
            <a:ext cx="3648554" cy="2308324"/>
          </a:xfrm>
          <a:prstGeom prst="rect">
            <a:avLst/>
          </a:prstGeom>
          <a:noFill/>
        </p:spPr>
        <p:txBody>
          <a:bodyPr wrap="square">
            <a:spAutoFit/>
          </a:bodyPr>
          <a:lstStyle/>
          <a:p>
            <a:pPr algn="just"/>
            <a:r>
              <a:rPr lang="es-MX" sz="2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BENEFICIOS DE LAS</a:t>
            </a:r>
          </a:p>
          <a:p>
            <a:pPr algn="just"/>
            <a:r>
              <a:rPr lang="es-MX" sz="4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SOLUCIONES</a:t>
            </a:r>
          </a:p>
          <a:p>
            <a:pPr algn="just"/>
            <a:endParaRPr lang="es-MX" sz="2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endParaRPr>
          </a:p>
          <a:p>
            <a:pPr algn="just"/>
            <a:r>
              <a:rPr lang="es-MX" sz="1600" dirty="0">
                <a:solidFill>
                  <a:schemeClr val="bg1"/>
                </a:solidFill>
                <a:latin typeface="Montserrat" panose="00000500000000000000" pitchFamily="50" charset="0"/>
                <a:cs typeface="Times New Roman" panose="02020603050405020304" pitchFamily="18" charset="0"/>
              </a:rPr>
              <a:t>Es la manera como esperamos los clientes actuales y potenciales perciban los productos y servicios que les ofrecemos.</a:t>
            </a:r>
            <a:endParaRPr lang="es-CO" sz="1400" dirty="0">
              <a:solidFill>
                <a:schemeClr val="bg1"/>
              </a:solidFill>
              <a:latin typeface="Montserrat" panose="00000500000000000000" pitchFamily="50" charset="0"/>
            </a:endParaRPr>
          </a:p>
        </p:txBody>
      </p:sp>
      <p:sp>
        <p:nvSpPr>
          <p:cNvPr id="13" name="Rectángulo: esquinas redondeadas 12">
            <a:extLst>
              <a:ext uri="{FF2B5EF4-FFF2-40B4-BE49-F238E27FC236}">
                <a16:creationId xmlns:a16="http://schemas.microsoft.com/office/drawing/2014/main" id="{C62A374D-8CEF-45CF-879C-DF73D729D65A}"/>
              </a:ext>
            </a:extLst>
          </p:cNvPr>
          <p:cNvSpPr/>
          <p:nvPr/>
        </p:nvSpPr>
        <p:spPr>
          <a:xfrm>
            <a:off x="2860431" y="4647350"/>
            <a:ext cx="8773551" cy="1634644"/>
          </a:xfrm>
          <a:prstGeom prst="roundRect">
            <a:avLst>
              <a:gd name="adj" fmla="val 10966"/>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18" name="Elipse 17">
            <a:extLst>
              <a:ext uri="{FF2B5EF4-FFF2-40B4-BE49-F238E27FC236}">
                <a16:creationId xmlns:a16="http://schemas.microsoft.com/office/drawing/2014/main" id="{D8E82DEC-8FED-46CE-B3A6-8E631B0222B1}"/>
              </a:ext>
            </a:extLst>
          </p:cNvPr>
          <p:cNvSpPr/>
          <p:nvPr/>
        </p:nvSpPr>
        <p:spPr>
          <a:xfrm>
            <a:off x="2263100" y="4915947"/>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9" name="Imagen 18">
            <a:extLst>
              <a:ext uri="{FF2B5EF4-FFF2-40B4-BE49-F238E27FC236}">
                <a16:creationId xmlns:a16="http://schemas.microsoft.com/office/drawing/2014/main" id="{5DF8C528-AF50-4234-B05B-AA1F85C0355E}"/>
              </a:ext>
            </a:extLst>
          </p:cNvPr>
          <p:cNvPicPr>
            <a:picLocks noChangeAspect="1"/>
          </p:cNvPicPr>
          <p:nvPr/>
        </p:nvPicPr>
        <p:blipFill>
          <a:blip r:embed="rId6">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525371" y="5193524"/>
            <a:ext cx="523306" cy="523306"/>
          </a:xfrm>
          <a:prstGeom prst="rect">
            <a:avLst/>
          </a:prstGeom>
        </p:spPr>
      </p:pic>
      <p:sp>
        <p:nvSpPr>
          <p:cNvPr id="22" name="CuadroTexto 21">
            <a:extLst>
              <a:ext uri="{FF2B5EF4-FFF2-40B4-BE49-F238E27FC236}">
                <a16:creationId xmlns:a16="http://schemas.microsoft.com/office/drawing/2014/main" id="{37BCF8E8-AC04-4D33-B1D3-9E07B63F4848}"/>
              </a:ext>
            </a:extLst>
          </p:cNvPr>
          <p:cNvSpPr txBox="1"/>
          <p:nvPr/>
        </p:nvSpPr>
        <p:spPr>
          <a:xfrm>
            <a:off x="5120639" y="1721995"/>
            <a:ext cx="6499275" cy="1384995"/>
          </a:xfrm>
          <a:prstGeom prst="rect">
            <a:avLst/>
          </a:prstGeom>
          <a:noFill/>
        </p:spPr>
        <p:txBody>
          <a:bodyPr wrap="square">
            <a:spAutoFit/>
          </a:bodyPr>
          <a:lstStyle/>
          <a:p>
            <a:pPr algn="ctr"/>
            <a:r>
              <a:rPr lang="es-MX" sz="2800" dirty="0">
                <a:solidFill>
                  <a:schemeClr val="bg1"/>
                </a:solidFill>
                <a:latin typeface="Bjorn Regular" panose="02000500000000000000" pitchFamily="2" charset="0"/>
                <a:ea typeface="Segoe UI Black" panose="020B0A02040204020203" pitchFamily="34" charset="0"/>
                <a:cs typeface="Segoe UI Light" panose="020B0502040204020203" pitchFamily="34" charset="0"/>
              </a:rPr>
              <a:t>¿</a:t>
            </a:r>
            <a:r>
              <a:rPr lang="es-MX" sz="2800" dirty="0">
                <a:solidFill>
                  <a:schemeClr val="bg1"/>
                </a:solidFill>
                <a:latin typeface="Bjorn Regular" panose="02000500000000000000" pitchFamily="2" charset="0"/>
                <a:ea typeface="Segoe UI Black" panose="020B0A02040204020203" pitchFamily="34" charset="0"/>
                <a:cs typeface="Segoe UI Semibold" panose="020B0702040204020203" pitchFamily="34" charset="0"/>
              </a:rPr>
              <a:t>Cuáles SON</a:t>
            </a:r>
          </a:p>
          <a:p>
            <a:pPr algn="ctr"/>
            <a:r>
              <a:rPr lang="es-MX" sz="2800" dirty="0">
                <a:solidFill>
                  <a:schemeClr val="bg1"/>
                </a:solidFill>
                <a:latin typeface="Bjorn Regular" panose="02000500000000000000" pitchFamily="2" charset="0"/>
                <a:ea typeface="Segoe UI Black" panose="020B0A02040204020203" pitchFamily="34" charset="0"/>
                <a:cs typeface="Segoe UI Semibold" panose="020B0702040204020203" pitchFamily="34" charset="0"/>
              </a:rPr>
              <a:t>NUESTROS VALORES</a:t>
            </a:r>
          </a:p>
          <a:p>
            <a:pPr algn="ctr"/>
            <a:r>
              <a:rPr lang="es-MX" sz="2800" dirty="0">
                <a:solidFill>
                  <a:schemeClr val="bg1"/>
                </a:solidFill>
                <a:latin typeface="Bjorn Regular" panose="02000500000000000000" pitchFamily="2" charset="0"/>
                <a:ea typeface="Segoe UI Black" panose="020B0A02040204020203" pitchFamily="34" charset="0"/>
                <a:cs typeface="Segoe UI Semibold" panose="020B0702040204020203" pitchFamily="34" charset="0"/>
              </a:rPr>
              <a:t>DE POSICIONAMIENTO</a:t>
            </a:r>
            <a:r>
              <a:rPr lang="es-MX" sz="2800" dirty="0">
                <a:solidFill>
                  <a:schemeClr val="bg1"/>
                </a:solidFill>
                <a:latin typeface="Bjorn Regular" panose="02000500000000000000" pitchFamily="2" charset="0"/>
                <a:ea typeface="Segoe UI Black" panose="020B0A02040204020203" pitchFamily="34" charset="0"/>
                <a:cs typeface="Segoe UI Light" panose="020B0502040204020203" pitchFamily="34" charset="0"/>
              </a:rPr>
              <a:t>?</a:t>
            </a:r>
          </a:p>
        </p:txBody>
      </p:sp>
      <p:sp>
        <p:nvSpPr>
          <p:cNvPr id="23" name="Subtítulo 2">
            <a:extLst>
              <a:ext uri="{FF2B5EF4-FFF2-40B4-BE49-F238E27FC236}">
                <a16:creationId xmlns:a16="http://schemas.microsoft.com/office/drawing/2014/main" id="{3334571D-C8C8-4814-AFDD-3E07F0BCBFE8}"/>
              </a:ext>
            </a:extLst>
          </p:cNvPr>
          <p:cNvSpPr txBox="1">
            <a:spLocks/>
          </p:cNvSpPr>
          <p:nvPr/>
        </p:nvSpPr>
        <p:spPr>
          <a:xfrm>
            <a:off x="3868374" y="5264708"/>
            <a:ext cx="2357158" cy="133718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600" dirty="0">
                <a:solidFill>
                  <a:schemeClr val="tx1">
                    <a:lumMod val="75000"/>
                    <a:lumOff val="25000"/>
                  </a:schemeClr>
                </a:solidFill>
                <a:latin typeface="Bjorn Regular" panose="02000500000000000000" pitchFamily="2" charset="0"/>
                <a:ea typeface="Segoe UI Black" panose="020B0A02040204020203" pitchFamily="34" charset="0"/>
                <a:cs typeface="Segoe UI Light" panose="020B0502040204020203" pitchFamily="34" charset="0"/>
              </a:rPr>
              <a:t>SEGURIDAD </a:t>
            </a:r>
          </a:p>
          <a:p>
            <a:r>
              <a:rPr lang="es-MX" sz="1400" dirty="0">
                <a:solidFill>
                  <a:schemeClr val="tx1">
                    <a:lumMod val="75000"/>
                    <a:lumOff val="25000"/>
                  </a:schemeClr>
                </a:solidFill>
                <a:latin typeface="Montserrat" panose="00000500000000000000" pitchFamily="50" charset="0"/>
                <a:cs typeface="Segoe UI Light" panose="020B0502040204020203" pitchFamily="34" charset="0"/>
              </a:rPr>
              <a:t>OPERACIONES FINANCIERAS</a:t>
            </a:r>
            <a:endParaRPr lang="es-MX" sz="1600" dirty="0">
              <a:solidFill>
                <a:schemeClr val="tx1">
                  <a:lumMod val="75000"/>
                  <a:lumOff val="25000"/>
                </a:schemeClr>
              </a:solidFill>
              <a:latin typeface="Montserrat" panose="00000500000000000000" pitchFamily="50" charset="0"/>
              <a:cs typeface="Segoe UI Light" panose="020B0502040204020203" pitchFamily="34" charset="0"/>
            </a:endParaRPr>
          </a:p>
        </p:txBody>
      </p:sp>
      <p:sp>
        <p:nvSpPr>
          <p:cNvPr id="25" name="Subtítulo 2">
            <a:extLst>
              <a:ext uri="{FF2B5EF4-FFF2-40B4-BE49-F238E27FC236}">
                <a16:creationId xmlns:a16="http://schemas.microsoft.com/office/drawing/2014/main" id="{737D8E59-924E-4166-B98B-4173EC169354}"/>
              </a:ext>
            </a:extLst>
          </p:cNvPr>
          <p:cNvSpPr txBox="1">
            <a:spLocks/>
          </p:cNvSpPr>
          <p:nvPr/>
        </p:nvSpPr>
        <p:spPr>
          <a:xfrm>
            <a:off x="5421257" y="5244759"/>
            <a:ext cx="2954410" cy="133718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600" dirty="0">
                <a:solidFill>
                  <a:schemeClr val="tx1">
                    <a:lumMod val="75000"/>
                    <a:lumOff val="25000"/>
                  </a:schemeClr>
                </a:solidFill>
                <a:latin typeface="Bjorn Regular" panose="02000500000000000000" pitchFamily="2" charset="0"/>
                <a:ea typeface="Segoe UI Black" panose="020B0A02040204020203" pitchFamily="34" charset="0"/>
                <a:cs typeface="Segoe UI Light" panose="020B0502040204020203" pitchFamily="34" charset="0"/>
              </a:rPr>
              <a:t>CONFIDENCIALIDAD</a:t>
            </a:r>
            <a:r>
              <a:rPr lang="es-MX" sz="1800" dirty="0">
                <a:solidFill>
                  <a:schemeClr val="tx1">
                    <a:lumMod val="75000"/>
                    <a:lumOff val="25000"/>
                  </a:schemeClr>
                </a:solidFill>
                <a:latin typeface="Bjorn Regular" panose="02000500000000000000" pitchFamily="2" charset="0"/>
                <a:ea typeface="Segoe UI Black" panose="020B0A02040204020203" pitchFamily="34" charset="0"/>
                <a:cs typeface="Segoe UI Light" panose="020B0502040204020203" pitchFamily="34" charset="0"/>
              </a:rPr>
              <a:t> </a:t>
            </a:r>
          </a:p>
          <a:p>
            <a:r>
              <a:rPr lang="es-MX" sz="1400" dirty="0">
                <a:solidFill>
                  <a:schemeClr val="tx1">
                    <a:lumMod val="75000"/>
                    <a:lumOff val="25000"/>
                  </a:schemeClr>
                </a:solidFill>
                <a:latin typeface="Montserrat" panose="00000500000000000000" pitchFamily="50" charset="0"/>
                <a:cs typeface="Segoe UI Light" panose="020B0502040204020203" pitchFamily="34" charset="0"/>
              </a:rPr>
              <a:t>GOBIERNO DE LA INFORMACIÓN</a:t>
            </a:r>
            <a:endParaRPr lang="es-MX" sz="1600" dirty="0">
              <a:solidFill>
                <a:schemeClr val="tx1">
                  <a:lumMod val="75000"/>
                  <a:lumOff val="25000"/>
                </a:schemeClr>
              </a:solidFill>
              <a:latin typeface="Montserrat" panose="00000500000000000000" pitchFamily="50" charset="0"/>
              <a:cs typeface="Segoe UI Light" panose="020B0502040204020203" pitchFamily="34" charset="0"/>
            </a:endParaRPr>
          </a:p>
        </p:txBody>
      </p:sp>
      <p:sp>
        <p:nvSpPr>
          <p:cNvPr id="26" name="Subtítulo 2">
            <a:extLst>
              <a:ext uri="{FF2B5EF4-FFF2-40B4-BE49-F238E27FC236}">
                <a16:creationId xmlns:a16="http://schemas.microsoft.com/office/drawing/2014/main" id="{C6367B62-1583-4B72-B38E-07CEC7101643}"/>
              </a:ext>
            </a:extLst>
          </p:cNvPr>
          <p:cNvSpPr txBox="1">
            <a:spLocks/>
          </p:cNvSpPr>
          <p:nvPr/>
        </p:nvSpPr>
        <p:spPr>
          <a:xfrm>
            <a:off x="7740863" y="5264708"/>
            <a:ext cx="2078384" cy="133718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600" dirty="0">
                <a:solidFill>
                  <a:schemeClr val="tx1">
                    <a:lumMod val="75000"/>
                    <a:lumOff val="25000"/>
                  </a:schemeClr>
                </a:solidFill>
                <a:latin typeface="Bjorn Regular" panose="02000500000000000000" pitchFamily="2" charset="0"/>
                <a:ea typeface="Segoe UI Black" panose="020B0A02040204020203" pitchFamily="34" charset="0"/>
                <a:cs typeface="Segoe UI Light" panose="020B0502040204020203" pitchFamily="34" charset="0"/>
              </a:rPr>
              <a:t>RENTABILIDAD </a:t>
            </a:r>
          </a:p>
          <a:p>
            <a:r>
              <a:rPr lang="es-MX" sz="1400" dirty="0">
                <a:solidFill>
                  <a:schemeClr val="tx1">
                    <a:lumMod val="75000"/>
                    <a:lumOff val="25000"/>
                  </a:schemeClr>
                </a:solidFill>
                <a:latin typeface="Montserrat" panose="00000500000000000000" pitchFamily="50" charset="0"/>
                <a:cs typeface="Segoe UI Light" panose="020B0502040204020203" pitchFamily="34" charset="0"/>
              </a:rPr>
              <a:t>OPTIMIZACIÓN      DE PROCESOS</a:t>
            </a:r>
            <a:endParaRPr lang="es-MX" sz="1600" dirty="0">
              <a:solidFill>
                <a:schemeClr val="tx1">
                  <a:lumMod val="75000"/>
                  <a:lumOff val="25000"/>
                </a:schemeClr>
              </a:solidFill>
              <a:latin typeface="Montserrat" panose="00000500000000000000" pitchFamily="50" charset="0"/>
              <a:cs typeface="Segoe UI Light" panose="020B0502040204020203" pitchFamily="34" charset="0"/>
            </a:endParaRPr>
          </a:p>
        </p:txBody>
      </p:sp>
      <p:sp>
        <p:nvSpPr>
          <p:cNvPr id="27" name="Subtítulo 2">
            <a:extLst>
              <a:ext uri="{FF2B5EF4-FFF2-40B4-BE49-F238E27FC236}">
                <a16:creationId xmlns:a16="http://schemas.microsoft.com/office/drawing/2014/main" id="{FB773484-AB70-42DF-9741-B3B04E12E73E}"/>
              </a:ext>
            </a:extLst>
          </p:cNvPr>
          <p:cNvSpPr txBox="1">
            <a:spLocks/>
          </p:cNvSpPr>
          <p:nvPr/>
        </p:nvSpPr>
        <p:spPr>
          <a:xfrm>
            <a:off x="9787947" y="5264708"/>
            <a:ext cx="1767061" cy="133718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600" dirty="0">
                <a:solidFill>
                  <a:schemeClr val="tx1">
                    <a:lumMod val="75000"/>
                    <a:lumOff val="25000"/>
                  </a:schemeClr>
                </a:solidFill>
                <a:latin typeface="Bjorn Regular" panose="02000500000000000000" pitchFamily="2" charset="0"/>
                <a:ea typeface="Segoe UI Black" panose="020B0A02040204020203" pitchFamily="34" charset="0"/>
                <a:cs typeface="Segoe UI Light" panose="020B0502040204020203" pitchFamily="34" charset="0"/>
              </a:rPr>
              <a:t>INNOVACIÓN </a:t>
            </a:r>
          </a:p>
          <a:p>
            <a:r>
              <a:rPr lang="es-MX" sz="1400" dirty="0">
                <a:solidFill>
                  <a:schemeClr val="tx1">
                    <a:lumMod val="75000"/>
                    <a:lumOff val="25000"/>
                  </a:schemeClr>
                </a:solidFill>
                <a:latin typeface="Montserrat" panose="00000500000000000000" pitchFamily="50" charset="0"/>
                <a:cs typeface="Segoe UI Light" panose="020B0502040204020203" pitchFamily="34" charset="0"/>
              </a:rPr>
              <a:t>EXPERIENCIAS         DE CONSUMO</a:t>
            </a:r>
            <a:endParaRPr lang="es-MX" sz="1600" dirty="0">
              <a:solidFill>
                <a:schemeClr val="tx1">
                  <a:lumMod val="75000"/>
                  <a:lumOff val="25000"/>
                </a:schemeClr>
              </a:solidFill>
              <a:latin typeface="Montserrat" panose="00000500000000000000" pitchFamily="50" charset="0"/>
              <a:cs typeface="Segoe UI Light" panose="020B0502040204020203" pitchFamily="34" charset="0"/>
            </a:endParaRPr>
          </a:p>
        </p:txBody>
      </p:sp>
      <p:sp>
        <p:nvSpPr>
          <p:cNvPr id="28" name="Elipse 27">
            <a:extLst>
              <a:ext uri="{FF2B5EF4-FFF2-40B4-BE49-F238E27FC236}">
                <a16:creationId xmlns:a16="http://schemas.microsoft.com/office/drawing/2014/main" id="{8C8EAFD7-1B91-42A6-844F-45A91CE6CA32}"/>
              </a:ext>
            </a:extLst>
          </p:cNvPr>
          <p:cNvSpPr/>
          <p:nvPr/>
        </p:nvSpPr>
        <p:spPr>
          <a:xfrm>
            <a:off x="4478042" y="3939934"/>
            <a:ext cx="1198585" cy="11985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9" name="Imagen 28">
            <a:extLst>
              <a:ext uri="{FF2B5EF4-FFF2-40B4-BE49-F238E27FC236}">
                <a16:creationId xmlns:a16="http://schemas.microsoft.com/office/drawing/2014/main" id="{6DBC5D17-48BE-49F8-AF90-419D0899D35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49989" y="4263131"/>
            <a:ext cx="669628" cy="669628"/>
          </a:xfrm>
          <a:prstGeom prst="rect">
            <a:avLst/>
          </a:prstGeom>
        </p:spPr>
      </p:pic>
      <p:sp>
        <p:nvSpPr>
          <p:cNvPr id="30" name="Elipse 29">
            <a:extLst>
              <a:ext uri="{FF2B5EF4-FFF2-40B4-BE49-F238E27FC236}">
                <a16:creationId xmlns:a16="http://schemas.microsoft.com/office/drawing/2014/main" id="{89AA4DF8-7CB1-40B5-852F-30AAB4010A77}"/>
              </a:ext>
            </a:extLst>
          </p:cNvPr>
          <p:cNvSpPr/>
          <p:nvPr/>
        </p:nvSpPr>
        <p:spPr>
          <a:xfrm>
            <a:off x="6329273" y="3973738"/>
            <a:ext cx="1198585" cy="11985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1" name="Elipse 30">
            <a:extLst>
              <a:ext uri="{FF2B5EF4-FFF2-40B4-BE49-F238E27FC236}">
                <a16:creationId xmlns:a16="http://schemas.microsoft.com/office/drawing/2014/main" id="{E92EA510-C807-4502-9768-38C3739BBA96}"/>
              </a:ext>
            </a:extLst>
          </p:cNvPr>
          <p:cNvSpPr/>
          <p:nvPr/>
        </p:nvSpPr>
        <p:spPr>
          <a:xfrm>
            <a:off x="8204774" y="3939934"/>
            <a:ext cx="1198585" cy="11985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2" name="Elipse 31">
            <a:extLst>
              <a:ext uri="{FF2B5EF4-FFF2-40B4-BE49-F238E27FC236}">
                <a16:creationId xmlns:a16="http://schemas.microsoft.com/office/drawing/2014/main" id="{08FBF5E2-652E-482C-85A3-002D8B0E3C7F}"/>
              </a:ext>
            </a:extLst>
          </p:cNvPr>
          <p:cNvSpPr/>
          <p:nvPr/>
        </p:nvSpPr>
        <p:spPr>
          <a:xfrm>
            <a:off x="10057976" y="3973738"/>
            <a:ext cx="1198585" cy="11985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3" name="Imagen 32">
            <a:extLst>
              <a:ext uri="{FF2B5EF4-FFF2-40B4-BE49-F238E27FC236}">
                <a16:creationId xmlns:a16="http://schemas.microsoft.com/office/drawing/2014/main" id="{4A2965E4-AE15-47C8-B253-64C086F12A8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568936" y="4219063"/>
            <a:ext cx="669628" cy="669628"/>
          </a:xfrm>
          <a:prstGeom prst="rect">
            <a:avLst/>
          </a:prstGeom>
        </p:spPr>
      </p:pic>
      <p:pic>
        <p:nvPicPr>
          <p:cNvPr id="34" name="Imagen 33">
            <a:extLst>
              <a:ext uri="{FF2B5EF4-FFF2-40B4-BE49-F238E27FC236}">
                <a16:creationId xmlns:a16="http://schemas.microsoft.com/office/drawing/2014/main" id="{07E7D160-53FF-42BE-8C30-E775D94F31D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408915" y="4112157"/>
            <a:ext cx="706723" cy="706723"/>
          </a:xfrm>
          <a:prstGeom prst="rect">
            <a:avLst/>
          </a:prstGeom>
        </p:spPr>
      </p:pic>
      <p:pic>
        <p:nvPicPr>
          <p:cNvPr id="35" name="Imagen 34">
            <a:extLst>
              <a:ext uri="{FF2B5EF4-FFF2-40B4-BE49-F238E27FC236}">
                <a16:creationId xmlns:a16="http://schemas.microsoft.com/office/drawing/2014/main" id="{B5837E70-7A80-4286-BDD4-29B46F5D17C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300964" y="4227802"/>
            <a:ext cx="671708" cy="671708"/>
          </a:xfrm>
          <a:prstGeom prst="rect">
            <a:avLst/>
          </a:prstGeom>
        </p:spPr>
      </p:pic>
    </p:spTree>
    <p:extLst>
      <p:ext uri="{BB962C8B-B14F-4D97-AF65-F5344CB8AC3E}">
        <p14:creationId xmlns:p14="http://schemas.microsoft.com/office/powerpoint/2010/main" val="2751317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4754880" y="730531"/>
            <a:ext cx="6277976"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BENEFICIOS PERCIBIDOS POR LOS CLIENTES</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20" name="Subtítulo 2">
            <a:extLst>
              <a:ext uri="{FF2B5EF4-FFF2-40B4-BE49-F238E27FC236}">
                <a16:creationId xmlns:a16="http://schemas.microsoft.com/office/drawing/2014/main" id="{C966EC34-034E-40E4-9A20-CF68F80AEE66}"/>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
        <p:nvSpPr>
          <p:cNvPr id="12" name="CuadroTexto 11">
            <a:extLst>
              <a:ext uri="{FF2B5EF4-FFF2-40B4-BE49-F238E27FC236}">
                <a16:creationId xmlns:a16="http://schemas.microsoft.com/office/drawing/2014/main" id="{F76C444C-FB81-41B6-872B-432A94130D34}"/>
              </a:ext>
            </a:extLst>
          </p:cNvPr>
          <p:cNvSpPr txBox="1"/>
          <p:nvPr/>
        </p:nvSpPr>
        <p:spPr>
          <a:xfrm>
            <a:off x="645991" y="2491025"/>
            <a:ext cx="3195612" cy="1323439"/>
          </a:xfrm>
          <a:prstGeom prst="rect">
            <a:avLst/>
          </a:prstGeom>
          <a:noFill/>
        </p:spPr>
        <p:txBody>
          <a:bodyPr wrap="square">
            <a:spAutoFit/>
          </a:bodyPr>
          <a:lstStyle/>
          <a:p>
            <a:pPr algn="just"/>
            <a:r>
              <a:rPr lang="es-MX" sz="4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¿QUIÉNES SOMOS?</a:t>
            </a:r>
            <a:endParaRPr lang="es-CO" sz="1400" dirty="0">
              <a:solidFill>
                <a:schemeClr val="bg1"/>
              </a:solidFill>
              <a:latin typeface="Montserrat" panose="00000500000000000000" pitchFamily="50" charset="0"/>
            </a:endParaRPr>
          </a:p>
        </p:txBody>
      </p:sp>
      <p:sp>
        <p:nvSpPr>
          <p:cNvPr id="36" name="Rectángulo 35">
            <a:extLst>
              <a:ext uri="{FF2B5EF4-FFF2-40B4-BE49-F238E27FC236}">
                <a16:creationId xmlns:a16="http://schemas.microsoft.com/office/drawing/2014/main" id="{0473FD6B-A3FA-4604-8DA6-84BD7B77A0BC}"/>
              </a:ext>
            </a:extLst>
          </p:cNvPr>
          <p:cNvSpPr/>
          <p:nvPr/>
        </p:nvSpPr>
        <p:spPr>
          <a:xfrm>
            <a:off x="0" y="5317588"/>
            <a:ext cx="12192000" cy="1540412"/>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7" name="CuadroTexto 36">
            <a:extLst>
              <a:ext uri="{FF2B5EF4-FFF2-40B4-BE49-F238E27FC236}">
                <a16:creationId xmlns:a16="http://schemas.microsoft.com/office/drawing/2014/main" id="{DAE5B2C7-1EEA-46DF-AFC1-13BDB1590F8D}"/>
              </a:ext>
            </a:extLst>
          </p:cNvPr>
          <p:cNvSpPr txBox="1"/>
          <p:nvPr/>
        </p:nvSpPr>
        <p:spPr>
          <a:xfrm>
            <a:off x="1135189" y="5826184"/>
            <a:ext cx="9994636" cy="523220"/>
          </a:xfrm>
          <a:prstGeom prst="rect">
            <a:avLst/>
          </a:prstGeom>
          <a:noFill/>
        </p:spPr>
        <p:txBody>
          <a:bodyPr wrap="square">
            <a:spAutoFit/>
          </a:bodyPr>
          <a:lstStyle/>
          <a:p>
            <a:pPr algn="just" rtl="0">
              <a:spcBef>
                <a:spcPts val="0"/>
              </a:spcBef>
              <a:spcAft>
                <a:spcPts val="0"/>
              </a:spcAft>
            </a:pPr>
            <a:r>
              <a:rPr lang="es-MX" sz="1400" b="1" dirty="0">
                <a:solidFill>
                  <a:schemeClr val="bg1"/>
                </a:solidFill>
                <a:latin typeface="Bjorn Regular" panose="02000500000000000000" pitchFamily="2" charset="0"/>
              </a:rPr>
              <a:t>¿QUIÉNES SOMOS? </a:t>
            </a:r>
            <a:r>
              <a:rPr lang="es-MX" sz="1400" b="1" i="0" u="none" strike="noStrike" dirty="0">
                <a:solidFill>
                  <a:schemeClr val="bg1"/>
                </a:solidFill>
                <a:effectLst/>
                <a:latin typeface="Bjorn Regular" panose="02000500000000000000" pitchFamily="2" charset="0"/>
              </a:rPr>
              <a:t>(Actual).  </a:t>
            </a:r>
            <a:r>
              <a:rPr lang="es-MX" sz="1400" b="0" i="0" dirty="0">
                <a:solidFill>
                  <a:schemeClr val="bg1">
                    <a:lumMod val="95000"/>
                  </a:schemeClr>
                </a:solidFill>
                <a:effectLst/>
                <a:latin typeface="Montserrat" panose="00000500000000000000" pitchFamily="50" charset="0"/>
              </a:rPr>
              <a:t>Payments Way, no solo es un facilitador de pagos digitales, sino un asesor estratégico y dinámico para las precisas necesidades de recaudo de su comercio o emprendimiento.</a:t>
            </a:r>
            <a:endParaRPr lang="es-MX" sz="1400" b="0" dirty="0">
              <a:solidFill>
                <a:schemeClr val="bg1"/>
              </a:solidFill>
              <a:effectLst/>
              <a:latin typeface="Montserrat" panose="00000500000000000000" pitchFamily="50" charset="0"/>
            </a:endParaRPr>
          </a:p>
        </p:txBody>
      </p:sp>
      <p:sp>
        <p:nvSpPr>
          <p:cNvPr id="38" name="Rectángulo: esquinas redondeadas 37">
            <a:extLst>
              <a:ext uri="{FF2B5EF4-FFF2-40B4-BE49-F238E27FC236}">
                <a16:creationId xmlns:a16="http://schemas.microsoft.com/office/drawing/2014/main" id="{0599D0DD-70FE-48CF-A657-10EA76E3795B}"/>
              </a:ext>
            </a:extLst>
          </p:cNvPr>
          <p:cNvSpPr/>
          <p:nvPr/>
        </p:nvSpPr>
        <p:spPr>
          <a:xfrm>
            <a:off x="4487594" y="1572416"/>
            <a:ext cx="7058415" cy="3204273"/>
          </a:xfrm>
          <a:prstGeom prst="roundRect">
            <a:avLst>
              <a:gd name="adj" fmla="val 10966"/>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39" name="Elipse 38">
            <a:extLst>
              <a:ext uri="{FF2B5EF4-FFF2-40B4-BE49-F238E27FC236}">
                <a16:creationId xmlns:a16="http://schemas.microsoft.com/office/drawing/2014/main" id="{DFE3EEB7-F68C-444B-8FD7-4E176BC21694}"/>
              </a:ext>
            </a:extLst>
          </p:cNvPr>
          <p:cNvSpPr/>
          <p:nvPr/>
        </p:nvSpPr>
        <p:spPr>
          <a:xfrm>
            <a:off x="3954143" y="2706641"/>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0" name="Imagen 39">
            <a:extLst>
              <a:ext uri="{FF2B5EF4-FFF2-40B4-BE49-F238E27FC236}">
                <a16:creationId xmlns:a16="http://schemas.microsoft.com/office/drawing/2014/main" id="{5B5B3454-5BB6-4094-B637-14DE327C50D2}"/>
              </a:ext>
            </a:extLst>
          </p:cNvPr>
          <p:cNvPicPr>
            <a:picLocks noChangeAspect="1"/>
          </p:cNvPicPr>
          <p:nvPr/>
        </p:nvPicPr>
        <p:blipFill>
          <a:blip r:embed="rId6">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216414" y="2984218"/>
            <a:ext cx="523306" cy="523306"/>
          </a:xfrm>
          <a:prstGeom prst="rect">
            <a:avLst/>
          </a:prstGeom>
        </p:spPr>
      </p:pic>
      <p:sp>
        <p:nvSpPr>
          <p:cNvPr id="41" name="CuadroTexto 40">
            <a:extLst>
              <a:ext uri="{FF2B5EF4-FFF2-40B4-BE49-F238E27FC236}">
                <a16:creationId xmlns:a16="http://schemas.microsoft.com/office/drawing/2014/main" id="{0F8051E4-2041-48F6-8150-A899B54AEE72}"/>
              </a:ext>
            </a:extLst>
          </p:cNvPr>
          <p:cNvSpPr txBox="1"/>
          <p:nvPr/>
        </p:nvSpPr>
        <p:spPr>
          <a:xfrm>
            <a:off x="5173780" y="1939815"/>
            <a:ext cx="5771103" cy="800219"/>
          </a:xfrm>
          <a:prstGeom prst="rect">
            <a:avLst/>
          </a:prstGeom>
          <a:noFill/>
        </p:spPr>
        <p:txBody>
          <a:bodyPr wrap="square">
            <a:spAutoFit/>
          </a:bodyPr>
          <a:lstStyle/>
          <a:p>
            <a:pPr algn="ctr"/>
            <a:r>
              <a:rPr lang="es-MX" sz="1600" dirty="0">
                <a:solidFill>
                  <a:schemeClr val="tx1">
                    <a:lumMod val="75000"/>
                    <a:lumOff val="25000"/>
                  </a:schemeClr>
                </a:solidFill>
                <a:latin typeface="Montserrat" panose="00000500000000000000" pitchFamily="50" charset="0"/>
                <a:cs typeface="Segoe UI Light" panose="020B0502040204020203" pitchFamily="34" charset="0"/>
              </a:rPr>
              <a:t>Somos una </a:t>
            </a:r>
            <a:r>
              <a:rPr lang="es-MX" sz="1600" dirty="0">
                <a:solidFill>
                  <a:schemeClr val="tx1">
                    <a:lumMod val="75000"/>
                    <a:lumOff val="25000"/>
                  </a:schemeClr>
                </a:solidFill>
                <a:latin typeface="Montserrat" panose="00000500000000000000" pitchFamily="50" charset="0"/>
                <a:cs typeface="Segoe UI Semibold" panose="020B0702040204020203" pitchFamily="34" charset="0"/>
              </a:rPr>
              <a:t>e</a:t>
            </a:r>
            <a:r>
              <a:rPr lang="es-MX" sz="1600" dirty="0">
                <a:solidFill>
                  <a:schemeClr val="tx1">
                    <a:lumMod val="75000"/>
                    <a:lumOff val="25000"/>
                  </a:schemeClr>
                </a:solidFill>
                <a:effectLst/>
                <a:latin typeface="Montserrat" panose="00000500000000000000" pitchFamily="50" charset="0"/>
                <a:cs typeface="Segoe UI Semibold" panose="020B0702040204020203" pitchFamily="34" charset="0"/>
              </a:rPr>
              <a:t>mpresa de tecnología </a:t>
            </a:r>
            <a:r>
              <a:rPr lang="es-MX" sz="1600" i="0" dirty="0">
                <a:solidFill>
                  <a:schemeClr val="tx1">
                    <a:lumMod val="75000"/>
                    <a:lumOff val="25000"/>
                  </a:schemeClr>
                </a:solidFill>
                <a:effectLst/>
                <a:latin typeface="Montserrat" panose="00000500000000000000" pitchFamily="50" charset="0"/>
                <a:cs typeface="Segoe UI Light" panose="020B0502040204020203" pitchFamily="34" charset="0"/>
              </a:rPr>
              <a:t>focalizada</a:t>
            </a:r>
          </a:p>
          <a:p>
            <a:pPr algn="ctr"/>
            <a:r>
              <a:rPr lang="es-MX" sz="1600" i="0" dirty="0">
                <a:solidFill>
                  <a:schemeClr val="tx1">
                    <a:lumMod val="75000"/>
                    <a:lumOff val="25000"/>
                  </a:schemeClr>
                </a:solidFill>
                <a:effectLst/>
                <a:latin typeface="Montserrat" panose="00000500000000000000" pitchFamily="50" charset="0"/>
                <a:cs typeface="Segoe UI Light" panose="020B0502040204020203" pitchFamily="34" charset="0"/>
              </a:rPr>
              <a:t>en mejorar y automatizar servicios financieros. </a:t>
            </a:r>
            <a:endParaRPr lang="es-MX" sz="1600" i="1" dirty="0">
              <a:solidFill>
                <a:schemeClr val="tx1">
                  <a:lumMod val="75000"/>
                  <a:lumOff val="25000"/>
                </a:schemeClr>
              </a:solidFill>
              <a:latin typeface="Montserrat" panose="00000500000000000000" pitchFamily="50" charset="0"/>
              <a:cs typeface="Segoe UI Light" panose="020B0502040204020203" pitchFamily="34" charset="0"/>
            </a:endParaRPr>
          </a:p>
          <a:p>
            <a:pPr algn="ctr"/>
            <a:r>
              <a:rPr lang="es-MX" sz="1400" i="1" dirty="0">
                <a:solidFill>
                  <a:schemeClr val="tx1">
                    <a:lumMod val="75000"/>
                    <a:lumOff val="25000"/>
                  </a:schemeClr>
                </a:solidFill>
                <a:latin typeface="Montserrat" panose="00000500000000000000" pitchFamily="50" charset="0"/>
                <a:cs typeface="Segoe UI Light" panose="020B0502040204020203" pitchFamily="34" charset="0"/>
              </a:rPr>
              <a:t>- </a:t>
            </a:r>
            <a:r>
              <a:rPr lang="es-MX" sz="1400" i="1" dirty="0" err="1">
                <a:solidFill>
                  <a:schemeClr val="tx1">
                    <a:lumMod val="75000"/>
                    <a:lumOff val="25000"/>
                  </a:schemeClr>
                </a:solidFill>
                <a:effectLst/>
                <a:latin typeface="Montserrat" panose="00000500000000000000" pitchFamily="50" charset="0"/>
                <a:cs typeface="Segoe UI Light" panose="020B0502040204020203" pitchFamily="34" charset="0"/>
              </a:rPr>
              <a:t>FinTech</a:t>
            </a:r>
            <a:r>
              <a:rPr lang="es-MX" sz="1400" i="1" dirty="0">
                <a:solidFill>
                  <a:schemeClr val="tx1">
                    <a:lumMod val="75000"/>
                    <a:lumOff val="25000"/>
                  </a:schemeClr>
                </a:solidFill>
                <a:effectLst/>
                <a:latin typeface="Montserrat" panose="00000500000000000000" pitchFamily="50" charset="0"/>
                <a:cs typeface="Segoe UI Light" panose="020B0502040204020203" pitchFamily="34" charset="0"/>
              </a:rPr>
              <a:t> -</a:t>
            </a:r>
            <a:endParaRPr lang="es-MX" sz="1600" i="0" dirty="0">
              <a:solidFill>
                <a:schemeClr val="tx1">
                  <a:lumMod val="75000"/>
                  <a:lumOff val="25000"/>
                </a:schemeClr>
              </a:solidFill>
              <a:effectLst/>
              <a:latin typeface="Montserrat" panose="00000500000000000000" pitchFamily="50" charset="0"/>
              <a:cs typeface="Segoe UI Semibold" panose="020B0702040204020203" pitchFamily="34" charset="0"/>
            </a:endParaRPr>
          </a:p>
        </p:txBody>
      </p:sp>
      <p:sp>
        <p:nvSpPr>
          <p:cNvPr id="42" name="CuadroTexto 41">
            <a:extLst>
              <a:ext uri="{FF2B5EF4-FFF2-40B4-BE49-F238E27FC236}">
                <a16:creationId xmlns:a16="http://schemas.microsoft.com/office/drawing/2014/main" id="{3381135C-5B04-4402-AB7D-9C0E009DD533}"/>
              </a:ext>
            </a:extLst>
          </p:cNvPr>
          <p:cNvSpPr txBox="1"/>
          <p:nvPr/>
        </p:nvSpPr>
        <p:spPr>
          <a:xfrm>
            <a:off x="5375198" y="2908240"/>
            <a:ext cx="5368266" cy="1569660"/>
          </a:xfrm>
          <a:prstGeom prst="rect">
            <a:avLst/>
          </a:prstGeom>
          <a:noFill/>
        </p:spPr>
        <p:txBody>
          <a:bodyPr wrap="square">
            <a:spAutoFit/>
          </a:bodyPr>
          <a:lstStyle/>
          <a:p>
            <a:pPr algn="ctr"/>
            <a:r>
              <a:rPr lang="es-MX" sz="1600" i="0" dirty="0">
                <a:solidFill>
                  <a:schemeClr val="tx1">
                    <a:lumMod val="75000"/>
                    <a:lumOff val="25000"/>
                  </a:schemeClr>
                </a:solidFill>
                <a:effectLst/>
                <a:latin typeface="Montserrat" panose="00000500000000000000" pitchFamily="50" charset="0"/>
                <a:cs typeface="Segoe UI Light" panose="020B0502040204020203" pitchFamily="34" charset="0"/>
              </a:rPr>
              <a:t>Nuestra prioridad es </a:t>
            </a:r>
            <a:r>
              <a:rPr lang="es-MX" sz="1600" i="0" dirty="0">
                <a:solidFill>
                  <a:schemeClr val="tx1">
                    <a:lumMod val="75000"/>
                    <a:lumOff val="25000"/>
                  </a:schemeClr>
                </a:solidFill>
                <a:effectLst/>
                <a:latin typeface="Montserrat" panose="00000500000000000000" pitchFamily="50" charset="0"/>
                <a:cs typeface="Segoe UI Semibold" panose="020B0702040204020203" pitchFamily="34" charset="0"/>
              </a:rPr>
              <a:t>asesorar e impulsar el emprendimiento de nuestros clientes, su crecimiento empresarial y desarrollo en procesos de transformación digital, de frente a las necesidades que hoy </a:t>
            </a:r>
            <a:r>
              <a:rPr lang="es-MX" sz="1600" dirty="0">
                <a:solidFill>
                  <a:schemeClr val="tx1">
                    <a:lumMod val="75000"/>
                    <a:lumOff val="25000"/>
                  </a:schemeClr>
                </a:solidFill>
                <a:latin typeface="Montserrat" panose="00000500000000000000" pitchFamily="50" charset="0"/>
                <a:cs typeface="Segoe UI Semibold" panose="020B0702040204020203" pitchFamily="34" charset="0"/>
              </a:rPr>
              <a:t>e</a:t>
            </a:r>
            <a:r>
              <a:rPr lang="es-MX" sz="1600" i="0" dirty="0">
                <a:solidFill>
                  <a:schemeClr val="tx1">
                    <a:lumMod val="75000"/>
                    <a:lumOff val="25000"/>
                  </a:schemeClr>
                </a:solidFill>
                <a:effectLst/>
                <a:latin typeface="Montserrat" panose="00000500000000000000" pitchFamily="50" charset="0"/>
                <a:cs typeface="Segoe UI Semibold" panose="020B0702040204020203" pitchFamily="34" charset="0"/>
              </a:rPr>
              <a:t>xigen los mercados globales. </a:t>
            </a:r>
          </a:p>
        </p:txBody>
      </p:sp>
    </p:spTree>
    <p:extLst>
      <p:ext uri="{BB962C8B-B14F-4D97-AF65-F5344CB8AC3E}">
        <p14:creationId xmlns:p14="http://schemas.microsoft.com/office/powerpoint/2010/main" val="640962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4754880" y="730531"/>
            <a:ext cx="6277976"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BENEFICIOS PERCIBIDOS POR LOS CLIENTES</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20" name="Subtítulo 2">
            <a:extLst>
              <a:ext uri="{FF2B5EF4-FFF2-40B4-BE49-F238E27FC236}">
                <a16:creationId xmlns:a16="http://schemas.microsoft.com/office/drawing/2014/main" id="{C966EC34-034E-40E4-9A20-CF68F80AEE66}"/>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
        <p:nvSpPr>
          <p:cNvPr id="12" name="CuadroTexto 11">
            <a:extLst>
              <a:ext uri="{FF2B5EF4-FFF2-40B4-BE49-F238E27FC236}">
                <a16:creationId xmlns:a16="http://schemas.microsoft.com/office/drawing/2014/main" id="{F76C444C-FB81-41B6-872B-432A94130D34}"/>
              </a:ext>
            </a:extLst>
          </p:cNvPr>
          <p:cNvSpPr txBox="1"/>
          <p:nvPr/>
        </p:nvSpPr>
        <p:spPr>
          <a:xfrm>
            <a:off x="699090" y="1941802"/>
            <a:ext cx="3648554" cy="2554545"/>
          </a:xfrm>
          <a:prstGeom prst="rect">
            <a:avLst/>
          </a:prstGeom>
          <a:noFill/>
        </p:spPr>
        <p:txBody>
          <a:bodyPr wrap="square">
            <a:spAutoFit/>
          </a:bodyPr>
          <a:lstStyle/>
          <a:p>
            <a:pPr algn="just"/>
            <a:r>
              <a:rPr lang="es-MX" sz="4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¿CÓMO LOGRAMOS IMPULSAR   SU NEGOCIO?</a:t>
            </a:r>
            <a:endParaRPr lang="es-CO" sz="1400" dirty="0">
              <a:solidFill>
                <a:schemeClr val="bg1"/>
              </a:solidFill>
              <a:latin typeface="Montserrat" panose="00000500000000000000" pitchFamily="50" charset="0"/>
            </a:endParaRPr>
          </a:p>
        </p:txBody>
      </p:sp>
      <p:sp>
        <p:nvSpPr>
          <p:cNvPr id="36" name="Rectángulo 35">
            <a:extLst>
              <a:ext uri="{FF2B5EF4-FFF2-40B4-BE49-F238E27FC236}">
                <a16:creationId xmlns:a16="http://schemas.microsoft.com/office/drawing/2014/main" id="{0473FD6B-A3FA-4604-8DA6-84BD7B77A0BC}"/>
              </a:ext>
            </a:extLst>
          </p:cNvPr>
          <p:cNvSpPr/>
          <p:nvPr/>
        </p:nvSpPr>
        <p:spPr>
          <a:xfrm>
            <a:off x="0" y="5317588"/>
            <a:ext cx="12192000" cy="1540412"/>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7" name="CuadroTexto 36">
            <a:extLst>
              <a:ext uri="{FF2B5EF4-FFF2-40B4-BE49-F238E27FC236}">
                <a16:creationId xmlns:a16="http://schemas.microsoft.com/office/drawing/2014/main" id="{DAE5B2C7-1EEA-46DF-AFC1-13BDB1590F8D}"/>
              </a:ext>
            </a:extLst>
          </p:cNvPr>
          <p:cNvSpPr txBox="1"/>
          <p:nvPr/>
        </p:nvSpPr>
        <p:spPr>
          <a:xfrm>
            <a:off x="728672" y="5610740"/>
            <a:ext cx="10962092" cy="954107"/>
          </a:xfrm>
          <a:prstGeom prst="rect">
            <a:avLst/>
          </a:prstGeom>
          <a:noFill/>
        </p:spPr>
        <p:txBody>
          <a:bodyPr wrap="square">
            <a:spAutoFit/>
          </a:bodyPr>
          <a:lstStyle/>
          <a:p>
            <a:pPr algn="just" rtl="0">
              <a:spcBef>
                <a:spcPts val="0"/>
              </a:spcBef>
              <a:spcAft>
                <a:spcPts val="0"/>
              </a:spcAft>
            </a:pPr>
            <a:r>
              <a:rPr lang="es-MX" sz="1400" b="1" dirty="0">
                <a:solidFill>
                  <a:schemeClr val="bg1"/>
                </a:solidFill>
                <a:latin typeface="Bjorn Regular" panose="02000500000000000000" pitchFamily="2" charset="0"/>
              </a:rPr>
              <a:t>¿CÓMO LO HACEMOS? </a:t>
            </a:r>
            <a:r>
              <a:rPr lang="es-MX" sz="1400" b="1" i="0" u="none" strike="noStrike" dirty="0">
                <a:solidFill>
                  <a:schemeClr val="bg1"/>
                </a:solidFill>
                <a:effectLst/>
                <a:latin typeface="Bjorn Regular" panose="02000500000000000000" pitchFamily="2" charset="0"/>
              </a:rPr>
              <a:t>(Actual).  </a:t>
            </a:r>
            <a:r>
              <a:rPr lang="es-MX" sz="1400" b="1" dirty="0">
                <a:solidFill>
                  <a:schemeClr val="bg1"/>
                </a:solidFill>
                <a:latin typeface="Bjorn Regular" panose="02000500000000000000" pitchFamily="2" charset="0"/>
              </a:rPr>
              <a:t> </a:t>
            </a:r>
            <a:r>
              <a:rPr lang="es-MX" sz="1400" b="0" i="0" dirty="0">
                <a:solidFill>
                  <a:schemeClr val="bg1"/>
                </a:solidFill>
                <a:effectLst/>
                <a:latin typeface="Montserrat" panose="00000500000000000000" pitchFamily="50" charset="0"/>
              </a:rPr>
              <a:t>Somos un Custom Shop de soluciones estratégicas de recaudo, enfocados en suministrar soluciones inteligentes, vanguardistas y seguras a fin de dar las mejores garantías de recaudo digital de sus recursos en el mercado, para ello, hemos desarrollado diferentes aplicativos y tecnologías tendientes a hacer su operación transaccional, más segura, confiable y dinámica.</a:t>
            </a:r>
            <a:endParaRPr lang="es-MX" sz="1400" b="0" dirty="0">
              <a:solidFill>
                <a:schemeClr val="bg1"/>
              </a:solidFill>
              <a:effectLst/>
              <a:latin typeface="Montserrat" panose="00000500000000000000" pitchFamily="50" charset="0"/>
            </a:endParaRPr>
          </a:p>
        </p:txBody>
      </p:sp>
      <p:sp>
        <p:nvSpPr>
          <p:cNvPr id="38" name="Rectángulo: esquinas redondeadas 37">
            <a:extLst>
              <a:ext uri="{FF2B5EF4-FFF2-40B4-BE49-F238E27FC236}">
                <a16:creationId xmlns:a16="http://schemas.microsoft.com/office/drawing/2014/main" id="{0599D0DD-70FE-48CF-A657-10EA76E3795B}"/>
              </a:ext>
            </a:extLst>
          </p:cNvPr>
          <p:cNvSpPr/>
          <p:nvPr/>
        </p:nvSpPr>
        <p:spPr>
          <a:xfrm>
            <a:off x="5247250" y="1774632"/>
            <a:ext cx="6372664" cy="2861378"/>
          </a:xfrm>
          <a:prstGeom prst="roundRect">
            <a:avLst>
              <a:gd name="adj" fmla="val 10966"/>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39" name="Elipse 38">
            <a:extLst>
              <a:ext uri="{FF2B5EF4-FFF2-40B4-BE49-F238E27FC236}">
                <a16:creationId xmlns:a16="http://schemas.microsoft.com/office/drawing/2014/main" id="{DFE3EEB7-F68C-444B-8FD7-4E176BC21694}"/>
              </a:ext>
            </a:extLst>
          </p:cNvPr>
          <p:cNvSpPr/>
          <p:nvPr/>
        </p:nvSpPr>
        <p:spPr>
          <a:xfrm>
            <a:off x="4716643" y="2642440"/>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0" name="Imagen 39">
            <a:extLst>
              <a:ext uri="{FF2B5EF4-FFF2-40B4-BE49-F238E27FC236}">
                <a16:creationId xmlns:a16="http://schemas.microsoft.com/office/drawing/2014/main" id="{5B5B3454-5BB6-4094-B637-14DE327C50D2}"/>
              </a:ext>
            </a:extLst>
          </p:cNvPr>
          <p:cNvPicPr>
            <a:picLocks noChangeAspect="1"/>
          </p:cNvPicPr>
          <p:nvPr/>
        </p:nvPicPr>
        <p:blipFill>
          <a:blip r:embed="rId6">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978914" y="2920017"/>
            <a:ext cx="523306" cy="523306"/>
          </a:xfrm>
          <a:prstGeom prst="rect">
            <a:avLst/>
          </a:prstGeom>
        </p:spPr>
      </p:pic>
      <p:sp>
        <p:nvSpPr>
          <p:cNvPr id="18" name="CuadroTexto 17">
            <a:extLst>
              <a:ext uri="{FF2B5EF4-FFF2-40B4-BE49-F238E27FC236}">
                <a16:creationId xmlns:a16="http://schemas.microsoft.com/office/drawing/2014/main" id="{389FAAAA-629B-47AB-BBE6-C6A97A7DC227}"/>
              </a:ext>
            </a:extLst>
          </p:cNvPr>
          <p:cNvSpPr txBox="1"/>
          <p:nvPr/>
        </p:nvSpPr>
        <p:spPr>
          <a:xfrm>
            <a:off x="5572528" y="2059399"/>
            <a:ext cx="5920382" cy="2062103"/>
          </a:xfrm>
          <a:prstGeom prst="rect">
            <a:avLst/>
          </a:prstGeom>
          <a:noFill/>
        </p:spPr>
        <p:txBody>
          <a:bodyPr wrap="square">
            <a:spAutoFit/>
          </a:bodyPr>
          <a:lstStyle/>
          <a:p>
            <a:pPr algn="ctr"/>
            <a:endParaRPr lang="es-MX" sz="1600" dirty="0">
              <a:solidFill>
                <a:schemeClr val="tx1">
                  <a:lumMod val="75000"/>
                  <a:lumOff val="25000"/>
                </a:schemeClr>
              </a:solidFill>
              <a:latin typeface="Montserrat" panose="00000500000000000000" pitchFamily="50" charset="0"/>
              <a:cs typeface="Segoe UI Semibold" panose="020B0702040204020203" pitchFamily="34" charset="0"/>
            </a:endParaRPr>
          </a:p>
          <a:p>
            <a:pPr algn="ctr"/>
            <a:r>
              <a:rPr lang="es-MX" sz="1600" i="0" dirty="0">
                <a:solidFill>
                  <a:schemeClr val="tx1">
                    <a:lumMod val="75000"/>
                    <a:lumOff val="25000"/>
                  </a:schemeClr>
                </a:solidFill>
                <a:effectLst/>
                <a:latin typeface="Montserrat" panose="00000500000000000000" pitchFamily="50" charset="0"/>
                <a:cs typeface="Segoe UI Semibold" panose="020B0702040204020203" pitchFamily="34" charset="0"/>
              </a:rPr>
              <a:t> ¡Concentrándonos en la experiencia de consumo</a:t>
            </a:r>
          </a:p>
          <a:p>
            <a:pPr algn="ctr"/>
            <a:r>
              <a:rPr lang="es-MX" sz="1600" i="0" dirty="0">
                <a:solidFill>
                  <a:schemeClr val="tx1">
                    <a:lumMod val="75000"/>
                    <a:lumOff val="25000"/>
                  </a:schemeClr>
                </a:solidFill>
                <a:effectLst/>
                <a:latin typeface="Montserrat" panose="00000500000000000000" pitchFamily="50" charset="0"/>
                <a:cs typeface="Segoe UI Semibold" panose="020B0702040204020203" pitchFamily="34" charset="0"/>
              </a:rPr>
              <a:t>que usted quiere ofrecerle a sus clientes!</a:t>
            </a:r>
          </a:p>
          <a:p>
            <a:pPr algn="ctr"/>
            <a:endParaRPr lang="es-MX" sz="1600" dirty="0">
              <a:solidFill>
                <a:schemeClr val="tx1">
                  <a:lumMod val="75000"/>
                  <a:lumOff val="25000"/>
                </a:schemeClr>
              </a:solidFill>
              <a:latin typeface="Montserrat" panose="00000500000000000000" pitchFamily="50" charset="0"/>
              <a:cs typeface="Segoe UI Semibold" panose="020B0702040204020203" pitchFamily="34" charset="0"/>
            </a:endParaRPr>
          </a:p>
          <a:p>
            <a:pPr algn="ctr"/>
            <a:r>
              <a:rPr lang="es-MX" sz="1600" i="0" dirty="0">
                <a:solidFill>
                  <a:schemeClr val="tx1">
                    <a:lumMod val="75000"/>
                    <a:lumOff val="25000"/>
                  </a:schemeClr>
                </a:solidFill>
                <a:effectLst/>
                <a:latin typeface="Montserrat" panose="00000500000000000000" pitchFamily="50" charset="0"/>
                <a:cs typeface="Segoe UI Semibold" panose="020B0702040204020203" pitchFamily="34" charset="0"/>
              </a:rPr>
              <a:t>Son ellos el fundamento de nuestras soluciones financieras</a:t>
            </a:r>
            <a:r>
              <a:rPr lang="es-MX" sz="1600" dirty="0">
                <a:solidFill>
                  <a:schemeClr val="tx1">
                    <a:lumMod val="75000"/>
                    <a:lumOff val="25000"/>
                  </a:schemeClr>
                </a:solidFill>
                <a:latin typeface="Montserrat" panose="00000500000000000000" pitchFamily="50" charset="0"/>
                <a:cs typeface="Segoe UI Semibold" panose="020B0702040204020203" pitchFamily="34" charset="0"/>
              </a:rPr>
              <a:t> </a:t>
            </a:r>
            <a:r>
              <a:rPr lang="es-MX" sz="1600" i="0" dirty="0">
                <a:solidFill>
                  <a:schemeClr val="tx1">
                    <a:lumMod val="75000"/>
                    <a:lumOff val="25000"/>
                  </a:schemeClr>
                </a:solidFill>
                <a:effectLst/>
                <a:latin typeface="Montserrat" panose="00000500000000000000" pitchFamily="50" charset="0"/>
                <a:cs typeface="Segoe UI Semibold" panose="020B0702040204020203" pitchFamily="34" charset="0"/>
              </a:rPr>
              <a:t>y razón para atender las necesidades particulares de su negocio de manera única y personalizada.</a:t>
            </a:r>
            <a:endParaRPr lang="es-CO" sz="1600" dirty="0">
              <a:solidFill>
                <a:schemeClr val="tx1">
                  <a:lumMod val="75000"/>
                  <a:lumOff val="25000"/>
                </a:schemeClr>
              </a:solidFill>
              <a:latin typeface="Montserrat" panose="00000500000000000000" pitchFamily="50" charset="0"/>
              <a:cs typeface="Segoe UI Light" panose="020B0502040204020203" pitchFamily="34" charset="0"/>
            </a:endParaRPr>
          </a:p>
        </p:txBody>
      </p:sp>
    </p:spTree>
    <p:extLst>
      <p:ext uri="{BB962C8B-B14F-4D97-AF65-F5344CB8AC3E}">
        <p14:creationId xmlns:p14="http://schemas.microsoft.com/office/powerpoint/2010/main" val="4006432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4754880" y="730531"/>
            <a:ext cx="6277976"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BENEFICIOS PERCIBIDOS POR LOS CLIENTES</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20" name="Subtítulo 2">
            <a:extLst>
              <a:ext uri="{FF2B5EF4-FFF2-40B4-BE49-F238E27FC236}">
                <a16:creationId xmlns:a16="http://schemas.microsoft.com/office/drawing/2014/main" id="{C966EC34-034E-40E4-9A20-CF68F80AEE66}"/>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
        <p:nvSpPr>
          <p:cNvPr id="12" name="CuadroTexto 11">
            <a:extLst>
              <a:ext uri="{FF2B5EF4-FFF2-40B4-BE49-F238E27FC236}">
                <a16:creationId xmlns:a16="http://schemas.microsoft.com/office/drawing/2014/main" id="{F76C444C-FB81-41B6-872B-432A94130D34}"/>
              </a:ext>
            </a:extLst>
          </p:cNvPr>
          <p:cNvSpPr txBox="1"/>
          <p:nvPr/>
        </p:nvSpPr>
        <p:spPr>
          <a:xfrm>
            <a:off x="699090" y="2209088"/>
            <a:ext cx="3445467" cy="1938992"/>
          </a:xfrm>
          <a:prstGeom prst="rect">
            <a:avLst/>
          </a:prstGeom>
          <a:noFill/>
        </p:spPr>
        <p:txBody>
          <a:bodyPr wrap="square">
            <a:spAutoFit/>
          </a:bodyPr>
          <a:lstStyle/>
          <a:p>
            <a:pPr algn="just"/>
            <a:r>
              <a:rPr lang="es-MX" sz="4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¿POR QUÉ</a:t>
            </a:r>
          </a:p>
          <a:p>
            <a:pPr algn="just"/>
            <a:r>
              <a:rPr lang="es-MX" sz="4000"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 CONFIAR EN NOSOTROS?</a:t>
            </a:r>
            <a:endParaRPr lang="es-CO" sz="1400" dirty="0">
              <a:solidFill>
                <a:schemeClr val="bg1"/>
              </a:solidFill>
              <a:latin typeface="Montserrat" panose="00000500000000000000" pitchFamily="50" charset="0"/>
            </a:endParaRPr>
          </a:p>
        </p:txBody>
      </p:sp>
      <p:sp>
        <p:nvSpPr>
          <p:cNvPr id="36" name="Rectángulo 35">
            <a:extLst>
              <a:ext uri="{FF2B5EF4-FFF2-40B4-BE49-F238E27FC236}">
                <a16:creationId xmlns:a16="http://schemas.microsoft.com/office/drawing/2014/main" id="{0473FD6B-A3FA-4604-8DA6-84BD7B77A0BC}"/>
              </a:ext>
            </a:extLst>
          </p:cNvPr>
          <p:cNvSpPr/>
          <p:nvPr/>
        </p:nvSpPr>
        <p:spPr>
          <a:xfrm>
            <a:off x="0" y="5317588"/>
            <a:ext cx="12192000" cy="1540412"/>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7" name="CuadroTexto 36">
            <a:extLst>
              <a:ext uri="{FF2B5EF4-FFF2-40B4-BE49-F238E27FC236}">
                <a16:creationId xmlns:a16="http://schemas.microsoft.com/office/drawing/2014/main" id="{DAE5B2C7-1EEA-46DF-AFC1-13BDB1590F8D}"/>
              </a:ext>
            </a:extLst>
          </p:cNvPr>
          <p:cNvSpPr txBox="1"/>
          <p:nvPr/>
        </p:nvSpPr>
        <p:spPr>
          <a:xfrm>
            <a:off x="460477" y="5518477"/>
            <a:ext cx="11388303" cy="1169551"/>
          </a:xfrm>
          <a:prstGeom prst="rect">
            <a:avLst/>
          </a:prstGeom>
          <a:noFill/>
        </p:spPr>
        <p:txBody>
          <a:bodyPr wrap="square">
            <a:spAutoFit/>
          </a:bodyPr>
          <a:lstStyle/>
          <a:p>
            <a:pPr algn="just" rtl="0">
              <a:spcBef>
                <a:spcPts val="0"/>
              </a:spcBef>
              <a:spcAft>
                <a:spcPts val="0"/>
              </a:spcAft>
            </a:pPr>
            <a:r>
              <a:rPr lang="es-MX" sz="1400" b="1" dirty="0">
                <a:solidFill>
                  <a:schemeClr val="bg1"/>
                </a:solidFill>
                <a:latin typeface="Bjorn Regular" panose="02000500000000000000" pitchFamily="2" charset="0"/>
              </a:rPr>
              <a:t>¿NUESTRA HISTORIA? </a:t>
            </a:r>
            <a:r>
              <a:rPr lang="es-MX" sz="1400" b="1" i="0" u="none" strike="noStrike" dirty="0">
                <a:solidFill>
                  <a:schemeClr val="bg1"/>
                </a:solidFill>
                <a:effectLst/>
                <a:latin typeface="Bjorn Regular" panose="02000500000000000000" pitchFamily="2" charset="0"/>
              </a:rPr>
              <a:t>(Actual).  </a:t>
            </a:r>
            <a:r>
              <a:rPr lang="es-MX" sz="1400" b="1" dirty="0">
                <a:solidFill>
                  <a:schemeClr val="bg1"/>
                </a:solidFill>
                <a:latin typeface="Bjorn Regular" panose="02000500000000000000" pitchFamily="2" charset="0"/>
              </a:rPr>
              <a:t> </a:t>
            </a:r>
            <a:r>
              <a:rPr lang="es-MX" sz="1400" b="0" i="0" dirty="0">
                <a:solidFill>
                  <a:schemeClr val="bg1"/>
                </a:solidFill>
                <a:effectLst/>
                <a:latin typeface="Montserrat" panose="00000500000000000000" pitchFamily="50" charset="0"/>
              </a:rPr>
              <a:t>Payments Way Colombia S.A.S, nace a principios de 2018 como un emprendimiento 100% colombiano, fruto de una iniciativa joven y privada, que consiente de las puntuales necesidades y de los apremiantes desafíos por los que atraviesa el sector del recaudo digital y en línea en Colombia, se ha especializado en materializar un complejo clúster de soluciones integrales apostando por constituirnos como una herramienta ágil, moderna y vanguardista, capaz de suministrar las mejores y más acertadas soluciones para el mercado en general.</a:t>
            </a:r>
            <a:endParaRPr lang="es-MX" sz="1400" b="0" dirty="0">
              <a:solidFill>
                <a:schemeClr val="bg1"/>
              </a:solidFill>
              <a:effectLst/>
              <a:latin typeface="Montserrat" panose="00000500000000000000" pitchFamily="50" charset="0"/>
            </a:endParaRPr>
          </a:p>
        </p:txBody>
      </p:sp>
      <p:sp>
        <p:nvSpPr>
          <p:cNvPr id="38" name="Rectángulo: esquinas redondeadas 37">
            <a:extLst>
              <a:ext uri="{FF2B5EF4-FFF2-40B4-BE49-F238E27FC236}">
                <a16:creationId xmlns:a16="http://schemas.microsoft.com/office/drawing/2014/main" id="{0599D0DD-70FE-48CF-A657-10EA76E3795B}"/>
              </a:ext>
            </a:extLst>
          </p:cNvPr>
          <p:cNvSpPr/>
          <p:nvPr/>
        </p:nvSpPr>
        <p:spPr>
          <a:xfrm>
            <a:off x="5247250" y="1515648"/>
            <a:ext cx="6372664" cy="3393978"/>
          </a:xfrm>
          <a:prstGeom prst="roundRect">
            <a:avLst>
              <a:gd name="adj" fmla="val 10966"/>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39" name="Elipse 38">
            <a:extLst>
              <a:ext uri="{FF2B5EF4-FFF2-40B4-BE49-F238E27FC236}">
                <a16:creationId xmlns:a16="http://schemas.microsoft.com/office/drawing/2014/main" id="{DFE3EEB7-F68C-444B-8FD7-4E176BC21694}"/>
              </a:ext>
            </a:extLst>
          </p:cNvPr>
          <p:cNvSpPr/>
          <p:nvPr/>
        </p:nvSpPr>
        <p:spPr>
          <a:xfrm>
            <a:off x="4716643" y="2642440"/>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0" name="Imagen 39">
            <a:extLst>
              <a:ext uri="{FF2B5EF4-FFF2-40B4-BE49-F238E27FC236}">
                <a16:creationId xmlns:a16="http://schemas.microsoft.com/office/drawing/2014/main" id="{5B5B3454-5BB6-4094-B637-14DE327C50D2}"/>
              </a:ext>
            </a:extLst>
          </p:cNvPr>
          <p:cNvPicPr>
            <a:picLocks noChangeAspect="1"/>
          </p:cNvPicPr>
          <p:nvPr/>
        </p:nvPicPr>
        <p:blipFill>
          <a:blip r:embed="rId6">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978914" y="2920017"/>
            <a:ext cx="523306" cy="523306"/>
          </a:xfrm>
          <a:prstGeom prst="rect">
            <a:avLst/>
          </a:prstGeom>
        </p:spPr>
      </p:pic>
      <p:sp>
        <p:nvSpPr>
          <p:cNvPr id="19" name="CuadroTexto 18">
            <a:extLst>
              <a:ext uri="{FF2B5EF4-FFF2-40B4-BE49-F238E27FC236}">
                <a16:creationId xmlns:a16="http://schemas.microsoft.com/office/drawing/2014/main" id="{AC69C830-6FD2-47F2-B70F-A060804FE91D}"/>
              </a:ext>
            </a:extLst>
          </p:cNvPr>
          <p:cNvSpPr txBox="1"/>
          <p:nvPr/>
        </p:nvSpPr>
        <p:spPr>
          <a:xfrm>
            <a:off x="6312869" y="1965396"/>
            <a:ext cx="4630956" cy="2554545"/>
          </a:xfrm>
          <a:prstGeom prst="rect">
            <a:avLst/>
          </a:prstGeom>
          <a:noFill/>
        </p:spPr>
        <p:txBody>
          <a:bodyPr wrap="square">
            <a:spAutoFit/>
          </a:bodyPr>
          <a:lstStyle/>
          <a:p>
            <a:pPr algn="ctr"/>
            <a:r>
              <a:rPr lang="es-MX" sz="1600" dirty="0">
                <a:solidFill>
                  <a:schemeClr val="tx1">
                    <a:lumMod val="75000"/>
                    <a:lumOff val="25000"/>
                  </a:schemeClr>
                </a:solidFill>
                <a:latin typeface="Montserrat" panose="00000500000000000000" pitchFamily="50" charset="0"/>
                <a:cs typeface="Segoe UI Semibold" panose="020B0702040204020203" pitchFamily="34" charset="0"/>
              </a:rPr>
              <a:t>Porque creemos en que las nuevas ideas y las grandes compañías, no llegan a serlo por sí solas.</a:t>
            </a:r>
          </a:p>
          <a:p>
            <a:pPr algn="ctr"/>
            <a:endParaRPr lang="es-MX" sz="1600" dirty="0">
              <a:solidFill>
                <a:schemeClr val="tx1">
                  <a:lumMod val="75000"/>
                  <a:lumOff val="25000"/>
                </a:schemeClr>
              </a:solidFill>
              <a:latin typeface="Montserrat" panose="00000500000000000000" pitchFamily="50" charset="0"/>
              <a:cs typeface="Segoe UI Semibold" panose="020B0702040204020203" pitchFamily="34" charset="0"/>
            </a:endParaRPr>
          </a:p>
          <a:p>
            <a:pPr algn="ctr"/>
            <a:r>
              <a:rPr lang="es-MX" sz="1600" dirty="0">
                <a:solidFill>
                  <a:schemeClr val="tx1">
                    <a:lumMod val="75000"/>
                    <a:lumOff val="25000"/>
                  </a:schemeClr>
                </a:solidFill>
                <a:latin typeface="Montserrat" panose="00000500000000000000" pitchFamily="50" charset="0"/>
                <a:cs typeface="Segoe UI Semibold" panose="020B0702040204020203" pitchFamily="34" charset="0"/>
              </a:rPr>
              <a:t>Llevamos 5 años entendiendo y apropiando la transformación del sector financiero del país, experiencia que nos ha permitido acompañar e impulsar a más de 800 iniciativas de negocio  que han crecido de la mano del mejor talento Colombiano.</a:t>
            </a:r>
          </a:p>
        </p:txBody>
      </p:sp>
    </p:spTree>
    <p:extLst>
      <p:ext uri="{BB962C8B-B14F-4D97-AF65-F5344CB8AC3E}">
        <p14:creationId xmlns:p14="http://schemas.microsoft.com/office/powerpoint/2010/main" val="2476536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BAF47B23-DDBA-45AC-9DEE-BF233060B733}"/>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9" name="Rectángulo: esquinas redondeadas 28">
            <a:extLst>
              <a:ext uri="{FF2B5EF4-FFF2-40B4-BE49-F238E27FC236}">
                <a16:creationId xmlns:a16="http://schemas.microsoft.com/office/drawing/2014/main" id="{41AA4226-2215-4A19-B884-42D9B2A4E5BF}"/>
              </a:ext>
            </a:extLst>
          </p:cNvPr>
          <p:cNvSpPr/>
          <p:nvPr/>
        </p:nvSpPr>
        <p:spPr>
          <a:xfrm>
            <a:off x="5413638" y="1515647"/>
            <a:ext cx="6333398" cy="3469337"/>
          </a:xfrm>
          <a:prstGeom prst="roundRect">
            <a:avLst>
              <a:gd name="adj" fmla="val 10966"/>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17" name="Rectángulo 16">
            <a:extLst>
              <a:ext uri="{FF2B5EF4-FFF2-40B4-BE49-F238E27FC236}">
                <a16:creationId xmlns:a16="http://schemas.microsoft.com/office/drawing/2014/main" id="{BF685DD7-EC0E-446F-966F-F2D2F9ADCB38}"/>
              </a:ext>
            </a:extLst>
          </p:cNvPr>
          <p:cNvSpPr/>
          <p:nvPr/>
        </p:nvSpPr>
        <p:spPr>
          <a:xfrm>
            <a:off x="0" y="5317588"/>
            <a:ext cx="12192000" cy="1540412"/>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CuadroTexto 5">
            <a:extLst>
              <a:ext uri="{FF2B5EF4-FFF2-40B4-BE49-F238E27FC236}">
                <a16:creationId xmlns:a16="http://schemas.microsoft.com/office/drawing/2014/main" id="{0381ABF4-83B9-4378-BBB4-84A682525FAF}"/>
              </a:ext>
            </a:extLst>
          </p:cNvPr>
          <p:cNvSpPr txBox="1"/>
          <p:nvPr/>
        </p:nvSpPr>
        <p:spPr>
          <a:xfrm>
            <a:off x="6027394" y="1769025"/>
            <a:ext cx="5445126" cy="3046988"/>
          </a:xfrm>
          <a:prstGeom prst="rect">
            <a:avLst/>
          </a:prstGeom>
          <a:noFill/>
        </p:spPr>
        <p:txBody>
          <a:bodyPr wrap="square">
            <a:spAutoFit/>
          </a:bodyPr>
          <a:lstStyle/>
          <a:p>
            <a:pPr algn="ctr"/>
            <a:r>
              <a:rPr lang="es-MX" sz="1600" dirty="0">
                <a:solidFill>
                  <a:schemeClr val="tx1">
                    <a:lumMod val="75000"/>
                    <a:lumOff val="25000"/>
                  </a:schemeClr>
                </a:solidFill>
                <a:latin typeface="Montserrat" panose="00000500000000000000" pitchFamily="50" charset="0"/>
                <a:cs typeface="Segoe UI Semibold" panose="020B0702040204020203" pitchFamily="34" charset="0"/>
              </a:rPr>
              <a:t>Un equipo especializado de trabajo interdisciplinario que garantiza el diseño, desarrollo, integración, usabilidad y calidad para cada una de nuestras soluciones, todo dentro del rigor y marco legal que regula las normas en materia de intermediación financiera.</a:t>
            </a:r>
          </a:p>
          <a:p>
            <a:pPr algn="ctr"/>
            <a:endParaRPr lang="es-MX" sz="1600" dirty="0">
              <a:solidFill>
                <a:schemeClr val="tx1">
                  <a:lumMod val="75000"/>
                  <a:lumOff val="25000"/>
                </a:schemeClr>
              </a:solidFill>
              <a:latin typeface="Montserrat" panose="00000500000000000000" pitchFamily="50" charset="0"/>
              <a:cs typeface="Segoe UI Semibold" panose="020B0702040204020203" pitchFamily="34" charset="0"/>
            </a:endParaRPr>
          </a:p>
          <a:p>
            <a:pPr algn="ctr"/>
            <a:r>
              <a:rPr lang="es-MX" sz="1600" dirty="0">
                <a:solidFill>
                  <a:schemeClr val="tx1">
                    <a:lumMod val="75000"/>
                    <a:lumOff val="25000"/>
                  </a:schemeClr>
                </a:solidFill>
                <a:latin typeface="Montserrat" panose="00000500000000000000" pitchFamily="50" charset="0"/>
                <a:cs typeface="Segoe UI Semibold" panose="020B0702040204020203" pitchFamily="34" charset="0"/>
              </a:rPr>
              <a:t>Esto soportado en alianzas con reconocidas entidades nacionales e internacionales que avalan y dan garantía de nuestros servicios para que su negocio crezca en las mejores y más seguras condiciones.</a:t>
            </a:r>
          </a:p>
        </p:txBody>
      </p:sp>
      <p:sp>
        <p:nvSpPr>
          <p:cNvPr id="15" name="CuadroTexto 14">
            <a:extLst>
              <a:ext uri="{FF2B5EF4-FFF2-40B4-BE49-F238E27FC236}">
                <a16:creationId xmlns:a16="http://schemas.microsoft.com/office/drawing/2014/main" id="{318C8803-3914-455F-B583-47744C6FE1D6}"/>
              </a:ext>
            </a:extLst>
          </p:cNvPr>
          <p:cNvSpPr txBox="1"/>
          <p:nvPr/>
        </p:nvSpPr>
        <p:spPr>
          <a:xfrm>
            <a:off x="394663" y="5611543"/>
            <a:ext cx="11408131" cy="954107"/>
          </a:xfrm>
          <a:prstGeom prst="rect">
            <a:avLst/>
          </a:prstGeom>
          <a:noFill/>
        </p:spPr>
        <p:txBody>
          <a:bodyPr wrap="square">
            <a:spAutoFit/>
          </a:bodyPr>
          <a:lstStyle/>
          <a:p>
            <a:r>
              <a:rPr lang="es-MX" sz="1400" b="1" dirty="0">
                <a:solidFill>
                  <a:schemeClr val="bg1"/>
                </a:solidFill>
                <a:latin typeface="Bjorn Regular" panose="02000500000000000000" pitchFamily="2" charset="0"/>
              </a:rPr>
              <a:t>EXPERTOS  </a:t>
            </a:r>
            <a:r>
              <a:rPr lang="es-MX" sz="1400" b="1" i="0" u="none" strike="noStrike" dirty="0">
                <a:solidFill>
                  <a:schemeClr val="bg1"/>
                </a:solidFill>
                <a:effectLst/>
                <a:latin typeface="Bjorn Regular" panose="02000500000000000000" pitchFamily="2" charset="0"/>
              </a:rPr>
              <a:t>(Actual).   </a:t>
            </a:r>
            <a:r>
              <a:rPr lang="es-MX" sz="1400" b="0" i="0" dirty="0">
                <a:solidFill>
                  <a:schemeClr val="bg1"/>
                </a:solidFill>
                <a:effectLst/>
                <a:latin typeface="Montserrat" panose="00000500000000000000" pitchFamily="50" charset="0"/>
              </a:rPr>
              <a:t>Nuestra experticia y conocimiento puntual del sector ha permitido materializar importantes alianzas con el sector financiero tanto en la órbita bancaría, como en la de procesadores de pagos e incluso con los principales actores del mercado cambiario y bursátil de Colombia, a fin de lograr que su expectativa de negocio crezca siempre de mano de los principales actores del mercado con eficiencia, confianza y seguridad.</a:t>
            </a:r>
            <a:endParaRPr lang="es-CO" sz="1400" dirty="0">
              <a:solidFill>
                <a:schemeClr val="bg1"/>
              </a:solidFill>
              <a:latin typeface="Montserrat" panose="00000500000000000000" pitchFamily="50" charset="0"/>
            </a:endParaRPr>
          </a:p>
        </p:txBody>
      </p:sp>
      <p:sp>
        <p:nvSpPr>
          <p:cNvPr id="16" name="CuadroTexto 15">
            <a:extLst>
              <a:ext uri="{FF2B5EF4-FFF2-40B4-BE49-F238E27FC236}">
                <a16:creationId xmlns:a16="http://schemas.microsoft.com/office/drawing/2014/main" id="{1EE19046-BED9-4C06-8D66-069B9BBCAFB2}"/>
              </a:ext>
            </a:extLst>
          </p:cNvPr>
          <p:cNvSpPr txBox="1"/>
          <p:nvPr/>
        </p:nvSpPr>
        <p:spPr>
          <a:xfrm>
            <a:off x="444964" y="1495989"/>
            <a:ext cx="4256422" cy="1754326"/>
          </a:xfrm>
          <a:prstGeom prst="rect">
            <a:avLst/>
          </a:prstGeom>
          <a:noFill/>
        </p:spPr>
        <p:txBody>
          <a:bodyPr wrap="square">
            <a:spAutoFit/>
          </a:bodyPr>
          <a:lstStyle/>
          <a:p>
            <a:r>
              <a:rPr lang="es-MX" sz="3600" dirty="0">
                <a:solidFill>
                  <a:schemeClr val="bg1"/>
                </a:solidFill>
                <a:latin typeface="Bjorn Regular" panose="02000500000000000000" pitchFamily="2" charset="0"/>
                <a:cs typeface="Segoe UI Light" panose="020B0502040204020203" pitchFamily="34" charset="0"/>
              </a:rPr>
              <a:t>¿QUÉ TENEMOS DISPUESTO PARA SU NEGOCIO?</a:t>
            </a:r>
            <a:endParaRPr lang="es-CO" sz="3600" dirty="0">
              <a:latin typeface="Bjorn Regular" panose="02000500000000000000" pitchFamily="2" charset="0"/>
            </a:endParaRPr>
          </a:p>
        </p:txBody>
      </p:sp>
      <p:sp>
        <p:nvSpPr>
          <p:cNvPr id="19" name="Rectángulo: esquinas redondeadas 18">
            <a:extLst>
              <a:ext uri="{FF2B5EF4-FFF2-40B4-BE49-F238E27FC236}">
                <a16:creationId xmlns:a16="http://schemas.microsoft.com/office/drawing/2014/main" id="{085DDFCF-5C2B-49EA-BE9B-031B2DBC27CD}"/>
              </a:ext>
            </a:extLst>
          </p:cNvPr>
          <p:cNvSpPr/>
          <p:nvPr/>
        </p:nvSpPr>
        <p:spPr>
          <a:xfrm>
            <a:off x="329151" y="3751175"/>
            <a:ext cx="4681727" cy="1233810"/>
          </a:xfrm>
          <a:prstGeom prst="roundRect">
            <a:avLst>
              <a:gd name="adj" fmla="val 50000"/>
            </a:avLst>
          </a:prstGeom>
          <a:solidFill>
            <a:srgbClr val="C4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0" name="Imagen 19">
            <a:extLst>
              <a:ext uri="{FF2B5EF4-FFF2-40B4-BE49-F238E27FC236}">
                <a16:creationId xmlns:a16="http://schemas.microsoft.com/office/drawing/2014/main" id="{425A9C89-9FF5-4A73-A463-E495B476D571}"/>
              </a:ext>
            </a:extLst>
          </p:cNvPr>
          <p:cNvPicPr>
            <a:picLocks noChangeAspect="1"/>
          </p:cNvPicPr>
          <p:nvPr/>
        </p:nvPicPr>
        <p:blipFill rotWithShape="1">
          <a:blip r:embed="rId3"/>
          <a:srcRect l="4342" t="15388" r="61201" b="62981"/>
          <a:stretch/>
        </p:blipFill>
        <p:spPr>
          <a:xfrm>
            <a:off x="517030" y="4041844"/>
            <a:ext cx="1189974" cy="634298"/>
          </a:xfrm>
          <a:prstGeom prst="rect">
            <a:avLst/>
          </a:prstGeom>
        </p:spPr>
      </p:pic>
      <p:pic>
        <p:nvPicPr>
          <p:cNvPr id="21" name="Imagen 20">
            <a:extLst>
              <a:ext uri="{FF2B5EF4-FFF2-40B4-BE49-F238E27FC236}">
                <a16:creationId xmlns:a16="http://schemas.microsoft.com/office/drawing/2014/main" id="{1A40CBB4-DE91-4692-9A71-3E8B6518BAD8}"/>
              </a:ext>
            </a:extLst>
          </p:cNvPr>
          <p:cNvPicPr>
            <a:picLocks noChangeAspect="1"/>
          </p:cNvPicPr>
          <p:nvPr/>
        </p:nvPicPr>
        <p:blipFill rotWithShape="1">
          <a:blip r:embed="rId3"/>
          <a:srcRect l="2749" t="39363" r="69421" b="30228"/>
          <a:stretch/>
        </p:blipFill>
        <p:spPr>
          <a:xfrm>
            <a:off x="1820691" y="3942619"/>
            <a:ext cx="880847" cy="817181"/>
          </a:xfrm>
          <a:prstGeom prst="rect">
            <a:avLst/>
          </a:prstGeom>
        </p:spPr>
      </p:pic>
      <p:pic>
        <p:nvPicPr>
          <p:cNvPr id="22" name="Imagen 21">
            <a:extLst>
              <a:ext uri="{FF2B5EF4-FFF2-40B4-BE49-F238E27FC236}">
                <a16:creationId xmlns:a16="http://schemas.microsoft.com/office/drawing/2014/main" id="{328FB089-A3C8-4EC6-97EE-DCAB4A92B806}"/>
              </a:ext>
            </a:extLst>
          </p:cNvPr>
          <p:cNvPicPr>
            <a:picLocks noChangeAspect="1"/>
          </p:cNvPicPr>
          <p:nvPr/>
        </p:nvPicPr>
        <p:blipFill rotWithShape="1">
          <a:blip r:embed="rId3"/>
          <a:srcRect l="61831" t="38325" r="5128" b="29876"/>
          <a:stretch/>
        </p:blipFill>
        <p:spPr>
          <a:xfrm>
            <a:off x="3862743" y="3998898"/>
            <a:ext cx="880847" cy="719775"/>
          </a:xfrm>
          <a:prstGeom prst="rect">
            <a:avLst/>
          </a:prstGeom>
        </p:spPr>
      </p:pic>
      <p:pic>
        <p:nvPicPr>
          <p:cNvPr id="3" name="Imagen 2">
            <a:extLst>
              <a:ext uri="{FF2B5EF4-FFF2-40B4-BE49-F238E27FC236}">
                <a16:creationId xmlns:a16="http://schemas.microsoft.com/office/drawing/2014/main" id="{DBB542C8-3A3D-4694-87E3-C2CE412E9EEF}"/>
              </a:ext>
            </a:extLst>
          </p:cNvPr>
          <p:cNvPicPr>
            <a:picLocks noChangeAspect="1"/>
          </p:cNvPicPr>
          <p:nvPr/>
        </p:nvPicPr>
        <p:blipFill rotWithShape="1">
          <a:blip r:embed="rId3"/>
          <a:srcRect l="5548" t="72645" r="62734" b="9142"/>
          <a:stretch/>
        </p:blipFill>
        <p:spPr>
          <a:xfrm>
            <a:off x="2787832" y="4141186"/>
            <a:ext cx="1115859" cy="544009"/>
          </a:xfrm>
          <a:prstGeom prst="rect">
            <a:avLst/>
          </a:prstGeom>
        </p:spPr>
      </p:pic>
      <p:sp>
        <p:nvSpPr>
          <p:cNvPr id="18" name="Rectángulo: esquinas redondeadas 17">
            <a:extLst>
              <a:ext uri="{FF2B5EF4-FFF2-40B4-BE49-F238E27FC236}">
                <a16:creationId xmlns:a16="http://schemas.microsoft.com/office/drawing/2014/main" id="{AFE9C359-0736-46A4-845E-F257128B6BA3}"/>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23" name="Imagen 22">
            <a:extLst>
              <a:ext uri="{FF2B5EF4-FFF2-40B4-BE49-F238E27FC236}">
                <a16:creationId xmlns:a16="http://schemas.microsoft.com/office/drawing/2014/main" id="{7AB63701-734A-456D-8083-BE9638A155F4}"/>
              </a:ext>
            </a:extLst>
          </p:cNvPr>
          <p:cNvPicPr>
            <a:picLocks noChangeAspect="1"/>
          </p:cNvPicPr>
          <p:nvPr/>
        </p:nvPicPr>
        <p:blipFill rotWithShape="1">
          <a:blip r:embed="rId4"/>
          <a:srcRect r="7077"/>
          <a:stretch/>
        </p:blipFill>
        <p:spPr>
          <a:xfrm>
            <a:off x="258811" y="137875"/>
            <a:ext cx="1752756" cy="635692"/>
          </a:xfrm>
          <a:prstGeom prst="rect">
            <a:avLst/>
          </a:prstGeom>
        </p:spPr>
      </p:pic>
      <p:sp>
        <p:nvSpPr>
          <p:cNvPr id="24" name="Subtítulo 2">
            <a:extLst>
              <a:ext uri="{FF2B5EF4-FFF2-40B4-BE49-F238E27FC236}">
                <a16:creationId xmlns:a16="http://schemas.microsoft.com/office/drawing/2014/main" id="{70A0E17B-BD2E-44D3-8C77-8D20489B3721}"/>
              </a:ext>
            </a:extLst>
          </p:cNvPr>
          <p:cNvSpPr txBox="1">
            <a:spLocks/>
          </p:cNvSpPr>
          <p:nvPr/>
        </p:nvSpPr>
        <p:spPr>
          <a:xfrm>
            <a:off x="4754880" y="730531"/>
            <a:ext cx="6277976"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BENEFICIOS PERCIBIDOS POR LOS CLIENTES</a:t>
            </a:r>
          </a:p>
        </p:txBody>
      </p:sp>
      <p:sp>
        <p:nvSpPr>
          <p:cNvPr id="25" name="Elipse 24">
            <a:extLst>
              <a:ext uri="{FF2B5EF4-FFF2-40B4-BE49-F238E27FC236}">
                <a16:creationId xmlns:a16="http://schemas.microsoft.com/office/drawing/2014/main" id="{65B9145E-7459-4EC8-9F75-3438B8ADA17B}"/>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6" name="Imagen 25">
            <a:extLst>
              <a:ext uri="{FF2B5EF4-FFF2-40B4-BE49-F238E27FC236}">
                <a16:creationId xmlns:a16="http://schemas.microsoft.com/office/drawing/2014/main" id="{F53DC8BA-78F2-4432-B8B8-0DC5E8F23844}"/>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27" name="Subtítulo 2">
            <a:extLst>
              <a:ext uri="{FF2B5EF4-FFF2-40B4-BE49-F238E27FC236}">
                <a16:creationId xmlns:a16="http://schemas.microsoft.com/office/drawing/2014/main" id="{A6D72ED2-897D-4D95-88DD-924C2DF1BE01}"/>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
        <p:nvSpPr>
          <p:cNvPr id="30" name="Elipse 29">
            <a:extLst>
              <a:ext uri="{FF2B5EF4-FFF2-40B4-BE49-F238E27FC236}">
                <a16:creationId xmlns:a16="http://schemas.microsoft.com/office/drawing/2014/main" id="{C68474CB-FD93-4BCA-8F04-A13E554FAAC9}"/>
              </a:ext>
            </a:extLst>
          </p:cNvPr>
          <p:cNvSpPr/>
          <p:nvPr/>
        </p:nvSpPr>
        <p:spPr>
          <a:xfrm>
            <a:off x="4846930" y="2338884"/>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1" name="Imagen 30">
            <a:extLst>
              <a:ext uri="{FF2B5EF4-FFF2-40B4-BE49-F238E27FC236}">
                <a16:creationId xmlns:a16="http://schemas.microsoft.com/office/drawing/2014/main" id="{2B1C4977-7A21-4C35-93A0-EE6039DDD2B9}"/>
              </a:ext>
            </a:extLst>
          </p:cNvPr>
          <p:cNvPicPr>
            <a:picLocks noChangeAspect="1"/>
          </p:cNvPicPr>
          <p:nvPr/>
        </p:nvPicPr>
        <p:blipFill>
          <a:blip r:embed="rId7">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109201" y="2616461"/>
            <a:ext cx="523306" cy="523306"/>
          </a:xfrm>
          <a:prstGeom prst="rect">
            <a:avLst/>
          </a:prstGeom>
        </p:spPr>
      </p:pic>
    </p:spTree>
    <p:extLst>
      <p:ext uri="{BB962C8B-B14F-4D97-AF65-F5344CB8AC3E}">
        <p14:creationId xmlns:p14="http://schemas.microsoft.com/office/powerpoint/2010/main" val="776289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94574793-49E5-484E-9D94-87438680BAFA}"/>
              </a:ext>
            </a:extLst>
          </p:cNvPr>
          <p:cNvSpPr/>
          <p:nvPr/>
        </p:nvSpPr>
        <p:spPr>
          <a:xfrm>
            <a:off x="0" y="0"/>
            <a:ext cx="12192000" cy="6858000"/>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Rectángulo: esquinas redondeadas 5">
            <a:extLst>
              <a:ext uri="{FF2B5EF4-FFF2-40B4-BE49-F238E27FC236}">
                <a16:creationId xmlns:a16="http://schemas.microsoft.com/office/drawing/2014/main" id="{7E7CF327-90C4-419F-A0E0-53B7663141FE}"/>
              </a:ext>
            </a:extLst>
          </p:cNvPr>
          <p:cNvSpPr/>
          <p:nvPr/>
        </p:nvSpPr>
        <p:spPr>
          <a:xfrm>
            <a:off x="3028369" y="2156086"/>
            <a:ext cx="6135262" cy="200622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BCCE7E63-D9D6-4669-9C00-DDDCA4683155}"/>
              </a:ext>
            </a:extLst>
          </p:cNvPr>
          <p:cNvPicPr>
            <a:picLocks noChangeAspect="1"/>
          </p:cNvPicPr>
          <p:nvPr/>
        </p:nvPicPr>
        <p:blipFill rotWithShape="1">
          <a:blip r:embed="rId2"/>
          <a:srcRect r="7077"/>
          <a:stretch/>
        </p:blipFill>
        <p:spPr>
          <a:xfrm>
            <a:off x="4673694" y="2657447"/>
            <a:ext cx="2838373" cy="1029425"/>
          </a:xfrm>
          <a:prstGeom prst="rect">
            <a:avLst/>
          </a:prstGeom>
        </p:spPr>
      </p:pic>
    </p:spTree>
    <p:extLst>
      <p:ext uri="{BB962C8B-B14F-4D97-AF65-F5344CB8AC3E}">
        <p14:creationId xmlns:p14="http://schemas.microsoft.com/office/powerpoint/2010/main" val="3626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a:solidFill>
                <a:schemeClr val="bg1"/>
              </a:solidFill>
            </a:endParaRPr>
          </a:p>
        </p:txBody>
      </p:sp>
      <p:sp>
        <p:nvSpPr>
          <p:cNvPr id="2" name="Rectángulo 1">
            <a:extLst>
              <a:ext uri="{FF2B5EF4-FFF2-40B4-BE49-F238E27FC236}">
                <a16:creationId xmlns:a16="http://schemas.microsoft.com/office/drawing/2014/main" id="{B095692D-94E6-409A-B9D2-7A0818399CAA}"/>
              </a:ext>
            </a:extLst>
          </p:cNvPr>
          <p:cNvSpPr/>
          <p:nvPr/>
        </p:nvSpPr>
        <p:spPr>
          <a:xfrm>
            <a:off x="1" y="3542762"/>
            <a:ext cx="12192000" cy="1769593"/>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6334246" y="730531"/>
            <a:ext cx="4698610"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DEFINICIÓN DEL NEGOCIO</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23" name="CuadroTexto 22">
            <a:extLst>
              <a:ext uri="{FF2B5EF4-FFF2-40B4-BE49-F238E27FC236}">
                <a16:creationId xmlns:a16="http://schemas.microsoft.com/office/drawing/2014/main" id="{A89F06E3-8098-4BDA-8482-038DE2AAFA75}"/>
              </a:ext>
            </a:extLst>
          </p:cNvPr>
          <p:cNvSpPr txBox="1"/>
          <p:nvPr/>
        </p:nvSpPr>
        <p:spPr>
          <a:xfrm>
            <a:off x="483277" y="1600194"/>
            <a:ext cx="1786600" cy="769441"/>
          </a:xfrm>
          <a:prstGeom prst="rect">
            <a:avLst/>
          </a:prstGeom>
          <a:noFill/>
        </p:spPr>
        <p:txBody>
          <a:bodyPr wrap="square">
            <a:spAutoFit/>
          </a:bodyPr>
          <a:lstStyle/>
          <a:p>
            <a:pPr algn="ct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a:t>
            </a:r>
            <a:r>
              <a:rPr lang="es-MX" sz="1600" b="1"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NECESIDAD</a:t>
            </a: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 QUE HAY EN EL MERCADO?</a:t>
            </a:r>
            <a:endParaRPr lang="es-CO" sz="1400" dirty="0">
              <a:solidFill>
                <a:schemeClr val="bg1"/>
              </a:solidFill>
            </a:endParaRPr>
          </a:p>
        </p:txBody>
      </p:sp>
      <p:sp>
        <p:nvSpPr>
          <p:cNvPr id="25" name="CuadroTexto 24">
            <a:extLst>
              <a:ext uri="{FF2B5EF4-FFF2-40B4-BE49-F238E27FC236}">
                <a16:creationId xmlns:a16="http://schemas.microsoft.com/office/drawing/2014/main" id="{73B7301D-74BC-4055-B050-2185241913BF}"/>
              </a:ext>
            </a:extLst>
          </p:cNvPr>
          <p:cNvSpPr txBox="1"/>
          <p:nvPr/>
        </p:nvSpPr>
        <p:spPr>
          <a:xfrm>
            <a:off x="2253175" y="1606823"/>
            <a:ext cx="2065779" cy="553998"/>
          </a:xfrm>
          <a:prstGeom prst="rect">
            <a:avLst/>
          </a:prstGeom>
          <a:noFill/>
        </p:spPr>
        <p:txBody>
          <a:bodyPr wrap="square">
            <a:spAutoFit/>
          </a:bodyPr>
          <a:lstStyle/>
          <a:p>
            <a:pPr algn="ct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a:t>
            </a:r>
            <a:r>
              <a:rPr lang="es-MX" sz="1600" b="1"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PROBLEMÁTICA</a:t>
            </a: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 DE LA NECESIDAD?</a:t>
            </a:r>
            <a:endParaRPr lang="es-CO" sz="1400" dirty="0">
              <a:solidFill>
                <a:schemeClr val="bg1"/>
              </a:solidFill>
            </a:endParaRPr>
          </a:p>
        </p:txBody>
      </p:sp>
      <p:sp>
        <p:nvSpPr>
          <p:cNvPr id="27" name="CuadroTexto 26">
            <a:extLst>
              <a:ext uri="{FF2B5EF4-FFF2-40B4-BE49-F238E27FC236}">
                <a16:creationId xmlns:a16="http://schemas.microsoft.com/office/drawing/2014/main" id="{47731079-2954-4637-B831-F1EA0487F649}"/>
              </a:ext>
            </a:extLst>
          </p:cNvPr>
          <p:cNvSpPr txBox="1"/>
          <p:nvPr/>
        </p:nvSpPr>
        <p:spPr>
          <a:xfrm>
            <a:off x="4225285" y="1606823"/>
            <a:ext cx="1914092" cy="575029"/>
          </a:xfrm>
          <a:prstGeom prst="rect">
            <a:avLst/>
          </a:prstGeom>
          <a:noFill/>
        </p:spPr>
        <p:txBody>
          <a:bodyPr wrap="square">
            <a:spAutoFit/>
          </a:bodyPr>
          <a:lstStyle/>
          <a:p>
            <a:pPr algn="ctr">
              <a:lnSpc>
                <a:spcPct val="107000"/>
              </a:lnSpc>
              <a:spcAft>
                <a:spcPts val="800"/>
              </a:spcAft>
            </a:pP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a:t>
            </a:r>
            <a:r>
              <a:rPr lang="es-MX" sz="1600" b="1"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RAZÓN</a:t>
            </a:r>
            <a:r>
              <a:rPr lang="es-MX" sz="16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 </a:t>
            </a: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DE LA PROBLEMÁTICA?</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9" name="CuadroTexto 28">
            <a:extLst>
              <a:ext uri="{FF2B5EF4-FFF2-40B4-BE49-F238E27FC236}">
                <a16:creationId xmlns:a16="http://schemas.microsoft.com/office/drawing/2014/main" id="{FF1E766E-483D-49CA-B042-60708DE3DCC7}"/>
              </a:ext>
            </a:extLst>
          </p:cNvPr>
          <p:cNvSpPr txBox="1"/>
          <p:nvPr/>
        </p:nvSpPr>
        <p:spPr>
          <a:xfrm>
            <a:off x="6242759" y="1600194"/>
            <a:ext cx="1587447" cy="553998"/>
          </a:xfrm>
          <a:prstGeom prst="rect">
            <a:avLst/>
          </a:prstGeom>
          <a:noFill/>
        </p:spPr>
        <p:txBody>
          <a:bodyPr wrap="square">
            <a:spAutoFit/>
          </a:bodyPr>
          <a:lstStyle/>
          <a:p>
            <a:pPr algn="ct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a:t>
            </a:r>
            <a:r>
              <a:rPr lang="es-MX" sz="1600" b="1"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OFERTA</a:t>
            </a: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 DEL NEGOCIO? </a:t>
            </a:r>
            <a:endParaRPr lang="es-CO" sz="1400" dirty="0">
              <a:solidFill>
                <a:schemeClr val="bg1"/>
              </a:solidFill>
            </a:endParaRPr>
          </a:p>
        </p:txBody>
      </p:sp>
      <p:sp>
        <p:nvSpPr>
          <p:cNvPr id="31" name="CuadroTexto 30">
            <a:extLst>
              <a:ext uri="{FF2B5EF4-FFF2-40B4-BE49-F238E27FC236}">
                <a16:creationId xmlns:a16="http://schemas.microsoft.com/office/drawing/2014/main" id="{4C32747B-F6D4-46E7-A65C-F979EA225F82}"/>
              </a:ext>
            </a:extLst>
          </p:cNvPr>
          <p:cNvSpPr txBox="1"/>
          <p:nvPr/>
        </p:nvSpPr>
        <p:spPr>
          <a:xfrm>
            <a:off x="8135155" y="1607387"/>
            <a:ext cx="1587447" cy="805542"/>
          </a:xfrm>
          <a:prstGeom prst="rect">
            <a:avLst/>
          </a:prstGeom>
          <a:noFill/>
        </p:spPr>
        <p:txBody>
          <a:bodyPr wrap="square">
            <a:spAutoFit/>
          </a:bodyPr>
          <a:lstStyle/>
          <a:p>
            <a:pPr algn="ctr">
              <a:lnSpc>
                <a:spcPct val="107000"/>
              </a:lnSpc>
              <a:spcAft>
                <a:spcPts val="800"/>
              </a:spcAft>
            </a:pP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a:t>
            </a:r>
            <a:r>
              <a:rPr lang="es-MX" sz="1600" b="1"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VALOR</a:t>
            </a: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 DIFERENCIAL DE OFERTA?</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CuadroTexto 32">
            <a:extLst>
              <a:ext uri="{FF2B5EF4-FFF2-40B4-BE49-F238E27FC236}">
                <a16:creationId xmlns:a16="http://schemas.microsoft.com/office/drawing/2014/main" id="{8EEDE6BF-BAD6-49C1-BEC5-BCF95CE151C3}"/>
              </a:ext>
            </a:extLst>
          </p:cNvPr>
          <p:cNvSpPr txBox="1"/>
          <p:nvPr/>
        </p:nvSpPr>
        <p:spPr>
          <a:xfrm>
            <a:off x="9897031" y="1600194"/>
            <a:ext cx="1786600" cy="805542"/>
          </a:xfrm>
          <a:prstGeom prst="rect">
            <a:avLst/>
          </a:prstGeom>
          <a:noFill/>
        </p:spPr>
        <p:txBody>
          <a:bodyPr wrap="square">
            <a:spAutoFit/>
          </a:bodyPr>
          <a:lstStyle/>
          <a:p>
            <a:pPr algn="ctr">
              <a:lnSpc>
                <a:spcPct val="107000"/>
              </a:lnSpc>
              <a:spcAft>
                <a:spcPts val="800"/>
              </a:spcAft>
            </a:pP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a:t>
            </a:r>
            <a:r>
              <a:rPr lang="es-MX" sz="1600" b="1" dirty="0">
                <a:solidFill>
                  <a:schemeClr val="bg1"/>
                </a:solidFill>
                <a:effectLst/>
                <a:latin typeface="Bjorn Regular" panose="02000500000000000000" pitchFamily="2" charset="0"/>
                <a:ea typeface="Calibri" panose="020F0502020204030204" pitchFamily="34" charset="0"/>
                <a:cs typeface="Times New Roman" panose="02020603050405020304" pitchFamily="18" charset="0"/>
              </a:rPr>
              <a:t>PROPÓSITO</a:t>
            </a: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 DEL VALOR DIFERENCIAL?</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Rectángulo: esquinas redondeadas 33">
            <a:extLst>
              <a:ext uri="{FF2B5EF4-FFF2-40B4-BE49-F238E27FC236}">
                <a16:creationId xmlns:a16="http://schemas.microsoft.com/office/drawing/2014/main" id="{E5AA1F8D-E704-476C-B26B-2774E19DC73C}"/>
              </a:ext>
            </a:extLst>
          </p:cNvPr>
          <p:cNvSpPr/>
          <p:nvPr/>
        </p:nvSpPr>
        <p:spPr>
          <a:xfrm>
            <a:off x="4403362" y="2669397"/>
            <a:ext cx="1557937" cy="2831063"/>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Aft>
                <a:spcPts val="800"/>
              </a:spcAft>
            </a:pPr>
            <a:endPar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nSpc>
                <a:spcPct val="107000"/>
              </a:lnSpc>
              <a:spcAft>
                <a:spcPts val="800"/>
              </a:spcAft>
            </a:pPr>
            <a:r>
              <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Porque…</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nSpc>
                <a:spcPct val="107000"/>
              </a:lnSpc>
              <a:spcAft>
                <a:spcPts val="800"/>
              </a:spcAft>
            </a:pPr>
            <a:r>
              <a:rPr lang="es-MX" sz="1400"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No sé cómo ni tengo la Forma de Hacerlo</a:t>
            </a:r>
            <a:endParaRPr lang="es-CO"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7" name="Rectángulo: esquinas redondeadas 36">
            <a:extLst>
              <a:ext uri="{FF2B5EF4-FFF2-40B4-BE49-F238E27FC236}">
                <a16:creationId xmlns:a16="http://schemas.microsoft.com/office/drawing/2014/main" id="{6C5DAE5E-F72E-41E9-AC33-E956BB5873E3}"/>
              </a:ext>
            </a:extLst>
          </p:cNvPr>
          <p:cNvSpPr/>
          <p:nvPr/>
        </p:nvSpPr>
        <p:spPr>
          <a:xfrm>
            <a:off x="2509028" y="2669397"/>
            <a:ext cx="1557937" cy="2831063"/>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Aft>
                <a:spcPts val="800"/>
              </a:spcAft>
            </a:pPr>
            <a:endPar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nSpc>
                <a:spcPct val="107000"/>
              </a:lnSpc>
              <a:spcAft>
                <a:spcPts val="800"/>
              </a:spcAft>
            </a:pPr>
            <a:r>
              <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Pero…</a:t>
            </a:r>
          </a:p>
          <a:p>
            <a:pPr>
              <a:lnSpc>
                <a:spcPct val="107000"/>
              </a:lnSpc>
              <a:spcAft>
                <a:spcPts val="800"/>
              </a:spcAft>
            </a:pP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400"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No puedo hacerlo Sistemática y Controlada-mente</a:t>
            </a:r>
            <a:endParaRPr lang="es-CO"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8" name="Rectángulo: esquinas redondeadas 37">
            <a:extLst>
              <a:ext uri="{FF2B5EF4-FFF2-40B4-BE49-F238E27FC236}">
                <a16:creationId xmlns:a16="http://schemas.microsoft.com/office/drawing/2014/main" id="{894C3423-C39C-44E2-BBF2-C91B65141821}"/>
              </a:ext>
            </a:extLst>
          </p:cNvPr>
          <p:cNvSpPr/>
          <p:nvPr/>
        </p:nvSpPr>
        <p:spPr>
          <a:xfrm>
            <a:off x="614694" y="2669397"/>
            <a:ext cx="1557937" cy="2831063"/>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Aft>
                <a:spcPts val="800"/>
              </a:spcAft>
            </a:pPr>
            <a:r>
              <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Yo (cliente) </a:t>
            </a:r>
          </a:p>
          <a:p>
            <a:pPr>
              <a:lnSpc>
                <a:spcPct val="107000"/>
              </a:lnSpc>
              <a:spcAft>
                <a:spcPts val="800"/>
              </a:spcAft>
            </a:pPr>
            <a:r>
              <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necesito…</a:t>
            </a:r>
          </a:p>
          <a:p>
            <a:pPr>
              <a:lnSpc>
                <a:spcPct val="107000"/>
              </a:lnSpc>
              <a:spcAft>
                <a:spcPts val="800"/>
              </a:spcAft>
            </a:pP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400"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Recaudar Dinero</a:t>
            </a:r>
            <a:endParaRPr lang="es-CO"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9" name="Rectángulo: esquinas redondeadas 38">
            <a:extLst>
              <a:ext uri="{FF2B5EF4-FFF2-40B4-BE49-F238E27FC236}">
                <a16:creationId xmlns:a16="http://schemas.microsoft.com/office/drawing/2014/main" id="{5545A021-27B0-4806-B0BA-CEC9593A34B3}"/>
              </a:ext>
            </a:extLst>
          </p:cNvPr>
          <p:cNvSpPr/>
          <p:nvPr/>
        </p:nvSpPr>
        <p:spPr>
          <a:xfrm>
            <a:off x="10032461" y="2669397"/>
            <a:ext cx="1557937" cy="2831063"/>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Aft>
                <a:spcPts val="800"/>
              </a:spcAft>
            </a:pPr>
            <a:endPar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nSpc>
                <a:spcPct val="107000"/>
              </a:lnSpc>
              <a:spcAft>
                <a:spcPts val="800"/>
              </a:spcAft>
            </a:pPr>
            <a:r>
              <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Para…</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nSpc>
                <a:spcPct val="107000"/>
              </a:lnSpc>
              <a:spcAft>
                <a:spcPts val="800"/>
              </a:spcAft>
            </a:pPr>
            <a:r>
              <a:rPr lang="es-MX" sz="1400"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No perder ninguna Oportunidad de Venta y hacer Crecer mi Negocio</a:t>
            </a:r>
            <a:endParaRPr lang="es-CO"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0" name="Rectángulo: esquinas redondeadas 39">
            <a:extLst>
              <a:ext uri="{FF2B5EF4-FFF2-40B4-BE49-F238E27FC236}">
                <a16:creationId xmlns:a16="http://schemas.microsoft.com/office/drawing/2014/main" id="{7C481787-ECF1-4D16-BB1D-8B0BCFBBF484}"/>
              </a:ext>
            </a:extLst>
          </p:cNvPr>
          <p:cNvSpPr/>
          <p:nvPr/>
        </p:nvSpPr>
        <p:spPr>
          <a:xfrm>
            <a:off x="8166264" y="2669397"/>
            <a:ext cx="1557937" cy="2831063"/>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Aft>
                <a:spcPts val="800"/>
              </a:spcAft>
            </a:pPr>
            <a:endPar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nSpc>
                <a:spcPct val="107000"/>
              </a:lnSpc>
              <a:spcAft>
                <a:spcPts val="800"/>
              </a:spcAft>
            </a:pPr>
            <a:r>
              <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Que…</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400" dirty="0">
              <a:solidFill>
                <a:schemeClr val="bg1"/>
              </a:solidFill>
              <a:latin typeface="Montserrat" panose="00000500000000000000" pitchFamily="50" charset="0"/>
              <a:ea typeface="Calibri" panose="020F0502020204030204" pitchFamily="34" charset="0"/>
              <a:cs typeface="Times New Roman" panose="02020603050405020304" pitchFamily="18" charset="0"/>
            </a:endParaRPr>
          </a:p>
          <a:p>
            <a:pPr>
              <a:lnSpc>
                <a:spcPct val="107000"/>
              </a:lnSpc>
              <a:spcAft>
                <a:spcPts val="800"/>
              </a:spcAft>
            </a:pPr>
            <a:r>
              <a:rPr lang="es-MX" sz="1400"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Me garanticen Efectividad, Seguridad y Control</a:t>
            </a:r>
            <a:endParaRPr lang="es-CO"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1" name="Rectángulo: esquinas redondeadas 40">
            <a:extLst>
              <a:ext uri="{FF2B5EF4-FFF2-40B4-BE49-F238E27FC236}">
                <a16:creationId xmlns:a16="http://schemas.microsoft.com/office/drawing/2014/main" id="{2CD8A678-A204-409A-996C-D19AABC69000}"/>
              </a:ext>
            </a:extLst>
          </p:cNvPr>
          <p:cNvSpPr/>
          <p:nvPr/>
        </p:nvSpPr>
        <p:spPr>
          <a:xfrm>
            <a:off x="6257863" y="2669397"/>
            <a:ext cx="1557937" cy="2831063"/>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Aft>
                <a:spcPts val="800"/>
              </a:spcAft>
            </a:pPr>
            <a:endPar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nSpc>
                <a:spcPct val="107000"/>
              </a:lnSpc>
              <a:spcAft>
                <a:spcPts val="800"/>
              </a:spcAft>
            </a:pPr>
            <a:r>
              <a:rPr lang="es-MX" sz="1400" i="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Sería ideal…</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r>
              <a:rPr lang="es-MX" sz="1400"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Contar con Soluciones de Transacciona-</a:t>
            </a:r>
            <a:r>
              <a:rPr lang="es-MX" sz="1400" dirty="0" err="1">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lidad</a:t>
            </a:r>
            <a:r>
              <a:rPr lang="es-MX" sz="1400"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 Financiera</a:t>
            </a:r>
            <a:endParaRPr lang="es-CO" sz="11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 name="CuadroTexto 41">
            <a:extLst>
              <a:ext uri="{FF2B5EF4-FFF2-40B4-BE49-F238E27FC236}">
                <a16:creationId xmlns:a16="http://schemas.microsoft.com/office/drawing/2014/main" id="{AC19C2E8-7539-4C2C-AF4D-4F1337DF0DA8}"/>
              </a:ext>
            </a:extLst>
          </p:cNvPr>
          <p:cNvSpPr txBox="1"/>
          <p:nvPr/>
        </p:nvSpPr>
        <p:spPr>
          <a:xfrm>
            <a:off x="8131126" y="6339799"/>
            <a:ext cx="3374412" cy="276742"/>
          </a:xfrm>
          <a:prstGeom prst="rect">
            <a:avLst/>
          </a:prstGeom>
          <a:noFill/>
        </p:spPr>
        <p:txBody>
          <a:bodyPr wrap="square">
            <a:spAutoFit/>
          </a:bodyPr>
          <a:lstStyle/>
          <a:p>
            <a:pPr algn="r">
              <a:lnSpc>
                <a:spcPct val="107000"/>
              </a:lnSpc>
              <a:spcAft>
                <a:spcPts val="800"/>
              </a:spcAft>
            </a:pPr>
            <a:r>
              <a:rPr lang="es-MX" sz="1200" dirty="0">
                <a:solidFill>
                  <a:srgbClr val="FF8BA4"/>
                </a:solidFill>
                <a:effectLst/>
                <a:latin typeface="Montserrat" panose="00000500000000000000" pitchFamily="50" charset="0"/>
                <a:ea typeface="Calibri" panose="020F0502020204030204" pitchFamily="34" charset="0"/>
                <a:cs typeface="Times New Roman" panose="02020603050405020304" pitchFamily="18" charset="0"/>
              </a:rPr>
              <a:t>Herramienta. DEFINICIÓN DE NEGOCIO</a:t>
            </a:r>
          </a:p>
        </p:txBody>
      </p:sp>
      <p:pic>
        <p:nvPicPr>
          <p:cNvPr id="43" name="Imagen 42">
            <a:extLst>
              <a:ext uri="{FF2B5EF4-FFF2-40B4-BE49-F238E27FC236}">
                <a16:creationId xmlns:a16="http://schemas.microsoft.com/office/drawing/2014/main" id="{F6EA8AA1-72D3-4CFE-A343-CE93459B470D}"/>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artisticPhotocopy/>
                    </a14:imgEffect>
                  </a14:imgLayer>
                </a14:imgProps>
              </a:ext>
              <a:ext uri="{28A0092B-C50C-407E-A947-70E740481C1C}">
                <a14:useLocalDpi xmlns:a14="http://schemas.microsoft.com/office/drawing/2010/main" val="0"/>
              </a:ext>
            </a:extLst>
          </a:blip>
          <a:stretch>
            <a:fillRect/>
          </a:stretch>
        </p:blipFill>
        <p:spPr>
          <a:xfrm>
            <a:off x="11491470" y="6335074"/>
            <a:ext cx="239151" cy="239151"/>
          </a:xfrm>
          <a:prstGeom prst="rect">
            <a:avLst/>
          </a:prstGeom>
        </p:spPr>
      </p:pic>
      <p:sp>
        <p:nvSpPr>
          <p:cNvPr id="24" name="CuadroTexto 23">
            <a:extLst>
              <a:ext uri="{FF2B5EF4-FFF2-40B4-BE49-F238E27FC236}">
                <a16:creationId xmlns:a16="http://schemas.microsoft.com/office/drawing/2014/main" id="{9B86C99B-41CC-4812-99A2-BF6DC41919B9}"/>
              </a:ext>
            </a:extLst>
          </p:cNvPr>
          <p:cNvSpPr txBox="1"/>
          <p:nvPr/>
        </p:nvSpPr>
        <p:spPr>
          <a:xfrm>
            <a:off x="2736526" y="5597081"/>
            <a:ext cx="1102939" cy="312250"/>
          </a:xfrm>
          <a:prstGeom prst="rect">
            <a:avLst/>
          </a:prstGeom>
          <a:noFill/>
        </p:spPr>
        <p:txBody>
          <a:bodyPr wrap="square">
            <a:spAutoFit/>
          </a:bodyPr>
          <a:lstStyle/>
          <a:p>
            <a:pPr algn="ctr">
              <a:lnSpc>
                <a:spcPct val="107000"/>
              </a:lnSpc>
              <a:spcAft>
                <a:spcPts val="800"/>
              </a:spcAft>
            </a:pP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Producto</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CuadroTexto 25">
            <a:extLst>
              <a:ext uri="{FF2B5EF4-FFF2-40B4-BE49-F238E27FC236}">
                <a16:creationId xmlns:a16="http://schemas.microsoft.com/office/drawing/2014/main" id="{68C384E4-2424-4BF1-A191-3A02197A3369}"/>
              </a:ext>
            </a:extLst>
          </p:cNvPr>
          <p:cNvSpPr txBox="1"/>
          <p:nvPr/>
        </p:nvSpPr>
        <p:spPr>
          <a:xfrm>
            <a:off x="837388" y="5596129"/>
            <a:ext cx="1102939" cy="312250"/>
          </a:xfrm>
          <a:prstGeom prst="rect">
            <a:avLst/>
          </a:prstGeom>
          <a:noFill/>
        </p:spPr>
        <p:txBody>
          <a:bodyPr wrap="square">
            <a:spAutoFit/>
          </a:bodyPr>
          <a:lstStyle/>
          <a:p>
            <a:pPr algn="ctr">
              <a:lnSpc>
                <a:spcPct val="107000"/>
              </a:lnSpc>
              <a:spcAft>
                <a:spcPts val="800"/>
              </a:spcAft>
            </a:pP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Producto</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8" name="CuadroTexto 27">
            <a:extLst>
              <a:ext uri="{FF2B5EF4-FFF2-40B4-BE49-F238E27FC236}">
                <a16:creationId xmlns:a16="http://schemas.microsoft.com/office/drawing/2014/main" id="{64763EDE-970E-4354-AC65-C76A540424C1}"/>
              </a:ext>
            </a:extLst>
          </p:cNvPr>
          <p:cNvSpPr txBox="1"/>
          <p:nvPr/>
        </p:nvSpPr>
        <p:spPr>
          <a:xfrm>
            <a:off x="6505654" y="5608395"/>
            <a:ext cx="1102939" cy="312250"/>
          </a:xfrm>
          <a:prstGeom prst="rect">
            <a:avLst/>
          </a:prstGeom>
          <a:noFill/>
        </p:spPr>
        <p:txBody>
          <a:bodyPr wrap="square">
            <a:spAutoFit/>
          </a:bodyPr>
          <a:lstStyle/>
          <a:p>
            <a:pPr algn="ctr">
              <a:lnSpc>
                <a:spcPct val="107000"/>
              </a:lnSpc>
              <a:spcAft>
                <a:spcPts val="800"/>
              </a:spcAft>
            </a:pP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Producto</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CuadroTexto 29">
            <a:extLst>
              <a:ext uri="{FF2B5EF4-FFF2-40B4-BE49-F238E27FC236}">
                <a16:creationId xmlns:a16="http://schemas.microsoft.com/office/drawing/2014/main" id="{C16D6819-047D-44AC-9B6C-04ED319C9341}"/>
              </a:ext>
            </a:extLst>
          </p:cNvPr>
          <p:cNvSpPr txBox="1"/>
          <p:nvPr/>
        </p:nvSpPr>
        <p:spPr>
          <a:xfrm>
            <a:off x="4606516" y="5607443"/>
            <a:ext cx="1102939" cy="542071"/>
          </a:xfrm>
          <a:prstGeom prst="rect">
            <a:avLst/>
          </a:prstGeom>
          <a:noFill/>
        </p:spPr>
        <p:txBody>
          <a:bodyPr wrap="square">
            <a:spAutoFit/>
          </a:bodyPr>
          <a:lstStyle/>
          <a:p>
            <a:pPr algn="ctr">
              <a:lnSpc>
                <a:spcPct val="107000"/>
              </a:lnSpc>
              <a:spcAft>
                <a:spcPts val="800"/>
              </a:spcAft>
            </a:pP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Servicio al Cliente</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CuadroTexto 31">
            <a:extLst>
              <a:ext uri="{FF2B5EF4-FFF2-40B4-BE49-F238E27FC236}">
                <a16:creationId xmlns:a16="http://schemas.microsoft.com/office/drawing/2014/main" id="{5C43A0D3-A518-49C7-A797-A2CECF6A7429}"/>
              </a:ext>
            </a:extLst>
          </p:cNvPr>
          <p:cNvSpPr txBox="1"/>
          <p:nvPr/>
        </p:nvSpPr>
        <p:spPr>
          <a:xfrm>
            <a:off x="8385551" y="5607547"/>
            <a:ext cx="1102939" cy="312250"/>
          </a:xfrm>
          <a:prstGeom prst="rect">
            <a:avLst/>
          </a:prstGeom>
          <a:noFill/>
        </p:spPr>
        <p:txBody>
          <a:bodyPr wrap="square">
            <a:spAutoFit/>
          </a:bodyPr>
          <a:lstStyle/>
          <a:p>
            <a:pPr algn="ctr">
              <a:lnSpc>
                <a:spcPct val="107000"/>
              </a:lnSpc>
              <a:spcAft>
                <a:spcPts val="800"/>
              </a:spcAft>
            </a:pP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Producto</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CuadroTexto 34">
            <a:extLst>
              <a:ext uri="{FF2B5EF4-FFF2-40B4-BE49-F238E27FC236}">
                <a16:creationId xmlns:a16="http://schemas.microsoft.com/office/drawing/2014/main" id="{9A761D8F-60C4-49BC-B588-D78837F942E2}"/>
              </a:ext>
            </a:extLst>
          </p:cNvPr>
          <p:cNvSpPr txBox="1"/>
          <p:nvPr/>
        </p:nvSpPr>
        <p:spPr>
          <a:xfrm>
            <a:off x="10255541" y="5617909"/>
            <a:ext cx="1102939" cy="542071"/>
          </a:xfrm>
          <a:prstGeom prst="rect">
            <a:avLst/>
          </a:prstGeom>
          <a:noFill/>
        </p:spPr>
        <p:txBody>
          <a:bodyPr wrap="square">
            <a:spAutoFit/>
          </a:bodyPr>
          <a:lstStyle/>
          <a:p>
            <a:pPr algn="ctr">
              <a:lnSpc>
                <a:spcPct val="107000"/>
              </a:lnSpc>
              <a:spcAft>
                <a:spcPts val="800"/>
              </a:spcAft>
            </a:pPr>
            <a:r>
              <a:rPr lang="es-MX" sz="14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Servicio al Cliente</a:t>
            </a: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6" name="Subtítulo 2">
            <a:extLst>
              <a:ext uri="{FF2B5EF4-FFF2-40B4-BE49-F238E27FC236}">
                <a16:creationId xmlns:a16="http://schemas.microsoft.com/office/drawing/2014/main" id="{E8CC6EB5-4779-4457-A127-6E6651688CC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Tree>
    <p:extLst>
      <p:ext uri="{BB962C8B-B14F-4D97-AF65-F5344CB8AC3E}">
        <p14:creationId xmlns:p14="http://schemas.microsoft.com/office/powerpoint/2010/main" val="119577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6334246" y="730531"/>
            <a:ext cx="4698610"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DEFINICIÓN DEL NEGOCIO</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12" name="Rectángulo: esquinas redondeadas 11">
            <a:extLst>
              <a:ext uri="{FF2B5EF4-FFF2-40B4-BE49-F238E27FC236}">
                <a16:creationId xmlns:a16="http://schemas.microsoft.com/office/drawing/2014/main" id="{1142149B-6843-473B-9048-8EC44356F07C}"/>
              </a:ext>
            </a:extLst>
          </p:cNvPr>
          <p:cNvSpPr/>
          <p:nvPr/>
        </p:nvSpPr>
        <p:spPr>
          <a:xfrm>
            <a:off x="1870998" y="3995225"/>
            <a:ext cx="8773551" cy="2122165"/>
          </a:xfrm>
          <a:prstGeom prst="roundRect">
            <a:avLst>
              <a:gd name="adj" fmla="val 16855"/>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21" name="CuadroTexto 20">
            <a:extLst>
              <a:ext uri="{FF2B5EF4-FFF2-40B4-BE49-F238E27FC236}">
                <a16:creationId xmlns:a16="http://schemas.microsoft.com/office/drawing/2014/main" id="{5058613E-A70E-467A-8449-894D1A3640E8}"/>
              </a:ext>
            </a:extLst>
          </p:cNvPr>
          <p:cNvSpPr txBox="1"/>
          <p:nvPr/>
        </p:nvSpPr>
        <p:spPr>
          <a:xfrm>
            <a:off x="2716756" y="4466479"/>
            <a:ext cx="7263116" cy="1264064"/>
          </a:xfrm>
          <a:prstGeom prst="rect">
            <a:avLst/>
          </a:prstGeom>
          <a:noFill/>
        </p:spPr>
        <p:txBody>
          <a:bodyPr wrap="square">
            <a:spAutoFit/>
          </a:bodyPr>
          <a:lstStyle/>
          <a:p>
            <a:pPr>
              <a:lnSpc>
                <a:spcPct val="107000"/>
              </a:lnSpc>
              <a:spcAft>
                <a:spcPts val="800"/>
              </a:spcAft>
            </a:pPr>
            <a:r>
              <a:rPr lang="es-MX" b="1"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NEGOCIO - PAYMENTS WAY. </a:t>
            </a:r>
            <a:endParaRPr lang="es-CO" b="1"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endParaRPr>
          </a:p>
          <a:p>
            <a:pPr algn="just">
              <a:lnSpc>
                <a:spcPct val="107000"/>
              </a:lnSpc>
              <a:spcAft>
                <a:spcPts val="800"/>
              </a:spcAft>
            </a:pPr>
            <a:r>
              <a:rPr lang="es-MX" sz="1600"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Hacemos crecer su negocio a través de nuestras soluciones de transaccionalidad financiera, garantizando la efectividad, seguridad y control en el recaudo del dinero</a:t>
            </a:r>
            <a:r>
              <a:rPr lang="es-MX" sz="1600" dirty="0">
                <a:solidFill>
                  <a:schemeClr val="tx1">
                    <a:lumMod val="75000"/>
                    <a:lumOff val="25000"/>
                  </a:schemeClr>
                </a:solidFill>
                <a:latin typeface="Montserrat" panose="00000500000000000000" pitchFamily="50" charset="0"/>
                <a:ea typeface="Calibri" panose="020F0502020204030204" pitchFamily="34" charset="0"/>
                <a:cs typeface="Times New Roman" panose="02020603050405020304" pitchFamily="18" charset="0"/>
              </a:rPr>
              <a:t> </a:t>
            </a:r>
            <a:r>
              <a:rPr lang="es-MX" sz="1600" dirty="0">
                <a:solidFill>
                  <a:schemeClr val="tx1">
                    <a:lumMod val="75000"/>
                    <a:lumOff val="25000"/>
                  </a:schemeClr>
                </a:solidFill>
                <a:effectLst/>
                <a:latin typeface="Montserrat" panose="00000500000000000000" pitchFamily="50" charset="0"/>
                <a:ea typeface="Calibri" panose="020F0502020204030204" pitchFamily="34" charset="0"/>
                <a:cs typeface="Times New Roman" panose="02020603050405020304" pitchFamily="18" charset="0"/>
              </a:rPr>
              <a:t>de manera sistemática y ordenada.</a:t>
            </a:r>
          </a:p>
        </p:txBody>
      </p:sp>
      <p:sp>
        <p:nvSpPr>
          <p:cNvPr id="18" name="CuadroTexto 17">
            <a:extLst>
              <a:ext uri="{FF2B5EF4-FFF2-40B4-BE49-F238E27FC236}">
                <a16:creationId xmlns:a16="http://schemas.microsoft.com/office/drawing/2014/main" id="{4CC1A279-4054-4A61-9FD8-7641314CFEE6}"/>
              </a:ext>
            </a:extLst>
          </p:cNvPr>
          <p:cNvSpPr txBox="1"/>
          <p:nvPr/>
        </p:nvSpPr>
        <p:spPr>
          <a:xfrm>
            <a:off x="920000" y="1805573"/>
            <a:ext cx="10534866" cy="1758110"/>
          </a:xfrm>
          <a:prstGeom prst="rect">
            <a:avLst/>
          </a:prstGeom>
          <a:noFill/>
        </p:spPr>
        <p:txBody>
          <a:bodyPr wrap="square">
            <a:spAutoFit/>
          </a:bodyPr>
          <a:lstStyle/>
          <a:p>
            <a:pPr algn="just">
              <a:lnSpc>
                <a:spcPct val="107000"/>
              </a:lnSpc>
              <a:spcAft>
                <a:spcPts val="800"/>
              </a:spcAft>
            </a:pPr>
            <a:r>
              <a:rPr lang="es-MX" sz="16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MANIFIESTO - CLIENTE:</a:t>
            </a:r>
            <a:endParaRPr lang="es-CO" sz="16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gn="just">
              <a:lnSpc>
                <a:spcPct val="107000"/>
              </a:lnSpc>
              <a:spcAft>
                <a:spcPts val="800"/>
              </a:spcAft>
            </a:pPr>
            <a:r>
              <a:rPr lang="es-MX" sz="16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Yo (cliente) necesito RECAUDAR DINERO, pero NO PUEDO HACERLO SISTEMÁTICA Y ORDENADAMENTE porque NO SE CÓMO NI TENGO LA FORMA DE HACERLO.  Seria ideal CONTAR CON SOLUCIONES DE TRANSACCIONALIDAD FINANCIERA que ME GARANTIZARAN EFECTIVIDAD, SEGURIDAD Y CONTROL para NO PERDER NINGUNA OPORTUNIDAD DE VENTA Y HACER CRECER MI NEGOCIO. </a:t>
            </a:r>
            <a:endParaRPr lang="es-CO" sz="16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p:txBody>
      </p:sp>
      <p:sp>
        <p:nvSpPr>
          <p:cNvPr id="6" name="Elipse 5">
            <a:extLst>
              <a:ext uri="{FF2B5EF4-FFF2-40B4-BE49-F238E27FC236}">
                <a16:creationId xmlns:a16="http://schemas.microsoft.com/office/drawing/2014/main" id="{219CDE00-0139-4C59-A7A1-9832BAEFC4C8}"/>
              </a:ext>
            </a:extLst>
          </p:cNvPr>
          <p:cNvSpPr/>
          <p:nvPr/>
        </p:nvSpPr>
        <p:spPr>
          <a:xfrm>
            <a:off x="1336433" y="4486731"/>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 name="Imagen 3">
            <a:extLst>
              <a:ext uri="{FF2B5EF4-FFF2-40B4-BE49-F238E27FC236}">
                <a16:creationId xmlns:a16="http://schemas.microsoft.com/office/drawing/2014/main" id="{9D1FA124-4D48-43FE-A7AD-60F55593C04F}"/>
              </a:ext>
            </a:extLst>
          </p:cNvPr>
          <p:cNvPicPr>
            <a:picLocks noChangeAspect="1"/>
          </p:cNvPicPr>
          <p:nvPr/>
        </p:nvPicPr>
        <p:blipFill>
          <a:blip r:embed="rId6">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598704" y="4764308"/>
            <a:ext cx="523306" cy="523306"/>
          </a:xfrm>
          <a:prstGeom prst="rect">
            <a:avLst/>
          </a:prstGeom>
        </p:spPr>
      </p:pic>
      <p:sp>
        <p:nvSpPr>
          <p:cNvPr id="19" name="Subtítulo 2">
            <a:extLst>
              <a:ext uri="{FF2B5EF4-FFF2-40B4-BE49-F238E27FC236}">
                <a16:creationId xmlns:a16="http://schemas.microsoft.com/office/drawing/2014/main" id="{9B281447-A905-4B41-9043-5779F3E9EEC1}"/>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Tree>
    <p:extLst>
      <p:ext uri="{BB962C8B-B14F-4D97-AF65-F5344CB8AC3E}">
        <p14:creationId xmlns:p14="http://schemas.microsoft.com/office/powerpoint/2010/main" val="288097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6334246" y="730531"/>
            <a:ext cx="4698610"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MISIÓN, VISIÓN Y PROMESA DE VALOR</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18" name="CuadroTexto 17">
            <a:extLst>
              <a:ext uri="{FF2B5EF4-FFF2-40B4-BE49-F238E27FC236}">
                <a16:creationId xmlns:a16="http://schemas.microsoft.com/office/drawing/2014/main" id="{0020ACAE-CE63-4A8D-BA2B-80A38CA3BF5D}"/>
              </a:ext>
            </a:extLst>
          </p:cNvPr>
          <p:cNvSpPr txBox="1"/>
          <p:nvPr/>
        </p:nvSpPr>
        <p:spPr>
          <a:xfrm>
            <a:off x="6611815" y="6339799"/>
            <a:ext cx="4893723" cy="276742"/>
          </a:xfrm>
          <a:prstGeom prst="rect">
            <a:avLst/>
          </a:prstGeom>
          <a:noFill/>
        </p:spPr>
        <p:txBody>
          <a:bodyPr wrap="square">
            <a:spAutoFit/>
          </a:bodyPr>
          <a:lstStyle/>
          <a:p>
            <a:pPr algn="r">
              <a:lnSpc>
                <a:spcPct val="107000"/>
              </a:lnSpc>
              <a:spcAft>
                <a:spcPts val="800"/>
              </a:spcAft>
            </a:pPr>
            <a:r>
              <a:rPr lang="es-MX" sz="1200" dirty="0">
                <a:solidFill>
                  <a:srgbClr val="FF8BA4"/>
                </a:solidFill>
                <a:effectLst/>
                <a:latin typeface="Montserrat" panose="00000500000000000000" pitchFamily="50" charset="0"/>
                <a:ea typeface="Calibri" panose="020F0502020204030204" pitchFamily="34" charset="0"/>
                <a:cs typeface="Times New Roman" panose="02020603050405020304" pitchFamily="18" charset="0"/>
              </a:rPr>
              <a:t>Herramienta. DEFINICIÓN MISIÓN, VISIÓN Y PROMESA</a:t>
            </a:r>
          </a:p>
        </p:txBody>
      </p:sp>
      <p:pic>
        <p:nvPicPr>
          <p:cNvPr id="19" name="Imagen 18">
            <a:extLst>
              <a:ext uri="{FF2B5EF4-FFF2-40B4-BE49-F238E27FC236}">
                <a16:creationId xmlns:a16="http://schemas.microsoft.com/office/drawing/2014/main" id="{98D5A254-D88E-4899-98CC-17CD38D7A445}"/>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artisticPhotocopy/>
                    </a14:imgEffect>
                  </a14:imgLayer>
                </a14:imgProps>
              </a:ext>
              <a:ext uri="{28A0092B-C50C-407E-A947-70E740481C1C}">
                <a14:useLocalDpi xmlns:a14="http://schemas.microsoft.com/office/drawing/2010/main" val="0"/>
              </a:ext>
            </a:extLst>
          </a:blip>
          <a:stretch>
            <a:fillRect/>
          </a:stretch>
        </p:blipFill>
        <p:spPr>
          <a:xfrm>
            <a:off x="11491470" y="6335074"/>
            <a:ext cx="239151" cy="239151"/>
          </a:xfrm>
          <a:prstGeom prst="rect">
            <a:avLst/>
          </a:prstGeom>
        </p:spPr>
      </p:pic>
      <p:sp>
        <p:nvSpPr>
          <p:cNvPr id="22" name="Rectángulo: esquinas redondeadas 21">
            <a:extLst>
              <a:ext uri="{FF2B5EF4-FFF2-40B4-BE49-F238E27FC236}">
                <a16:creationId xmlns:a16="http://schemas.microsoft.com/office/drawing/2014/main" id="{B76CE7C4-44BB-493E-889D-E84EC001130D}"/>
              </a:ext>
            </a:extLst>
          </p:cNvPr>
          <p:cNvSpPr/>
          <p:nvPr/>
        </p:nvSpPr>
        <p:spPr>
          <a:xfrm>
            <a:off x="614693" y="1490385"/>
            <a:ext cx="2705279" cy="4816555"/>
          </a:xfrm>
          <a:prstGeom prst="roundRect">
            <a:avLst>
              <a:gd name="adj" fmla="val 8347"/>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Aft>
                <a:spcPts val="800"/>
              </a:spcAft>
            </a:pP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CuadroTexto 22">
            <a:extLst>
              <a:ext uri="{FF2B5EF4-FFF2-40B4-BE49-F238E27FC236}">
                <a16:creationId xmlns:a16="http://schemas.microsoft.com/office/drawing/2014/main" id="{8AE12E5E-81DC-4BC4-9DA3-FF6ABC0BF307}"/>
              </a:ext>
            </a:extLst>
          </p:cNvPr>
          <p:cNvSpPr txBox="1"/>
          <p:nvPr/>
        </p:nvSpPr>
        <p:spPr>
          <a:xfrm>
            <a:off x="814054" y="2866933"/>
            <a:ext cx="2366890" cy="3108543"/>
          </a:xfrm>
          <a:prstGeom prst="rect">
            <a:avLst/>
          </a:prstGeom>
          <a:noFill/>
        </p:spPr>
        <p:txBody>
          <a:bodyPr wrap="square">
            <a:spAutoFit/>
          </a:bodyPr>
          <a:lstStyle/>
          <a:p>
            <a:pPr marL="285750" indent="-285750">
              <a:buFont typeface="Arial" panose="020B0604020202020204" pitchFamily="34" charset="0"/>
              <a:buChar char="•"/>
            </a:pPr>
            <a:r>
              <a:rPr lang="es-CO" sz="1400" dirty="0">
                <a:solidFill>
                  <a:schemeClr val="bg1"/>
                </a:solidFill>
                <a:latin typeface="Montserrat" panose="00000500000000000000" pitchFamily="50" charset="0"/>
              </a:rPr>
              <a:t>Razón de ser.</a:t>
            </a:r>
          </a:p>
          <a:p>
            <a:pPr marL="285750" indent="-285750">
              <a:buFont typeface="Arial" panose="020B0604020202020204" pitchFamily="34" charset="0"/>
              <a:buChar char="•"/>
            </a:pPr>
            <a:r>
              <a:rPr lang="es-CO" sz="1400" dirty="0">
                <a:solidFill>
                  <a:schemeClr val="bg1"/>
                </a:solidFill>
                <a:latin typeface="Montserrat" panose="00000500000000000000" pitchFamily="50" charset="0"/>
              </a:rPr>
              <a:t>Define el propósito del negocio.</a:t>
            </a:r>
          </a:p>
          <a:p>
            <a:pPr marL="285750" indent="-285750">
              <a:buFont typeface="Arial" panose="020B0604020202020204" pitchFamily="34" charset="0"/>
              <a:buChar char="•"/>
            </a:pPr>
            <a:r>
              <a:rPr lang="es-CO" sz="1400" dirty="0">
                <a:solidFill>
                  <a:schemeClr val="bg1"/>
                </a:solidFill>
                <a:latin typeface="Montserrat" panose="00000500000000000000" pitchFamily="50" charset="0"/>
              </a:rPr>
              <a:t>Su objetivo.</a:t>
            </a:r>
          </a:p>
          <a:p>
            <a:pPr marL="285750" indent="-285750">
              <a:buFont typeface="Arial" panose="020B0604020202020204" pitchFamily="34" charset="0"/>
              <a:buChar char="•"/>
            </a:pPr>
            <a:r>
              <a:rPr lang="es-CO" sz="1400" dirty="0">
                <a:solidFill>
                  <a:schemeClr val="bg1"/>
                </a:solidFill>
                <a:latin typeface="Montserrat" panose="00000500000000000000" pitchFamily="50" charset="0"/>
              </a:rPr>
              <a:t>Expresa la función dentro de la sociedad.</a:t>
            </a:r>
          </a:p>
          <a:p>
            <a:pPr marL="285750" indent="-285750">
              <a:buFont typeface="Arial" panose="020B0604020202020204" pitchFamily="34" charset="0"/>
              <a:buChar char="•"/>
            </a:pPr>
            <a:r>
              <a:rPr lang="es-CO" sz="1400" dirty="0">
                <a:solidFill>
                  <a:schemeClr val="bg1"/>
                </a:solidFill>
                <a:latin typeface="Montserrat" panose="00000500000000000000" pitchFamily="50" charset="0"/>
              </a:rPr>
              <a:t>¿Qué hacemos</a:t>
            </a:r>
          </a:p>
          <a:p>
            <a:pPr marL="285750" indent="-285750">
              <a:buFont typeface="Arial" panose="020B0604020202020204" pitchFamily="34" charset="0"/>
              <a:buChar char="•"/>
            </a:pPr>
            <a:r>
              <a:rPr lang="es-CO" sz="1400" dirty="0">
                <a:solidFill>
                  <a:schemeClr val="bg1"/>
                </a:solidFill>
                <a:latin typeface="Montserrat" panose="00000500000000000000" pitchFamily="50" charset="0"/>
              </a:rPr>
              <a:t>¿Por qué lo hacemos?</a:t>
            </a:r>
          </a:p>
          <a:p>
            <a:pPr marL="285750" indent="-285750">
              <a:buFont typeface="Arial" panose="020B0604020202020204" pitchFamily="34" charset="0"/>
              <a:buChar char="•"/>
            </a:pPr>
            <a:r>
              <a:rPr lang="es-CO" sz="1400" dirty="0">
                <a:solidFill>
                  <a:schemeClr val="bg1"/>
                </a:solidFill>
                <a:latin typeface="Montserrat" panose="00000500000000000000" pitchFamily="50" charset="0"/>
              </a:rPr>
              <a:t>¿Para quién lo hacemos?</a:t>
            </a:r>
          </a:p>
          <a:p>
            <a:pPr marL="285750" indent="-285750">
              <a:buFont typeface="Arial" panose="020B0604020202020204" pitchFamily="34" charset="0"/>
              <a:buChar char="•"/>
            </a:pPr>
            <a:r>
              <a:rPr lang="es-CO" sz="1400" dirty="0">
                <a:solidFill>
                  <a:schemeClr val="bg1"/>
                </a:solidFill>
                <a:latin typeface="Montserrat" panose="00000500000000000000" pitchFamily="50" charset="0"/>
              </a:rPr>
              <a:t>¿Valor diferencial con la competencia?</a:t>
            </a:r>
          </a:p>
        </p:txBody>
      </p:sp>
      <p:sp>
        <p:nvSpPr>
          <p:cNvPr id="24" name="CuadroTexto 23">
            <a:extLst>
              <a:ext uri="{FF2B5EF4-FFF2-40B4-BE49-F238E27FC236}">
                <a16:creationId xmlns:a16="http://schemas.microsoft.com/office/drawing/2014/main" id="{E9A41196-99E8-4697-B29A-93DD53DB7A93}"/>
              </a:ext>
            </a:extLst>
          </p:cNvPr>
          <p:cNvSpPr txBox="1"/>
          <p:nvPr/>
        </p:nvSpPr>
        <p:spPr>
          <a:xfrm>
            <a:off x="3885298" y="5313290"/>
            <a:ext cx="7861738" cy="830997"/>
          </a:xfrm>
          <a:prstGeom prst="rect">
            <a:avLst/>
          </a:prstGeom>
          <a:noFill/>
        </p:spPr>
        <p:txBody>
          <a:bodyPr wrap="square">
            <a:spAutoFit/>
          </a:bodyPr>
          <a:lstStyle/>
          <a:p>
            <a:pPr algn="just"/>
            <a:r>
              <a:rPr lang="es-CO" sz="1600" dirty="0">
                <a:solidFill>
                  <a:schemeClr val="bg1"/>
                </a:solidFill>
                <a:latin typeface="Montserrat" panose="00000500000000000000" pitchFamily="50" charset="0"/>
              </a:rPr>
              <a:t>PAYMENTS WAY tiene un claro enfoque en el crecimiento de los negocios de sus clientes, a quienes ofrece soluciones financieras seguras bajo una excelente experiencia de servicio.</a:t>
            </a:r>
          </a:p>
        </p:txBody>
      </p:sp>
      <p:sp>
        <p:nvSpPr>
          <p:cNvPr id="25" name="CuadroTexto 24">
            <a:extLst>
              <a:ext uri="{FF2B5EF4-FFF2-40B4-BE49-F238E27FC236}">
                <a16:creationId xmlns:a16="http://schemas.microsoft.com/office/drawing/2014/main" id="{FC5DF77B-A7D0-49DA-8CA9-36751C97B734}"/>
              </a:ext>
            </a:extLst>
          </p:cNvPr>
          <p:cNvSpPr txBox="1"/>
          <p:nvPr/>
        </p:nvSpPr>
        <p:spPr>
          <a:xfrm>
            <a:off x="1023745" y="1907662"/>
            <a:ext cx="1887173" cy="646331"/>
          </a:xfrm>
          <a:prstGeom prst="rect">
            <a:avLst/>
          </a:prstGeom>
          <a:noFill/>
        </p:spPr>
        <p:txBody>
          <a:bodyPr wrap="square">
            <a:spAutoFit/>
          </a:bodyPr>
          <a:lstStyle/>
          <a:p>
            <a:pPr algn="ctr"/>
            <a:r>
              <a:rPr lang="es-CO" sz="3600" dirty="0">
                <a:solidFill>
                  <a:schemeClr val="bg1"/>
                </a:solidFill>
                <a:latin typeface="Bjorn Regular" panose="02000500000000000000" pitchFamily="2" charset="0"/>
              </a:rPr>
              <a:t>MISIÓN</a:t>
            </a:r>
          </a:p>
        </p:txBody>
      </p:sp>
      <p:graphicFrame>
        <p:nvGraphicFramePr>
          <p:cNvPr id="3" name="Tabla 3">
            <a:extLst>
              <a:ext uri="{FF2B5EF4-FFF2-40B4-BE49-F238E27FC236}">
                <a16:creationId xmlns:a16="http://schemas.microsoft.com/office/drawing/2014/main" id="{0DF6D34F-D980-4CE3-91C1-C1B10DAE24A2}"/>
              </a:ext>
            </a:extLst>
          </p:cNvPr>
          <p:cNvGraphicFramePr>
            <a:graphicFrameLocks noGrp="1"/>
          </p:cNvGraphicFramePr>
          <p:nvPr>
            <p:extLst>
              <p:ext uri="{D42A27DB-BD31-4B8C-83A1-F6EECF244321}">
                <p14:modId xmlns:p14="http://schemas.microsoft.com/office/powerpoint/2010/main" val="1057989288"/>
              </p:ext>
            </p:extLst>
          </p:nvPr>
        </p:nvGraphicFramePr>
        <p:xfrm>
          <a:off x="3958246" y="3016599"/>
          <a:ext cx="7619060" cy="1955800"/>
        </p:xfrm>
        <a:graphic>
          <a:graphicData uri="http://schemas.openxmlformats.org/drawingml/2006/table">
            <a:tbl>
              <a:tblPr firstRow="1" bandRow="1">
                <a:tableStyleId>{5C22544A-7EE6-4342-B048-85BDC9FD1C3A}</a:tableStyleId>
              </a:tblPr>
              <a:tblGrid>
                <a:gridCol w="1904765">
                  <a:extLst>
                    <a:ext uri="{9D8B030D-6E8A-4147-A177-3AD203B41FA5}">
                      <a16:colId xmlns:a16="http://schemas.microsoft.com/office/drawing/2014/main" val="2409235825"/>
                    </a:ext>
                  </a:extLst>
                </a:gridCol>
                <a:gridCol w="1904765">
                  <a:extLst>
                    <a:ext uri="{9D8B030D-6E8A-4147-A177-3AD203B41FA5}">
                      <a16:colId xmlns:a16="http://schemas.microsoft.com/office/drawing/2014/main" val="16714536"/>
                    </a:ext>
                  </a:extLst>
                </a:gridCol>
                <a:gridCol w="1904765">
                  <a:extLst>
                    <a:ext uri="{9D8B030D-6E8A-4147-A177-3AD203B41FA5}">
                      <a16:colId xmlns:a16="http://schemas.microsoft.com/office/drawing/2014/main" val="1568173729"/>
                    </a:ext>
                  </a:extLst>
                </a:gridCol>
                <a:gridCol w="1904765">
                  <a:extLst>
                    <a:ext uri="{9D8B030D-6E8A-4147-A177-3AD203B41FA5}">
                      <a16:colId xmlns:a16="http://schemas.microsoft.com/office/drawing/2014/main" val="2706154456"/>
                    </a:ext>
                  </a:extLst>
                </a:gridCol>
              </a:tblGrid>
              <a:tr h="370840">
                <a:tc>
                  <a:txBody>
                    <a:bodyPr/>
                    <a:lstStyle/>
                    <a:p>
                      <a:pPr algn="ctr"/>
                      <a:r>
                        <a:rPr lang="es-MX" sz="1400" dirty="0">
                          <a:solidFill>
                            <a:srgbClr val="FF0038"/>
                          </a:solidFill>
                          <a:latin typeface="Montserrat" panose="00000500000000000000" pitchFamily="50" charset="0"/>
                        </a:rPr>
                        <a:t>MERCADO</a:t>
                      </a:r>
                      <a:endParaRPr lang="es-CO" sz="1400" dirty="0">
                        <a:solidFill>
                          <a:srgbClr val="FF0038"/>
                        </a:solidFill>
                        <a:latin typeface="Montserrat" panose="00000500000000000000" pitchFamily="50" charset="0"/>
                      </a:endParaRPr>
                    </a:p>
                  </a:txBody>
                  <a:tcPr>
                    <a:solidFill>
                      <a:schemeClr val="bg1">
                        <a:lumMod val="75000"/>
                      </a:schemeClr>
                    </a:solidFill>
                  </a:tcPr>
                </a:tc>
                <a:tc>
                  <a:txBody>
                    <a:bodyPr/>
                    <a:lstStyle/>
                    <a:p>
                      <a:pPr algn="ctr"/>
                      <a:r>
                        <a:rPr lang="es-MX" sz="1400" dirty="0">
                          <a:solidFill>
                            <a:srgbClr val="FF0038"/>
                          </a:solidFill>
                          <a:latin typeface="Montserrat" panose="00000500000000000000" pitchFamily="50" charset="0"/>
                        </a:rPr>
                        <a:t>CLIENTE</a:t>
                      </a:r>
                      <a:endParaRPr lang="es-CO" sz="1400" dirty="0">
                        <a:solidFill>
                          <a:srgbClr val="FF0038"/>
                        </a:solidFill>
                        <a:latin typeface="Montserrat" panose="00000500000000000000" pitchFamily="50" charset="0"/>
                      </a:endParaRPr>
                    </a:p>
                  </a:txBody>
                  <a:tcPr>
                    <a:solidFill>
                      <a:schemeClr val="bg1">
                        <a:lumMod val="75000"/>
                      </a:schemeClr>
                    </a:solidFill>
                  </a:tcPr>
                </a:tc>
                <a:tc>
                  <a:txBody>
                    <a:bodyPr/>
                    <a:lstStyle/>
                    <a:p>
                      <a:pPr algn="ctr"/>
                      <a:r>
                        <a:rPr lang="es-MX" sz="1400" dirty="0">
                          <a:solidFill>
                            <a:srgbClr val="FF0038"/>
                          </a:solidFill>
                          <a:latin typeface="Montserrat" panose="00000500000000000000" pitchFamily="50" charset="0"/>
                        </a:rPr>
                        <a:t>PRODUCTO</a:t>
                      </a:r>
                      <a:endParaRPr lang="es-CO" sz="1400" dirty="0">
                        <a:solidFill>
                          <a:srgbClr val="FF0038"/>
                        </a:solidFill>
                        <a:latin typeface="Montserrat" panose="00000500000000000000" pitchFamily="50" charset="0"/>
                      </a:endParaRPr>
                    </a:p>
                  </a:txBody>
                  <a:tcPr>
                    <a:solidFill>
                      <a:schemeClr val="bg1">
                        <a:lumMod val="75000"/>
                      </a:schemeClr>
                    </a:solidFill>
                  </a:tcPr>
                </a:tc>
                <a:tc>
                  <a:txBody>
                    <a:bodyPr/>
                    <a:lstStyle/>
                    <a:p>
                      <a:pPr algn="ctr"/>
                      <a:r>
                        <a:rPr lang="es-MX" sz="1400" dirty="0">
                          <a:solidFill>
                            <a:srgbClr val="FF0038"/>
                          </a:solidFill>
                          <a:latin typeface="Montserrat" panose="00000500000000000000" pitchFamily="50" charset="0"/>
                        </a:rPr>
                        <a:t>OPERACIÓN</a:t>
                      </a:r>
                      <a:endParaRPr lang="es-CO" sz="1400" dirty="0">
                        <a:solidFill>
                          <a:srgbClr val="FF0038"/>
                        </a:solidFill>
                        <a:latin typeface="Montserrat" panose="00000500000000000000" pitchFamily="50" charset="0"/>
                      </a:endParaRPr>
                    </a:p>
                  </a:txBody>
                  <a:tcPr>
                    <a:solidFill>
                      <a:schemeClr val="bg1">
                        <a:lumMod val="75000"/>
                      </a:schemeClr>
                    </a:solidFill>
                  </a:tcPr>
                </a:tc>
                <a:extLst>
                  <a:ext uri="{0D108BD9-81ED-4DB2-BD59-A6C34878D82A}">
                    <a16:rowId xmlns:a16="http://schemas.microsoft.com/office/drawing/2014/main" val="2172268765"/>
                  </a:ext>
                </a:extLst>
              </a:tr>
              <a:tr h="370840">
                <a:tc>
                  <a:txBody>
                    <a:bodyPr/>
                    <a:lstStyle/>
                    <a:p>
                      <a:r>
                        <a:rPr lang="es-MX" sz="1400" kern="1200" dirty="0">
                          <a:solidFill>
                            <a:schemeClr val="dk1"/>
                          </a:solidFill>
                          <a:effectLst/>
                          <a:latin typeface="Montserrat" panose="00000500000000000000" pitchFamily="50" charset="0"/>
                          <a:ea typeface="+mn-ea"/>
                          <a:cs typeface="+mn-cs"/>
                        </a:rPr>
                        <a:t>Impulsar crecimiento. Democratizar. Acelerar negocios. Abrir nuevos mercados. Cerrar brechas.</a:t>
                      </a:r>
                      <a:endParaRPr lang="es-CO" sz="1400" dirty="0">
                        <a:latin typeface="Montserrat" panose="00000500000000000000" pitchFamily="50" charset="0"/>
                      </a:endParaRPr>
                    </a:p>
                  </a:txBody>
                  <a:tcPr>
                    <a:solidFill>
                      <a:schemeClr val="bg1">
                        <a:lumMod val="95000"/>
                      </a:schemeClr>
                    </a:solidFill>
                  </a:tcPr>
                </a:tc>
                <a:tc>
                  <a:txBody>
                    <a:bodyPr/>
                    <a:lstStyle/>
                    <a:p>
                      <a:r>
                        <a:rPr lang="es-MX" sz="1400" kern="1200" dirty="0">
                          <a:solidFill>
                            <a:schemeClr val="dk1"/>
                          </a:solidFill>
                          <a:effectLst/>
                          <a:latin typeface="Montserrat" panose="00000500000000000000" pitchFamily="50" charset="0"/>
                          <a:ea typeface="+mn-ea"/>
                          <a:cs typeface="+mn-cs"/>
                        </a:rPr>
                        <a:t>Entendimiento de su negocio. Transformar vidas. Contribuir al crecimiento.</a:t>
                      </a:r>
                      <a:endParaRPr lang="es-CO" sz="1400" dirty="0">
                        <a:latin typeface="Montserrat" panose="00000500000000000000" pitchFamily="50" charset="0"/>
                      </a:endParaRPr>
                    </a:p>
                  </a:txBody>
                  <a:tcPr>
                    <a:solidFill>
                      <a:schemeClr val="bg1">
                        <a:lumMod val="95000"/>
                      </a:schemeClr>
                    </a:solidFill>
                  </a:tcPr>
                </a:tc>
                <a:tc>
                  <a:txBody>
                    <a:bodyPr/>
                    <a:lstStyle/>
                    <a:p>
                      <a:r>
                        <a:rPr lang="es-MX" sz="1400" kern="1200" dirty="0">
                          <a:solidFill>
                            <a:schemeClr val="dk1"/>
                          </a:solidFill>
                          <a:effectLst/>
                          <a:latin typeface="Montserrat" panose="00000500000000000000" pitchFamily="50" charset="0"/>
                          <a:ea typeface="+mn-ea"/>
                          <a:cs typeface="+mn-cs"/>
                        </a:rPr>
                        <a:t>Soluciones eficientes. Portafolio diverso.</a:t>
                      </a:r>
                      <a:endParaRPr lang="es-CO" sz="1400" dirty="0">
                        <a:latin typeface="Montserrat" panose="00000500000000000000" pitchFamily="50" charset="0"/>
                      </a:endParaRPr>
                    </a:p>
                  </a:txBody>
                  <a:tcPr>
                    <a:solidFill>
                      <a:schemeClr val="bg1">
                        <a:lumMod val="95000"/>
                      </a:schemeClr>
                    </a:solidFill>
                  </a:tcPr>
                </a:tc>
                <a:tc>
                  <a:txBody>
                    <a:bodyPr/>
                    <a:lstStyle/>
                    <a:p>
                      <a:r>
                        <a:rPr lang="es-MX" sz="1400" kern="1200" dirty="0">
                          <a:solidFill>
                            <a:schemeClr val="dk1"/>
                          </a:solidFill>
                          <a:effectLst/>
                          <a:latin typeface="Montserrat" panose="00000500000000000000" pitchFamily="50" charset="0"/>
                          <a:ea typeface="+mn-ea"/>
                          <a:cs typeface="+mn-cs"/>
                        </a:rPr>
                        <a:t>Procesamiento de pagos. Confianza. Seguridad. Facilitar procesos.</a:t>
                      </a:r>
                      <a:endParaRPr lang="es-CO" sz="1400" dirty="0">
                        <a:latin typeface="Montserrat" panose="00000500000000000000" pitchFamily="50" charset="0"/>
                      </a:endParaRPr>
                    </a:p>
                  </a:txBody>
                  <a:tcPr>
                    <a:solidFill>
                      <a:schemeClr val="bg1">
                        <a:lumMod val="95000"/>
                      </a:schemeClr>
                    </a:solidFill>
                  </a:tcPr>
                </a:tc>
                <a:extLst>
                  <a:ext uri="{0D108BD9-81ED-4DB2-BD59-A6C34878D82A}">
                    <a16:rowId xmlns:a16="http://schemas.microsoft.com/office/drawing/2014/main" val="800475199"/>
                  </a:ext>
                </a:extLst>
              </a:tr>
            </a:tbl>
          </a:graphicData>
        </a:graphic>
      </p:graphicFrame>
      <p:sp>
        <p:nvSpPr>
          <p:cNvPr id="26" name="CuadroTexto 25">
            <a:extLst>
              <a:ext uri="{FF2B5EF4-FFF2-40B4-BE49-F238E27FC236}">
                <a16:creationId xmlns:a16="http://schemas.microsoft.com/office/drawing/2014/main" id="{FA1CA7C6-3C5C-4A48-B878-2AA7F66A8A7B}"/>
              </a:ext>
            </a:extLst>
          </p:cNvPr>
          <p:cNvSpPr txBox="1"/>
          <p:nvPr/>
        </p:nvSpPr>
        <p:spPr>
          <a:xfrm>
            <a:off x="3934665" y="1593639"/>
            <a:ext cx="7619060" cy="1323439"/>
          </a:xfrm>
          <a:prstGeom prst="rect">
            <a:avLst/>
          </a:prstGeom>
          <a:noFill/>
        </p:spPr>
        <p:txBody>
          <a:bodyPr wrap="square">
            <a:spAutoFit/>
          </a:bodyPr>
          <a:lstStyle/>
          <a:p>
            <a:pPr algn="just"/>
            <a:r>
              <a:rPr lang="es-MX" sz="16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Definición de la misión para la compañía teniendo en cuenta el comparativo con las de la competencia, como referencia de conceptos afines al negocio. </a:t>
            </a:r>
          </a:p>
          <a:p>
            <a:pPr algn="just"/>
            <a:endParaRPr lang="es-MX" sz="16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gn="just"/>
            <a:r>
              <a:rPr lang="es-MX" sz="1600" b="1" dirty="0">
                <a:solidFill>
                  <a:schemeClr val="bg1"/>
                </a:solidFill>
                <a:latin typeface="Montserrat" panose="00000500000000000000" pitchFamily="50" charset="0"/>
                <a:cs typeface="Times New Roman" panose="02020603050405020304" pitchFamily="18" charset="0"/>
              </a:rPr>
              <a:t>Conceptos: </a:t>
            </a:r>
            <a:endParaRPr lang="es-CO" sz="1400" b="1" dirty="0">
              <a:solidFill>
                <a:schemeClr val="bg1"/>
              </a:solidFill>
              <a:latin typeface="Montserrat" panose="00000500000000000000" pitchFamily="50" charset="0"/>
            </a:endParaRPr>
          </a:p>
        </p:txBody>
      </p:sp>
      <p:sp>
        <p:nvSpPr>
          <p:cNvPr id="21" name="Subtítulo 2">
            <a:extLst>
              <a:ext uri="{FF2B5EF4-FFF2-40B4-BE49-F238E27FC236}">
                <a16:creationId xmlns:a16="http://schemas.microsoft.com/office/drawing/2014/main" id="{4D2415EE-61C1-4E84-9DBD-22E583717455}"/>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Tree>
    <p:extLst>
      <p:ext uri="{BB962C8B-B14F-4D97-AF65-F5344CB8AC3E}">
        <p14:creationId xmlns:p14="http://schemas.microsoft.com/office/powerpoint/2010/main" val="117327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Rectángulo: esquinas redondeadas 17">
            <a:extLst>
              <a:ext uri="{FF2B5EF4-FFF2-40B4-BE49-F238E27FC236}">
                <a16:creationId xmlns:a16="http://schemas.microsoft.com/office/drawing/2014/main" id="{D4B5A7D9-9F7F-4DF9-BFB4-59233B9EAAE2}"/>
              </a:ext>
            </a:extLst>
          </p:cNvPr>
          <p:cNvSpPr/>
          <p:nvPr/>
        </p:nvSpPr>
        <p:spPr>
          <a:xfrm>
            <a:off x="1947470" y="1989342"/>
            <a:ext cx="8773551" cy="2372572"/>
          </a:xfrm>
          <a:prstGeom prst="roundRect">
            <a:avLst>
              <a:gd name="adj" fmla="val 16855"/>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22" name="Elipse 21">
            <a:extLst>
              <a:ext uri="{FF2B5EF4-FFF2-40B4-BE49-F238E27FC236}">
                <a16:creationId xmlns:a16="http://schemas.microsoft.com/office/drawing/2014/main" id="{71D9100D-42A1-43F4-AE06-BE432F2A39C9}"/>
              </a:ext>
            </a:extLst>
          </p:cNvPr>
          <p:cNvSpPr/>
          <p:nvPr/>
        </p:nvSpPr>
        <p:spPr>
          <a:xfrm>
            <a:off x="1412905" y="2660914"/>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3" name="Imagen 22">
            <a:extLst>
              <a:ext uri="{FF2B5EF4-FFF2-40B4-BE49-F238E27FC236}">
                <a16:creationId xmlns:a16="http://schemas.microsoft.com/office/drawing/2014/main" id="{2240AD9D-1957-4394-932C-2478C08E7CFB}"/>
              </a:ext>
            </a:extLst>
          </p:cNvPr>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675176" y="2938491"/>
            <a:ext cx="523306" cy="523306"/>
          </a:xfrm>
          <a:prstGeom prst="rect">
            <a:avLst/>
          </a:prstGeom>
        </p:spPr>
      </p:pic>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4"/>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6334246" y="730531"/>
            <a:ext cx="4698610"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MISIÓN, VISIÓN Y PROMESA DE VALOR</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12" name="CuadroTexto 11">
            <a:extLst>
              <a:ext uri="{FF2B5EF4-FFF2-40B4-BE49-F238E27FC236}">
                <a16:creationId xmlns:a16="http://schemas.microsoft.com/office/drawing/2014/main" id="{B0C85597-1BC7-421B-950C-CAEAEF8A2972}"/>
              </a:ext>
            </a:extLst>
          </p:cNvPr>
          <p:cNvSpPr txBox="1"/>
          <p:nvPr/>
        </p:nvSpPr>
        <p:spPr>
          <a:xfrm>
            <a:off x="2756457" y="2182439"/>
            <a:ext cx="7652515" cy="1877437"/>
          </a:xfrm>
          <a:prstGeom prst="rect">
            <a:avLst/>
          </a:prstGeom>
          <a:noFill/>
        </p:spPr>
        <p:txBody>
          <a:bodyPr wrap="square">
            <a:spAutoFit/>
          </a:bodyPr>
          <a:lstStyle/>
          <a:p>
            <a:endParaRPr lang="es-CO" sz="1600" dirty="0">
              <a:solidFill>
                <a:schemeClr val="bg1"/>
              </a:solidFill>
              <a:latin typeface="Montserrat" panose="00000500000000000000" pitchFamily="50" charset="0"/>
            </a:endParaRPr>
          </a:p>
          <a:p>
            <a:r>
              <a:rPr lang="es-CO" b="1" dirty="0">
                <a:solidFill>
                  <a:schemeClr val="tx1">
                    <a:lumMod val="75000"/>
                    <a:lumOff val="25000"/>
                  </a:schemeClr>
                </a:solidFill>
                <a:latin typeface="Montserrat" panose="00000500000000000000" pitchFamily="50" charset="0"/>
              </a:rPr>
              <a:t>MISIÓN</a:t>
            </a:r>
            <a:r>
              <a:rPr lang="es-CO" dirty="0">
                <a:solidFill>
                  <a:schemeClr val="tx1">
                    <a:lumMod val="75000"/>
                    <a:lumOff val="25000"/>
                  </a:schemeClr>
                </a:solidFill>
                <a:latin typeface="Montserrat" panose="00000500000000000000" pitchFamily="50" charset="0"/>
              </a:rPr>
              <a:t>. </a:t>
            </a:r>
          </a:p>
          <a:p>
            <a:endParaRPr lang="es-CO" dirty="0">
              <a:solidFill>
                <a:schemeClr val="tx1">
                  <a:lumMod val="75000"/>
                  <a:lumOff val="25000"/>
                </a:schemeClr>
              </a:solidFill>
              <a:latin typeface="Montserrat" panose="00000500000000000000" pitchFamily="50" charset="0"/>
            </a:endParaRPr>
          </a:p>
          <a:p>
            <a:r>
              <a:rPr lang="es-CO" sz="1600" dirty="0">
                <a:solidFill>
                  <a:schemeClr val="tx1">
                    <a:lumMod val="75000"/>
                    <a:lumOff val="25000"/>
                  </a:schemeClr>
                </a:solidFill>
                <a:latin typeface="Montserrat" panose="00000500000000000000" pitchFamily="50" charset="0"/>
              </a:rPr>
              <a:t>“Impulsar el crecimiento de los negocios centrados en nuestros clientes, mediante soluciones tecnológicas automatizadas e innovadoras que faciliten los ecosistemas para la concentración y dispersión segura de fondos, bajo una experiencia memorable de servicio”</a:t>
            </a:r>
          </a:p>
        </p:txBody>
      </p:sp>
      <p:sp>
        <p:nvSpPr>
          <p:cNvPr id="13" name="Rectángulo 12">
            <a:extLst>
              <a:ext uri="{FF2B5EF4-FFF2-40B4-BE49-F238E27FC236}">
                <a16:creationId xmlns:a16="http://schemas.microsoft.com/office/drawing/2014/main" id="{029F18A8-E3C8-4632-90CB-EE0E371EBE5C}"/>
              </a:ext>
            </a:extLst>
          </p:cNvPr>
          <p:cNvSpPr/>
          <p:nvPr/>
        </p:nvSpPr>
        <p:spPr>
          <a:xfrm>
            <a:off x="0" y="5317588"/>
            <a:ext cx="12192000" cy="1540412"/>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 name="CuadroTexto 20">
            <a:extLst>
              <a:ext uri="{FF2B5EF4-FFF2-40B4-BE49-F238E27FC236}">
                <a16:creationId xmlns:a16="http://schemas.microsoft.com/office/drawing/2014/main" id="{5058613E-A70E-467A-8449-894D1A3640E8}"/>
              </a:ext>
            </a:extLst>
          </p:cNvPr>
          <p:cNvSpPr txBox="1"/>
          <p:nvPr/>
        </p:nvSpPr>
        <p:spPr>
          <a:xfrm>
            <a:off x="882282" y="5714701"/>
            <a:ext cx="10427435" cy="738664"/>
          </a:xfrm>
          <a:prstGeom prst="rect">
            <a:avLst/>
          </a:prstGeom>
          <a:noFill/>
        </p:spPr>
        <p:txBody>
          <a:bodyPr wrap="square">
            <a:spAutoFit/>
          </a:bodyPr>
          <a:lstStyle/>
          <a:p>
            <a:pPr algn="just" rtl="0">
              <a:spcBef>
                <a:spcPts val="0"/>
              </a:spcBef>
              <a:spcAft>
                <a:spcPts val="0"/>
              </a:spcAft>
            </a:pPr>
            <a:r>
              <a:rPr lang="es-MX" sz="1400" b="1" i="0" u="none" strike="noStrike" dirty="0">
                <a:solidFill>
                  <a:schemeClr val="bg1"/>
                </a:solidFill>
                <a:effectLst/>
                <a:latin typeface="Bjorn Regular" panose="02000500000000000000" pitchFamily="2" charset="0"/>
              </a:rPr>
              <a:t>Misión (Actual).  </a:t>
            </a:r>
            <a:r>
              <a:rPr lang="es-MX" sz="1400" b="0" i="0" u="none" strike="noStrike" dirty="0">
                <a:solidFill>
                  <a:schemeClr val="bg1"/>
                </a:solidFill>
                <a:effectLst/>
                <a:latin typeface="Montserrat" panose="00000500000000000000" pitchFamily="50" charset="0"/>
              </a:rPr>
              <a:t>Nuestro centro son nuestros clientes, trabajamos para facilitarles un ecosistema de pago en línea para que la experiencia de venta de sus productos y servicios sea la mejor mediante los medios de pago más innovadores y una experiencia de usuario de la más alta calidad.  </a:t>
            </a:r>
            <a:endParaRPr lang="es-MX" sz="1400" b="0" dirty="0">
              <a:solidFill>
                <a:schemeClr val="bg1"/>
              </a:solidFill>
              <a:effectLst/>
              <a:latin typeface="Montserrat" panose="00000500000000000000" pitchFamily="50" charset="0"/>
            </a:endParaRPr>
          </a:p>
        </p:txBody>
      </p:sp>
      <p:sp>
        <p:nvSpPr>
          <p:cNvPr id="19" name="Subtítulo 2">
            <a:extLst>
              <a:ext uri="{FF2B5EF4-FFF2-40B4-BE49-F238E27FC236}">
                <a16:creationId xmlns:a16="http://schemas.microsoft.com/office/drawing/2014/main" id="{E857FF29-6511-4973-9356-FC014C8D1A77}"/>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Tree>
    <p:extLst>
      <p:ext uri="{BB962C8B-B14F-4D97-AF65-F5344CB8AC3E}">
        <p14:creationId xmlns:p14="http://schemas.microsoft.com/office/powerpoint/2010/main" val="2715991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6334246" y="730531"/>
            <a:ext cx="4698610"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MISIÓN, VISIÓN Y PROMESA DE VALOR</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18" name="CuadroTexto 17">
            <a:extLst>
              <a:ext uri="{FF2B5EF4-FFF2-40B4-BE49-F238E27FC236}">
                <a16:creationId xmlns:a16="http://schemas.microsoft.com/office/drawing/2014/main" id="{0020ACAE-CE63-4A8D-BA2B-80A38CA3BF5D}"/>
              </a:ext>
            </a:extLst>
          </p:cNvPr>
          <p:cNvSpPr txBox="1"/>
          <p:nvPr/>
        </p:nvSpPr>
        <p:spPr>
          <a:xfrm>
            <a:off x="6611815" y="6339799"/>
            <a:ext cx="4893723" cy="276742"/>
          </a:xfrm>
          <a:prstGeom prst="rect">
            <a:avLst/>
          </a:prstGeom>
          <a:noFill/>
        </p:spPr>
        <p:txBody>
          <a:bodyPr wrap="square">
            <a:spAutoFit/>
          </a:bodyPr>
          <a:lstStyle/>
          <a:p>
            <a:pPr algn="r">
              <a:lnSpc>
                <a:spcPct val="107000"/>
              </a:lnSpc>
              <a:spcAft>
                <a:spcPts val="800"/>
              </a:spcAft>
            </a:pPr>
            <a:r>
              <a:rPr lang="es-MX" sz="1200" dirty="0">
                <a:solidFill>
                  <a:srgbClr val="FF8BA4"/>
                </a:solidFill>
                <a:effectLst/>
                <a:latin typeface="Montserrat" panose="00000500000000000000" pitchFamily="50" charset="0"/>
                <a:ea typeface="Calibri" panose="020F0502020204030204" pitchFamily="34" charset="0"/>
                <a:cs typeface="Times New Roman" panose="02020603050405020304" pitchFamily="18" charset="0"/>
              </a:rPr>
              <a:t>Herramienta. DEFINICIÓN MISIÓN, VISIÓN Y PROMESA</a:t>
            </a:r>
          </a:p>
        </p:txBody>
      </p:sp>
      <p:pic>
        <p:nvPicPr>
          <p:cNvPr id="19" name="Imagen 18">
            <a:extLst>
              <a:ext uri="{FF2B5EF4-FFF2-40B4-BE49-F238E27FC236}">
                <a16:creationId xmlns:a16="http://schemas.microsoft.com/office/drawing/2014/main" id="{98D5A254-D88E-4899-98CC-17CD38D7A445}"/>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artisticPhotocopy/>
                    </a14:imgEffect>
                  </a14:imgLayer>
                </a14:imgProps>
              </a:ext>
              <a:ext uri="{28A0092B-C50C-407E-A947-70E740481C1C}">
                <a14:useLocalDpi xmlns:a14="http://schemas.microsoft.com/office/drawing/2010/main" val="0"/>
              </a:ext>
            </a:extLst>
          </a:blip>
          <a:stretch>
            <a:fillRect/>
          </a:stretch>
        </p:blipFill>
        <p:spPr>
          <a:xfrm>
            <a:off x="11491470" y="6335074"/>
            <a:ext cx="239151" cy="239151"/>
          </a:xfrm>
          <a:prstGeom prst="rect">
            <a:avLst/>
          </a:prstGeom>
        </p:spPr>
      </p:pic>
      <p:sp>
        <p:nvSpPr>
          <p:cNvPr id="22" name="Rectángulo: esquinas redondeadas 21">
            <a:extLst>
              <a:ext uri="{FF2B5EF4-FFF2-40B4-BE49-F238E27FC236}">
                <a16:creationId xmlns:a16="http://schemas.microsoft.com/office/drawing/2014/main" id="{B76CE7C4-44BB-493E-889D-E84EC001130D}"/>
              </a:ext>
            </a:extLst>
          </p:cNvPr>
          <p:cNvSpPr/>
          <p:nvPr/>
        </p:nvSpPr>
        <p:spPr>
          <a:xfrm>
            <a:off x="614693" y="1490385"/>
            <a:ext cx="2705279" cy="4816555"/>
          </a:xfrm>
          <a:prstGeom prst="roundRect">
            <a:avLst>
              <a:gd name="adj" fmla="val 8347"/>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Aft>
                <a:spcPts val="800"/>
              </a:spcAft>
            </a:pP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CuadroTexto 22">
            <a:extLst>
              <a:ext uri="{FF2B5EF4-FFF2-40B4-BE49-F238E27FC236}">
                <a16:creationId xmlns:a16="http://schemas.microsoft.com/office/drawing/2014/main" id="{8AE12E5E-81DC-4BC4-9DA3-FF6ABC0BF307}"/>
              </a:ext>
            </a:extLst>
          </p:cNvPr>
          <p:cNvSpPr txBox="1"/>
          <p:nvPr/>
        </p:nvSpPr>
        <p:spPr>
          <a:xfrm>
            <a:off x="814054" y="2866933"/>
            <a:ext cx="2366890" cy="3323987"/>
          </a:xfrm>
          <a:prstGeom prst="rect">
            <a:avLst/>
          </a:prstGeom>
          <a:noFill/>
        </p:spPr>
        <p:txBody>
          <a:bodyPr wrap="square">
            <a:spAutoFit/>
          </a:bodyPr>
          <a:lstStyle/>
          <a:p>
            <a:pPr marL="285750" indent="-285750">
              <a:buFont typeface="Arial" panose="020B0604020202020204" pitchFamily="34" charset="0"/>
              <a:buChar char="•"/>
            </a:pPr>
            <a:r>
              <a:rPr lang="es-MX" sz="1400" dirty="0">
                <a:solidFill>
                  <a:schemeClr val="bg1"/>
                </a:solidFill>
                <a:latin typeface="Montserrat" panose="00000500000000000000" pitchFamily="50" charset="0"/>
              </a:rPr>
              <a:t>Para dónde va la compañía.</a:t>
            </a:r>
          </a:p>
          <a:p>
            <a:pPr marL="285750" indent="-285750">
              <a:buFont typeface="Arial" panose="020B0604020202020204" pitchFamily="34" charset="0"/>
              <a:buChar char="•"/>
            </a:pPr>
            <a:r>
              <a:rPr lang="es-MX" sz="1400" dirty="0">
                <a:solidFill>
                  <a:schemeClr val="bg1"/>
                </a:solidFill>
                <a:latin typeface="Montserrat" panose="00000500000000000000" pitchFamily="50" charset="0"/>
              </a:rPr>
              <a:t>Metas a mediano y largo plazo.</a:t>
            </a:r>
          </a:p>
          <a:p>
            <a:pPr marL="285750" indent="-285750">
              <a:buFont typeface="Arial" panose="020B0604020202020204" pitchFamily="34" charset="0"/>
              <a:buChar char="•"/>
            </a:pPr>
            <a:r>
              <a:rPr lang="es-MX" sz="1400" dirty="0">
                <a:solidFill>
                  <a:schemeClr val="bg1"/>
                </a:solidFill>
                <a:latin typeface="Montserrat" panose="00000500000000000000" pitchFamily="50" charset="0"/>
              </a:rPr>
              <a:t>Expectativa ideal a alcanzar por la compañía.</a:t>
            </a:r>
          </a:p>
          <a:p>
            <a:pPr marL="285750" indent="-285750">
              <a:buFont typeface="Arial" panose="020B0604020202020204" pitchFamily="34" charset="0"/>
              <a:buChar char="•"/>
            </a:pPr>
            <a:r>
              <a:rPr lang="es-MX" sz="1400" dirty="0">
                <a:solidFill>
                  <a:schemeClr val="bg1"/>
                </a:solidFill>
                <a:latin typeface="Montserrat" panose="00000500000000000000" pitchFamily="50" charset="0"/>
              </a:rPr>
              <a:t>Plantea los criterios para conseguir las metas.</a:t>
            </a:r>
          </a:p>
          <a:p>
            <a:pPr marL="285750" indent="-285750">
              <a:buFont typeface="Arial" panose="020B0604020202020204" pitchFamily="34" charset="0"/>
              <a:buChar char="•"/>
            </a:pPr>
            <a:r>
              <a:rPr lang="es-MX" sz="1400" dirty="0">
                <a:solidFill>
                  <a:schemeClr val="bg1"/>
                </a:solidFill>
                <a:latin typeface="Montserrat" panose="00000500000000000000" pitchFamily="50" charset="0"/>
              </a:rPr>
              <a:t>Cómo serán atendidas las necesidades de los clientes.</a:t>
            </a:r>
          </a:p>
          <a:p>
            <a:pPr marL="285750" indent="-285750">
              <a:buFont typeface="Arial" panose="020B0604020202020204" pitchFamily="34" charset="0"/>
              <a:buChar char="•"/>
            </a:pPr>
            <a:endParaRPr lang="es-CO" sz="1400" dirty="0">
              <a:solidFill>
                <a:schemeClr val="bg1"/>
              </a:solidFill>
              <a:latin typeface="Montserrat" panose="00000500000000000000" pitchFamily="50" charset="0"/>
            </a:endParaRPr>
          </a:p>
        </p:txBody>
      </p:sp>
      <p:sp>
        <p:nvSpPr>
          <p:cNvPr id="25" name="CuadroTexto 24">
            <a:extLst>
              <a:ext uri="{FF2B5EF4-FFF2-40B4-BE49-F238E27FC236}">
                <a16:creationId xmlns:a16="http://schemas.microsoft.com/office/drawing/2014/main" id="{FC5DF77B-A7D0-49DA-8CA9-36751C97B734}"/>
              </a:ext>
            </a:extLst>
          </p:cNvPr>
          <p:cNvSpPr txBox="1"/>
          <p:nvPr/>
        </p:nvSpPr>
        <p:spPr>
          <a:xfrm>
            <a:off x="1023745" y="1907662"/>
            <a:ext cx="1887173" cy="646331"/>
          </a:xfrm>
          <a:prstGeom prst="rect">
            <a:avLst/>
          </a:prstGeom>
          <a:noFill/>
        </p:spPr>
        <p:txBody>
          <a:bodyPr wrap="square">
            <a:spAutoFit/>
          </a:bodyPr>
          <a:lstStyle/>
          <a:p>
            <a:pPr algn="ctr"/>
            <a:r>
              <a:rPr lang="es-CO" sz="3600" dirty="0">
                <a:solidFill>
                  <a:schemeClr val="bg1"/>
                </a:solidFill>
                <a:latin typeface="Bjorn Regular" panose="02000500000000000000" pitchFamily="2" charset="0"/>
              </a:rPr>
              <a:t>VISIÓN</a:t>
            </a:r>
          </a:p>
        </p:txBody>
      </p:sp>
      <p:graphicFrame>
        <p:nvGraphicFramePr>
          <p:cNvPr id="3" name="Tabla 3">
            <a:extLst>
              <a:ext uri="{FF2B5EF4-FFF2-40B4-BE49-F238E27FC236}">
                <a16:creationId xmlns:a16="http://schemas.microsoft.com/office/drawing/2014/main" id="{0DF6D34F-D980-4CE3-91C1-C1B10DAE24A2}"/>
              </a:ext>
            </a:extLst>
          </p:cNvPr>
          <p:cNvGraphicFramePr>
            <a:graphicFrameLocks noGrp="1"/>
          </p:cNvGraphicFramePr>
          <p:nvPr/>
        </p:nvGraphicFramePr>
        <p:xfrm>
          <a:off x="3958246" y="3241687"/>
          <a:ext cx="7619060" cy="2382520"/>
        </p:xfrm>
        <a:graphic>
          <a:graphicData uri="http://schemas.openxmlformats.org/drawingml/2006/table">
            <a:tbl>
              <a:tblPr firstRow="1" bandRow="1">
                <a:tableStyleId>{5C22544A-7EE6-4342-B048-85BDC9FD1C3A}</a:tableStyleId>
              </a:tblPr>
              <a:tblGrid>
                <a:gridCol w="1904765">
                  <a:extLst>
                    <a:ext uri="{9D8B030D-6E8A-4147-A177-3AD203B41FA5}">
                      <a16:colId xmlns:a16="http://schemas.microsoft.com/office/drawing/2014/main" val="2409235825"/>
                    </a:ext>
                  </a:extLst>
                </a:gridCol>
                <a:gridCol w="1904765">
                  <a:extLst>
                    <a:ext uri="{9D8B030D-6E8A-4147-A177-3AD203B41FA5}">
                      <a16:colId xmlns:a16="http://schemas.microsoft.com/office/drawing/2014/main" val="16714536"/>
                    </a:ext>
                  </a:extLst>
                </a:gridCol>
                <a:gridCol w="1904765">
                  <a:extLst>
                    <a:ext uri="{9D8B030D-6E8A-4147-A177-3AD203B41FA5}">
                      <a16:colId xmlns:a16="http://schemas.microsoft.com/office/drawing/2014/main" val="1568173729"/>
                    </a:ext>
                  </a:extLst>
                </a:gridCol>
                <a:gridCol w="1904765">
                  <a:extLst>
                    <a:ext uri="{9D8B030D-6E8A-4147-A177-3AD203B41FA5}">
                      <a16:colId xmlns:a16="http://schemas.microsoft.com/office/drawing/2014/main" val="2706154456"/>
                    </a:ext>
                  </a:extLst>
                </a:gridCol>
              </a:tblGrid>
              <a:tr h="370840">
                <a:tc>
                  <a:txBody>
                    <a:bodyPr/>
                    <a:lstStyle/>
                    <a:p>
                      <a:pPr algn="ctr"/>
                      <a:r>
                        <a:rPr lang="es-MX" sz="1400" dirty="0">
                          <a:solidFill>
                            <a:srgbClr val="FF0038"/>
                          </a:solidFill>
                          <a:latin typeface="Montserrat" panose="00000500000000000000" pitchFamily="50" charset="0"/>
                        </a:rPr>
                        <a:t>MERCADO</a:t>
                      </a:r>
                      <a:endParaRPr lang="es-CO" sz="1400" dirty="0">
                        <a:solidFill>
                          <a:srgbClr val="FF0038"/>
                        </a:solidFill>
                        <a:latin typeface="Montserrat" panose="00000500000000000000" pitchFamily="50" charset="0"/>
                      </a:endParaRPr>
                    </a:p>
                  </a:txBody>
                  <a:tcPr>
                    <a:solidFill>
                      <a:schemeClr val="bg1">
                        <a:lumMod val="75000"/>
                      </a:schemeClr>
                    </a:solidFill>
                  </a:tcPr>
                </a:tc>
                <a:tc>
                  <a:txBody>
                    <a:bodyPr/>
                    <a:lstStyle/>
                    <a:p>
                      <a:pPr algn="ctr"/>
                      <a:r>
                        <a:rPr lang="es-MX" sz="1400" dirty="0">
                          <a:solidFill>
                            <a:srgbClr val="FF0038"/>
                          </a:solidFill>
                          <a:latin typeface="Montserrat" panose="00000500000000000000" pitchFamily="50" charset="0"/>
                        </a:rPr>
                        <a:t>EMPRESA</a:t>
                      </a:r>
                      <a:endParaRPr lang="es-CO" sz="1400" dirty="0">
                        <a:solidFill>
                          <a:srgbClr val="FF0038"/>
                        </a:solidFill>
                        <a:latin typeface="Montserrat" panose="00000500000000000000" pitchFamily="50" charset="0"/>
                      </a:endParaRPr>
                    </a:p>
                  </a:txBody>
                  <a:tcPr>
                    <a:solidFill>
                      <a:schemeClr val="bg1">
                        <a:lumMod val="75000"/>
                      </a:schemeClr>
                    </a:solidFill>
                  </a:tcPr>
                </a:tc>
                <a:tc>
                  <a:txBody>
                    <a:bodyPr/>
                    <a:lstStyle/>
                    <a:p>
                      <a:pPr algn="ctr"/>
                      <a:r>
                        <a:rPr lang="es-MX" sz="1400" dirty="0">
                          <a:solidFill>
                            <a:srgbClr val="FF0038"/>
                          </a:solidFill>
                          <a:latin typeface="Montserrat" panose="00000500000000000000" pitchFamily="50" charset="0"/>
                        </a:rPr>
                        <a:t>CLIENTE</a:t>
                      </a:r>
                      <a:endParaRPr lang="es-CO" sz="1400" dirty="0">
                        <a:solidFill>
                          <a:srgbClr val="FF0038"/>
                        </a:solidFill>
                        <a:latin typeface="Montserrat" panose="00000500000000000000" pitchFamily="50" charset="0"/>
                      </a:endParaRPr>
                    </a:p>
                  </a:txBody>
                  <a:tcPr>
                    <a:solidFill>
                      <a:schemeClr val="bg1">
                        <a:lumMod val="75000"/>
                      </a:schemeClr>
                    </a:solidFill>
                  </a:tcPr>
                </a:tc>
                <a:tc>
                  <a:txBody>
                    <a:bodyPr/>
                    <a:lstStyle/>
                    <a:p>
                      <a:pPr algn="ctr"/>
                      <a:r>
                        <a:rPr lang="es-MX" sz="1400" dirty="0">
                          <a:solidFill>
                            <a:srgbClr val="FF0038"/>
                          </a:solidFill>
                          <a:latin typeface="Montserrat" panose="00000500000000000000" pitchFamily="50" charset="0"/>
                        </a:rPr>
                        <a:t>PRODUCTO</a:t>
                      </a:r>
                      <a:endParaRPr lang="es-CO" sz="1400" dirty="0">
                        <a:solidFill>
                          <a:srgbClr val="FF0038"/>
                        </a:solidFill>
                        <a:latin typeface="Montserrat" panose="00000500000000000000" pitchFamily="50" charset="0"/>
                      </a:endParaRPr>
                    </a:p>
                  </a:txBody>
                  <a:tcPr>
                    <a:solidFill>
                      <a:schemeClr val="bg1">
                        <a:lumMod val="75000"/>
                      </a:schemeClr>
                    </a:solidFill>
                  </a:tcPr>
                </a:tc>
                <a:extLst>
                  <a:ext uri="{0D108BD9-81ED-4DB2-BD59-A6C34878D82A}">
                    <a16:rowId xmlns:a16="http://schemas.microsoft.com/office/drawing/2014/main" val="2172268765"/>
                  </a:ext>
                </a:extLst>
              </a:tr>
              <a:tr h="370840">
                <a:tc>
                  <a:txBody>
                    <a:bodyPr/>
                    <a:lstStyle/>
                    <a:p>
                      <a:r>
                        <a:rPr lang="es-MX" sz="1800" kern="1200" dirty="0">
                          <a:solidFill>
                            <a:schemeClr val="dk1"/>
                          </a:solidFill>
                          <a:effectLst/>
                          <a:latin typeface="+mn-lt"/>
                          <a:ea typeface="+mn-ea"/>
                          <a:cs typeface="+mn-cs"/>
                        </a:rPr>
                        <a:t>Globalidad. Progreso. Cobertura.</a:t>
                      </a:r>
                      <a:endParaRPr lang="es-CO" sz="1400" dirty="0">
                        <a:latin typeface="Montserrat" panose="00000500000000000000" pitchFamily="50" charset="0"/>
                      </a:endParaRPr>
                    </a:p>
                  </a:txBody>
                  <a:tcPr>
                    <a:solidFill>
                      <a:schemeClr val="bg1">
                        <a:lumMod val="95000"/>
                      </a:schemeClr>
                    </a:solidFill>
                  </a:tcPr>
                </a:tc>
                <a:tc>
                  <a:txBody>
                    <a:bodyPr/>
                    <a:lstStyle/>
                    <a:p>
                      <a:r>
                        <a:rPr lang="es-MX" sz="1800" kern="1200" dirty="0">
                          <a:solidFill>
                            <a:schemeClr val="dk1"/>
                          </a:solidFill>
                          <a:effectLst/>
                          <a:latin typeface="+mn-lt"/>
                          <a:ea typeface="+mn-ea"/>
                          <a:cs typeface="+mn-cs"/>
                        </a:rPr>
                        <a:t>Líder. Equipo multidisciplinario. Experiencia. Romper fronteras. Tomar acción. Primera solución.</a:t>
                      </a:r>
                      <a:endParaRPr lang="es-CO" sz="1800" kern="1200" dirty="0">
                        <a:solidFill>
                          <a:schemeClr val="dk1"/>
                        </a:solidFill>
                        <a:effectLst/>
                        <a:latin typeface="+mn-lt"/>
                        <a:ea typeface="+mn-ea"/>
                        <a:cs typeface="+mn-cs"/>
                      </a:endParaRPr>
                    </a:p>
                    <a:p>
                      <a:r>
                        <a:rPr lang="es-MX" sz="1800" kern="1200" dirty="0">
                          <a:solidFill>
                            <a:schemeClr val="dk1"/>
                          </a:solidFill>
                          <a:effectLst/>
                          <a:latin typeface="+mn-lt"/>
                          <a:ea typeface="+mn-ea"/>
                          <a:cs typeface="+mn-cs"/>
                        </a:rPr>
                        <a:t>Socio.</a:t>
                      </a:r>
                      <a:endParaRPr lang="es-CO" sz="1800" kern="1200" dirty="0">
                        <a:solidFill>
                          <a:schemeClr val="dk1"/>
                        </a:solidFill>
                        <a:effectLst/>
                        <a:latin typeface="+mn-lt"/>
                        <a:ea typeface="+mn-ea"/>
                        <a:cs typeface="+mn-cs"/>
                      </a:endParaRPr>
                    </a:p>
                  </a:txBody>
                  <a:tcPr>
                    <a:solidFill>
                      <a:schemeClr val="bg1">
                        <a:lumMod val="95000"/>
                      </a:schemeClr>
                    </a:solidFill>
                  </a:tcPr>
                </a:tc>
                <a:tc>
                  <a:txBody>
                    <a:bodyPr/>
                    <a:lstStyle/>
                    <a:p>
                      <a:r>
                        <a:rPr lang="es-MX" sz="1800" kern="1200" dirty="0">
                          <a:solidFill>
                            <a:schemeClr val="dk1"/>
                          </a:solidFill>
                          <a:effectLst/>
                          <a:latin typeface="+mn-lt"/>
                          <a:ea typeface="+mn-ea"/>
                          <a:cs typeface="+mn-cs"/>
                        </a:rPr>
                        <a:t>Oportunidad. Igualdad. Multiclientes. Un mismo objetivo. Juntos.</a:t>
                      </a:r>
                      <a:endParaRPr lang="es-CO" sz="1400" dirty="0">
                        <a:latin typeface="Montserrat" panose="00000500000000000000" pitchFamily="50" charset="0"/>
                      </a:endParaRPr>
                    </a:p>
                  </a:txBody>
                  <a:tcPr>
                    <a:solidFill>
                      <a:schemeClr val="bg1">
                        <a:lumMod val="95000"/>
                      </a:schemeClr>
                    </a:solidFill>
                  </a:tcPr>
                </a:tc>
                <a:tc>
                  <a:txBody>
                    <a:bodyPr/>
                    <a:lstStyle/>
                    <a:p>
                      <a:r>
                        <a:rPr lang="es-MX" sz="1800" kern="1200" dirty="0">
                          <a:solidFill>
                            <a:schemeClr val="dk1"/>
                          </a:solidFill>
                          <a:effectLst/>
                          <a:latin typeface="+mn-lt"/>
                          <a:ea typeface="+mn-ea"/>
                          <a:cs typeface="+mn-cs"/>
                        </a:rPr>
                        <a:t>Soluciones integrales. Servicio eficiente. Innovación. Pago del futuro.</a:t>
                      </a:r>
                      <a:endParaRPr lang="es-CO" sz="1400" dirty="0">
                        <a:latin typeface="Montserrat" panose="00000500000000000000" pitchFamily="50" charset="0"/>
                      </a:endParaRPr>
                    </a:p>
                  </a:txBody>
                  <a:tcPr>
                    <a:solidFill>
                      <a:schemeClr val="bg1">
                        <a:lumMod val="95000"/>
                      </a:schemeClr>
                    </a:solidFill>
                  </a:tcPr>
                </a:tc>
                <a:extLst>
                  <a:ext uri="{0D108BD9-81ED-4DB2-BD59-A6C34878D82A}">
                    <a16:rowId xmlns:a16="http://schemas.microsoft.com/office/drawing/2014/main" val="800475199"/>
                  </a:ext>
                </a:extLst>
              </a:tr>
            </a:tbl>
          </a:graphicData>
        </a:graphic>
      </p:graphicFrame>
      <p:sp>
        <p:nvSpPr>
          <p:cNvPr id="26" name="CuadroTexto 25">
            <a:extLst>
              <a:ext uri="{FF2B5EF4-FFF2-40B4-BE49-F238E27FC236}">
                <a16:creationId xmlns:a16="http://schemas.microsoft.com/office/drawing/2014/main" id="{FA1CA7C6-3C5C-4A48-B878-2AA7F66A8A7B}"/>
              </a:ext>
            </a:extLst>
          </p:cNvPr>
          <p:cNvSpPr txBox="1"/>
          <p:nvPr/>
        </p:nvSpPr>
        <p:spPr>
          <a:xfrm>
            <a:off x="3934665" y="1706183"/>
            <a:ext cx="7619060" cy="1323439"/>
          </a:xfrm>
          <a:prstGeom prst="rect">
            <a:avLst/>
          </a:prstGeom>
          <a:noFill/>
        </p:spPr>
        <p:txBody>
          <a:bodyPr wrap="square">
            <a:spAutoFit/>
          </a:bodyPr>
          <a:lstStyle/>
          <a:p>
            <a:pPr algn="just"/>
            <a:r>
              <a:rPr lang="es-MX" sz="16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Definición de la visión para la compañía teniendo en cuenta el comparativo con las de la competencia, como referencia de conceptos afines al negocio. </a:t>
            </a:r>
          </a:p>
          <a:p>
            <a:pPr algn="just"/>
            <a:endParaRPr lang="es-MX" sz="16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gn="just"/>
            <a:r>
              <a:rPr lang="es-MX" sz="1600" b="1" dirty="0">
                <a:solidFill>
                  <a:schemeClr val="bg1"/>
                </a:solidFill>
                <a:latin typeface="Montserrat" panose="00000500000000000000" pitchFamily="50" charset="0"/>
                <a:cs typeface="Times New Roman" panose="02020603050405020304" pitchFamily="18" charset="0"/>
              </a:rPr>
              <a:t>Conceptos: </a:t>
            </a:r>
            <a:endParaRPr lang="es-CO" sz="1400" b="1" dirty="0">
              <a:solidFill>
                <a:schemeClr val="bg1"/>
              </a:solidFill>
              <a:latin typeface="Montserrat" panose="00000500000000000000" pitchFamily="50" charset="0"/>
            </a:endParaRPr>
          </a:p>
        </p:txBody>
      </p:sp>
      <p:sp>
        <p:nvSpPr>
          <p:cNvPr id="21" name="Subtítulo 2">
            <a:extLst>
              <a:ext uri="{FF2B5EF4-FFF2-40B4-BE49-F238E27FC236}">
                <a16:creationId xmlns:a16="http://schemas.microsoft.com/office/drawing/2014/main" id="{CA26EF5B-A0F7-4D34-A6C0-7FBA710EB9C7}"/>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Tree>
    <p:extLst>
      <p:ext uri="{BB962C8B-B14F-4D97-AF65-F5344CB8AC3E}">
        <p14:creationId xmlns:p14="http://schemas.microsoft.com/office/powerpoint/2010/main" val="932155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Rectángulo: esquinas redondeadas 17">
            <a:extLst>
              <a:ext uri="{FF2B5EF4-FFF2-40B4-BE49-F238E27FC236}">
                <a16:creationId xmlns:a16="http://schemas.microsoft.com/office/drawing/2014/main" id="{D4B5A7D9-9F7F-4DF9-BFB4-59233B9EAAE2}"/>
              </a:ext>
            </a:extLst>
          </p:cNvPr>
          <p:cNvSpPr/>
          <p:nvPr/>
        </p:nvSpPr>
        <p:spPr>
          <a:xfrm>
            <a:off x="1947470" y="2169408"/>
            <a:ext cx="8773551" cy="2122165"/>
          </a:xfrm>
          <a:prstGeom prst="roundRect">
            <a:avLst>
              <a:gd name="adj" fmla="val 16855"/>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22" name="Elipse 21">
            <a:extLst>
              <a:ext uri="{FF2B5EF4-FFF2-40B4-BE49-F238E27FC236}">
                <a16:creationId xmlns:a16="http://schemas.microsoft.com/office/drawing/2014/main" id="{71D9100D-42A1-43F4-AE06-BE432F2A39C9}"/>
              </a:ext>
            </a:extLst>
          </p:cNvPr>
          <p:cNvSpPr/>
          <p:nvPr/>
        </p:nvSpPr>
        <p:spPr>
          <a:xfrm>
            <a:off x="1412905" y="2660914"/>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3" name="Imagen 22">
            <a:extLst>
              <a:ext uri="{FF2B5EF4-FFF2-40B4-BE49-F238E27FC236}">
                <a16:creationId xmlns:a16="http://schemas.microsoft.com/office/drawing/2014/main" id="{2240AD9D-1957-4394-932C-2478C08E7CFB}"/>
              </a:ext>
            </a:extLst>
          </p:cNvPr>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675176" y="2938491"/>
            <a:ext cx="523306" cy="523306"/>
          </a:xfrm>
          <a:prstGeom prst="rect">
            <a:avLst/>
          </a:prstGeom>
        </p:spPr>
      </p:pic>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4"/>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6334246" y="730531"/>
            <a:ext cx="4698610"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MISIÓN, VISIÓN Y PROMESA DE VALOR</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12" name="CuadroTexto 11">
            <a:extLst>
              <a:ext uri="{FF2B5EF4-FFF2-40B4-BE49-F238E27FC236}">
                <a16:creationId xmlns:a16="http://schemas.microsoft.com/office/drawing/2014/main" id="{B0C85597-1BC7-421B-950C-CAEAEF8A2972}"/>
              </a:ext>
            </a:extLst>
          </p:cNvPr>
          <p:cNvSpPr txBox="1"/>
          <p:nvPr/>
        </p:nvSpPr>
        <p:spPr>
          <a:xfrm>
            <a:off x="2849530" y="2370297"/>
            <a:ext cx="7514552" cy="1631216"/>
          </a:xfrm>
          <a:prstGeom prst="rect">
            <a:avLst/>
          </a:prstGeom>
          <a:noFill/>
        </p:spPr>
        <p:txBody>
          <a:bodyPr wrap="square">
            <a:spAutoFit/>
          </a:bodyPr>
          <a:lstStyle/>
          <a:p>
            <a:endParaRPr lang="es-CO" sz="1600" dirty="0">
              <a:solidFill>
                <a:schemeClr val="bg1"/>
              </a:solidFill>
              <a:latin typeface="Montserrat" panose="00000500000000000000" pitchFamily="50" charset="0"/>
            </a:endParaRPr>
          </a:p>
          <a:p>
            <a:r>
              <a:rPr lang="es-CO" b="1" dirty="0">
                <a:solidFill>
                  <a:schemeClr val="tx1">
                    <a:lumMod val="75000"/>
                    <a:lumOff val="25000"/>
                  </a:schemeClr>
                </a:solidFill>
                <a:latin typeface="Montserrat" panose="00000500000000000000" pitchFamily="50" charset="0"/>
              </a:rPr>
              <a:t>VISIÓN</a:t>
            </a:r>
            <a:r>
              <a:rPr lang="es-CO" dirty="0">
                <a:solidFill>
                  <a:schemeClr val="tx1">
                    <a:lumMod val="75000"/>
                    <a:lumOff val="25000"/>
                  </a:schemeClr>
                </a:solidFill>
                <a:latin typeface="Montserrat" panose="00000500000000000000" pitchFamily="50" charset="0"/>
              </a:rPr>
              <a:t>. </a:t>
            </a:r>
          </a:p>
          <a:p>
            <a:endParaRPr lang="es-CO" dirty="0">
              <a:solidFill>
                <a:schemeClr val="tx1">
                  <a:lumMod val="75000"/>
                  <a:lumOff val="25000"/>
                </a:schemeClr>
              </a:solidFill>
              <a:latin typeface="Montserrat" panose="00000500000000000000" pitchFamily="50" charset="0"/>
            </a:endParaRPr>
          </a:p>
          <a:p>
            <a:r>
              <a:rPr lang="es-CO" sz="1600" dirty="0">
                <a:solidFill>
                  <a:schemeClr val="tx1">
                    <a:lumMod val="75000"/>
                    <a:lumOff val="25000"/>
                  </a:schemeClr>
                </a:solidFill>
                <a:latin typeface="Montserrat" panose="00000500000000000000" pitchFamily="50" charset="0"/>
              </a:rPr>
              <a:t>“Hacer de nuestros clientes un ejemplo global de crecimiento en ecosistemas transaccionales por medio del uso de soluciones automatizadas financieras, desarrolladas a la medida de cada negocio”</a:t>
            </a:r>
          </a:p>
        </p:txBody>
      </p:sp>
      <p:sp>
        <p:nvSpPr>
          <p:cNvPr id="13" name="Rectángulo 12">
            <a:extLst>
              <a:ext uri="{FF2B5EF4-FFF2-40B4-BE49-F238E27FC236}">
                <a16:creationId xmlns:a16="http://schemas.microsoft.com/office/drawing/2014/main" id="{029F18A8-E3C8-4632-90CB-EE0E371EBE5C}"/>
              </a:ext>
            </a:extLst>
          </p:cNvPr>
          <p:cNvSpPr/>
          <p:nvPr/>
        </p:nvSpPr>
        <p:spPr>
          <a:xfrm>
            <a:off x="0" y="5317588"/>
            <a:ext cx="12192000" cy="1540412"/>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 name="CuadroTexto 20">
            <a:extLst>
              <a:ext uri="{FF2B5EF4-FFF2-40B4-BE49-F238E27FC236}">
                <a16:creationId xmlns:a16="http://schemas.microsoft.com/office/drawing/2014/main" id="{5058613E-A70E-467A-8449-894D1A3640E8}"/>
              </a:ext>
            </a:extLst>
          </p:cNvPr>
          <p:cNvSpPr txBox="1"/>
          <p:nvPr/>
        </p:nvSpPr>
        <p:spPr>
          <a:xfrm>
            <a:off x="873473" y="5827488"/>
            <a:ext cx="10659967" cy="738664"/>
          </a:xfrm>
          <a:prstGeom prst="rect">
            <a:avLst/>
          </a:prstGeom>
          <a:noFill/>
        </p:spPr>
        <p:txBody>
          <a:bodyPr wrap="square">
            <a:spAutoFit/>
          </a:bodyPr>
          <a:lstStyle/>
          <a:p>
            <a:pPr algn="just"/>
            <a:r>
              <a:rPr lang="es-MX" sz="1400" b="1" dirty="0">
                <a:solidFill>
                  <a:schemeClr val="bg1"/>
                </a:solidFill>
                <a:latin typeface="Bjorn Regular" panose="02000500000000000000" pitchFamily="2" charset="0"/>
              </a:rPr>
              <a:t>V</a:t>
            </a:r>
            <a:r>
              <a:rPr lang="es-MX" sz="1400" b="1" i="0" u="none" strike="noStrike" dirty="0">
                <a:solidFill>
                  <a:schemeClr val="bg1"/>
                </a:solidFill>
                <a:effectLst/>
                <a:latin typeface="Bjorn Regular" panose="02000500000000000000" pitchFamily="2" charset="0"/>
              </a:rPr>
              <a:t>isión (Actual).   </a:t>
            </a:r>
            <a:r>
              <a:rPr lang="es-MX" sz="1400" b="0" i="0" u="none" strike="noStrike" dirty="0">
                <a:solidFill>
                  <a:schemeClr val="bg1"/>
                </a:solidFill>
                <a:effectLst/>
                <a:latin typeface="Montserrat" panose="00000500000000000000" pitchFamily="50" charset="0"/>
              </a:rPr>
              <a:t>Ser líderes en creación de ecosistemas e innovación de medios de pago, ofreciendo soluciones seguras y especializadas que contribuyan al crecimiento de nuestros clientes a nivel global.</a:t>
            </a:r>
            <a:endParaRPr lang="es-MX" sz="1400" b="0" dirty="0">
              <a:solidFill>
                <a:schemeClr val="bg1"/>
              </a:solidFill>
              <a:effectLst/>
              <a:latin typeface="Montserrat" panose="00000500000000000000" pitchFamily="50" charset="0"/>
            </a:endParaRPr>
          </a:p>
          <a:p>
            <a:pPr algn="just" rtl="0">
              <a:spcBef>
                <a:spcPts val="0"/>
              </a:spcBef>
              <a:spcAft>
                <a:spcPts val="0"/>
              </a:spcAft>
            </a:pPr>
            <a:r>
              <a:rPr lang="es-MX" sz="1400" b="0" i="0" u="none" strike="noStrike" dirty="0">
                <a:solidFill>
                  <a:schemeClr val="bg1"/>
                </a:solidFill>
                <a:effectLst/>
                <a:latin typeface="Montserrat" panose="00000500000000000000" pitchFamily="50" charset="0"/>
              </a:rPr>
              <a:t> </a:t>
            </a:r>
            <a:endParaRPr lang="es-MX" sz="1400" b="0" dirty="0">
              <a:solidFill>
                <a:schemeClr val="bg1"/>
              </a:solidFill>
              <a:effectLst/>
              <a:latin typeface="Montserrat" panose="00000500000000000000" pitchFamily="50" charset="0"/>
            </a:endParaRPr>
          </a:p>
        </p:txBody>
      </p:sp>
      <p:sp>
        <p:nvSpPr>
          <p:cNvPr id="19" name="Subtítulo 2">
            <a:extLst>
              <a:ext uri="{FF2B5EF4-FFF2-40B4-BE49-F238E27FC236}">
                <a16:creationId xmlns:a16="http://schemas.microsoft.com/office/drawing/2014/main" id="{BB031063-1A9E-4368-B13A-FE8A975E2760}"/>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Tree>
    <p:extLst>
      <p:ext uri="{BB962C8B-B14F-4D97-AF65-F5344CB8AC3E}">
        <p14:creationId xmlns:p14="http://schemas.microsoft.com/office/powerpoint/2010/main" val="1122188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6334246" y="730531"/>
            <a:ext cx="4698610"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MISIÓN, VISIÓN Y PROMESA DE VALOR</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18" name="CuadroTexto 17">
            <a:extLst>
              <a:ext uri="{FF2B5EF4-FFF2-40B4-BE49-F238E27FC236}">
                <a16:creationId xmlns:a16="http://schemas.microsoft.com/office/drawing/2014/main" id="{0020ACAE-CE63-4A8D-BA2B-80A38CA3BF5D}"/>
              </a:ext>
            </a:extLst>
          </p:cNvPr>
          <p:cNvSpPr txBox="1"/>
          <p:nvPr/>
        </p:nvSpPr>
        <p:spPr>
          <a:xfrm>
            <a:off x="6611815" y="6339799"/>
            <a:ext cx="4893723" cy="276742"/>
          </a:xfrm>
          <a:prstGeom prst="rect">
            <a:avLst/>
          </a:prstGeom>
          <a:noFill/>
        </p:spPr>
        <p:txBody>
          <a:bodyPr wrap="square">
            <a:spAutoFit/>
          </a:bodyPr>
          <a:lstStyle/>
          <a:p>
            <a:pPr algn="r">
              <a:lnSpc>
                <a:spcPct val="107000"/>
              </a:lnSpc>
              <a:spcAft>
                <a:spcPts val="800"/>
              </a:spcAft>
            </a:pPr>
            <a:r>
              <a:rPr lang="es-MX" sz="1200" dirty="0">
                <a:solidFill>
                  <a:srgbClr val="FF8BA4"/>
                </a:solidFill>
                <a:effectLst/>
                <a:latin typeface="Montserrat" panose="00000500000000000000" pitchFamily="50" charset="0"/>
                <a:ea typeface="Calibri" panose="020F0502020204030204" pitchFamily="34" charset="0"/>
                <a:cs typeface="Times New Roman" panose="02020603050405020304" pitchFamily="18" charset="0"/>
              </a:rPr>
              <a:t>Herramienta. DEFINICIÓN MISIÓN, VISIÓN Y PROMESA</a:t>
            </a:r>
          </a:p>
        </p:txBody>
      </p:sp>
      <p:pic>
        <p:nvPicPr>
          <p:cNvPr id="19" name="Imagen 18">
            <a:extLst>
              <a:ext uri="{FF2B5EF4-FFF2-40B4-BE49-F238E27FC236}">
                <a16:creationId xmlns:a16="http://schemas.microsoft.com/office/drawing/2014/main" id="{98D5A254-D88E-4899-98CC-17CD38D7A445}"/>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artisticPhotocopy/>
                    </a14:imgEffect>
                  </a14:imgLayer>
                </a14:imgProps>
              </a:ext>
              <a:ext uri="{28A0092B-C50C-407E-A947-70E740481C1C}">
                <a14:useLocalDpi xmlns:a14="http://schemas.microsoft.com/office/drawing/2010/main" val="0"/>
              </a:ext>
            </a:extLst>
          </a:blip>
          <a:stretch>
            <a:fillRect/>
          </a:stretch>
        </p:blipFill>
        <p:spPr>
          <a:xfrm>
            <a:off x="11491470" y="6335074"/>
            <a:ext cx="239151" cy="239151"/>
          </a:xfrm>
          <a:prstGeom prst="rect">
            <a:avLst/>
          </a:prstGeom>
        </p:spPr>
      </p:pic>
      <p:sp>
        <p:nvSpPr>
          <p:cNvPr id="22" name="Rectángulo: esquinas redondeadas 21">
            <a:extLst>
              <a:ext uri="{FF2B5EF4-FFF2-40B4-BE49-F238E27FC236}">
                <a16:creationId xmlns:a16="http://schemas.microsoft.com/office/drawing/2014/main" id="{B76CE7C4-44BB-493E-889D-E84EC001130D}"/>
              </a:ext>
            </a:extLst>
          </p:cNvPr>
          <p:cNvSpPr/>
          <p:nvPr/>
        </p:nvSpPr>
        <p:spPr>
          <a:xfrm>
            <a:off x="614693" y="1490385"/>
            <a:ext cx="2705279" cy="4816555"/>
          </a:xfrm>
          <a:prstGeom prst="roundRect">
            <a:avLst>
              <a:gd name="adj" fmla="val 8347"/>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Aft>
                <a:spcPts val="800"/>
              </a:spcAft>
            </a:pPr>
            <a:endParaRPr lang="es-C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CuadroTexto 22">
            <a:extLst>
              <a:ext uri="{FF2B5EF4-FFF2-40B4-BE49-F238E27FC236}">
                <a16:creationId xmlns:a16="http://schemas.microsoft.com/office/drawing/2014/main" id="{8AE12E5E-81DC-4BC4-9DA3-FF6ABC0BF307}"/>
              </a:ext>
            </a:extLst>
          </p:cNvPr>
          <p:cNvSpPr txBox="1"/>
          <p:nvPr/>
        </p:nvSpPr>
        <p:spPr>
          <a:xfrm>
            <a:off x="814054" y="3288965"/>
            <a:ext cx="2366890" cy="2462213"/>
          </a:xfrm>
          <a:prstGeom prst="rect">
            <a:avLst/>
          </a:prstGeom>
          <a:noFill/>
        </p:spPr>
        <p:txBody>
          <a:bodyPr wrap="square">
            <a:spAutoFit/>
          </a:bodyPr>
          <a:lstStyle/>
          <a:p>
            <a:pPr marL="285750" indent="-285750">
              <a:buFont typeface="Arial" panose="020B0604020202020204" pitchFamily="34" charset="0"/>
              <a:buChar char="•"/>
            </a:pPr>
            <a:r>
              <a:rPr lang="es-MX" sz="1400" dirty="0">
                <a:solidFill>
                  <a:schemeClr val="bg1"/>
                </a:solidFill>
                <a:latin typeface="Montserrat" panose="00000500000000000000" pitchFamily="50" charset="0"/>
              </a:rPr>
              <a:t>Lo que hace diferente de los productos y servicios.</a:t>
            </a:r>
          </a:p>
          <a:p>
            <a:pPr marL="285750" indent="-285750">
              <a:buFont typeface="Arial" panose="020B0604020202020204" pitchFamily="34" charset="0"/>
              <a:buChar char="•"/>
            </a:pPr>
            <a:r>
              <a:rPr lang="es-MX" sz="1400" dirty="0">
                <a:solidFill>
                  <a:schemeClr val="bg1"/>
                </a:solidFill>
                <a:latin typeface="Montserrat" panose="00000500000000000000" pitchFamily="50" charset="0"/>
              </a:rPr>
              <a:t>Lo que hace diferente en la atención al cliente.</a:t>
            </a:r>
          </a:p>
          <a:p>
            <a:pPr marL="285750" indent="-285750">
              <a:buFont typeface="Arial" panose="020B0604020202020204" pitchFamily="34" charset="0"/>
              <a:buChar char="•"/>
            </a:pPr>
            <a:r>
              <a:rPr lang="es-MX" sz="1400" dirty="0">
                <a:solidFill>
                  <a:schemeClr val="bg1"/>
                </a:solidFill>
                <a:latin typeface="Montserrat" panose="00000500000000000000" pitchFamily="50" charset="0"/>
              </a:rPr>
              <a:t>Lo que hace diferente la empresa frente a la competencia.</a:t>
            </a:r>
          </a:p>
          <a:p>
            <a:pPr marL="285750" indent="-285750">
              <a:buFont typeface="Arial" panose="020B0604020202020204" pitchFamily="34" charset="0"/>
              <a:buChar char="•"/>
            </a:pPr>
            <a:endParaRPr lang="es-CO" sz="1400" dirty="0">
              <a:solidFill>
                <a:schemeClr val="bg1"/>
              </a:solidFill>
              <a:latin typeface="Montserrat" panose="00000500000000000000" pitchFamily="50" charset="0"/>
            </a:endParaRPr>
          </a:p>
        </p:txBody>
      </p:sp>
      <p:sp>
        <p:nvSpPr>
          <p:cNvPr id="25" name="CuadroTexto 24">
            <a:extLst>
              <a:ext uri="{FF2B5EF4-FFF2-40B4-BE49-F238E27FC236}">
                <a16:creationId xmlns:a16="http://schemas.microsoft.com/office/drawing/2014/main" id="{FC5DF77B-A7D0-49DA-8CA9-36751C97B734}"/>
              </a:ext>
            </a:extLst>
          </p:cNvPr>
          <p:cNvSpPr txBox="1"/>
          <p:nvPr/>
        </p:nvSpPr>
        <p:spPr>
          <a:xfrm>
            <a:off x="685356" y="1789715"/>
            <a:ext cx="2495588" cy="1077218"/>
          </a:xfrm>
          <a:prstGeom prst="rect">
            <a:avLst/>
          </a:prstGeom>
          <a:noFill/>
        </p:spPr>
        <p:txBody>
          <a:bodyPr wrap="square">
            <a:spAutoFit/>
          </a:bodyPr>
          <a:lstStyle/>
          <a:p>
            <a:pPr algn="ctr"/>
            <a:r>
              <a:rPr lang="es-CO" sz="3200" dirty="0">
                <a:solidFill>
                  <a:schemeClr val="bg1"/>
                </a:solidFill>
                <a:latin typeface="Bjorn Regular" panose="02000500000000000000" pitchFamily="2" charset="0"/>
              </a:rPr>
              <a:t>PROMESA DE VALOR</a:t>
            </a:r>
          </a:p>
        </p:txBody>
      </p:sp>
      <p:graphicFrame>
        <p:nvGraphicFramePr>
          <p:cNvPr id="3" name="Tabla 3">
            <a:extLst>
              <a:ext uri="{FF2B5EF4-FFF2-40B4-BE49-F238E27FC236}">
                <a16:creationId xmlns:a16="http://schemas.microsoft.com/office/drawing/2014/main" id="{0DF6D34F-D980-4CE3-91C1-C1B10DAE24A2}"/>
              </a:ext>
            </a:extLst>
          </p:cNvPr>
          <p:cNvGraphicFramePr>
            <a:graphicFrameLocks noGrp="1"/>
          </p:cNvGraphicFramePr>
          <p:nvPr>
            <p:extLst>
              <p:ext uri="{D42A27DB-BD31-4B8C-83A1-F6EECF244321}">
                <p14:modId xmlns:p14="http://schemas.microsoft.com/office/powerpoint/2010/main" val="1264042253"/>
              </p:ext>
            </p:extLst>
          </p:nvPr>
        </p:nvGraphicFramePr>
        <p:xfrm>
          <a:off x="3958246" y="3185416"/>
          <a:ext cx="7533224" cy="2108200"/>
        </p:xfrm>
        <a:graphic>
          <a:graphicData uri="http://schemas.openxmlformats.org/drawingml/2006/table">
            <a:tbl>
              <a:tblPr firstRow="1" bandRow="1">
                <a:tableStyleId>{5C22544A-7EE6-4342-B048-85BDC9FD1C3A}</a:tableStyleId>
              </a:tblPr>
              <a:tblGrid>
                <a:gridCol w="3766612">
                  <a:extLst>
                    <a:ext uri="{9D8B030D-6E8A-4147-A177-3AD203B41FA5}">
                      <a16:colId xmlns:a16="http://schemas.microsoft.com/office/drawing/2014/main" val="16714536"/>
                    </a:ext>
                  </a:extLst>
                </a:gridCol>
                <a:gridCol w="3766612">
                  <a:extLst>
                    <a:ext uri="{9D8B030D-6E8A-4147-A177-3AD203B41FA5}">
                      <a16:colId xmlns:a16="http://schemas.microsoft.com/office/drawing/2014/main" val="2706154456"/>
                    </a:ext>
                  </a:extLst>
                </a:gridCol>
              </a:tblGrid>
              <a:tr h="370840">
                <a:tc>
                  <a:txBody>
                    <a:bodyPr/>
                    <a:lstStyle/>
                    <a:p>
                      <a:pPr algn="ctr"/>
                      <a:r>
                        <a:rPr lang="es-MX" sz="1400" dirty="0">
                          <a:solidFill>
                            <a:srgbClr val="FF0038"/>
                          </a:solidFill>
                          <a:latin typeface="Montserrat" panose="00000500000000000000" pitchFamily="50" charset="0"/>
                        </a:rPr>
                        <a:t>EMPRESA</a:t>
                      </a:r>
                      <a:endParaRPr lang="es-CO" sz="1400" dirty="0">
                        <a:solidFill>
                          <a:srgbClr val="FF0038"/>
                        </a:solidFill>
                        <a:latin typeface="Montserrat" panose="00000500000000000000" pitchFamily="50" charset="0"/>
                      </a:endParaRPr>
                    </a:p>
                  </a:txBody>
                  <a:tcPr>
                    <a:solidFill>
                      <a:schemeClr val="bg1">
                        <a:lumMod val="75000"/>
                      </a:schemeClr>
                    </a:solidFill>
                  </a:tcPr>
                </a:tc>
                <a:tc>
                  <a:txBody>
                    <a:bodyPr/>
                    <a:lstStyle/>
                    <a:p>
                      <a:pPr algn="ctr"/>
                      <a:r>
                        <a:rPr lang="es-MX" sz="1400" dirty="0">
                          <a:solidFill>
                            <a:srgbClr val="FF0038"/>
                          </a:solidFill>
                          <a:latin typeface="Montserrat" panose="00000500000000000000" pitchFamily="50" charset="0"/>
                        </a:rPr>
                        <a:t>PRODUCTO</a:t>
                      </a:r>
                      <a:endParaRPr lang="es-CO" sz="1400" dirty="0">
                        <a:solidFill>
                          <a:srgbClr val="FF0038"/>
                        </a:solidFill>
                        <a:latin typeface="Montserrat" panose="00000500000000000000" pitchFamily="50" charset="0"/>
                      </a:endParaRPr>
                    </a:p>
                  </a:txBody>
                  <a:tcPr>
                    <a:solidFill>
                      <a:schemeClr val="bg1">
                        <a:lumMod val="75000"/>
                      </a:schemeClr>
                    </a:solidFill>
                  </a:tcPr>
                </a:tc>
                <a:extLst>
                  <a:ext uri="{0D108BD9-81ED-4DB2-BD59-A6C34878D82A}">
                    <a16:rowId xmlns:a16="http://schemas.microsoft.com/office/drawing/2014/main" val="2172268765"/>
                  </a:ext>
                </a:extLst>
              </a:tr>
              <a:tr h="370840">
                <a:tc>
                  <a:txBody>
                    <a:bodyPr/>
                    <a:lstStyle/>
                    <a:p>
                      <a:r>
                        <a:rPr lang="es-MX" sz="1800" kern="1200" dirty="0">
                          <a:solidFill>
                            <a:schemeClr val="dk1"/>
                          </a:solidFill>
                          <a:effectLst/>
                          <a:latin typeface="+mn-lt"/>
                          <a:ea typeface="+mn-ea"/>
                          <a:cs typeface="+mn-cs"/>
                        </a:rPr>
                        <a:t>Experiencia.</a:t>
                      </a:r>
                      <a:endParaRPr lang="es-CO" sz="1800" kern="1200" dirty="0">
                        <a:solidFill>
                          <a:schemeClr val="dk1"/>
                        </a:solidFill>
                        <a:effectLst/>
                        <a:latin typeface="+mn-lt"/>
                        <a:ea typeface="+mn-ea"/>
                        <a:cs typeface="+mn-cs"/>
                      </a:endParaRPr>
                    </a:p>
                    <a:p>
                      <a:r>
                        <a:rPr lang="es-MX" sz="1800" kern="1200" dirty="0">
                          <a:solidFill>
                            <a:schemeClr val="dk1"/>
                          </a:solidFill>
                          <a:effectLst/>
                          <a:latin typeface="+mn-lt"/>
                          <a:ea typeface="+mn-ea"/>
                          <a:cs typeface="+mn-cs"/>
                        </a:rPr>
                        <a:t>Aliado Regional.</a:t>
                      </a:r>
                      <a:endParaRPr lang="es-CO" sz="1800" kern="1200" dirty="0">
                        <a:solidFill>
                          <a:schemeClr val="dk1"/>
                        </a:solidFill>
                        <a:effectLst/>
                        <a:latin typeface="+mn-lt"/>
                        <a:ea typeface="+mn-ea"/>
                        <a:cs typeface="+mn-cs"/>
                      </a:endParaRPr>
                    </a:p>
                    <a:p>
                      <a:r>
                        <a:rPr lang="es-MX" sz="1800" kern="1200" dirty="0">
                          <a:solidFill>
                            <a:schemeClr val="dk1"/>
                          </a:solidFill>
                          <a:effectLst/>
                          <a:latin typeface="+mn-lt"/>
                          <a:ea typeface="+mn-ea"/>
                          <a:cs typeface="+mn-cs"/>
                        </a:rPr>
                        <a:t>Efectividad.</a:t>
                      </a:r>
                      <a:endParaRPr lang="es-CO" sz="1800" kern="1200" dirty="0">
                        <a:solidFill>
                          <a:schemeClr val="dk1"/>
                        </a:solidFill>
                        <a:effectLst/>
                        <a:latin typeface="+mn-lt"/>
                        <a:ea typeface="+mn-ea"/>
                        <a:cs typeface="+mn-cs"/>
                      </a:endParaRPr>
                    </a:p>
                    <a:p>
                      <a:r>
                        <a:rPr lang="es-MX" sz="1800" kern="1200" dirty="0">
                          <a:solidFill>
                            <a:schemeClr val="dk1"/>
                          </a:solidFill>
                          <a:effectLst/>
                          <a:latin typeface="+mn-lt"/>
                          <a:ea typeface="+mn-ea"/>
                          <a:cs typeface="+mn-cs"/>
                        </a:rPr>
                        <a:t>Transparencia.</a:t>
                      </a:r>
                      <a:endParaRPr lang="es-CO" sz="1800" kern="1200" dirty="0">
                        <a:solidFill>
                          <a:schemeClr val="dk1"/>
                        </a:solidFill>
                        <a:effectLst/>
                        <a:latin typeface="+mn-lt"/>
                        <a:ea typeface="+mn-ea"/>
                        <a:cs typeface="+mn-cs"/>
                      </a:endParaRPr>
                    </a:p>
                  </a:txBody>
                  <a:tcPr>
                    <a:solidFill>
                      <a:schemeClr val="bg1">
                        <a:lumMod val="95000"/>
                      </a:schemeClr>
                    </a:solidFill>
                  </a:tcPr>
                </a:tc>
                <a:tc>
                  <a:txBody>
                    <a:bodyPr/>
                    <a:lstStyle/>
                    <a:p>
                      <a:r>
                        <a:rPr lang="es-MX" sz="1800" kern="1200" dirty="0">
                          <a:solidFill>
                            <a:schemeClr val="dk1"/>
                          </a:solidFill>
                          <a:effectLst/>
                          <a:latin typeface="+mn-lt"/>
                          <a:ea typeface="+mn-ea"/>
                          <a:cs typeface="+mn-cs"/>
                        </a:rPr>
                        <a:t>Facilidad de uso.</a:t>
                      </a:r>
                      <a:endParaRPr lang="es-CO" sz="1800" kern="1200" dirty="0">
                        <a:solidFill>
                          <a:schemeClr val="dk1"/>
                        </a:solidFill>
                        <a:effectLst/>
                        <a:latin typeface="+mn-lt"/>
                        <a:ea typeface="+mn-ea"/>
                        <a:cs typeface="+mn-cs"/>
                      </a:endParaRPr>
                    </a:p>
                    <a:p>
                      <a:r>
                        <a:rPr lang="es-MX" sz="1800" kern="1200" dirty="0">
                          <a:solidFill>
                            <a:schemeClr val="dk1"/>
                          </a:solidFill>
                          <a:effectLst/>
                          <a:latin typeface="+mn-lt"/>
                          <a:ea typeface="+mn-ea"/>
                          <a:cs typeface="+mn-cs"/>
                        </a:rPr>
                        <a:t>Gestión unificada y controlada.</a:t>
                      </a:r>
                      <a:endParaRPr lang="es-CO" sz="1800" kern="1200" dirty="0">
                        <a:solidFill>
                          <a:schemeClr val="dk1"/>
                        </a:solidFill>
                        <a:effectLst/>
                        <a:latin typeface="+mn-lt"/>
                        <a:ea typeface="+mn-ea"/>
                        <a:cs typeface="+mn-cs"/>
                      </a:endParaRPr>
                    </a:p>
                    <a:p>
                      <a:r>
                        <a:rPr lang="es-MX" sz="1800" kern="1200" dirty="0">
                          <a:solidFill>
                            <a:schemeClr val="dk1"/>
                          </a:solidFill>
                          <a:effectLst/>
                          <a:latin typeface="+mn-lt"/>
                          <a:ea typeface="+mn-ea"/>
                          <a:cs typeface="+mn-cs"/>
                        </a:rPr>
                        <a:t>Multimoneda.</a:t>
                      </a:r>
                    </a:p>
                    <a:p>
                      <a:r>
                        <a:rPr lang="es-MX" sz="1800" kern="1200" dirty="0">
                          <a:solidFill>
                            <a:schemeClr val="dk1"/>
                          </a:solidFill>
                          <a:effectLst/>
                          <a:latin typeface="+mn-lt"/>
                          <a:ea typeface="+mn-ea"/>
                          <a:cs typeface="+mn-cs"/>
                        </a:rPr>
                        <a:t>Multipagos.</a:t>
                      </a:r>
                    </a:p>
                    <a:p>
                      <a:r>
                        <a:rPr lang="es-MX" sz="1800" kern="1200" dirty="0">
                          <a:solidFill>
                            <a:schemeClr val="dk1"/>
                          </a:solidFill>
                          <a:effectLst/>
                          <a:latin typeface="+mn-lt"/>
                          <a:ea typeface="+mn-ea"/>
                          <a:cs typeface="+mn-cs"/>
                        </a:rPr>
                        <a:t>Única integración.</a:t>
                      </a:r>
                    </a:p>
                    <a:p>
                      <a:r>
                        <a:rPr lang="es-MX" sz="1800" kern="1200" dirty="0">
                          <a:solidFill>
                            <a:schemeClr val="dk1"/>
                          </a:solidFill>
                          <a:effectLst/>
                          <a:latin typeface="+mn-lt"/>
                          <a:ea typeface="+mn-ea"/>
                          <a:cs typeface="+mn-cs"/>
                        </a:rPr>
                        <a:t>Soluciones seguras.</a:t>
                      </a:r>
                      <a:endParaRPr lang="es-CO" sz="1400" dirty="0">
                        <a:latin typeface="Montserrat" panose="00000500000000000000" pitchFamily="50" charset="0"/>
                      </a:endParaRPr>
                    </a:p>
                  </a:txBody>
                  <a:tcPr>
                    <a:solidFill>
                      <a:schemeClr val="bg1">
                        <a:lumMod val="95000"/>
                      </a:schemeClr>
                    </a:solidFill>
                  </a:tcPr>
                </a:tc>
                <a:extLst>
                  <a:ext uri="{0D108BD9-81ED-4DB2-BD59-A6C34878D82A}">
                    <a16:rowId xmlns:a16="http://schemas.microsoft.com/office/drawing/2014/main" val="800475199"/>
                  </a:ext>
                </a:extLst>
              </a:tr>
            </a:tbl>
          </a:graphicData>
        </a:graphic>
      </p:graphicFrame>
      <p:sp>
        <p:nvSpPr>
          <p:cNvPr id="26" name="CuadroTexto 25">
            <a:extLst>
              <a:ext uri="{FF2B5EF4-FFF2-40B4-BE49-F238E27FC236}">
                <a16:creationId xmlns:a16="http://schemas.microsoft.com/office/drawing/2014/main" id="{FA1CA7C6-3C5C-4A48-B878-2AA7F66A8A7B}"/>
              </a:ext>
            </a:extLst>
          </p:cNvPr>
          <p:cNvSpPr txBox="1"/>
          <p:nvPr/>
        </p:nvSpPr>
        <p:spPr>
          <a:xfrm>
            <a:off x="3934665" y="1706183"/>
            <a:ext cx="7619060" cy="1323439"/>
          </a:xfrm>
          <a:prstGeom prst="rect">
            <a:avLst/>
          </a:prstGeom>
          <a:noFill/>
        </p:spPr>
        <p:txBody>
          <a:bodyPr wrap="square">
            <a:spAutoFit/>
          </a:bodyPr>
          <a:lstStyle/>
          <a:p>
            <a:pPr algn="just"/>
            <a:r>
              <a:rPr lang="es-MX" sz="16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Definición de la promesa de valor para la compañía teniendo en cuenta el comparativo con las de la competencia, como referencia de conceptos afines al negocio. </a:t>
            </a:r>
          </a:p>
          <a:p>
            <a:pPr algn="just"/>
            <a:endParaRPr lang="es-MX" sz="16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p>
            <a:pPr algn="just"/>
            <a:r>
              <a:rPr lang="es-MX" sz="1600" b="1" dirty="0">
                <a:solidFill>
                  <a:schemeClr val="bg1"/>
                </a:solidFill>
                <a:latin typeface="Montserrat" panose="00000500000000000000" pitchFamily="50" charset="0"/>
                <a:cs typeface="Times New Roman" panose="02020603050405020304" pitchFamily="18" charset="0"/>
              </a:rPr>
              <a:t>Conceptos: </a:t>
            </a:r>
            <a:endParaRPr lang="es-CO" sz="1400" b="1" dirty="0">
              <a:solidFill>
                <a:schemeClr val="bg1"/>
              </a:solidFill>
              <a:latin typeface="Montserrat" panose="00000500000000000000" pitchFamily="50" charset="0"/>
            </a:endParaRPr>
          </a:p>
        </p:txBody>
      </p:sp>
      <p:sp>
        <p:nvSpPr>
          <p:cNvPr id="21" name="Subtítulo 2">
            <a:extLst>
              <a:ext uri="{FF2B5EF4-FFF2-40B4-BE49-F238E27FC236}">
                <a16:creationId xmlns:a16="http://schemas.microsoft.com/office/drawing/2014/main" id="{53BCE421-3E89-4040-A9AA-150CA1787D7A}"/>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
        <p:nvSpPr>
          <p:cNvPr id="20" name="CuadroTexto 19">
            <a:extLst>
              <a:ext uri="{FF2B5EF4-FFF2-40B4-BE49-F238E27FC236}">
                <a16:creationId xmlns:a16="http://schemas.microsoft.com/office/drawing/2014/main" id="{A0DC169F-C2C0-4998-4EDC-EC8D083FC978}"/>
              </a:ext>
            </a:extLst>
          </p:cNvPr>
          <p:cNvSpPr txBox="1"/>
          <p:nvPr/>
        </p:nvSpPr>
        <p:spPr>
          <a:xfrm>
            <a:off x="3949781" y="5610571"/>
            <a:ext cx="7533224" cy="584775"/>
          </a:xfrm>
          <a:prstGeom prst="rect">
            <a:avLst/>
          </a:prstGeom>
          <a:noFill/>
        </p:spPr>
        <p:txBody>
          <a:bodyPr wrap="square">
            <a:spAutoFit/>
          </a:bodyPr>
          <a:lstStyle/>
          <a:p>
            <a:pPr algn="just"/>
            <a:r>
              <a:rPr lang="es-MX" sz="16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Es </a:t>
            </a:r>
            <a:r>
              <a:rPr lang="es-MX" sz="1600" dirty="0">
                <a:solidFill>
                  <a:schemeClr val="bg1"/>
                </a:solidFill>
                <a:latin typeface="Montserrat" panose="00000500000000000000" pitchFamily="50" charset="0"/>
                <a:ea typeface="Calibri" panose="020F0502020204030204" pitchFamily="34" charset="0"/>
                <a:cs typeface="Times New Roman" panose="02020603050405020304" pitchFamily="18" charset="0"/>
              </a:rPr>
              <a:t>lo </a:t>
            </a:r>
            <a:r>
              <a:rPr lang="es-MX" sz="16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rPr>
              <a:t>que la compañía le ofrece o promete al cliente como beneficio principal.</a:t>
            </a:r>
            <a:endParaRPr lang="es-CO" sz="1400" b="1" dirty="0">
              <a:solidFill>
                <a:schemeClr val="bg1"/>
              </a:solidFill>
              <a:latin typeface="Montserrat" panose="00000500000000000000" pitchFamily="50" charset="0"/>
            </a:endParaRPr>
          </a:p>
        </p:txBody>
      </p:sp>
    </p:spTree>
    <p:extLst>
      <p:ext uri="{BB962C8B-B14F-4D97-AF65-F5344CB8AC3E}">
        <p14:creationId xmlns:p14="http://schemas.microsoft.com/office/powerpoint/2010/main" val="1495984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Rectángulo: esquinas redondeadas 17">
            <a:extLst>
              <a:ext uri="{FF2B5EF4-FFF2-40B4-BE49-F238E27FC236}">
                <a16:creationId xmlns:a16="http://schemas.microsoft.com/office/drawing/2014/main" id="{D4B5A7D9-9F7F-4DF9-BFB4-59233B9EAAE2}"/>
              </a:ext>
            </a:extLst>
          </p:cNvPr>
          <p:cNvSpPr/>
          <p:nvPr/>
        </p:nvSpPr>
        <p:spPr>
          <a:xfrm>
            <a:off x="4513620" y="2100965"/>
            <a:ext cx="6549416" cy="2122165"/>
          </a:xfrm>
          <a:prstGeom prst="roundRect">
            <a:avLst>
              <a:gd name="adj" fmla="val 16855"/>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sp>
        <p:nvSpPr>
          <p:cNvPr id="22" name="Elipse 21">
            <a:extLst>
              <a:ext uri="{FF2B5EF4-FFF2-40B4-BE49-F238E27FC236}">
                <a16:creationId xmlns:a16="http://schemas.microsoft.com/office/drawing/2014/main" id="{71D9100D-42A1-43F4-AE06-BE432F2A39C9}"/>
              </a:ext>
            </a:extLst>
          </p:cNvPr>
          <p:cNvSpPr/>
          <p:nvPr/>
        </p:nvSpPr>
        <p:spPr>
          <a:xfrm>
            <a:off x="3979054" y="2592471"/>
            <a:ext cx="1079687" cy="1079687"/>
          </a:xfrm>
          <a:prstGeom prst="ellipse">
            <a:avLst/>
          </a:prstGeom>
          <a:solidFill>
            <a:schemeClr val="bg1"/>
          </a:solidFill>
          <a:ln w="57150">
            <a:solidFill>
              <a:srgbClr val="FF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3" name="Imagen 22">
            <a:extLst>
              <a:ext uri="{FF2B5EF4-FFF2-40B4-BE49-F238E27FC236}">
                <a16:creationId xmlns:a16="http://schemas.microsoft.com/office/drawing/2014/main" id="{2240AD9D-1957-4394-932C-2478C08E7CFB}"/>
              </a:ext>
            </a:extLst>
          </p:cNvPr>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241325" y="2870048"/>
            <a:ext cx="523306" cy="523306"/>
          </a:xfrm>
          <a:prstGeom prst="rect">
            <a:avLst/>
          </a:prstGeom>
        </p:spPr>
      </p:pic>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4"/>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6334246" y="730531"/>
            <a:ext cx="4698610"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MISIÓN, VISIÓN Y PROMESA DE VALOR</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Imagen 16">
            <a:extLst>
              <a:ext uri="{FF2B5EF4-FFF2-40B4-BE49-F238E27FC236}">
                <a16:creationId xmlns:a16="http://schemas.microsoft.com/office/drawing/2014/main" id="{06377B23-C0AE-4319-B8EB-185F5FA6DE09}"/>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a:off x="11319844" y="351693"/>
            <a:ext cx="427192" cy="427192"/>
          </a:xfrm>
          <a:prstGeom prst="rect">
            <a:avLst/>
          </a:prstGeom>
        </p:spPr>
      </p:pic>
      <p:sp>
        <p:nvSpPr>
          <p:cNvPr id="13" name="Rectángulo 12">
            <a:extLst>
              <a:ext uri="{FF2B5EF4-FFF2-40B4-BE49-F238E27FC236}">
                <a16:creationId xmlns:a16="http://schemas.microsoft.com/office/drawing/2014/main" id="{029F18A8-E3C8-4632-90CB-EE0E371EBE5C}"/>
              </a:ext>
            </a:extLst>
          </p:cNvPr>
          <p:cNvSpPr/>
          <p:nvPr/>
        </p:nvSpPr>
        <p:spPr>
          <a:xfrm>
            <a:off x="0" y="5317588"/>
            <a:ext cx="12192000" cy="1540412"/>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 name="CuadroTexto 20">
            <a:extLst>
              <a:ext uri="{FF2B5EF4-FFF2-40B4-BE49-F238E27FC236}">
                <a16:creationId xmlns:a16="http://schemas.microsoft.com/office/drawing/2014/main" id="{5058613E-A70E-467A-8449-894D1A3640E8}"/>
              </a:ext>
            </a:extLst>
          </p:cNvPr>
          <p:cNvSpPr txBox="1"/>
          <p:nvPr/>
        </p:nvSpPr>
        <p:spPr>
          <a:xfrm>
            <a:off x="873473" y="5827488"/>
            <a:ext cx="10659967" cy="738664"/>
          </a:xfrm>
          <a:prstGeom prst="rect">
            <a:avLst/>
          </a:prstGeom>
          <a:noFill/>
        </p:spPr>
        <p:txBody>
          <a:bodyPr wrap="square">
            <a:spAutoFit/>
          </a:bodyPr>
          <a:lstStyle/>
          <a:p>
            <a:pPr algn="just" rtl="0">
              <a:spcBef>
                <a:spcPts val="0"/>
              </a:spcBef>
              <a:spcAft>
                <a:spcPts val="0"/>
              </a:spcAft>
            </a:pPr>
            <a:r>
              <a:rPr lang="es-MX" sz="1400" b="1" dirty="0">
                <a:solidFill>
                  <a:schemeClr val="bg1"/>
                </a:solidFill>
                <a:latin typeface="Bjorn Regular" panose="02000500000000000000" pitchFamily="2" charset="0"/>
              </a:rPr>
              <a:t>PROMESA DE VALOR</a:t>
            </a:r>
            <a:r>
              <a:rPr lang="es-MX" sz="1400" b="1" i="0" u="none" strike="noStrike" dirty="0">
                <a:solidFill>
                  <a:schemeClr val="bg1"/>
                </a:solidFill>
                <a:effectLst/>
                <a:latin typeface="Bjorn Regular" panose="02000500000000000000" pitchFamily="2" charset="0"/>
              </a:rPr>
              <a:t> (Actual).    </a:t>
            </a:r>
            <a:r>
              <a:rPr lang="es-MX" sz="1400" b="0" i="0" u="none" strike="noStrike" dirty="0">
                <a:solidFill>
                  <a:schemeClr val="bg1"/>
                </a:solidFill>
                <a:effectLst/>
                <a:latin typeface="Montserrat" panose="00000500000000000000" pitchFamily="50" charset="0"/>
              </a:rPr>
              <a:t>Convertirnos en el aliado de pagos estratégico de tu negocio mediante soluciones seguras, especializadas e innovadoras y una relación cercana para impulsar su crecimiento.</a:t>
            </a:r>
            <a:endParaRPr lang="es-MX" sz="1400" b="0" dirty="0">
              <a:solidFill>
                <a:schemeClr val="bg1"/>
              </a:solidFill>
              <a:effectLst/>
              <a:latin typeface="Montserrat" panose="00000500000000000000" pitchFamily="50" charset="0"/>
            </a:endParaRPr>
          </a:p>
          <a:p>
            <a:pPr algn="just" rtl="0">
              <a:spcBef>
                <a:spcPts val="0"/>
              </a:spcBef>
              <a:spcAft>
                <a:spcPts val="0"/>
              </a:spcAft>
            </a:pPr>
            <a:r>
              <a:rPr lang="es-MX" sz="1400" b="0" i="0" u="none" strike="noStrike" dirty="0">
                <a:solidFill>
                  <a:schemeClr val="bg1"/>
                </a:solidFill>
                <a:effectLst/>
                <a:latin typeface="Montserrat" panose="00000500000000000000" pitchFamily="50" charset="0"/>
              </a:rPr>
              <a:t> </a:t>
            </a:r>
            <a:endParaRPr lang="es-MX" sz="1400" b="0" dirty="0">
              <a:solidFill>
                <a:schemeClr val="bg1"/>
              </a:solidFill>
              <a:effectLst/>
              <a:latin typeface="Montserrat" panose="00000500000000000000" pitchFamily="50" charset="0"/>
            </a:endParaRPr>
          </a:p>
        </p:txBody>
      </p:sp>
      <p:sp>
        <p:nvSpPr>
          <p:cNvPr id="19" name="Subtítulo 2">
            <a:extLst>
              <a:ext uri="{FF2B5EF4-FFF2-40B4-BE49-F238E27FC236}">
                <a16:creationId xmlns:a16="http://schemas.microsoft.com/office/drawing/2014/main" id="{5F30395B-E6A9-4FE5-AF4A-7DF164468B2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CONTEXTO, VALOR DIFERENCIAL Y ESTRATEGIA DE MARCA</a:t>
            </a:r>
            <a:endParaRPr lang="es-MX" sz="2200" dirty="0">
              <a:solidFill>
                <a:srgbClr val="FF0038"/>
              </a:solidFill>
              <a:latin typeface="Bjorn Regular" panose="02000500000000000000" pitchFamily="2" charset="0"/>
              <a:cs typeface="Segoe UI Light" panose="020B0502040204020203" pitchFamily="34" charset="0"/>
            </a:endParaRPr>
          </a:p>
        </p:txBody>
      </p:sp>
      <p:sp>
        <p:nvSpPr>
          <p:cNvPr id="20" name="CuadroTexto 19">
            <a:extLst>
              <a:ext uri="{FF2B5EF4-FFF2-40B4-BE49-F238E27FC236}">
                <a16:creationId xmlns:a16="http://schemas.microsoft.com/office/drawing/2014/main" id="{C619DA89-8CBA-8246-686C-577A32E45F3F}"/>
              </a:ext>
            </a:extLst>
          </p:cNvPr>
          <p:cNvSpPr txBox="1"/>
          <p:nvPr/>
        </p:nvSpPr>
        <p:spPr>
          <a:xfrm>
            <a:off x="5486217" y="2249663"/>
            <a:ext cx="5139993" cy="1631216"/>
          </a:xfrm>
          <a:prstGeom prst="rect">
            <a:avLst/>
          </a:prstGeom>
          <a:noFill/>
        </p:spPr>
        <p:txBody>
          <a:bodyPr wrap="square">
            <a:spAutoFit/>
          </a:bodyPr>
          <a:lstStyle/>
          <a:p>
            <a:endParaRPr lang="es-CO" sz="1600" dirty="0">
              <a:solidFill>
                <a:schemeClr val="tx1">
                  <a:lumMod val="75000"/>
                  <a:lumOff val="25000"/>
                </a:schemeClr>
              </a:solidFill>
              <a:latin typeface="Montserrat" panose="00000500000000000000" pitchFamily="50" charset="0"/>
            </a:endParaRPr>
          </a:p>
          <a:p>
            <a:r>
              <a:rPr lang="es-CO" b="1" dirty="0">
                <a:solidFill>
                  <a:schemeClr val="tx1">
                    <a:lumMod val="75000"/>
                    <a:lumOff val="25000"/>
                  </a:schemeClr>
                </a:solidFill>
                <a:latin typeface="Montserrat" panose="00000500000000000000" pitchFamily="50" charset="0"/>
              </a:rPr>
              <a:t>PROMESA DE VALOR.</a:t>
            </a:r>
          </a:p>
          <a:p>
            <a:endParaRPr lang="es-CO" dirty="0">
              <a:solidFill>
                <a:schemeClr val="tx1">
                  <a:lumMod val="75000"/>
                  <a:lumOff val="25000"/>
                </a:schemeClr>
              </a:solidFill>
              <a:latin typeface="Montserrat" panose="00000500000000000000" pitchFamily="50" charset="0"/>
            </a:endParaRPr>
          </a:p>
          <a:p>
            <a:r>
              <a:rPr lang="es-CO" sz="1600" dirty="0">
                <a:solidFill>
                  <a:schemeClr val="tx1">
                    <a:lumMod val="75000"/>
                    <a:lumOff val="25000"/>
                  </a:schemeClr>
                </a:solidFill>
                <a:latin typeface="Montserrat" panose="00000500000000000000" pitchFamily="50" charset="0"/>
              </a:rPr>
              <a:t>Garantizamos una transaccionalidad financiera segura donde su negocio es nuestra prioridad de servicio.</a:t>
            </a:r>
          </a:p>
        </p:txBody>
      </p:sp>
      <p:sp>
        <p:nvSpPr>
          <p:cNvPr id="26" name="CuadroTexto 25">
            <a:extLst>
              <a:ext uri="{FF2B5EF4-FFF2-40B4-BE49-F238E27FC236}">
                <a16:creationId xmlns:a16="http://schemas.microsoft.com/office/drawing/2014/main" id="{7A602EF8-AA56-AD06-7BEC-6133B80C99E8}"/>
              </a:ext>
            </a:extLst>
          </p:cNvPr>
          <p:cNvSpPr txBox="1"/>
          <p:nvPr/>
        </p:nvSpPr>
        <p:spPr>
          <a:xfrm>
            <a:off x="958007" y="2086975"/>
            <a:ext cx="1958194" cy="523220"/>
          </a:xfrm>
          <a:prstGeom prst="rect">
            <a:avLst/>
          </a:prstGeom>
          <a:noFill/>
        </p:spPr>
        <p:txBody>
          <a:bodyPr wrap="square">
            <a:spAutoFit/>
          </a:bodyPr>
          <a:lstStyle/>
          <a:p>
            <a:pPr algn="ctr"/>
            <a:r>
              <a:rPr lang="es-CO" sz="1400" dirty="0">
                <a:solidFill>
                  <a:schemeClr val="bg1"/>
                </a:solidFill>
                <a:latin typeface="Montserrat" panose="00000500000000000000" pitchFamily="50" charset="0"/>
              </a:rPr>
              <a:t>Transaccionalidad financiera segura</a:t>
            </a:r>
          </a:p>
        </p:txBody>
      </p:sp>
      <p:sp>
        <p:nvSpPr>
          <p:cNvPr id="29" name="Elipse 28">
            <a:extLst>
              <a:ext uri="{FF2B5EF4-FFF2-40B4-BE49-F238E27FC236}">
                <a16:creationId xmlns:a16="http://schemas.microsoft.com/office/drawing/2014/main" id="{8D93C250-F51B-ACAE-DC8B-2F79C420F494}"/>
              </a:ext>
            </a:extLst>
          </p:cNvPr>
          <p:cNvSpPr/>
          <p:nvPr/>
        </p:nvSpPr>
        <p:spPr>
          <a:xfrm>
            <a:off x="848083" y="1511288"/>
            <a:ext cx="2141729" cy="214172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0" name="CuadroTexto 29">
            <a:extLst>
              <a:ext uri="{FF2B5EF4-FFF2-40B4-BE49-F238E27FC236}">
                <a16:creationId xmlns:a16="http://schemas.microsoft.com/office/drawing/2014/main" id="{A703544E-D821-2E17-9BBF-F97553CF0A0B}"/>
              </a:ext>
            </a:extLst>
          </p:cNvPr>
          <p:cNvSpPr txBox="1"/>
          <p:nvPr/>
        </p:nvSpPr>
        <p:spPr>
          <a:xfrm>
            <a:off x="1144789" y="3907339"/>
            <a:ext cx="1531278" cy="523220"/>
          </a:xfrm>
          <a:prstGeom prst="rect">
            <a:avLst/>
          </a:prstGeom>
          <a:noFill/>
        </p:spPr>
        <p:txBody>
          <a:bodyPr wrap="square">
            <a:spAutoFit/>
          </a:bodyPr>
          <a:lstStyle/>
          <a:p>
            <a:pPr algn="ctr"/>
            <a:r>
              <a:rPr lang="es-CO" sz="1400" dirty="0">
                <a:solidFill>
                  <a:schemeClr val="bg1"/>
                </a:solidFill>
                <a:latin typeface="Montserrat" panose="00000500000000000000" pitchFamily="50" charset="0"/>
              </a:rPr>
              <a:t>Servicio al Cliente</a:t>
            </a:r>
          </a:p>
        </p:txBody>
      </p:sp>
      <p:sp>
        <p:nvSpPr>
          <p:cNvPr id="37" name="Elipse 36">
            <a:extLst>
              <a:ext uri="{FF2B5EF4-FFF2-40B4-BE49-F238E27FC236}">
                <a16:creationId xmlns:a16="http://schemas.microsoft.com/office/drawing/2014/main" id="{C032B66E-536E-1D66-C776-A637E974C5F9}"/>
              </a:ext>
            </a:extLst>
          </p:cNvPr>
          <p:cNvSpPr/>
          <p:nvPr/>
        </p:nvSpPr>
        <p:spPr>
          <a:xfrm>
            <a:off x="859405" y="2763311"/>
            <a:ext cx="2141729" cy="214172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8" name="CuadroTexto 37">
            <a:extLst>
              <a:ext uri="{FF2B5EF4-FFF2-40B4-BE49-F238E27FC236}">
                <a16:creationId xmlns:a16="http://schemas.microsoft.com/office/drawing/2014/main" id="{A269546C-5EC3-95B5-358B-D687A94C2AC7}"/>
              </a:ext>
            </a:extLst>
          </p:cNvPr>
          <p:cNvSpPr txBox="1"/>
          <p:nvPr/>
        </p:nvSpPr>
        <p:spPr>
          <a:xfrm>
            <a:off x="1293740" y="2995725"/>
            <a:ext cx="1273207" cy="523220"/>
          </a:xfrm>
          <a:prstGeom prst="rect">
            <a:avLst/>
          </a:prstGeom>
          <a:noFill/>
        </p:spPr>
        <p:txBody>
          <a:bodyPr wrap="square">
            <a:spAutoFit/>
          </a:bodyPr>
          <a:lstStyle/>
          <a:p>
            <a:pPr algn="ctr"/>
            <a:r>
              <a:rPr lang="es-CO" sz="1400" b="1" dirty="0">
                <a:solidFill>
                  <a:schemeClr val="bg1"/>
                </a:solidFill>
                <a:latin typeface="Montserrat" panose="00000500000000000000" pitchFamily="50" charset="0"/>
              </a:rPr>
              <a:t>PAYMENTS</a:t>
            </a:r>
          </a:p>
          <a:p>
            <a:pPr algn="ctr"/>
            <a:r>
              <a:rPr lang="es-CO" sz="1400" b="1" dirty="0">
                <a:solidFill>
                  <a:schemeClr val="bg1"/>
                </a:solidFill>
                <a:latin typeface="Montserrat" panose="00000500000000000000" pitchFamily="50" charset="0"/>
              </a:rPr>
              <a:t>WAY</a:t>
            </a:r>
          </a:p>
        </p:txBody>
      </p:sp>
    </p:spTree>
    <p:extLst>
      <p:ext uri="{BB962C8B-B14F-4D97-AF65-F5344CB8AC3E}">
        <p14:creationId xmlns:p14="http://schemas.microsoft.com/office/powerpoint/2010/main" val="25299625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4810</TotalTime>
  <Words>1853</Words>
  <Application>Microsoft Office PowerPoint</Application>
  <PresentationFormat>Panorámica</PresentationFormat>
  <Paragraphs>236</Paragraphs>
  <Slides>17</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Bjorn Regular</vt:lpstr>
      <vt:lpstr>Calibri</vt:lpstr>
      <vt:lpstr>Calibri Light</vt:lpstr>
      <vt:lpstr>Montserrat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PERSONAL</dc:creator>
  <cp:lastModifiedBy>PERSONAL</cp:lastModifiedBy>
  <cp:revision>189</cp:revision>
  <dcterms:created xsi:type="dcterms:W3CDTF">2022-03-16T20:35:17Z</dcterms:created>
  <dcterms:modified xsi:type="dcterms:W3CDTF">2022-05-01T13:12:16Z</dcterms:modified>
</cp:coreProperties>
</file>