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57" r:id="rId2"/>
    <p:sldId id="469" r:id="rId3"/>
    <p:sldId id="467" r:id="rId4"/>
    <p:sldId id="471" r:id="rId5"/>
    <p:sldId id="472" r:id="rId6"/>
    <p:sldId id="458" r:id="rId7"/>
    <p:sldId id="466" r:id="rId8"/>
    <p:sldId id="475" r:id="rId9"/>
    <p:sldId id="476" r:id="rId10"/>
    <p:sldId id="478" r:id="rId11"/>
    <p:sldId id="480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38"/>
    <a:srgbClr val="C4C4C4"/>
    <a:srgbClr val="404040"/>
    <a:srgbClr val="F2F2F2"/>
    <a:srgbClr val="282828"/>
    <a:srgbClr val="2E6CA4"/>
    <a:srgbClr val="FFFFFF"/>
    <a:srgbClr val="CBCBCB"/>
    <a:srgbClr val="7F7F7F"/>
    <a:srgbClr val="959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0F0DA-EEF7-435D-8DC3-79234364D979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E32D7-46EC-4578-89B3-05618E7138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236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357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7953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8726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7804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6724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4753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69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1518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972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08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E32D7-46EC-4578-89B3-05618E7138F7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792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93997-0C7D-4B35-88EA-9780400D5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68614E-F4D8-455E-9D33-4752A0874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0FA768-BF1C-45E9-8F05-A03DE3BA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DB8991-2463-45E2-9272-2508032E1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1FC21C-509A-442E-88A8-465B8E25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586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4E2C1-C2A6-4282-8E13-E5454F0C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D73640-5B1E-4F70-B5B8-604BBBA5B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968369-9A44-4C41-B3BA-79C6BE58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C5A957-89F8-4E21-B8BB-8DB57D6B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64D313-A123-4FAF-BD2F-C8229AD9F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497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5D94DA-3E3D-407E-A950-4E6A26C08B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2FF193-FA8F-46E0-A703-D1A7394C0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88EE0E-B4DE-4ED2-BD96-B36D5A06D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A4EEA-7685-4E4A-9F87-A30E016F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C7F2FE-B238-48F4-8258-E21A29B5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284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6ACCA6-B6BE-4D1F-9BDA-B43EA7F2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469F3A-9B54-472D-A661-3CFA569E8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E5CF21-6342-41C6-AB59-5E197BAD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BC751E-1B82-433A-B305-33B0F5F2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4C542F-830A-43DE-A5A1-7371C2A0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352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EB4A0-EB72-4A25-B5DC-4A7755DF6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E4C88A-2A9F-41C3-A5C2-330889CF2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1DFF6D-0B14-4D20-97BC-060A9CA3F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E2734A-75C5-4117-AA25-281354C8E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C4B36D-E3A6-4BC9-89B5-6B6AC732C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640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AAF27-3DF8-4108-B07E-3EA42109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2320E5-FFF1-4996-8303-A9BEC5F5E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C65441-386D-43F1-9955-900920D8D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605DE2-EB77-4746-B7AF-F3ED4D89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CEC8C-6660-4119-9E28-39941228D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569C88-ACF8-45B6-A3A2-06B8C317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220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A993EE-6AE4-41BC-831E-BEE6708E7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97C2CE-F1B5-4547-B7BB-AD74800B0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1C17E3-327C-4182-B940-A272389C7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8C4508-E2D4-47B5-9C66-0D2879EC9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71E08F-E458-4B17-8307-7F59DC54A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D1E34E-327C-4C7D-BB29-CE36F70E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1874E39-94AD-40E3-8F40-04DF019A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87ECCB-D33E-4A87-8A10-24C32FCF3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047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47C466-729B-4306-AEE3-1F70FB457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53E84A-7D75-4BB3-9AAA-2B9681D73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5DFEDE-30A7-4C10-A2A5-7AB0B139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04B8D1-BC5A-4A05-81EB-25B4232D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101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36B6B8-C69D-4EE3-9576-3B50E106B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694696D-B236-45F9-8362-2DD61F142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207B20-262E-4AE4-98F5-C9D3F6D4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57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848C3-C3BF-416D-B21A-FED06E28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240B49-5483-42C7-BA8E-60376BA8F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7A5ED7-C32A-4383-822F-D0D87C5C5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577F55-220B-4738-8A08-3A2FBF45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65B1-5FFA-470C-91EE-2A435F91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704576-9C62-48B1-AD1F-F6C444BD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21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DAB2E-7256-4DAE-8C18-CBBC9B3C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31D0B1-15EA-4E02-94B5-31B264E549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C7D15C-7BDE-422F-B678-F27F0E648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55A1AB-03E2-4D3A-BBEC-BDBF5F231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33FE5F-41C3-4D24-A918-BD2FB7667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AD0F7F-2AE9-4939-9995-26EE1F4A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0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8A2082A-9A6A-40E5-ABE0-B19D58384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3BFFB4-56DE-4516-B008-9DA85AA76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3759E4-F0FE-486D-BD9A-5F8CD165C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0FF60-A130-4A0F-889C-66A7CCD15E9B}" type="datetimeFigureOut">
              <a:rPr lang="es-CO" smtClean="0"/>
              <a:t>1/06/2022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8F2888-AEBF-4774-A0B4-FEE97C338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52E7AF-B52C-4062-8923-FA4C875AE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636A0-9465-492F-B6E8-52F8F221FA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240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giovanni@paymentsway.co" TargetMode="External"/><Relationship Id="rId3" Type="http://schemas.openxmlformats.org/officeDocument/2006/relationships/image" Target="../media/image31.png"/><Relationship Id="rId7" Type="http://schemas.openxmlformats.org/officeDocument/2006/relationships/hyperlink" Target="mailto:augustov@paymentsway.co" TargetMode="External"/><Relationship Id="rId12" Type="http://schemas.openxmlformats.org/officeDocument/2006/relationships/hyperlink" Target="mailto:sac@paymentsway.c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uan.garcia@paymentsway.co" TargetMode="External"/><Relationship Id="rId11" Type="http://schemas.openxmlformats.org/officeDocument/2006/relationships/hyperlink" Target="mailto:Carlos.diaz@paymentsway.co" TargetMode="External"/><Relationship Id="rId5" Type="http://schemas.openxmlformats.org/officeDocument/2006/relationships/hyperlink" Target="mailto:jose.garces@paymentsway.co" TargetMode="External"/><Relationship Id="rId10" Type="http://schemas.openxmlformats.org/officeDocument/2006/relationships/hyperlink" Target="mailto:fernando.martinez@paymentsway.co" TargetMode="External"/><Relationship Id="rId4" Type="http://schemas.openxmlformats.org/officeDocument/2006/relationships/image" Target="../media/image32.png"/><Relationship Id="rId9" Type="http://schemas.openxmlformats.org/officeDocument/2006/relationships/hyperlink" Target="mailto:Andrea.gonzalez@paymentsway.co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10" Type="http://schemas.microsoft.com/office/2007/relationships/hdphoto" Target="../media/hdphoto5.wdp"/><Relationship Id="rId4" Type="http://schemas.microsoft.com/office/2007/relationships/hdphoto" Target="../media/hdphoto2.wdp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microsoft.com/office/2007/relationships/hdphoto" Target="../media/hdphoto6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microsoft.com/office/2007/relationships/hdphoto" Target="../media/hdphoto7.wdp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0.wdp"/><Relationship Id="rId13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microsoft.com/office/2007/relationships/hdphoto" Target="../media/hdphoto12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microsoft.com/office/2007/relationships/hdphoto" Target="../media/hdphoto9.wdp"/><Relationship Id="rId11" Type="http://schemas.openxmlformats.org/officeDocument/2006/relationships/image" Target="../media/image29.png"/><Relationship Id="rId5" Type="http://schemas.openxmlformats.org/officeDocument/2006/relationships/image" Target="../media/image26.png"/><Relationship Id="rId10" Type="http://schemas.microsoft.com/office/2007/relationships/hdphoto" Target="../media/hdphoto11.wdp"/><Relationship Id="rId4" Type="http://schemas.microsoft.com/office/2007/relationships/hdphoto" Target="../media/hdphoto8.wdp"/><Relationship Id="rId9" Type="http://schemas.openxmlformats.org/officeDocument/2006/relationships/image" Target="../media/image28.png"/><Relationship Id="rId14" Type="http://schemas.microsoft.com/office/2007/relationships/hdphoto" Target="../media/hdphoto1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5E2BBAB7-4820-4757-2394-C5056316EF54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7062F83D-3FB3-EC0A-06BE-AE2296E42AEC}"/>
              </a:ext>
            </a:extLst>
          </p:cNvPr>
          <p:cNvSpPr/>
          <p:nvPr/>
        </p:nvSpPr>
        <p:spPr>
          <a:xfrm>
            <a:off x="3969026" y="1302026"/>
            <a:ext cx="4253948" cy="42539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75E725A6-630F-B06B-2074-8735CFC146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77"/>
          <a:stretch/>
        </p:blipFill>
        <p:spPr>
          <a:xfrm>
            <a:off x="4659607" y="2908047"/>
            <a:ext cx="2872785" cy="104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05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E083929-037E-D1DC-39D3-7AF6A388F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418" y="493309"/>
            <a:ext cx="2499252" cy="1013646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1366B6C3-E8E0-3A07-900C-2831D0D7CDFA}"/>
              </a:ext>
            </a:extLst>
          </p:cNvPr>
          <p:cNvSpPr txBox="1"/>
          <p:nvPr/>
        </p:nvSpPr>
        <p:spPr>
          <a:xfrm>
            <a:off x="4602259" y="556024"/>
            <a:ext cx="70264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USTED CUENTA CON UN ÁREA DE SERVICIO AL CLIENTE</a:t>
            </a:r>
          </a:p>
          <a:p>
            <a:r>
              <a:rPr 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DONDE PODRÁ:</a:t>
            </a:r>
            <a:endParaRPr lang="es-CO" sz="2000" dirty="0">
              <a:solidFill>
                <a:schemeClr val="tx1">
                  <a:lumMod val="75000"/>
                  <a:lumOff val="25000"/>
                </a:schemeClr>
              </a:solidFill>
              <a:latin typeface="Bjorn Regular" panose="02000500000000000000" pitchFamily="2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A22415F-8726-4413-BF30-3EBF71EDF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6036" y="2419101"/>
            <a:ext cx="332346" cy="332346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ED8D412E-3175-F083-A699-85D9956C8BBA}"/>
              </a:ext>
            </a:extLst>
          </p:cNvPr>
          <p:cNvSpPr txBox="1"/>
          <p:nvPr/>
        </p:nvSpPr>
        <p:spPr>
          <a:xfrm>
            <a:off x="5019646" y="1446613"/>
            <a:ext cx="345439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Resolver dudas acera de la compañía y soluciones financieras que se ofertan.</a:t>
            </a:r>
          </a:p>
          <a:p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  <a:cs typeface="Segoe UI Light" panose="020B0502040204020203" pitchFamily="34" charset="0"/>
            </a:endParaRPr>
          </a:p>
          <a:p>
            <a:r>
              <a:rPr lang="es-MX" sz="16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Atender PQRS.</a:t>
            </a:r>
            <a:endParaRPr lang="es-MX" sz="16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Montserrat" panose="00000500000000000000" pitchFamily="50" charset="0"/>
              <a:cs typeface="Segoe UI Semibold" panose="020B0702040204020203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9806560-1402-74F8-74F1-86BD21D1F7F1}"/>
              </a:ext>
            </a:extLst>
          </p:cNvPr>
          <p:cNvSpPr txBox="1"/>
          <p:nvPr/>
        </p:nvSpPr>
        <p:spPr>
          <a:xfrm>
            <a:off x="8430328" y="1446685"/>
            <a:ext cx="345439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Procesos de Integración</a:t>
            </a:r>
          </a:p>
          <a:p>
            <a:endParaRPr lang="es-MX" sz="16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Montserrat" panose="00000500000000000000" pitchFamily="50" charset="0"/>
              <a:cs typeface="Segoe UI Light" panose="020B0502040204020203" pitchFamily="34" charset="0"/>
            </a:endParaRPr>
          </a:p>
          <a:p>
            <a:r>
              <a:rPr lang="es-MX" sz="16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Manuales y Guías de Servicio</a:t>
            </a:r>
          </a:p>
          <a:p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  <a:cs typeface="Segoe UI Light" panose="020B0502040204020203" pitchFamily="34" charset="0"/>
            </a:endParaRPr>
          </a:p>
          <a:p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Acuerdo de Nivel de Servicio</a:t>
            </a:r>
            <a:endParaRPr lang="es-MX" sz="16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Montserrat" panose="00000500000000000000" pitchFamily="50" charset="0"/>
              <a:cs typeface="Segoe UI Semibold" panose="020B0702040204020203" pitchFamily="34" charset="0"/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40B7C331-8214-5F6B-B48C-63ABE6E2CD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8984" y="1933904"/>
            <a:ext cx="332346" cy="33234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145317E2-F0BE-EA0A-4C31-CD41C2DA3B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384" y="1446138"/>
            <a:ext cx="332346" cy="332346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649DF6D2-B9A4-58F9-BE4A-8520CC353E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5328" y="2426765"/>
            <a:ext cx="332346" cy="332346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8B2F92BF-C376-D9AA-F370-A4B8791FF6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0676" y="1453802"/>
            <a:ext cx="332346" cy="332346"/>
          </a:xfrm>
          <a:prstGeom prst="rect">
            <a:avLst/>
          </a:prstGeom>
        </p:spPr>
      </p:pic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78FB3DC0-5A8D-F7C8-9E8A-ABB789F37164}"/>
              </a:ext>
            </a:extLst>
          </p:cNvPr>
          <p:cNvSpPr/>
          <p:nvPr/>
        </p:nvSpPr>
        <p:spPr>
          <a:xfrm>
            <a:off x="307279" y="291549"/>
            <a:ext cx="11577442" cy="2706678"/>
          </a:xfrm>
          <a:prstGeom prst="roundRect">
            <a:avLst>
              <a:gd name="adj" fmla="val 7933"/>
            </a:avLst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1546A19-C1A6-0377-AE12-EA3D8F9CEA4A}"/>
              </a:ext>
            </a:extLst>
          </p:cNvPr>
          <p:cNvSpPr txBox="1"/>
          <p:nvPr/>
        </p:nvSpPr>
        <p:spPr>
          <a:xfrm>
            <a:off x="431643" y="4612737"/>
            <a:ext cx="27303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JOSÉ LUIS GARCÉS</a:t>
            </a: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jose.garces@paymentsway.co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315. 553 45 05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AF05C9A-F9EF-0749-82C0-BC3D8DF2C282}"/>
              </a:ext>
            </a:extLst>
          </p:cNvPr>
          <p:cNvSpPr txBox="1"/>
          <p:nvPr/>
        </p:nvSpPr>
        <p:spPr>
          <a:xfrm>
            <a:off x="3317531" y="4616655"/>
            <a:ext cx="27303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JUAN PABLO GARCÍA</a:t>
            </a: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juan.garcia@paymentsway.co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313. 870 70 46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132F315-D79A-E037-ECB6-EECED14D116C}"/>
              </a:ext>
            </a:extLst>
          </p:cNvPr>
          <p:cNvSpPr txBox="1"/>
          <p:nvPr/>
        </p:nvSpPr>
        <p:spPr>
          <a:xfrm>
            <a:off x="6190723" y="4608819"/>
            <a:ext cx="27303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Augusto vellojín</a:t>
            </a: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augustov@paymentsway.co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317. 368 0159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83F852A5-5D76-BC69-F4B0-4F0DE2F430E9}"/>
              </a:ext>
            </a:extLst>
          </p:cNvPr>
          <p:cNvSpPr txBox="1"/>
          <p:nvPr/>
        </p:nvSpPr>
        <p:spPr>
          <a:xfrm>
            <a:off x="9044527" y="4596695"/>
            <a:ext cx="27303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Giovanni vellojín</a:t>
            </a: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giovanni@paymentsway.co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317. 643 3850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FBF7D48F-FA94-E7E6-64B4-680673E3C901}"/>
              </a:ext>
            </a:extLst>
          </p:cNvPr>
          <p:cNvSpPr/>
          <p:nvPr/>
        </p:nvSpPr>
        <p:spPr>
          <a:xfrm>
            <a:off x="0" y="3339362"/>
            <a:ext cx="12192000" cy="918453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3807BDF5-8614-14A1-1A99-1C83D2FDABB3}"/>
              </a:ext>
            </a:extLst>
          </p:cNvPr>
          <p:cNvSpPr txBox="1"/>
          <p:nvPr/>
        </p:nvSpPr>
        <p:spPr>
          <a:xfrm>
            <a:off x="257371" y="3515879"/>
            <a:ext cx="114034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CONTACTOS:</a:t>
            </a:r>
            <a:endParaRPr lang="es-CO" sz="3200" dirty="0">
              <a:solidFill>
                <a:schemeClr val="tx1">
                  <a:lumMod val="75000"/>
                  <a:lumOff val="25000"/>
                </a:schemeClr>
              </a:solidFill>
              <a:latin typeface="Bjorn Regular" panose="02000500000000000000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52DF010C-FD9C-4F62-9F79-53B00569D95E}"/>
              </a:ext>
            </a:extLst>
          </p:cNvPr>
          <p:cNvSpPr txBox="1"/>
          <p:nvPr/>
        </p:nvSpPr>
        <p:spPr>
          <a:xfrm>
            <a:off x="1169174" y="5648507"/>
            <a:ext cx="29064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MARÍA ANDREA GONZÁLEZ</a:t>
            </a: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andrea.gonzalez@paymentsway.co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318. 854 3794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8EC97A67-13AC-B880-E638-2339E4408A41}"/>
              </a:ext>
            </a:extLst>
          </p:cNvPr>
          <p:cNvSpPr txBox="1"/>
          <p:nvPr/>
        </p:nvSpPr>
        <p:spPr>
          <a:xfrm>
            <a:off x="4599572" y="5652425"/>
            <a:ext cx="31455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FERNANDO MARTÍNEZ</a:t>
            </a: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fernando.martinez@paymentsway.co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317. 431 72 51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5745EB82-0710-8F07-8F9B-5DEC74E9DE13}"/>
              </a:ext>
            </a:extLst>
          </p:cNvPr>
          <p:cNvSpPr txBox="1"/>
          <p:nvPr/>
        </p:nvSpPr>
        <p:spPr>
          <a:xfrm>
            <a:off x="7968595" y="5644589"/>
            <a:ext cx="27303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CARLOS DÍAZ</a:t>
            </a: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carlos.diaz@paymentsway.co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pPr algn="ctr"/>
            <a:r>
              <a:rPr lang="es-CO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301. 427 9126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8B59971-F5E5-AF1A-1A31-233B92F2916D}"/>
              </a:ext>
            </a:extLst>
          </p:cNvPr>
          <p:cNvSpPr txBox="1"/>
          <p:nvPr/>
        </p:nvSpPr>
        <p:spPr>
          <a:xfrm>
            <a:off x="1169174" y="1566991"/>
            <a:ext cx="290645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sac@paymentsway.co</a:t>
            </a:r>
            <a:endParaRPr lang="es-CO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0"/>
            </a:endParaRPr>
          </a:p>
          <a:p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315. 554 63 05</a:t>
            </a:r>
          </a:p>
          <a:p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315. 553 45 05</a:t>
            </a:r>
          </a:p>
          <a:p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Carrera 14 # 89 – 48  Of. 304</a:t>
            </a:r>
          </a:p>
          <a:p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Bogotá - Colombia</a:t>
            </a:r>
          </a:p>
        </p:txBody>
      </p:sp>
    </p:spTree>
    <p:extLst>
      <p:ext uri="{BB962C8B-B14F-4D97-AF65-F5344CB8AC3E}">
        <p14:creationId xmlns:p14="http://schemas.microsoft.com/office/powerpoint/2010/main" val="221915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726F528E-578D-F699-3345-8F99240B41C6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100">
              <a:solidFill>
                <a:schemeClr val="bg1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DD1E46C-5AE5-49E5-503E-4810EA2AF76F}"/>
              </a:ext>
            </a:extLst>
          </p:cNvPr>
          <p:cNvSpPr txBox="1"/>
          <p:nvPr/>
        </p:nvSpPr>
        <p:spPr>
          <a:xfrm>
            <a:off x="497306" y="3328491"/>
            <a:ext cx="111467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www.paymentsway.co</a:t>
            </a:r>
            <a:endParaRPr lang="es-MX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2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5E4D4A1-0EB3-A005-60C7-207C8F346F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205" r="1" b="2960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EEBC4348-2C5C-63A5-E40E-223BCD26A701}"/>
              </a:ext>
            </a:extLst>
          </p:cNvPr>
          <p:cNvSpPr txBox="1"/>
          <p:nvPr/>
        </p:nvSpPr>
        <p:spPr>
          <a:xfrm>
            <a:off x="2121526" y="1734276"/>
            <a:ext cx="801311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IMPULSAMOS EL</a:t>
            </a:r>
          </a:p>
          <a:p>
            <a:pPr algn="ctr"/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CRECIMIENTO DE SU NEGOCIO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A TRAVÉS DE SOLUCIONES DE</a:t>
            </a:r>
          </a:p>
          <a:p>
            <a:pPr algn="ctr"/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TRANSACCIONALIDAD FINANCIERA</a:t>
            </a:r>
            <a:r>
              <a:rPr lang="es-MX" sz="28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,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GARANTIZANDO LA</a:t>
            </a:r>
          </a:p>
          <a:p>
            <a:pPr algn="ctr"/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EFECTIVIDAD, SEGURIDAD Y CONTROL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EN EL RECAUDO DEL DINERO</a:t>
            </a:r>
            <a:endParaRPr lang="es-CO" sz="2400" dirty="0">
              <a:solidFill>
                <a:schemeClr val="bg1"/>
              </a:solidFill>
              <a:latin typeface="Bjorn Regular" panose="02000500000000000000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AC2199F-B832-C17B-7004-6785897DC353}"/>
              </a:ext>
            </a:extLst>
          </p:cNvPr>
          <p:cNvSpPr txBox="1"/>
          <p:nvPr/>
        </p:nvSpPr>
        <p:spPr>
          <a:xfrm>
            <a:off x="4201293" y="1522276"/>
            <a:ext cx="79190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8800" dirty="0">
                <a:solidFill>
                  <a:srgbClr val="FF0038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“</a:t>
            </a:r>
            <a:endParaRPr lang="es-CO" sz="8800" dirty="0">
              <a:solidFill>
                <a:srgbClr val="FF0038"/>
              </a:solidFill>
              <a:latin typeface="Montserrat" panose="00000500000000000000" pitchFamily="50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18327835-0CBC-4CE9-1187-86C2449A9D8F}"/>
              </a:ext>
            </a:extLst>
          </p:cNvPr>
          <p:cNvSpPr txBox="1"/>
          <p:nvPr/>
        </p:nvSpPr>
        <p:spPr>
          <a:xfrm>
            <a:off x="8157978" y="4104988"/>
            <a:ext cx="79190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8800" dirty="0">
                <a:solidFill>
                  <a:srgbClr val="FF0038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”</a:t>
            </a:r>
            <a:endParaRPr lang="es-CO" sz="8800" dirty="0">
              <a:solidFill>
                <a:srgbClr val="FF0038"/>
              </a:solidFill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68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DA2A2B0B-D7D6-CAC0-497A-691A9CE54AD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5DCC4FF-7661-F33B-1258-A119411373E4}"/>
              </a:ext>
            </a:extLst>
          </p:cNvPr>
          <p:cNvSpPr/>
          <p:nvPr/>
        </p:nvSpPr>
        <p:spPr>
          <a:xfrm>
            <a:off x="0" y="4982817"/>
            <a:ext cx="12192000" cy="1881414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A600268-DBCE-CEF7-86FD-19A1B90D4438}"/>
              </a:ext>
            </a:extLst>
          </p:cNvPr>
          <p:cNvSpPr txBox="1"/>
          <p:nvPr/>
        </p:nvSpPr>
        <p:spPr>
          <a:xfrm>
            <a:off x="715618" y="1485823"/>
            <a:ext cx="108489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Una </a:t>
            </a:r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Semibold" panose="020B0702040204020203" pitchFamily="34" charset="0"/>
              </a:rPr>
              <a:t>e</a:t>
            </a:r>
            <a:r>
              <a:rPr lang="es-MX" sz="160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Semibold" panose="020B0702040204020203" pitchFamily="34" charset="0"/>
              </a:rPr>
              <a:t>mpresa de tecnología </a:t>
            </a:r>
            <a:r>
              <a:rPr lang="es-MX" sz="1600" i="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focalizada en mejorar y automatizar servicios financieros,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donde n</a:t>
            </a:r>
            <a:r>
              <a:rPr lang="es-MX" sz="1600" i="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uestra prioridad es </a:t>
            </a:r>
            <a:r>
              <a:rPr lang="es-MX" sz="160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Semibold" panose="020B0702040204020203" pitchFamily="34" charset="0"/>
              </a:rPr>
              <a:t>asesorar e impulsar su negocio</a:t>
            </a:r>
          </a:p>
          <a:p>
            <a:pPr algn="ctr"/>
            <a:r>
              <a:rPr lang="es-MX" sz="1600" i="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Semibold" panose="020B0702040204020203" pitchFamily="34" charset="0"/>
              </a:rPr>
              <a:t>entendiendo no solo la etapa en la que se encuentre,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Semibold" panose="020B0702040204020203" pitchFamily="34" charset="0"/>
              </a:rPr>
              <a:t>sino de frente a las necesidades que hoy exigen los mercados globales.</a:t>
            </a:r>
            <a:endParaRPr lang="es-MX" sz="16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Semibold" panose="020B0702040204020203" pitchFamily="34" charset="0"/>
            </a:endParaRPr>
          </a:p>
          <a:p>
            <a:pPr algn="ctr"/>
            <a:endParaRPr lang="es-MX" sz="16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Light" panose="020B0502040204020203" pitchFamily="34" charset="0"/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D4D20E6-3735-02D8-0FEC-BA6998C8BC73}"/>
              </a:ext>
            </a:extLst>
          </p:cNvPr>
          <p:cNvSpPr/>
          <p:nvPr/>
        </p:nvSpPr>
        <p:spPr>
          <a:xfrm>
            <a:off x="0" y="3394"/>
            <a:ext cx="12192000" cy="1036141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DCC2D319-8CBE-E326-0605-3F85D72C4A8B}"/>
              </a:ext>
            </a:extLst>
          </p:cNvPr>
          <p:cNvSpPr txBox="1"/>
          <p:nvPr/>
        </p:nvSpPr>
        <p:spPr>
          <a:xfrm>
            <a:off x="225287" y="310247"/>
            <a:ext cx="116441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SOMOS SU ALIADO ESTRATÉGICO</a:t>
            </a:r>
            <a:endParaRPr lang="es-CO" sz="3200" dirty="0">
              <a:latin typeface="Bjorn Regular" panose="02000500000000000000" pitchFamily="2" charset="0"/>
            </a:endParaRPr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F0657DC3-1440-E75B-B15A-EFA2500A2283}"/>
              </a:ext>
            </a:extLst>
          </p:cNvPr>
          <p:cNvSpPr/>
          <p:nvPr/>
        </p:nvSpPr>
        <p:spPr>
          <a:xfrm>
            <a:off x="5497836" y="4392911"/>
            <a:ext cx="1249007" cy="1249007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00" dirty="0">
              <a:latin typeface="Montserrat" panose="00000500000000000000" pitchFamily="50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D71609E7-9140-3ECB-057B-C387D08C79CA}"/>
              </a:ext>
            </a:extLst>
          </p:cNvPr>
          <p:cNvSpPr txBox="1"/>
          <p:nvPr/>
        </p:nvSpPr>
        <p:spPr>
          <a:xfrm>
            <a:off x="8125127" y="5777746"/>
            <a:ext cx="265759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400" dirty="0">
                <a:solidFill>
                  <a:schemeClr val="bg1"/>
                </a:solidFill>
                <a:latin typeface="Montserrat" panose="00000500000000000000" pitchFamily="50" charset="0"/>
              </a:rPr>
              <a:t>Etapa de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Montserrat" panose="00000500000000000000" pitchFamily="50" charset="0"/>
              </a:rPr>
              <a:t>TRANSFORMACIÓN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Montserrat" panose="00000500000000000000" pitchFamily="50" charset="0"/>
              </a:rPr>
              <a:t>DIGITAL</a:t>
            </a:r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7BCBBA34-FD03-A779-4258-97CAEAD8CBDF}"/>
              </a:ext>
            </a:extLst>
          </p:cNvPr>
          <p:cNvSpPr/>
          <p:nvPr/>
        </p:nvSpPr>
        <p:spPr>
          <a:xfrm>
            <a:off x="8813211" y="4357824"/>
            <a:ext cx="1249007" cy="1249007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00" dirty="0">
              <a:latin typeface="Montserrat" panose="00000500000000000000" pitchFamily="50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3B9A8A70-174A-4B58-126A-DF057F9361ED}"/>
              </a:ext>
            </a:extLst>
          </p:cNvPr>
          <p:cNvSpPr txBox="1"/>
          <p:nvPr/>
        </p:nvSpPr>
        <p:spPr>
          <a:xfrm>
            <a:off x="4953090" y="5759129"/>
            <a:ext cx="229037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400" dirty="0">
                <a:solidFill>
                  <a:schemeClr val="bg1"/>
                </a:solidFill>
                <a:latin typeface="Montserrat" panose="00000500000000000000" pitchFamily="50" charset="0"/>
              </a:rPr>
              <a:t>Etapa de CRECIMIENTO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Montserrat" panose="00000500000000000000" pitchFamily="50" charset="0"/>
              </a:rPr>
              <a:t>EMPRESARIAL</a:t>
            </a:r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BE1B13F7-3ADC-4C55-24C6-06B0E484AC77}"/>
              </a:ext>
            </a:extLst>
          </p:cNvPr>
          <p:cNvSpPr/>
          <p:nvPr/>
        </p:nvSpPr>
        <p:spPr>
          <a:xfrm>
            <a:off x="2241697" y="4392911"/>
            <a:ext cx="1249007" cy="1249007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00" dirty="0">
              <a:latin typeface="Montserrat" panose="00000500000000000000" pitchFamily="50" charset="0"/>
            </a:endParaRP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A567F6CB-7032-9BC0-4805-7DB1E5AD340E}"/>
              </a:ext>
            </a:extLst>
          </p:cNvPr>
          <p:cNvSpPr txBox="1"/>
          <p:nvPr/>
        </p:nvSpPr>
        <p:spPr>
          <a:xfrm>
            <a:off x="1762540" y="5784738"/>
            <a:ext cx="22044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400" dirty="0">
                <a:solidFill>
                  <a:schemeClr val="bg1"/>
                </a:solidFill>
                <a:latin typeface="Montserrat" panose="00000500000000000000" pitchFamily="50" charset="0"/>
              </a:rPr>
              <a:t>Etapa de EMPRENDIMIENTO</a:t>
            </a:r>
          </a:p>
        </p:txBody>
      </p:sp>
      <p:pic>
        <p:nvPicPr>
          <p:cNvPr id="70" name="Imagen 69">
            <a:extLst>
              <a:ext uri="{FF2B5EF4-FFF2-40B4-BE49-F238E27FC236}">
                <a16:creationId xmlns:a16="http://schemas.microsoft.com/office/drawing/2014/main" id="{A3103977-9C7A-E385-1404-B59C8328F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212" y="4652615"/>
            <a:ext cx="746953" cy="746953"/>
          </a:xfrm>
          <a:prstGeom prst="rect">
            <a:avLst/>
          </a:prstGeom>
        </p:spPr>
      </p:pic>
      <p:pic>
        <p:nvPicPr>
          <p:cNvPr id="71" name="Imagen 70">
            <a:extLst>
              <a:ext uri="{FF2B5EF4-FFF2-40B4-BE49-F238E27FC236}">
                <a16:creationId xmlns:a16="http://schemas.microsoft.com/office/drawing/2014/main" id="{383D47DF-3E99-1954-6785-8F4863CDD0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0825" y="4558073"/>
            <a:ext cx="834169" cy="834169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F8D3B8A9-FD9B-63E7-1DDA-E6F67AB534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874" y="4619612"/>
            <a:ext cx="746810" cy="746810"/>
          </a:xfrm>
          <a:prstGeom prst="rect">
            <a:avLst/>
          </a:prstGeom>
        </p:spPr>
      </p:pic>
      <p:sp>
        <p:nvSpPr>
          <p:cNvPr id="80" name="Rectángulo: esquinas redondeadas 79">
            <a:extLst>
              <a:ext uri="{FF2B5EF4-FFF2-40B4-BE49-F238E27FC236}">
                <a16:creationId xmlns:a16="http://schemas.microsoft.com/office/drawing/2014/main" id="{AA85F073-0425-916A-9FA0-2D9D87627510}"/>
              </a:ext>
            </a:extLst>
          </p:cNvPr>
          <p:cNvSpPr/>
          <p:nvPr/>
        </p:nvSpPr>
        <p:spPr>
          <a:xfrm>
            <a:off x="4841395" y="2905124"/>
            <a:ext cx="2621121" cy="6498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3" name="Rectángulo: esquinas redondeadas 72">
            <a:extLst>
              <a:ext uri="{FF2B5EF4-FFF2-40B4-BE49-F238E27FC236}">
                <a16:creationId xmlns:a16="http://schemas.microsoft.com/office/drawing/2014/main" id="{B4B9646A-1BF8-0470-4BFC-C3E2F14C8A09}"/>
              </a:ext>
            </a:extLst>
          </p:cNvPr>
          <p:cNvSpPr/>
          <p:nvPr/>
        </p:nvSpPr>
        <p:spPr>
          <a:xfrm>
            <a:off x="2241696" y="3322675"/>
            <a:ext cx="7820521" cy="649832"/>
          </a:xfrm>
          <a:prstGeom prst="roundRect">
            <a:avLst>
              <a:gd name="adj" fmla="val 50000"/>
            </a:avLst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73EA107A-8611-028C-35CB-F56723CD9708}"/>
              </a:ext>
            </a:extLst>
          </p:cNvPr>
          <p:cNvSpPr txBox="1"/>
          <p:nvPr/>
        </p:nvSpPr>
        <p:spPr>
          <a:xfrm>
            <a:off x="4043061" y="3359892"/>
            <a:ext cx="40991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rgbClr val="FF0038"/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Automatización de servicios financieros para su negocio </a:t>
            </a:r>
            <a:endParaRPr lang="es-MX" sz="1600" b="1" dirty="0">
              <a:solidFill>
                <a:srgbClr val="FF0038"/>
              </a:solidFill>
              <a:latin typeface="Montserrat" panose="00000500000000000000" pitchFamily="50" charset="0"/>
              <a:cs typeface="Segoe UI Light" panose="020B0502040204020203" pitchFamily="34" charset="0"/>
            </a:endParaRP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3DD494F5-7951-60A6-2CC0-BDC72493B6E5}"/>
              </a:ext>
            </a:extLst>
          </p:cNvPr>
          <p:cNvSpPr txBox="1"/>
          <p:nvPr/>
        </p:nvSpPr>
        <p:spPr>
          <a:xfrm>
            <a:off x="5011694" y="2943683"/>
            <a:ext cx="228052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solidFill>
                  <a:srgbClr val="FF0038"/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FINTECH</a:t>
            </a:r>
            <a:endParaRPr lang="es-MX" sz="1600" dirty="0">
              <a:solidFill>
                <a:srgbClr val="FF0038"/>
              </a:solidFill>
              <a:latin typeface="Montserrat" panose="00000500000000000000" pitchFamily="50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00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DA2A2B0B-D7D6-CAC0-497A-691A9CE54AD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D4D20E6-3735-02D8-0FEC-BA6998C8BC73}"/>
              </a:ext>
            </a:extLst>
          </p:cNvPr>
          <p:cNvSpPr/>
          <p:nvPr/>
        </p:nvSpPr>
        <p:spPr>
          <a:xfrm>
            <a:off x="0" y="0"/>
            <a:ext cx="12192000" cy="1036141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DCC2D319-8CBE-E326-0605-3F85D72C4A8B}"/>
              </a:ext>
            </a:extLst>
          </p:cNvPr>
          <p:cNvSpPr txBox="1"/>
          <p:nvPr/>
        </p:nvSpPr>
        <p:spPr>
          <a:xfrm>
            <a:off x="225287" y="310247"/>
            <a:ext cx="116441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CÓMO IMPULSAMOS SU NEGOCIO</a:t>
            </a:r>
            <a:endParaRPr lang="es-CO" sz="3200" dirty="0">
              <a:solidFill>
                <a:schemeClr val="tx1">
                  <a:lumMod val="75000"/>
                  <a:lumOff val="25000"/>
                </a:schemeClr>
              </a:solidFill>
              <a:latin typeface="Bjorn Regular" panose="02000500000000000000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FE16EF7-DF19-A4E5-B72D-6BBAFD1D55D1}"/>
              </a:ext>
            </a:extLst>
          </p:cNvPr>
          <p:cNvSpPr txBox="1"/>
          <p:nvPr/>
        </p:nvSpPr>
        <p:spPr>
          <a:xfrm>
            <a:off x="450576" y="1591839"/>
            <a:ext cx="1127759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¡</a:t>
            </a:r>
            <a:r>
              <a:rPr lang="es-MX" b="1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Concentrándonos en la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EXPERIENCIA DE CONSUMO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que usted quiere ofrecerle a sus clientes!</a:t>
            </a:r>
          </a:p>
          <a:p>
            <a:pPr algn="ctr"/>
            <a:endParaRPr lang="es-MX" sz="16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Light" panose="020B0502040204020203" pitchFamily="34" charset="0"/>
            </a:endParaRP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Porque son ellos el fundamento de nuestras soluciones financieras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y</a:t>
            </a:r>
            <a:r>
              <a:rPr lang="es-MX" sz="1600" i="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 la razón </a:t>
            </a:r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para entender sus necesidades particulares de manera única y personalizada.</a:t>
            </a:r>
            <a:endParaRPr lang="es-MX" sz="16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Semibold" panose="020B0702040204020203" pitchFamily="34" charset="0"/>
            </a:endParaRPr>
          </a:p>
          <a:p>
            <a:pPr algn="ctr"/>
            <a:endParaRPr lang="es-MX" sz="16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Light" panose="020B0502040204020203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50F7F5A-5468-0222-BCC3-35677724A236}"/>
              </a:ext>
            </a:extLst>
          </p:cNvPr>
          <p:cNvSpPr txBox="1"/>
          <p:nvPr/>
        </p:nvSpPr>
        <p:spPr>
          <a:xfrm>
            <a:off x="9223515" y="203883"/>
            <a:ext cx="6228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?</a:t>
            </a:r>
            <a:endParaRPr lang="es-CO" sz="4000" b="1" dirty="0">
              <a:solidFill>
                <a:schemeClr val="bg1"/>
              </a:solidFill>
              <a:latin typeface="Bjorn Regular" panose="02000500000000000000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9622A39-931E-815D-3431-1C3997718B5D}"/>
              </a:ext>
            </a:extLst>
          </p:cNvPr>
          <p:cNvSpPr txBox="1"/>
          <p:nvPr/>
        </p:nvSpPr>
        <p:spPr>
          <a:xfrm rot="10800000">
            <a:off x="2206489" y="248691"/>
            <a:ext cx="6228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?</a:t>
            </a:r>
            <a:endParaRPr lang="es-CO" sz="4000" b="1" dirty="0">
              <a:solidFill>
                <a:schemeClr val="bg1"/>
              </a:solidFill>
              <a:latin typeface="Bjorn Regular" panose="02000500000000000000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FE7C8B09-760E-669B-E643-B5A460496100}"/>
              </a:ext>
            </a:extLst>
          </p:cNvPr>
          <p:cNvSpPr txBox="1"/>
          <p:nvPr/>
        </p:nvSpPr>
        <p:spPr>
          <a:xfrm>
            <a:off x="3045885" y="4744296"/>
            <a:ext cx="19581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400" dirty="0">
                <a:solidFill>
                  <a:schemeClr val="bg1"/>
                </a:solidFill>
                <a:latin typeface="Montserrat" panose="00000500000000000000" pitchFamily="50" charset="0"/>
              </a:rPr>
              <a:t>Transaccionalidad financiera segura</a:t>
            </a:r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85843C62-0213-59D1-F458-6F7E6D79E6FB}"/>
              </a:ext>
            </a:extLst>
          </p:cNvPr>
          <p:cNvSpPr/>
          <p:nvPr/>
        </p:nvSpPr>
        <p:spPr>
          <a:xfrm>
            <a:off x="5025135" y="3966233"/>
            <a:ext cx="2141729" cy="214172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88E97493-D7F4-54EB-A9BC-27E578B289B2}"/>
              </a:ext>
            </a:extLst>
          </p:cNvPr>
          <p:cNvSpPr txBox="1"/>
          <p:nvPr/>
        </p:nvSpPr>
        <p:spPr>
          <a:xfrm>
            <a:off x="7347355" y="4762235"/>
            <a:ext cx="1531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400" dirty="0">
                <a:solidFill>
                  <a:schemeClr val="bg1"/>
                </a:solidFill>
                <a:latin typeface="Montserrat" panose="00000500000000000000" pitchFamily="50" charset="0"/>
              </a:rPr>
              <a:t>Servicio al Cliente</a:t>
            </a:r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63283938-0133-C5F1-4055-FCEA7DB9CA0D}"/>
              </a:ext>
            </a:extLst>
          </p:cNvPr>
          <p:cNvSpPr/>
          <p:nvPr/>
        </p:nvSpPr>
        <p:spPr>
          <a:xfrm>
            <a:off x="2928395" y="3773554"/>
            <a:ext cx="2438553" cy="2438553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5" name="Imagen 54">
            <a:extLst>
              <a:ext uri="{FF2B5EF4-FFF2-40B4-BE49-F238E27FC236}">
                <a16:creationId xmlns:a16="http://schemas.microsoft.com/office/drawing/2014/main" id="{9E4479EA-A069-93D8-F046-D53B70A88A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77"/>
          <a:stretch/>
        </p:blipFill>
        <p:spPr>
          <a:xfrm>
            <a:off x="5406479" y="4775487"/>
            <a:ext cx="1471854" cy="533814"/>
          </a:xfrm>
          <a:prstGeom prst="rect">
            <a:avLst/>
          </a:prstGeom>
        </p:spPr>
      </p:pic>
      <p:sp>
        <p:nvSpPr>
          <p:cNvPr id="56" name="Elipse 55">
            <a:extLst>
              <a:ext uri="{FF2B5EF4-FFF2-40B4-BE49-F238E27FC236}">
                <a16:creationId xmlns:a16="http://schemas.microsoft.com/office/drawing/2014/main" id="{8445A04C-0129-349B-3A35-15EECEAC94BB}"/>
              </a:ext>
            </a:extLst>
          </p:cNvPr>
          <p:cNvSpPr/>
          <p:nvPr/>
        </p:nvSpPr>
        <p:spPr>
          <a:xfrm>
            <a:off x="6884174" y="3773554"/>
            <a:ext cx="2438553" cy="2438553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689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DA2A2B0B-D7D6-CAC0-497A-691A9CE54AD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D4D20E6-3735-02D8-0FEC-BA6998C8BC73}"/>
              </a:ext>
            </a:extLst>
          </p:cNvPr>
          <p:cNvSpPr/>
          <p:nvPr/>
        </p:nvSpPr>
        <p:spPr>
          <a:xfrm>
            <a:off x="0" y="0"/>
            <a:ext cx="12192000" cy="103614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DCC2D319-8CBE-E326-0605-3F85D72C4A8B}"/>
              </a:ext>
            </a:extLst>
          </p:cNvPr>
          <p:cNvSpPr txBox="1"/>
          <p:nvPr/>
        </p:nvSpPr>
        <p:spPr>
          <a:xfrm>
            <a:off x="225287" y="310247"/>
            <a:ext cx="116441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POR QUÉ SOMOS DIFERENTES</a:t>
            </a:r>
            <a:endParaRPr lang="es-CO" sz="3200" dirty="0">
              <a:solidFill>
                <a:schemeClr val="bg1"/>
              </a:solidFill>
              <a:latin typeface="Bjorn Regular" panose="02000500000000000000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43CDB1A6-B2A5-60AC-06D6-A5A4684D5B3F}"/>
              </a:ext>
            </a:extLst>
          </p:cNvPr>
          <p:cNvSpPr txBox="1"/>
          <p:nvPr/>
        </p:nvSpPr>
        <p:spPr>
          <a:xfrm>
            <a:off x="450576" y="1419563"/>
            <a:ext cx="112775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Porque nuestra misión es acompañarlo y asesorarlo,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mediante soluciones tecnológicas automatizadas e innovadoras q</a:t>
            </a:r>
            <a:r>
              <a:rPr lang="es-MX" sz="1600" i="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ue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le </a:t>
            </a:r>
            <a:r>
              <a:rPr lang="es-MX" sz="1600" i="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permitan</a:t>
            </a:r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 </a:t>
            </a:r>
            <a:r>
              <a:rPr lang="es-MX" sz="1600" i="0" dirty="0">
                <a:solidFill>
                  <a:schemeClr val="bg1"/>
                </a:solidFill>
                <a:effectLst/>
                <a:latin typeface="Montserrat" panose="00000500000000000000" pitchFamily="50" charset="0"/>
                <a:cs typeface="Segoe UI Light" panose="020B0502040204020203" pitchFamily="34" charset="0"/>
              </a:rPr>
              <a:t>un ecosistema óptimo para </a:t>
            </a:r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el recaudo y la dispersión de fondos,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basados en nuestros valores de:</a:t>
            </a:r>
            <a:endParaRPr lang="es-MX" sz="16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Semibold" panose="020B0702040204020203" pitchFamily="34" charset="0"/>
            </a:endParaRPr>
          </a:p>
          <a:p>
            <a:pPr algn="ctr"/>
            <a:endParaRPr lang="es-MX" sz="16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Light" panose="020B0502040204020203" pitchFamily="34" charset="0"/>
            </a:endParaRPr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0F8D56C4-8C3F-F13F-327B-22E0119B75B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433" y="3518811"/>
            <a:ext cx="846372" cy="846372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3F1D62C1-7CBA-242C-F13B-12EAD03FE2B6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832" y="3457255"/>
            <a:ext cx="889643" cy="889643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AA21E933-13F4-4DA8-082F-C92CCFFA3F21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825" y="3396618"/>
            <a:ext cx="966015" cy="966015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54891C34-B52A-20D0-800F-9836BE52B99E}"/>
              </a:ext>
            </a:extLst>
          </p:cNvPr>
          <p:cNvPicPr>
            <a:picLocks noChangeAspect="1"/>
          </p:cNvPicPr>
          <p:nvPr/>
        </p:nvPicPr>
        <p:blipFill>
          <a:blip r:embed="rId9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780" y="3467280"/>
            <a:ext cx="863187" cy="863187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60018D0C-71FD-400E-7F09-2FA875151197}"/>
              </a:ext>
            </a:extLst>
          </p:cNvPr>
          <p:cNvSpPr txBox="1"/>
          <p:nvPr/>
        </p:nvSpPr>
        <p:spPr>
          <a:xfrm>
            <a:off x="8931971" y="203883"/>
            <a:ext cx="6228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solidFill>
                  <a:schemeClr val="bg1">
                    <a:lumMod val="65000"/>
                  </a:schemeClr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?</a:t>
            </a:r>
            <a:endParaRPr lang="es-CO" sz="4000" b="1" dirty="0">
              <a:solidFill>
                <a:schemeClr val="bg1">
                  <a:lumMod val="65000"/>
                </a:schemeClr>
              </a:solidFill>
              <a:latin typeface="Bjorn Regular" panose="02000500000000000000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4CE099B-F561-3B54-8362-F53816CF46CA}"/>
              </a:ext>
            </a:extLst>
          </p:cNvPr>
          <p:cNvSpPr txBox="1"/>
          <p:nvPr/>
        </p:nvSpPr>
        <p:spPr>
          <a:xfrm rot="10800000">
            <a:off x="2551045" y="248691"/>
            <a:ext cx="6228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solidFill>
                  <a:schemeClr val="bg1">
                    <a:lumMod val="65000"/>
                  </a:schemeClr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?</a:t>
            </a:r>
            <a:endParaRPr lang="es-CO" sz="4000" b="1" dirty="0">
              <a:solidFill>
                <a:schemeClr val="bg1">
                  <a:lumMod val="65000"/>
                </a:schemeClr>
              </a:solidFill>
              <a:latin typeface="Bjorn Regular" panose="02000500000000000000" pitchFamily="2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65B516A1-99D4-74BD-C79F-029A93508A9C}"/>
              </a:ext>
            </a:extLst>
          </p:cNvPr>
          <p:cNvSpPr txBox="1"/>
          <p:nvPr/>
        </p:nvSpPr>
        <p:spPr>
          <a:xfrm>
            <a:off x="3607948" y="6178912"/>
            <a:ext cx="49831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dirty="0">
                <a:solidFill>
                  <a:schemeClr val="bg1"/>
                </a:solidFill>
                <a:latin typeface="Bjorn Regular" panose="02000500000000000000" pitchFamily="2" charset="0"/>
              </a:rPr>
              <a:t>ECOSISTEMA DE PAGO ONLINE &amp; OFFLINE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9F820B12-C30A-F1F4-B840-1EE139B4B2E4}"/>
              </a:ext>
            </a:extLst>
          </p:cNvPr>
          <p:cNvSpPr txBox="1"/>
          <p:nvPr/>
        </p:nvSpPr>
        <p:spPr>
          <a:xfrm>
            <a:off x="3984572" y="5856209"/>
            <a:ext cx="423935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600" dirty="0">
                <a:solidFill>
                  <a:schemeClr val="bg1"/>
                </a:solidFill>
                <a:latin typeface="Montserrat" panose="00000500000000000000" pitchFamily="50" charset="0"/>
              </a:rPr>
              <a:t>Somos el aliado estratégico para su</a:t>
            </a:r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08A83211-095D-18EB-E77F-5A2371F76FCB}"/>
              </a:ext>
            </a:extLst>
          </p:cNvPr>
          <p:cNvCxnSpPr>
            <a:cxnSpLocks/>
          </p:cNvCxnSpPr>
          <p:nvPr/>
        </p:nvCxnSpPr>
        <p:spPr>
          <a:xfrm>
            <a:off x="952793" y="5617716"/>
            <a:ext cx="10391071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ipse 55">
            <a:extLst>
              <a:ext uri="{FF2B5EF4-FFF2-40B4-BE49-F238E27FC236}">
                <a16:creationId xmlns:a16="http://schemas.microsoft.com/office/drawing/2014/main" id="{037EC1B9-7718-5AB9-BD85-32B46667BADB}"/>
              </a:ext>
            </a:extLst>
          </p:cNvPr>
          <p:cNvSpPr/>
          <p:nvPr/>
        </p:nvSpPr>
        <p:spPr>
          <a:xfrm>
            <a:off x="830772" y="5513932"/>
            <a:ext cx="229034" cy="229034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36FD14F5-5BF9-8F9C-9F14-3254CBE411C3}"/>
              </a:ext>
            </a:extLst>
          </p:cNvPr>
          <p:cNvSpPr/>
          <p:nvPr/>
        </p:nvSpPr>
        <p:spPr>
          <a:xfrm>
            <a:off x="11343864" y="5522948"/>
            <a:ext cx="229034" cy="229034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8" name="Subtítulo 2">
            <a:extLst>
              <a:ext uri="{FF2B5EF4-FFF2-40B4-BE49-F238E27FC236}">
                <a16:creationId xmlns:a16="http://schemas.microsoft.com/office/drawing/2014/main" id="{8712F813-3AEF-D261-6BD8-816C029D5D47}"/>
              </a:ext>
            </a:extLst>
          </p:cNvPr>
          <p:cNvSpPr txBox="1">
            <a:spLocks/>
          </p:cNvSpPr>
          <p:nvPr/>
        </p:nvSpPr>
        <p:spPr>
          <a:xfrm>
            <a:off x="1194262" y="2945141"/>
            <a:ext cx="2167110" cy="58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SEGURIDAD </a:t>
            </a:r>
          </a:p>
        </p:txBody>
      </p:sp>
      <p:sp>
        <p:nvSpPr>
          <p:cNvPr id="65" name="Subtítulo 2">
            <a:extLst>
              <a:ext uri="{FF2B5EF4-FFF2-40B4-BE49-F238E27FC236}">
                <a16:creationId xmlns:a16="http://schemas.microsoft.com/office/drawing/2014/main" id="{548A3B42-CCD7-B652-F560-FC7E05A33F97}"/>
              </a:ext>
            </a:extLst>
          </p:cNvPr>
          <p:cNvSpPr txBox="1">
            <a:spLocks/>
          </p:cNvSpPr>
          <p:nvPr/>
        </p:nvSpPr>
        <p:spPr>
          <a:xfrm>
            <a:off x="3558958" y="2956516"/>
            <a:ext cx="2537599" cy="5895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confidencialidad</a:t>
            </a:r>
          </a:p>
        </p:txBody>
      </p:sp>
      <p:sp>
        <p:nvSpPr>
          <p:cNvPr id="66" name="Subtítulo 2">
            <a:extLst>
              <a:ext uri="{FF2B5EF4-FFF2-40B4-BE49-F238E27FC236}">
                <a16:creationId xmlns:a16="http://schemas.microsoft.com/office/drawing/2014/main" id="{906DDD95-A15B-F318-5409-C49CE78DCE94}"/>
              </a:ext>
            </a:extLst>
          </p:cNvPr>
          <p:cNvSpPr txBox="1">
            <a:spLocks/>
          </p:cNvSpPr>
          <p:nvPr/>
        </p:nvSpPr>
        <p:spPr>
          <a:xfrm>
            <a:off x="6368122" y="2939778"/>
            <a:ext cx="2167110" cy="5895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rentabilidad</a:t>
            </a:r>
          </a:p>
        </p:txBody>
      </p:sp>
      <p:sp>
        <p:nvSpPr>
          <p:cNvPr id="67" name="Subtítulo 2">
            <a:extLst>
              <a:ext uri="{FF2B5EF4-FFF2-40B4-BE49-F238E27FC236}">
                <a16:creationId xmlns:a16="http://schemas.microsoft.com/office/drawing/2014/main" id="{27BEA8CA-6F55-475B-206B-A0501F0083F3}"/>
              </a:ext>
            </a:extLst>
          </p:cNvPr>
          <p:cNvSpPr txBox="1">
            <a:spLocks/>
          </p:cNvSpPr>
          <p:nvPr/>
        </p:nvSpPr>
        <p:spPr>
          <a:xfrm>
            <a:off x="8940263" y="2951153"/>
            <a:ext cx="2171792" cy="58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>
                <a:solidFill>
                  <a:schemeClr val="bg1"/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innovación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456E5601-A1D8-5001-520D-95193EBA3C63}"/>
              </a:ext>
            </a:extLst>
          </p:cNvPr>
          <p:cNvSpPr/>
          <p:nvPr/>
        </p:nvSpPr>
        <p:spPr>
          <a:xfrm>
            <a:off x="1154506" y="4565197"/>
            <a:ext cx="2171792" cy="736636"/>
          </a:xfrm>
          <a:prstGeom prst="roundRect">
            <a:avLst>
              <a:gd name="adj" fmla="val 50000"/>
            </a:avLst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 </a:t>
            </a:r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EN OPERACIONES FINANCIERAS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2AFDA478-C1C3-B96B-8170-1A1D7B398827}"/>
              </a:ext>
            </a:extLst>
          </p:cNvPr>
          <p:cNvSpPr/>
          <p:nvPr/>
        </p:nvSpPr>
        <p:spPr>
          <a:xfrm>
            <a:off x="3738678" y="4559029"/>
            <a:ext cx="2171792" cy="736636"/>
          </a:xfrm>
          <a:prstGeom prst="roundRect">
            <a:avLst>
              <a:gd name="adj" fmla="val 50000"/>
            </a:avLst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 </a:t>
            </a:r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EN EL GOBIERNO DE LA INFORMACIÓN</a:t>
            </a:r>
          </a:p>
        </p:txBody>
      </p:sp>
      <p:sp>
        <p:nvSpPr>
          <p:cNvPr id="72" name="Rectángulo: esquinas redondeadas 71">
            <a:extLst>
              <a:ext uri="{FF2B5EF4-FFF2-40B4-BE49-F238E27FC236}">
                <a16:creationId xmlns:a16="http://schemas.microsoft.com/office/drawing/2014/main" id="{32AFEFB1-37C0-7E23-8317-7A6FDE535FD1}"/>
              </a:ext>
            </a:extLst>
          </p:cNvPr>
          <p:cNvSpPr/>
          <p:nvPr/>
        </p:nvSpPr>
        <p:spPr>
          <a:xfrm>
            <a:off x="6378738" y="4561369"/>
            <a:ext cx="2171792" cy="736636"/>
          </a:xfrm>
          <a:prstGeom prst="roundRect">
            <a:avLst>
              <a:gd name="adj" fmla="val 50000"/>
            </a:avLst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 </a:t>
            </a:r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EN OPERACIONES FINANCIERAS</a:t>
            </a:r>
          </a:p>
        </p:txBody>
      </p:sp>
      <p:sp>
        <p:nvSpPr>
          <p:cNvPr id="73" name="Rectángulo: esquinas redondeadas 72">
            <a:extLst>
              <a:ext uri="{FF2B5EF4-FFF2-40B4-BE49-F238E27FC236}">
                <a16:creationId xmlns:a16="http://schemas.microsoft.com/office/drawing/2014/main" id="{4FC0509E-F32B-0773-9EFD-1C414FE2B367}"/>
              </a:ext>
            </a:extLst>
          </p:cNvPr>
          <p:cNvSpPr/>
          <p:nvPr/>
        </p:nvSpPr>
        <p:spPr>
          <a:xfrm>
            <a:off x="8962910" y="4555201"/>
            <a:ext cx="2171792" cy="736636"/>
          </a:xfrm>
          <a:prstGeom prst="roundRect">
            <a:avLst>
              <a:gd name="adj" fmla="val 50000"/>
            </a:avLst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  <a:ea typeface="Segoe UI Black" panose="020B0A02040204020203" pitchFamily="34" charset="0"/>
                <a:cs typeface="Segoe UI Light" panose="020B0502040204020203" pitchFamily="34" charset="0"/>
              </a:rPr>
              <a:t> </a:t>
            </a:r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EN EXPERIENCIAS</a:t>
            </a:r>
          </a:p>
          <a:p>
            <a:pPr algn="ctr"/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DE CONSUMO</a:t>
            </a:r>
          </a:p>
        </p:txBody>
      </p:sp>
    </p:spTree>
    <p:extLst>
      <p:ext uri="{BB962C8B-B14F-4D97-AF65-F5344CB8AC3E}">
        <p14:creationId xmlns:p14="http://schemas.microsoft.com/office/powerpoint/2010/main" val="2093618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017526D-F518-FA19-E53D-01FB0B3207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320" r="9563"/>
          <a:stretch/>
        </p:blipFill>
        <p:spPr>
          <a:xfrm>
            <a:off x="6081142" y="0"/>
            <a:ext cx="6110858" cy="4228593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5CD355EA-F95F-53B4-766D-A1A30560BE5C}"/>
              </a:ext>
            </a:extLst>
          </p:cNvPr>
          <p:cNvSpPr/>
          <p:nvPr/>
        </p:nvSpPr>
        <p:spPr>
          <a:xfrm>
            <a:off x="5847647" y="2772046"/>
            <a:ext cx="6344353" cy="4085954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F51CC891-35BA-C2A7-F6A8-3009495D46EF}"/>
              </a:ext>
            </a:extLst>
          </p:cNvPr>
          <p:cNvSpPr/>
          <p:nvPr/>
        </p:nvSpPr>
        <p:spPr>
          <a:xfrm>
            <a:off x="5776223" y="6090951"/>
            <a:ext cx="6415775" cy="775129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B5AD98A7-F518-8861-301D-08B5A492D18E}"/>
              </a:ext>
            </a:extLst>
          </p:cNvPr>
          <p:cNvSpPr/>
          <p:nvPr/>
        </p:nvSpPr>
        <p:spPr>
          <a:xfrm>
            <a:off x="0" y="0"/>
            <a:ext cx="608114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3837902-2D26-E77D-C79C-4E59430BBF9B}"/>
              </a:ext>
            </a:extLst>
          </p:cNvPr>
          <p:cNvSpPr txBox="1"/>
          <p:nvPr/>
        </p:nvSpPr>
        <p:spPr>
          <a:xfrm>
            <a:off x="605047" y="1255338"/>
            <a:ext cx="4906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Creemos que las nuevas ideas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y las grandes compañías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¡No llegan a serlo por sí solas! </a:t>
            </a:r>
            <a:endParaRPr lang="es-MX" sz="16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Semibold" panose="020B0702040204020203" pitchFamily="34" charset="0"/>
            </a:endParaRP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D0DF1885-DA55-D737-070A-EA485504EF4D}"/>
              </a:ext>
            </a:extLst>
          </p:cNvPr>
          <p:cNvSpPr/>
          <p:nvPr/>
        </p:nvSpPr>
        <p:spPr>
          <a:xfrm>
            <a:off x="4196628" y="2411218"/>
            <a:ext cx="1182893" cy="1182893"/>
          </a:xfrm>
          <a:prstGeom prst="ellipse">
            <a:avLst/>
          </a:prstGeom>
          <a:solidFill>
            <a:srgbClr val="FF0038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00" dirty="0">
              <a:latin typeface="Montserrat" panose="00000500000000000000" pitchFamily="50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05CADF60-6605-87D0-8DE3-E7059D349CFC}"/>
              </a:ext>
            </a:extLst>
          </p:cNvPr>
          <p:cNvSpPr txBox="1"/>
          <p:nvPr/>
        </p:nvSpPr>
        <p:spPr>
          <a:xfrm>
            <a:off x="4339195" y="2557976"/>
            <a:ext cx="6614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MX" sz="5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5</a:t>
            </a:r>
            <a:endParaRPr lang="es-CO" sz="5400" dirty="0">
              <a:solidFill>
                <a:schemeClr val="bg1"/>
              </a:solidFill>
              <a:latin typeface="Bjorn Regular" panose="02000500000000000000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95602DF-C52B-052D-2EDA-B8575DFF85C8}"/>
              </a:ext>
            </a:extLst>
          </p:cNvPr>
          <p:cNvSpPr txBox="1"/>
          <p:nvPr/>
        </p:nvSpPr>
        <p:spPr>
          <a:xfrm rot="16200000">
            <a:off x="4690565" y="2881142"/>
            <a:ext cx="6586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AÑOS</a:t>
            </a:r>
            <a:endParaRPr lang="es-MX" sz="12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Semibold" panose="020B0702040204020203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ED616AC3-5CD8-DE1A-92D2-50A6C28C6E6E}"/>
              </a:ext>
            </a:extLst>
          </p:cNvPr>
          <p:cNvSpPr txBox="1"/>
          <p:nvPr/>
        </p:nvSpPr>
        <p:spPr>
          <a:xfrm>
            <a:off x="2464688" y="2606516"/>
            <a:ext cx="174169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INICIATIVAS</a:t>
            </a:r>
          </a:p>
          <a:p>
            <a:r>
              <a:rPr lang="es-MX" sz="14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DE NEGOCIO</a:t>
            </a:r>
          </a:p>
          <a:p>
            <a:r>
              <a:rPr lang="es-MX" sz="11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han confiado</a:t>
            </a:r>
          </a:p>
          <a:p>
            <a:r>
              <a:rPr lang="es-MX" sz="11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en nosotros</a:t>
            </a:r>
            <a:endParaRPr lang="es-MX" sz="14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Semibold" panose="020B0702040204020203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4268BD6C-8157-76A4-272B-9692DFC07485}"/>
              </a:ext>
            </a:extLst>
          </p:cNvPr>
          <p:cNvSpPr txBox="1"/>
          <p:nvPr/>
        </p:nvSpPr>
        <p:spPr>
          <a:xfrm>
            <a:off x="551247" y="3944367"/>
            <a:ext cx="488135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Tiempo durante el cual hemos entendiendo y apropiando la transformación del sector financiero del país.</a:t>
            </a:r>
          </a:p>
          <a:p>
            <a:pPr algn="ctr"/>
            <a:endParaRPr lang="es-MX" sz="1600" dirty="0">
              <a:solidFill>
                <a:schemeClr val="bg1"/>
              </a:solidFill>
              <a:latin typeface="Montserrat" panose="00000500000000000000" pitchFamily="50" charset="0"/>
              <a:cs typeface="Segoe UI Light" panose="020B0502040204020203" pitchFamily="34" charset="0"/>
            </a:endParaRP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Montserrat" panose="00000500000000000000" pitchFamily="50" charset="0"/>
                <a:cs typeface="Segoe UI Semibold" panose="020B0702040204020203" pitchFamily="34" charset="0"/>
              </a:rPr>
              <a:t>Esto de la mano de un equipo especializado de trabajo interdisciplinario que soporta cada uno de los pilares que caracterizan nuestras soluciones, todo dentro del rigor y marco legal que regula las normas en materia de intermediación financiera.</a:t>
            </a:r>
            <a:endParaRPr lang="es-MX" sz="1600" i="0" dirty="0">
              <a:solidFill>
                <a:schemeClr val="bg1"/>
              </a:solidFill>
              <a:effectLst/>
              <a:latin typeface="Montserrat" panose="00000500000000000000" pitchFamily="50" charset="0"/>
              <a:cs typeface="Segoe UI Light" panose="020B0502040204020203" pitchFamily="34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5AAE0B45-B151-EDD0-D316-F6FF8CB130F9}"/>
              </a:ext>
            </a:extLst>
          </p:cNvPr>
          <p:cNvSpPr txBox="1"/>
          <p:nvPr/>
        </p:nvSpPr>
        <p:spPr>
          <a:xfrm>
            <a:off x="292114" y="2441549"/>
            <a:ext cx="242802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6600" dirty="0">
                <a:solidFill>
                  <a:srgbClr val="FF0038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800</a:t>
            </a:r>
            <a:endParaRPr lang="es-CO" sz="6600" dirty="0">
              <a:solidFill>
                <a:srgbClr val="FF0038"/>
              </a:solidFill>
              <a:latin typeface="Bjorn Regular" panose="02000500000000000000" pitchFamily="2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4066B626-E8D6-A1FB-4E44-9D961AB119F6}"/>
              </a:ext>
            </a:extLst>
          </p:cNvPr>
          <p:cNvSpPr/>
          <p:nvPr/>
        </p:nvSpPr>
        <p:spPr>
          <a:xfrm>
            <a:off x="6509515" y="1889654"/>
            <a:ext cx="1767179" cy="2638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b="1" dirty="0">
                <a:solidFill>
                  <a:srgbClr val="FF0038"/>
                </a:solidFill>
                <a:latin typeface="Montserrat" panose="00000500000000000000" pitchFamily="50" charset="0"/>
              </a:rPr>
              <a:t>DISEÑO</a:t>
            </a:r>
            <a:endParaRPr lang="es-CO" sz="1200" b="1" dirty="0">
              <a:solidFill>
                <a:srgbClr val="FF0038"/>
              </a:solidFill>
              <a:latin typeface="Montserrat" panose="00000500000000000000" pitchFamily="50" charset="0"/>
            </a:endParaRPr>
          </a:p>
        </p:txBody>
      </p:sp>
      <p:sp>
        <p:nvSpPr>
          <p:cNvPr id="45" name="Rectángulo: esquinas redondeadas 44">
            <a:extLst>
              <a:ext uri="{FF2B5EF4-FFF2-40B4-BE49-F238E27FC236}">
                <a16:creationId xmlns:a16="http://schemas.microsoft.com/office/drawing/2014/main" id="{7677A97E-CAFD-C0C3-6377-E9A38F0E53F7}"/>
              </a:ext>
            </a:extLst>
          </p:cNvPr>
          <p:cNvSpPr/>
          <p:nvPr/>
        </p:nvSpPr>
        <p:spPr>
          <a:xfrm>
            <a:off x="6509515" y="2257242"/>
            <a:ext cx="1767179" cy="2638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b="1" dirty="0">
                <a:solidFill>
                  <a:srgbClr val="FF0038"/>
                </a:solidFill>
                <a:latin typeface="Montserrat" panose="00000500000000000000" pitchFamily="50" charset="0"/>
              </a:rPr>
              <a:t>DESARROLLO</a:t>
            </a:r>
            <a:endParaRPr lang="es-CO" sz="1200" b="1" dirty="0">
              <a:solidFill>
                <a:srgbClr val="FF0038"/>
              </a:solidFill>
              <a:latin typeface="Montserrat" panose="00000500000000000000" pitchFamily="50" charset="0"/>
            </a:endParaRPr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1D886A6F-A200-A326-09E6-CCD35DA25937}"/>
              </a:ext>
            </a:extLst>
          </p:cNvPr>
          <p:cNvSpPr/>
          <p:nvPr/>
        </p:nvSpPr>
        <p:spPr>
          <a:xfrm>
            <a:off x="6509513" y="2637487"/>
            <a:ext cx="1767182" cy="2638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b="1" dirty="0">
                <a:solidFill>
                  <a:srgbClr val="FF0038"/>
                </a:solidFill>
                <a:latin typeface="Montserrat" panose="00000500000000000000" pitchFamily="50" charset="0"/>
              </a:rPr>
              <a:t>INTEGRACIÓN</a:t>
            </a:r>
            <a:endParaRPr lang="es-CO" sz="1200" b="1" dirty="0">
              <a:solidFill>
                <a:srgbClr val="FF0038"/>
              </a:solidFill>
              <a:latin typeface="Montserrat" panose="00000500000000000000" pitchFamily="50" charset="0"/>
            </a:endParaRPr>
          </a:p>
        </p:txBody>
      </p:sp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B260E714-61BA-3E5C-2E34-DB2F270A5232}"/>
              </a:ext>
            </a:extLst>
          </p:cNvPr>
          <p:cNvSpPr/>
          <p:nvPr/>
        </p:nvSpPr>
        <p:spPr>
          <a:xfrm>
            <a:off x="6509516" y="3018131"/>
            <a:ext cx="1767179" cy="2638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b="1" dirty="0">
                <a:solidFill>
                  <a:srgbClr val="FF0038"/>
                </a:solidFill>
                <a:latin typeface="Montserrat" panose="00000500000000000000" pitchFamily="50" charset="0"/>
              </a:rPr>
              <a:t>USABILIDAD</a:t>
            </a:r>
            <a:endParaRPr lang="es-CO" sz="1200" b="1" dirty="0">
              <a:solidFill>
                <a:srgbClr val="FF0038"/>
              </a:solidFill>
              <a:latin typeface="Montserrat" panose="00000500000000000000" pitchFamily="50" charset="0"/>
            </a:endParaRPr>
          </a:p>
        </p:txBody>
      </p:sp>
      <p:sp>
        <p:nvSpPr>
          <p:cNvPr id="51" name="Rectángulo: esquinas redondeadas 50">
            <a:extLst>
              <a:ext uri="{FF2B5EF4-FFF2-40B4-BE49-F238E27FC236}">
                <a16:creationId xmlns:a16="http://schemas.microsoft.com/office/drawing/2014/main" id="{195A474D-86A5-B326-FC4D-1D1ADD89B53F}"/>
              </a:ext>
            </a:extLst>
          </p:cNvPr>
          <p:cNvSpPr/>
          <p:nvPr/>
        </p:nvSpPr>
        <p:spPr>
          <a:xfrm>
            <a:off x="6509517" y="3391920"/>
            <a:ext cx="1767179" cy="2638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b="1" dirty="0">
                <a:solidFill>
                  <a:srgbClr val="FF0038"/>
                </a:solidFill>
                <a:latin typeface="Montserrat" panose="00000500000000000000" pitchFamily="50" charset="0"/>
              </a:rPr>
              <a:t>CALIDAD</a:t>
            </a:r>
            <a:endParaRPr lang="es-CO" sz="1200" b="1" dirty="0">
              <a:solidFill>
                <a:srgbClr val="FF0038"/>
              </a:solidFill>
              <a:latin typeface="Montserrat" panose="00000500000000000000" pitchFamily="50" charset="0"/>
            </a:endParaRP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5E145468-A59A-1FA6-A5E2-78101C60D50E}"/>
              </a:ext>
            </a:extLst>
          </p:cNvPr>
          <p:cNvSpPr/>
          <p:nvPr/>
        </p:nvSpPr>
        <p:spPr>
          <a:xfrm>
            <a:off x="8652057" y="1955433"/>
            <a:ext cx="1644653" cy="1644653"/>
          </a:xfrm>
          <a:prstGeom prst="ellipse">
            <a:avLst/>
          </a:prstGeom>
          <a:solidFill>
            <a:srgbClr val="C4C4C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00" dirty="0">
              <a:latin typeface="Montserrat" panose="00000500000000000000" pitchFamily="50" charset="0"/>
            </a:endParaRP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41574732-8511-5A2A-5674-A18AD0FDD95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1831" t="38325" r="5128" b="29876"/>
          <a:stretch/>
        </p:blipFill>
        <p:spPr>
          <a:xfrm>
            <a:off x="8913656" y="2298367"/>
            <a:ext cx="1168747" cy="955030"/>
          </a:xfrm>
          <a:prstGeom prst="rect">
            <a:avLst/>
          </a:prstGeom>
        </p:spPr>
      </p:pic>
      <p:pic>
        <p:nvPicPr>
          <p:cNvPr id="59" name="Imagen 58">
            <a:extLst>
              <a:ext uri="{FF2B5EF4-FFF2-40B4-BE49-F238E27FC236}">
                <a16:creationId xmlns:a16="http://schemas.microsoft.com/office/drawing/2014/main" id="{ADDE4122-6FD9-760A-37B2-E3E9C59ABB2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342" t="15388" r="61201" b="62981"/>
          <a:stretch/>
        </p:blipFill>
        <p:spPr>
          <a:xfrm>
            <a:off x="6286532" y="4904595"/>
            <a:ext cx="1817884" cy="968996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765294A1-F7D2-7899-8DDB-3B98222CBD8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49" t="39363" r="69421" b="30228"/>
          <a:stretch/>
        </p:blipFill>
        <p:spPr>
          <a:xfrm>
            <a:off x="10573198" y="4754097"/>
            <a:ext cx="1314169" cy="1219183"/>
          </a:xfrm>
          <a:prstGeom prst="rect">
            <a:avLst/>
          </a:prstGeom>
        </p:spPr>
      </p:pic>
      <p:pic>
        <p:nvPicPr>
          <p:cNvPr id="61" name="Imagen 60">
            <a:extLst>
              <a:ext uri="{FF2B5EF4-FFF2-40B4-BE49-F238E27FC236}">
                <a16:creationId xmlns:a16="http://schemas.microsoft.com/office/drawing/2014/main" id="{AB55BF5D-947D-8751-C687-5C360C3620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548" t="72645" r="62734" b="9142"/>
          <a:stretch/>
        </p:blipFill>
        <p:spPr>
          <a:xfrm>
            <a:off x="8473639" y="4997497"/>
            <a:ext cx="1870162" cy="911751"/>
          </a:xfrm>
          <a:prstGeom prst="rect">
            <a:avLst/>
          </a:prstGeom>
        </p:spPr>
      </p:pic>
      <p:sp>
        <p:nvSpPr>
          <p:cNvPr id="62" name="CuadroTexto 61">
            <a:extLst>
              <a:ext uri="{FF2B5EF4-FFF2-40B4-BE49-F238E27FC236}">
                <a16:creationId xmlns:a16="http://schemas.microsoft.com/office/drawing/2014/main" id="{3133FDB3-600D-6901-B98F-98C179E0F92B}"/>
              </a:ext>
            </a:extLst>
          </p:cNvPr>
          <p:cNvSpPr txBox="1"/>
          <p:nvPr/>
        </p:nvSpPr>
        <p:spPr>
          <a:xfrm>
            <a:off x="6415777" y="3927792"/>
            <a:ext cx="54854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Recibimos pagos en pesos y dólares para todas las soluciones de transaccionalidad a nivel nacional e internacional.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26479F5D-8362-794D-D72C-F6CBB729FE25}"/>
              </a:ext>
            </a:extLst>
          </p:cNvPr>
          <p:cNvSpPr txBox="1"/>
          <p:nvPr/>
        </p:nvSpPr>
        <p:spPr>
          <a:xfrm>
            <a:off x="6286532" y="6237416"/>
            <a:ext cx="56422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Montserrat" panose="00000500000000000000" pitchFamily="50" charset="0"/>
                <a:cs typeface="Segoe UI Semibold" panose="020B0702040204020203" pitchFamily="34" charset="0"/>
              </a:rPr>
              <a:t>Alianzas que avalan y dan garantía de nuestros servicios.</a:t>
            </a:r>
            <a:endParaRPr lang="es-MX" sz="1400" i="1" dirty="0">
              <a:solidFill>
                <a:schemeClr val="bg1"/>
              </a:solidFill>
              <a:latin typeface="Montserrat" panose="00000500000000000000" pitchFamily="50" charset="0"/>
              <a:cs typeface="Segoe UI Light" panose="020B0502040204020203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3757E62C-72D1-9A5F-E3C7-7F3F041741A0}"/>
              </a:ext>
            </a:extLst>
          </p:cNvPr>
          <p:cNvSpPr txBox="1"/>
          <p:nvPr/>
        </p:nvSpPr>
        <p:spPr>
          <a:xfrm>
            <a:off x="10420281" y="2279603"/>
            <a:ext cx="139698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1300" b="1" dirty="0">
                <a:solidFill>
                  <a:schemeClr val="bg1"/>
                </a:solidFill>
                <a:latin typeface="Montserrat" panose="00000500000000000000" pitchFamily="50" charset="0"/>
              </a:rPr>
              <a:t>Certificación</a:t>
            </a:r>
          </a:p>
          <a:p>
            <a:pPr algn="r"/>
            <a:r>
              <a:rPr lang="es-CO" sz="1300" b="1" dirty="0">
                <a:solidFill>
                  <a:schemeClr val="bg1"/>
                </a:solidFill>
                <a:latin typeface="Montserrat" panose="00000500000000000000" pitchFamily="50" charset="0"/>
              </a:rPr>
              <a:t>PCI DSS</a:t>
            </a:r>
            <a:endParaRPr lang="es-CO" sz="1300" b="1" dirty="0">
              <a:solidFill>
                <a:schemeClr val="bg1"/>
              </a:solidFill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4AD5B2F5-8C00-0B1E-67C1-D60524931DDD}"/>
              </a:ext>
            </a:extLst>
          </p:cNvPr>
          <p:cNvSpPr txBox="1"/>
          <p:nvPr/>
        </p:nvSpPr>
        <p:spPr>
          <a:xfrm>
            <a:off x="596349" y="310247"/>
            <a:ext cx="49065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CONFIANZA</a:t>
            </a:r>
            <a:endParaRPr lang="es-CO" sz="3200" dirty="0">
              <a:solidFill>
                <a:schemeClr val="bg1"/>
              </a:solidFill>
              <a:latin typeface="Bjorn Regular" panose="02000500000000000000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D1AD267-5E52-D48A-15AF-2E930B0B7A79}"/>
              </a:ext>
            </a:extLst>
          </p:cNvPr>
          <p:cNvSpPr txBox="1"/>
          <p:nvPr/>
        </p:nvSpPr>
        <p:spPr>
          <a:xfrm>
            <a:off x="6729603" y="317090"/>
            <a:ext cx="49065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PILARES</a:t>
            </a:r>
            <a:endParaRPr lang="es-CO" sz="3200" dirty="0">
              <a:solidFill>
                <a:schemeClr val="bg1"/>
              </a:solidFill>
              <a:latin typeface="Bjorn Regular" panose="02000500000000000000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28257029-5F58-CAEA-CFE1-85934DDB5409}"/>
              </a:ext>
            </a:extLst>
          </p:cNvPr>
          <p:cNvSpPr txBox="1"/>
          <p:nvPr/>
        </p:nvSpPr>
        <p:spPr>
          <a:xfrm>
            <a:off x="10460056" y="2762974"/>
            <a:ext cx="1357211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O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Prevención</a:t>
            </a:r>
          </a:p>
          <a:p>
            <a:pPr algn="r"/>
            <a:r>
              <a:rPr lang="es-CO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Fraude</a:t>
            </a:r>
          </a:p>
          <a:p>
            <a:pPr algn="r"/>
            <a:r>
              <a:rPr lang="es-CO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rPr>
              <a:t>Compras</a:t>
            </a:r>
            <a:endParaRPr lang="es-CO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87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ángulo 58">
            <a:extLst>
              <a:ext uri="{FF2B5EF4-FFF2-40B4-BE49-F238E27FC236}">
                <a16:creationId xmlns:a16="http://schemas.microsoft.com/office/drawing/2014/main" id="{74031DD8-50CF-0DEF-25E7-275AA183ADD7}"/>
              </a:ext>
            </a:extLst>
          </p:cNvPr>
          <p:cNvSpPr/>
          <p:nvPr/>
        </p:nvSpPr>
        <p:spPr>
          <a:xfrm>
            <a:off x="0" y="-7705"/>
            <a:ext cx="12192000" cy="815009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5B8EA3C-37EB-2717-CF03-2CDF1E71A7B9}"/>
              </a:ext>
            </a:extLst>
          </p:cNvPr>
          <p:cNvSpPr txBox="1"/>
          <p:nvPr/>
        </p:nvSpPr>
        <p:spPr>
          <a:xfrm>
            <a:off x="450252" y="225935"/>
            <a:ext cx="112914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Garantizamos una transaccionalidad financiera segura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F63CEAB-CE7F-010F-6322-22CC5993400E}"/>
              </a:ext>
            </a:extLst>
          </p:cNvPr>
          <p:cNvSpPr/>
          <p:nvPr/>
        </p:nvSpPr>
        <p:spPr>
          <a:xfrm>
            <a:off x="-2" y="6042991"/>
            <a:ext cx="12192000" cy="815009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912D350-1204-48A6-A40B-7A1E6C258499}"/>
              </a:ext>
            </a:extLst>
          </p:cNvPr>
          <p:cNvSpPr txBox="1"/>
          <p:nvPr/>
        </p:nvSpPr>
        <p:spPr>
          <a:xfrm>
            <a:off x="464023" y="6255554"/>
            <a:ext cx="112914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000" dirty="0">
                <a:solidFill>
                  <a:schemeClr val="bg1"/>
                </a:solidFill>
                <a:latin typeface="Bjorn Regular" panose="02000500000000000000" pitchFamily="2" charset="0"/>
              </a:rPr>
              <a:t>donde su negocio Es nuestra prioridad de servicio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86F19C00-500C-6BC1-3BA3-A01C38B5483A}"/>
              </a:ext>
            </a:extLst>
          </p:cNvPr>
          <p:cNvSpPr/>
          <p:nvPr/>
        </p:nvSpPr>
        <p:spPr>
          <a:xfrm>
            <a:off x="508924" y="1583364"/>
            <a:ext cx="1561963" cy="1561963"/>
          </a:xfrm>
          <a:prstGeom prst="ellipse">
            <a:avLst/>
          </a:prstGeom>
          <a:solidFill>
            <a:srgbClr val="F2F2F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F7C7F16-D427-910B-A656-6FA26159A86E}"/>
              </a:ext>
            </a:extLst>
          </p:cNvPr>
          <p:cNvSpPr/>
          <p:nvPr/>
        </p:nvSpPr>
        <p:spPr>
          <a:xfrm>
            <a:off x="2429607" y="1583364"/>
            <a:ext cx="1561963" cy="1561963"/>
          </a:xfrm>
          <a:prstGeom prst="ellipse">
            <a:avLst/>
          </a:prstGeom>
          <a:noFill/>
          <a:ln w="38100"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CB4F575B-5C46-364A-F7B1-621DE90AB865}"/>
              </a:ext>
            </a:extLst>
          </p:cNvPr>
          <p:cNvSpPr/>
          <p:nvPr/>
        </p:nvSpPr>
        <p:spPr>
          <a:xfrm>
            <a:off x="4352359" y="1581998"/>
            <a:ext cx="1561963" cy="1561963"/>
          </a:xfrm>
          <a:prstGeom prst="ellipse">
            <a:avLst/>
          </a:prstGeom>
          <a:solidFill>
            <a:srgbClr val="F2F2F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F22B5F26-C211-9FD2-1CED-3A83B296CB63}"/>
              </a:ext>
            </a:extLst>
          </p:cNvPr>
          <p:cNvSpPr/>
          <p:nvPr/>
        </p:nvSpPr>
        <p:spPr>
          <a:xfrm>
            <a:off x="6273042" y="1581998"/>
            <a:ext cx="1561963" cy="1561963"/>
          </a:xfrm>
          <a:prstGeom prst="ellipse">
            <a:avLst/>
          </a:prstGeom>
          <a:noFill/>
          <a:ln w="38100"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61EC1643-A321-7204-DE40-DF3EF47BE87F}"/>
              </a:ext>
            </a:extLst>
          </p:cNvPr>
          <p:cNvSpPr/>
          <p:nvPr/>
        </p:nvSpPr>
        <p:spPr>
          <a:xfrm>
            <a:off x="8200428" y="1601373"/>
            <a:ext cx="1561963" cy="1561963"/>
          </a:xfrm>
          <a:prstGeom prst="ellipse">
            <a:avLst/>
          </a:prstGeom>
          <a:solidFill>
            <a:srgbClr val="F2F2F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A65B4F1A-ED52-CD25-6265-BED6AF0F847E}"/>
              </a:ext>
            </a:extLst>
          </p:cNvPr>
          <p:cNvSpPr/>
          <p:nvPr/>
        </p:nvSpPr>
        <p:spPr>
          <a:xfrm>
            <a:off x="10121111" y="1601373"/>
            <a:ext cx="1561963" cy="1561963"/>
          </a:xfrm>
          <a:prstGeom prst="ellipse">
            <a:avLst/>
          </a:prstGeom>
          <a:noFill/>
          <a:ln w="38100"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C0FDB4C-1C1D-A590-A689-2CC199661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571" y="1854712"/>
            <a:ext cx="929798" cy="101324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56B145A-88A5-7117-1BA2-3450E4C8B1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0585" y="2084234"/>
            <a:ext cx="1240173" cy="59264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E0732F5-87E8-EF87-90E3-32184E926E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6533" y="1992563"/>
            <a:ext cx="981680" cy="733563"/>
          </a:xfrm>
          <a:prstGeom prst="rect">
            <a:avLst/>
          </a:prstGeom>
        </p:spPr>
      </p:pic>
      <p:sp>
        <p:nvSpPr>
          <p:cNvPr id="32" name="Elipse 31">
            <a:extLst>
              <a:ext uri="{FF2B5EF4-FFF2-40B4-BE49-F238E27FC236}">
                <a16:creationId xmlns:a16="http://schemas.microsoft.com/office/drawing/2014/main" id="{CB9345B3-5F0E-A293-C151-979EB1D924A9}"/>
              </a:ext>
            </a:extLst>
          </p:cNvPr>
          <p:cNvSpPr/>
          <p:nvPr/>
        </p:nvSpPr>
        <p:spPr>
          <a:xfrm>
            <a:off x="2436310" y="3691504"/>
            <a:ext cx="1561963" cy="1561963"/>
          </a:xfrm>
          <a:prstGeom prst="ellipse">
            <a:avLst/>
          </a:prstGeom>
          <a:solidFill>
            <a:srgbClr val="F2F2F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52246605-E4BC-745E-033A-45C690704B94}"/>
              </a:ext>
            </a:extLst>
          </p:cNvPr>
          <p:cNvSpPr/>
          <p:nvPr/>
        </p:nvSpPr>
        <p:spPr>
          <a:xfrm>
            <a:off x="4356993" y="3691504"/>
            <a:ext cx="1561963" cy="1561963"/>
          </a:xfrm>
          <a:prstGeom prst="ellipse">
            <a:avLst/>
          </a:prstGeom>
          <a:noFill/>
          <a:ln w="38100"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83B4BFAF-2021-FCAE-8ECE-DCF0583B9DF9}"/>
              </a:ext>
            </a:extLst>
          </p:cNvPr>
          <p:cNvSpPr/>
          <p:nvPr/>
        </p:nvSpPr>
        <p:spPr>
          <a:xfrm>
            <a:off x="6279745" y="3728242"/>
            <a:ext cx="1561963" cy="1561963"/>
          </a:xfrm>
          <a:prstGeom prst="ellipse">
            <a:avLst/>
          </a:prstGeom>
          <a:solidFill>
            <a:srgbClr val="F2F2F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D70910BB-A516-BC58-FF8E-9EEE37CA69A6}"/>
              </a:ext>
            </a:extLst>
          </p:cNvPr>
          <p:cNvSpPr/>
          <p:nvPr/>
        </p:nvSpPr>
        <p:spPr>
          <a:xfrm>
            <a:off x="8200428" y="3728242"/>
            <a:ext cx="1561963" cy="1561963"/>
          </a:xfrm>
          <a:prstGeom prst="ellipse">
            <a:avLst/>
          </a:prstGeom>
          <a:noFill/>
          <a:ln w="38100"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D632A257-DC2A-2B04-E7D1-ED9B523B43BE}"/>
              </a:ext>
            </a:extLst>
          </p:cNvPr>
          <p:cNvSpPr/>
          <p:nvPr/>
        </p:nvSpPr>
        <p:spPr>
          <a:xfrm>
            <a:off x="10127814" y="3709513"/>
            <a:ext cx="1561963" cy="1561963"/>
          </a:xfrm>
          <a:prstGeom prst="ellipse">
            <a:avLst/>
          </a:prstGeom>
          <a:solidFill>
            <a:srgbClr val="F2F2F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103EFB16-0F06-CF3B-C8BC-836F6E33CF5A}"/>
              </a:ext>
            </a:extLst>
          </p:cNvPr>
          <p:cNvSpPr/>
          <p:nvPr/>
        </p:nvSpPr>
        <p:spPr>
          <a:xfrm>
            <a:off x="502221" y="3732290"/>
            <a:ext cx="1561963" cy="1561963"/>
          </a:xfrm>
          <a:prstGeom prst="ellipse">
            <a:avLst/>
          </a:prstGeom>
          <a:noFill/>
          <a:ln w="38100"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098DBEA4-64D7-062A-6600-71D72F7184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5786" y="4141116"/>
            <a:ext cx="1066800" cy="72390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5A43C2A2-67D9-CD94-86C7-39EC26642B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1372" y="4223974"/>
            <a:ext cx="1190625" cy="581025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5BD096ED-6FDF-7D92-2CEA-0D45026A68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01578" y="1892538"/>
            <a:ext cx="790155" cy="901271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42A29DA0-C667-6403-EDBC-8D303534E0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62602" y="1940255"/>
            <a:ext cx="1027049" cy="812610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2CA3B0B3-4499-B250-F612-0FBF60E9A5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46832" y="2068451"/>
            <a:ext cx="923925" cy="704850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E4C1ECD5-C698-10EB-C083-5ADC0E19A54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354695" y="4311896"/>
            <a:ext cx="1139986" cy="403598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7390D47B-44F4-1160-4951-B74E4BF5DA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70825" y="4136534"/>
            <a:ext cx="1230133" cy="74649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764BB9CC-1BC0-00E3-748A-7ADEA4F0B33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36660" y="4205598"/>
            <a:ext cx="1424966" cy="563359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9EF2A9BC-B9A0-9F8C-BE62-9C55DA60F4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8213" y="4322702"/>
            <a:ext cx="1186196" cy="48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5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24EF46EA-1A28-30FF-9067-918E55DADBA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3DA1C2D-1B4B-1DE4-A5F9-D9BE8AC4A4F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7" t="21640" b="2911"/>
          <a:stretch/>
        </p:blipFill>
        <p:spPr>
          <a:xfrm>
            <a:off x="0" y="562708"/>
            <a:ext cx="12178053" cy="5631382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EEBC4348-2C5C-63A5-E40E-223BCD26A701}"/>
              </a:ext>
            </a:extLst>
          </p:cNvPr>
          <p:cNvSpPr txBox="1"/>
          <p:nvPr/>
        </p:nvSpPr>
        <p:spPr>
          <a:xfrm>
            <a:off x="689113" y="2014205"/>
            <a:ext cx="1081377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SABEMOS QUE NO ES FÁCIL RECAUDAR DINERO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DE MANERA SISTEMATIZADA.</a:t>
            </a:r>
          </a:p>
          <a:p>
            <a:pPr algn="ctr"/>
            <a:endParaRPr lang="es-MX" sz="2400" dirty="0">
              <a:solidFill>
                <a:schemeClr val="bg1"/>
              </a:solidFill>
              <a:latin typeface="Bjorn Regular" panose="02000500000000000000" pitchFamily="2" charset="0"/>
              <a:cs typeface="Segoe UI Light" panose="020B0502040204020203" pitchFamily="34" charset="0"/>
            </a:endParaRP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SE REQUIEREN HERRAMIENTAS INTEGRALES Y DE FÁCIL USO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QUE PERMITAN LLEVAR A CABO TRANSACCIONES FINANCIERAS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EFECTIVAS, SEGURAS Y CONTROLADAS,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PARA ASÍ LOGRAR TODAS LAS OPORTUNIDADES DE VENTA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Y HACER CRECER SU NEGOCIO.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AC2199F-B832-C17B-7004-6785897DC353}"/>
              </a:ext>
            </a:extLst>
          </p:cNvPr>
          <p:cNvSpPr txBox="1"/>
          <p:nvPr/>
        </p:nvSpPr>
        <p:spPr>
          <a:xfrm>
            <a:off x="1784378" y="1823579"/>
            <a:ext cx="79190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8800" dirty="0">
                <a:solidFill>
                  <a:srgbClr val="FF0038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“</a:t>
            </a:r>
            <a:endParaRPr lang="es-CO" sz="8800" dirty="0">
              <a:solidFill>
                <a:srgbClr val="FF0038"/>
              </a:solidFill>
              <a:latin typeface="Montserrat" panose="00000500000000000000" pitchFamily="50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18327835-0CBC-4CE9-1187-86C2449A9D8F}"/>
              </a:ext>
            </a:extLst>
          </p:cNvPr>
          <p:cNvSpPr txBox="1"/>
          <p:nvPr/>
        </p:nvSpPr>
        <p:spPr>
          <a:xfrm>
            <a:off x="9615718" y="1823579"/>
            <a:ext cx="79190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8800" dirty="0">
                <a:solidFill>
                  <a:srgbClr val="FF0038"/>
                </a:solidFill>
                <a:latin typeface="Montserrat" panose="00000500000000000000" pitchFamily="50" charset="0"/>
                <a:cs typeface="Segoe UI Light" panose="020B0502040204020203" pitchFamily="34" charset="0"/>
              </a:rPr>
              <a:t>”</a:t>
            </a:r>
            <a:endParaRPr lang="es-CO" sz="8800" dirty="0">
              <a:solidFill>
                <a:srgbClr val="FF0038"/>
              </a:solidFill>
              <a:latin typeface="Montserrat" panose="00000500000000000000" pitchFamily="50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F945CD3-F942-3048-7BAE-F7799304BD97}"/>
              </a:ext>
            </a:extLst>
          </p:cNvPr>
          <p:cNvSpPr/>
          <p:nvPr/>
        </p:nvSpPr>
        <p:spPr>
          <a:xfrm>
            <a:off x="0" y="0"/>
            <a:ext cx="12192000" cy="1036141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34851DE-7144-962E-4C77-EB6C4CB9E8E7}"/>
              </a:ext>
            </a:extLst>
          </p:cNvPr>
          <p:cNvSpPr txBox="1"/>
          <p:nvPr/>
        </p:nvSpPr>
        <p:spPr>
          <a:xfrm>
            <a:off x="225287" y="310247"/>
            <a:ext cx="116441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ENTENDEMOS SU NECESIDAD</a:t>
            </a:r>
            <a:endParaRPr lang="es-CO" sz="3200" dirty="0">
              <a:solidFill>
                <a:schemeClr val="tx1">
                  <a:lumMod val="75000"/>
                  <a:lumOff val="25000"/>
                </a:schemeClr>
              </a:solidFill>
              <a:latin typeface="Bjorn Regular" panose="02000500000000000000" pitchFamily="2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F27A032-06AB-DAB7-BDD1-B2BC2F90BAD8}"/>
              </a:ext>
            </a:extLst>
          </p:cNvPr>
          <p:cNvSpPr/>
          <p:nvPr/>
        </p:nvSpPr>
        <p:spPr>
          <a:xfrm>
            <a:off x="0" y="5821859"/>
            <a:ext cx="12192000" cy="1036141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85EF5BE-0A5C-A4E5-83F0-633690B7E0A1}"/>
              </a:ext>
            </a:extLst>
          </p:cNvPr>
          <p:cNvSpPr txBox="1"/>
          <p:nvPr/>
        </p:nvSpPr>
        <p:spPr>
          <a:xfrm>
            <a:off x="225287" y="6012838"/>
            <a:ext cx="116441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SOLUCIONES FINANCIERAS QUE OFRECEMOS:</a:t>
            </a:r>
            <a:endParaRPr lang="es-CO" sz="3200" dirty="0">
              <a:solidFill>
                <a:schemeClr val="bg1"/>
              </a:solidFill>
              <a:latin typeface="Bjorn Regular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04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726F528E-578D-F699-3345-8F99240B41C6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F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100">
              <a:solidFill>
                <a:schemeClr val="bg1"/>
              </a:solidFill>
            </a:endParaRPr>
          </a:p>
        </p:txBody>
      </p:sp>
      <p:sp>
        <p:nvSpPr>
          <p:cNvPr id="34" name="Rectángulo: esquinas redondeadas 33">
            <a:extLst>
              <a:ext uri="{FF2B5EF4-FFF2-40B4-BE49-F238E27FC236}">
                <a16:creationId xmlns:a16="http://schemas.microsoft.com/office/drawing/2014/main" id="{59059831-233A-86B6-9CD8-391F864CF415}"/>
              </a:ext>
            </a:extLst>
          </p:cNvPr>
          <p:cNvSpPr/>
          <p:nvPr/>
        </p:nvSpPr>
        <p:spPr>
          <a:xfrm>
            <a:off x="8068241" y="3577941"/>
            <a:ext cx="3579460" cy="2371391"/>
          </a:xfrm>
          <a:prstGeom prst="roundRect">
            <a:avLst>
              <a:gd name="adj" fmla="val 94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Rectángulo: esquinas redondeadas 36">
            <a:extLst>
              <a:ext uri="{FF2B5EF4-FFF2-40B4-BE49-F238E27FC236}">
                <a16:creationId xmlns:a16="http://schemas.microsoft.com/office/drawing/2014/main" id="{09E92C01-9593-5FE0-0B76-35E92E40DFEF}"/>
              </a:ext>
            </a:extLst>
          </p:cNvPr>
          <p:cNvSpPr/>
          <p:nvPr/>
        </p:nvSpPr>
        <p:spPr>
          <a:xfrm>
            <a:off x="4310931" y="3584421"/>
            <a:ext cx="3579460" cy="2371391"/>
          </a:xfrm>
          <a:prstGeom prst="roundRect">
            <a:avLst>
              <a:gd name="adj" fmla="val 94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8" name="Rectángulo: esquinas redondeadas 37">
            <a:extLst>
              <a:ext uri="{FF2B5EF4-FFF2-40B4-BE49-F238E27FC236}">
                <a16:creationId xmlns:a16="http://schemas.microsoft.com/office/drawing/2014/main" id="{781BCA16-D51B-121B-69CB-3114818E1E33}"/>
              </a:ext>
            </a:extLst>
          </p:cNvPr>
          <p:cNvSpPr/>
          <p:nvPr/>
        </p:nvSpPr>
        <p:spPr>
          <a:xfrm>
            <a:off x="495563" y="3584422"/>
            <a:ext cx="3579460" cy="2371391"/>
          </a:xfrm>
          <a:prstGeom prst="roundRect">
            <a:avLst>
              <a:gd name="adj" fmla="val 94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B3A2AA18-27E6-B1B4-1766-79FC946A363A}"/>
              </a:ext>
            </a:extLst>
          </p:cNvPr>
          <p:cNvSpPr/>
          <p:nvPr/>
        </p:nvSpPr>
        <p:spPr>
          <a:xfrm>
            <a:off x="8081493" y="776593"/>
            <a:ext cx="3579460" cy="2371391"/>
          </a:xfrm>
          <a:prstGeom prst="roundRect">
            <a:avLst>
              <a:gd name="adj" fmla="val 94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00D35CAF-1C5D-B22D-E13E-0591A116AD85}"/>
              </a:ext>
            </a:extLst>
          </p:cNvPr>
          <p:cNvSpPr/>
          <p:nvPr/>
        </p:nvSpPr>
        <p:spPr>
          <a:xfrm>
            <a:off x="4324183" y="783073"/>
            <a:ext cx="3579460" cy="2371391"/>
          </a:xfrm>
          <a:prstGeom prst="roundRect">
            <a:avLst>
              <a:gd name="adj" fmla="val 94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B71D1F47-4FFC-D64D-8EAB-2AE296C74666}"/>
              </a:ext>
            </a:extLst>
          </p:cNvPr>
          <p:cNvSpPr/>
          <p:nvPr/>
        </p:nvSpPr>
        <p:spPr>
          <a:xfrm>
            <a:off x="508815" y="783074"/>
            <a:ext cx="3579460" cy="2371391"/>
          </a:xfrm>
          <a:prstGeom prst="roundRect">
            <a:avLst>
              <a:gd name="adj" fmla="val 94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BD331E7-FD4D-B123-7763-C78A9E2D6E77}"/>
              </a:ext>
            </a:extLst>
          </p:cNvPr>
          <p:cNvSpPr txBox="1"/>
          <p:nvPr/>
        </p:nvSpPr>
        <p:spPr>
          <a:xfrm>
            <a:off x="1547580" y="2201208"/>
            <a:ext cx="14857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PAY. CONSOLE</a:t>
            </a:r>
            <a:endParaRPr lang="es-CO" sz="1200" dirty="0">
              <a:latin typeface="Bjorn Regular" panose="02000500000000000000" pitchFamily="2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91A02680-8F09-A6D0-D1F2-51DE65F053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391" y="1463189"/>
            <a:ext cx="677665" cy="67766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A63AE5EA-1418-6ABF-B415-94865480A22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82" y="1453953"/>
            <a:ext cx="673309" cy="67330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52F13370-DF19-CE62-CB23-521C022A44D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735" y="1381084"/>
            <a:ext cx="786625" cy="78662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6256616D-AB34-1E07-9DB9-173DACA0FA1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896" y="4256263"/>
            <a:ext cx="678123" cy="67812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EC53243-F698-C9C1-7A71-BFDF676F2BE9}"/>
              </a:ext>
            </a:extLst>
          </p:cNvPr>
          <p:cNvSpPr txBox="1"/>
          <p:nvPr/>
        </p:nvSpPr>
        <p:spPr>
          <a:xfrm>
            <a:off x="5342360" y="2201208"/>
            <a:ext cx="14857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PAY. DATA</a:t>
            </a:r>
            <a:endParaRPr lang="es-CO" sz="1200" dirty="0">
              <a:latin typeface="Bjorn Regular" panose="02000500000000000000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F31C96B-01EC-4A98-192E-78F1DF527672}"/>
              </a:ext>
            </a:extLst>
          </p:cNvPr>
          <p:cNvSpPr txBox="1"/>
          <p:nvPr/>
        </p:nvSpPr>
        <p:spPr>
          <a:xfrm>
            <a:off x="1547580" y="4994782"/>
            <a:ext cx="14857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PAY. APPS</a:t>
            </a:r>
            <a:endParaRPr lang="es-CO" sz="1200" dirty="0">
              <a:latin typeface="Bjorn Regular" panose="02000500000000000000" pitchFamily="2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580A66CC-B832-013A-B75B-9A8EB4E6E36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567" y="4321521"/>
            <a:ext cx="612866" cy="612866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36AAB832-53EF-098A-C176-A6F7F2061C76}"/>
              </a:ext>
            </a:extLst>
          </p:cNvPr>
          <p:cNvSpPr txBox="1"/>
          <p:nvPr/>
        </p:nvSpPr>
        <p:spPr>
          <a:xfrm>
            <a:off x="5342360" y="4994782"/>
            <a:ext cx="14857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Pay. BANDS</a:t>
            </a:r>
            <a:endParaRPr lang="es-CO" sz="1200" dirty="0">
              <a:latin typeface="Bjorn Regular" panose="02000500000000000000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4DBFBB2-5626-76F0-6C60-669BB3DBE76F}"/>
              </a:ext>
            </a:extLst>
          </p:cNvPr>
          <p:cNvSpPr txBox="1"/>
          <p:nvPr/>
        </p:nvSpPr>
        <p:spPr>
          <a:xfrm>
            <a:off x="9137292" y="2201208"/>
            <a:ext cx="14857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PAY. SHOP</a:t>
            </a:r>
            <a:endParaRPr lang="es-CO" sz="1200" dirty="0">
              <a:latin typeface="Bjorn Regular" panose="02000500000000000000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EEA1094E-12C1-E5FE-6EAC-28F6F49F7AEF}"/>
              </a:ext>
            </a:extLst>
          </p:cNvPr>
          <p:cNvSpPr txBox="1"/>
          <p:nvPr/>
        </p:nvSpPr>
        <p:spPr>
          <a:xfrm>
            <a:off x="9137292" y="4994782"/>
            <a:ext cx="14857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  <a:latin typeface="Bjorn Regular" panose="02000500000000000000" pitchFamily="2" charset="0"/>
                <a:cs typeface="Segoe UI Light" panose="020B0502040204020203" pitchFamily="34" charset="0"/>
              </a:rPr>
              <a:t>PAY. TAP/DROP</a:t>
            </a:r>
            <a:endParaRPr lang="es-CO" sz="1200" dirty="0">
              <a:latin typeface="Bjorn Regular" panose="02000500000000000000" pitchFamily="2" charset="0"/>
            </a:endParaRP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B5273093-E938-68D0-2EC3-8B2A2B23D3F8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174" y="4351799"/>
            <a:ext cx="584620" cy="58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29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6416</TotalTime>
  <Words>616</Words>
  <Application>Microsoft Office PowerPoint</Application>
  <PresentationFormat>Panorámica</PresentationFormat>
  <Paragraphs>147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Bjorn Regular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PERSONAL</cp:lastModifiedBy>
  <cp:revision>271</cp:revision>
  <dcterms:created xsi:type="dcterms:W3CDTF">2022-03-16T20:35:17Z</dcterms:created>
  <dcterms:modified xsi:type="dcterms:W3CDTF">2022-06-01T15:35:47Z</dcterms:modified>
</cp:coreProperties>
</file>