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382" r:id="rId2"/>
    <p:sldId id="420" r:id="rId3"/>
    <p:sldId id="422" r:id="rId4"/>
    <p:sldId id="419" r:id="rId5"/>
    <p:sldId id="397" r:id="rId6"/>
    <p:sldId id="421" r:id="rId7"/>
    <p:sldId id="424" r:id="rId8"/>
    <p:sldId id="426" r:id="rId9"/>
    <p:sldId id="425" r:id="rId10"/>
    <p:sldId id="427" r:id="rId11"/>
    <p:sldId id="431" r:id="rId12"/>
    <p:sldId id="313" r:id="rId13"/>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BA4"/>
    <a:srgbClr val="FF1D4D"/>
    <a:srgbClr val="FF0038"/>
    <a:srgbClr val="FE0036"/>
    <a:srgbClr val="CC002C"/>
    <a:srgbClr val="151515"/>
    <a:srgbClr val="00B050"/>
    <a:srgbClr val="D9D9D9"/>
    <a:srgbClr val="404040"/>
    <a:srgbClr val="202E3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434" autoAdjust="0"/>
  </p:normalViewPr>
  <p:slideViewPr>
    <p:cSldViewPr snapToGrid="0">
      <p:cViewPr varScale="1">
        <p:scale>
          <a:sx n="72" d="100"/>
          <a:sy n="72" d="100"/>
        </p:scale>
        <p:origin x="660" y="78"/>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B00F0DA-EEF7-435D-8DC3-79234364D979}" type="datetimeFigureOut">
              <a:rPr lang="es-CO" smtClean="0"/>
              <a:t>20/05/2022</a:t>
            </a:fld>
            <a:endParaRPr lang="es-CO"/>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9E32D7-46EC-4578-89B3-05618E7138F7}" type="slidenum">
              <a:rPr lang="es-CO" smtClean="0"/>
              <a:t>‹Nº›</a:t>
            </a:fld>
            <a:endParaRPr lang="es-CO"/>
          </a:p>
        </p:txBody>
      </p:sp>
    </p:spTree>
    <p:extLst>
      <p:ext uri="{BB962C8B-B14F-4D97-AF65-F5344CB8AC3E}">
        <p14:creationId xmlns:p14="http://schemas.microsoft.com/office/powerpoint/2010/main" val="2482361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69E32D7-46EC-4578-89B3-05618E7138F7}" type="slidenum">
              <a:rPr lang="es-CO" smtClean="0"/>
              <a:t>1</a:t>
            </a:fld>
            <a:endParaRPr lang="es-CO"/>
          </a:p>
        </p:txBody>
      </p:sp>
    </p:spTree>
    <p:extLst>
      <p:ext uri="{BB962C8B-B14F-4D97-AF65-F5344CB8AC3E}">
        <p14:creationId xmlns:p14="http://schemas.microsoft.com/office/powerpoint/2010/main" val="3278849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69E32D7-46EC-4578-89B3-05618E7138F7}" type="slidenum">
              <a:rPr lang="es-CO" smtClean="0"/>
              <a:t>10</a:t>
            </a:fld>
            <a:endParaRPr lang="es-CO"/>
          </a:p>
        </p:txBody>
      </p:sp>
    </p:spTree>
    <p:extLst>
      <p:ext uri="{BB962C8B-B14F-4D97-AF65-F5344CB8AC3E}">
        <p14:creationId xmlns:p14="http://schemas.microsoft.com/office/powerpoint/2010/main" val="4008274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69E32D7-46EC-4578-89B3-05618E7138F7}" type="slidenum">
              <a:rPr lang="es-CO" smtClean="0"/>
              <a:t>11</a:t>
            </a:fld>
            <a:endParaRPr lang="es-CO"/>
          </a:p>
        </p:txBody>
      </p:sp>
    </p:spTree>
    <p:extLst>
      <p:ext uri="{BB962C8B-B14F-4D97-AF65-F5344CB8AC3E}">
        <p14:creationId xmlns:p14="http://schemas.microsoft.com/office/powerpoint/2010/main" val="27889419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69E32D7-46EC-4578-89B3-05618E7138F7}" type="slidenum">
              <a:rPr lang="es-CO" smtClean="0"/>
              <a:t>2</a:t>
            </a:fld>
            <a:endParaRPr lang="es-CO"/>
          </a:p>
        </p:txBody>
      </p:sp>
    </p:spTree>
    <p:extLst>
      <p:ext uri="{BB962C8B-B14F-4D97-AF65-F5344CB8AC3E}">
        <p14:creationId xmlns:p14="http://schemas.microsoft.com/office/powerpoint/2010/main" val="2699706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69E32D7-46EC-4578-89B3-05618E7138F7}" type="slidenum">
              <a:rPr lang="es-CO" smtClean="0"/>
              <a:t>3</a:t>
            </a:fld>
            <a:endParaRPr lang="es-CO"/>
          </a:p>
        </p:txBody>
      </p:sp>
    </p:spTree>
    <p:extLst>
      <p:ext uri="{BB962C8B-B14F-4D97-AF65-F5344CB8AC3E}">
        <p14:creationId xmlns:p14="http://schemas.microsoft.com/office/powerpoint/2010/main" val="14580316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69E32D7-46EC-4578-89B3-05618E7138F7}" type="slidenum">
              <a:rPr lang="es-CO" smtClean="0"/>
              <a:t>4</a:t>
            </a:fld>
            <a:endParaRPr lang="es-CO"/>
          </a:p>
        </p:txBody>
      </p:sp>
    </p:spTree>
    <p:extLst>
      <p:ext uri="{BB962C8B-B14F-4D97-AF65-F5344CB8AC3E}">
        <p14:creationId xmlns:p14="http://schemas.microsoft.com/office/powerpoint/2010/main" val="34473955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69E32D7-46EC-4578-89B3-05618E7138F7}" type="slidenum">
              <a:rPr lang="es-CO" smtClean="0"/>
              <a:t>5</a:t>
            </a:fld>
            <a:endParaRPr lang="es-CO"/>
          </a:p>
        </p:txBody>
      </p:sp>
    </p:spTree>
    <p:extLst>
      <p:ext uri="{BB962C8B-B14F-4D97-AF65-F5344CB8AC3E}">
        <p14:creationId xmlns:p14="http://schemas.microsoft.com/office/powerpoint/2010/main" val="8395837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69E32D7-46EC-4578-89B3-05618E7138F7}" type="slidenum">
              <a:rPr lang="es-CO" smtClean="0"/>
              <a:t>6</a:t>
            </a:fld>
            <a:endParaRPr lang="es-CO"/>
          </a:p>
        </p:txBody>
      </p:sp>
    </p:spTree>
    <p:extLst>
      <p:ext uri="{BB962C8B-B14F-4D97-AF65-F5344CB8AC3E}">
        <p14:creationId xmlns:p14="http://schemas.microsoft.com/office/powerpoint/2010/main" val="1858832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69E32D7-46EC-4578-89B3-05618E7138F7}" type="slidenum">
              <a:rPr lang="es-CO" smtClean="0"/>
              <a:t>7</a:t>
            </a:fld>
            <a:endParaRPr lang="es-CO"/>
          </a:p>
        </p:txBody>
      </p:sp>
    </p:spTree>
    <p:extLst>
      <p:ext uri="{BB962C8B-B14F-4D97-AF65-F5344CB8AC3E}">
        <p14:creationId xmlns:p14="http://schemas.microsoft.com/office/powerpoint/2010/main" val="1088002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69E32D7-46EC-4578-89B3-05618E7138F7}" type="slidenum">
              <a:rPr lang="es-CO" smtClean="0"/>
              <a:t>8</a:t>
            </a:fld>
            <a:endParaRPr lang="es-CO"/>
          </a:p>
        </p:txBody>
      </p:sp>
    </p:spTree>
    <p:extLst>
      <p:ext uri="{BB962C8B-B14F-4D97-AF65-F5344CB8AC3E}">
        <p14:creationId xmlns:p14="http://schemas.microsoft.com/office/powerpoint/2010/main" val="40800099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5"/>
          </p:nvPr>
        </p:nvSpPr>
        <p:spPr/>
        <p:txBody>
          <a:bodyPr/>
          <a:lstStyle/>
          <a:p>
            <a:fld id="{269E32D7-46EC-4578-89B3-05618E7138F7}" type="slidenum">
              <a:rPr lang="es-CO" smtClean="0"/>
              <a:t>9</a:t>
            </a:fld>
            <a:endParaRPr lang="es-CO"/>
          </a:p>
        </p:txBody>
      </p:sp>
    </p:spTree>
    <p:extLst>
      <p:ext uri="{BB962C8B-B14F-4D97-AF65-F5344CB8AC3E}">
        <p14:creationId xmlns:p14="http://schemas.microsoft.com/office/powerpoint/2010/main" val="16267522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AE93997-0C7D-4B35-88EA-9780400D53E1}"/>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9B68614E-F4D8-455E-9D33-4752A087476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CE0FA768-BF1C-45E9-8F05-A03DE3BA79B2}"/>
              </a:ext>
            </a:extLst>
          </p:cNvPr>
          <p:cNvSpPr>
            <a:spLocks noGrp="1"/>
          </p:cNvSpPr>
          <p:nvPr>
            <p:ph type="dt" sz="half" idx="10"/>
          </p:nvPr>
        </p:nvSpPr>
        <p:spPr/>
        <p:txBody>
          <a:bodyPr/>
          <a:lstStyle/>
          <a:p>
            <a:fld id="{B630FF60-A130-4A0F-889C-66A7CCD15E9B}" type="datetimeFigureOut">
              <a:rPr lang="es-CO" smtClean="0"/>
              <a:t>20/05/2022</a:t>
            </a:fld>
            <a:endParaRPr lang="es-CO"/>
          </a:p>
        </p:txBody>
      </p:sp>
      <p:sp>
        <p:nvSpPr>
          <p:cNvPr id="5" name="Marcador de pie de página 4">
            <a:extLst>
              <a:ext uri="{FF2B5EF4-FFF2-40B4-BE49-F238E27FC236}">
                <a16:creationId xmlns:a16="http://schemas.microsoft.com/office/drawing/2014/main" id="{C6DB8991-2463-45E2-9272-2508032E1898}"/>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121FC21C-509A-442E-88A8-465B8E2519ED}"/>
              </a:ext>
            </a:extLst>
          </p:cNvPr>
          <p:cNvSpPr>
            <a:spLocks noGrp="1"/>
          </p:cNvSpPr>
          <p:nvPr>
            <p:ph type="sldNum" sz="quarter" idx="12"/>
          </p:nvPr>
        </p:nvSpPr>
        <p:spPr/>
        <p:txBody>
          <a:bodyPr/>
          <a:lstStyle/>
          <a:p>
            <a:fld id="{112636A0-9465-492F-B6E8-52F8F221FA0E}" type="slidenum">
              <a:rPr lang="es-CO" smtClean="0"/>
              <a:t>‹Nº›</a:t>
            </a:fld>
            <a:endParaRPr lang="es-CO"/>
          </a:p>
        </p:txBody>
      </p:sp>
    </p:spTree>
    <p:extLst>
      <p:ext uri="{BB962C8B-B14F-4D97-AF65-F5344CB8AC3E}">
        <p14:creationId xmlns:p14="http://schemas.microsoft.com/office/powerpoint/2010/main" val="40758604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E04E2C1-C2A6-4282-8E13-E5454F0C40A6}"/>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1ED73640-5B1E-4F70-B5B8-604BBBA5B28D}"/>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E7968369-9A44-4C41-B3BA-79C6BE58A711}"/>
              </a:ext>
            </a:extLst>
          </p:cNvPr>
          <p:cNvSpPr>
            <a:spLocks noGrp="1"/>
          </p:cNvSpPr>
          <p:nvPr>
            <p:ph type="dt" sz="half" idx="10"/>
          </p:nvPr>
        </p:nvSpPr>
        <p:spPr/>
        <p:txBody>
          <a:bodyPr/>
          <a:lstStyle/>
          <a:p>
            <a:fld id="{B630FF60-A130-4A0F-889C-66A7CCD15E9B}" type="datetimeFigureOut">
              <a:rPr lang="es-CO" smtClean="0"/>
              <a:t>20/05/2022</a:t>
            </a:fld>
            <a:endParaRPr lang="es-CO"/>
          </a:p>
        </p:txBody>
      </p:sp>
      <p:sp>
        <p:nvSpPr>
          <p:cNvPr id="5" name="Marcador de pie de página 4">
            <a:extLst>
              <a:ext uri="{FF2B5EF4-FFF2-40B4-BE49-F238E27FC236}">
                <a16:creationId xmlns:a16="http://schemas.microsoft.com/office/drawing/2014/main" id="{F4C5A957-89F8-4E21-B8BB-8DB57D6B85F7}"/>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B964D313-A123-4FAF-BD2F-C8229AD9FFA6}"/>
              </a:ext>
            </a:extLst>
          </p:cNvPr>
          <p:cNvSpPr>
            <a:spLocks noGrp="1"/>
          </p:cNvSpPr>
          <p:nvPr>
            <p:ph type="sldNum" sz="quarter" idx="12"/>
          </p:nvPr>
        </p:nvSpPr>
        <p:spPr/>
        <p:txBody>
          <a:bodyPr/>
          <a:lstStyle/>
          <a:p>
            <a:fld id="{112636A0-9465-492F-B6E8-52F8F221FA0E}" type="slidenum">
              <a:rPr lang="es-CO" smtClean="0"/>
              <a:t>‹Nº›</a:t>
            </a:fld>
            <a:endParaRPr lang="es-CO"/>
          </a:p>
        </p:txBody>
      </p:sp>
    </p:spTree>
    <p:extLst>
      <p:ext uri="{BB962C8B-B14F-4D97-AF65-F5344CB8AC3E}">
        <p14:creationId xmlns:p14="http://schemas.microsoft.com/office/powerpoint/2010/main" val="13649762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B45D94DA-3E3D-407E-A950-4E6A26C08B12}"/>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3B2FF193-FA8F-46E0-A703-D1A7394C0F34}"/>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AB88EE0E-B4DE-4ED2-BD96-B36D5A06D1B9}"/>
              </a:ext>
            </a:extLst>
          </p:cNvPr>
          <p:cNvSpPr>
            <a:spLocks noGrp="1"/>
          </p:cNvSpPr>
          <p:nvPr>
            <p:ph type="dt" sz="half" idx="10"/>
          </p:nvPr>
        </p:nvSpPr>
        <p:spPr/>
        <p:txBody>
          <a:bodyPr/>
          <a:lstStyle/>
          <a:p>
            <a:fld id="{B630FF60-A130-4A0F-889C-66A7CCD15E9B}" type="datetimeFigureOut">
              <a:rPr lang="es-CO" smtClean="0"/>
              <a:t>20/05/2022</a:t>
            </a:fld>
            <a:endParaRPr lang="es-CO"/>
          </a:p>
        </p:txBody>
      </p:sp>
      <p:sp>
        <p:nvSpPr>
          <p:cNvPr id="5" name="Marcador de pie de página 4">
            <a:extLst>
              <a:ext uri="{FF2B5EF4-FFF2-40B4-BE49-F238E27FC236}">
                <a16:creationId xmlns:a16="http://schemas.microsoft.com/office/drawing/2014/main" id="{1BDA4EEA-7685-4E4A-9F87-A30E016FB7DD}"/>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82C7F2FE-B238-48F4-8258-E21A29B5BA07}"/>
              </a:ext>
            </a:extLst>
          </p:cNvPr>
          <p:cNvSpPr>
            <a:spLocks noGrp="1"/>
          </p:cNvSpPr>
          <p:nvPr>
            <p:ph type="sldNum" sz="quarter" idx="12"/>
          </p:nvPr>
        </p:nvSpPr>
        <p:spPr/>
        <p:txBody>
          <a:bodyPr/>
          <a:lstStyle/>
          <a:p>
            <a:fld id="{112636A0-9465-492F-B6E8-52F8F221FA0E}" type="slidenum">
              <a:rPr lang="es-CO" smtClean="0"/>
              <a:t>‹Nº›</a:t>
            </a:fld>
            <a:endParaRPr lang="es-CO"/>
          </a:p>
        </p:txBody>
      </p:sp>
    </p:spTree>
    <p:extLst>
      <p:ext uri="{BB962C8B-B14F-4D97-AF65-F5344CB8AC3E}">
        <p14:creationId xmlns:p14="http://schemas.microsoft.com/office/powerpoint/2010/main" val="33928495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26ACCA6-B6BE-4D1F-9BDA-B43EA7F2FE6F}"/>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0F469F3A-9B54-472D-A661-3CFA569E8B74}"/>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B8E5CF21-6342-41C6-AB59-5E197BADDFEE}"/>
              </a:ext>
            </a:extLst>
          </p:cNvPr>
          <p:cNvSpPr>
            <a:spLocks noGrp="1"/>
          </p:cNvSpPr>
          <p:nvPr>
            <p:ph type="dt" sz="half" idx="10"/>
          </p:nvPr>
        </p:nvSpPr>
        <p:spPr/>
        <p:txBody>
          <a:bodyPr/>
          <a:lstStyle/>
          <a:p>
            <a:fld id="{B630FF60-A130-4A0F-889C-66A7CCD15E9B}" type="datetimeFigureOut">
              <a:rPr lang="es-CO" smtClean="0"/>
              <a:t>20/05/2022</a:t>
            </a:fld>
            <a:endParaRPr lang="es-CO"/>
          </a:p>
        </p:txBody>
      </p:sp>
      <p:sp>
        <p:nvSpPr>
          <p:cNvPr id="5" name="Marcador de pie de página 4">
            <a:extLst>
              <a:ext uri="{FF2B5EF4-FFF2-40B4-BE49-F238E27FC236}">
                <a16:creationId xmlns:a16="http://schemas.microsoft.com/office/drawing/2014/main" id="{1EBC751E-1B82-433A-B305-33B0F5F2C654}"/>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A64C542F-830A-43DE-A5A1-7371C2A0ECA1}"/>
              </a:ext>
            </a:extLst>
          </p:cNvPr>
          <p:cNvSpPr>
            <a:spLocks noGrp="1"/>
          </p:cNvSpPr>
          <p:nvPr>
            <p:ph type="sldNum" sz="quarter" idx="12"/>
          </p:nvPr>
        </p:nvSpPr>
        <p:spPr/>
        <p:txBody>
          <a:bodyPr/>
          <a:lstStyle/>
          <a:p>
            <a:fld id="{112636A0-9465-492F-B6E8-52F8F221FA0E}" type="slidenum">
              <a:rPr lang="es-CO" smtClean="0"/>
              <a:t>‹Nº›</a:t>
            </a:fld>
            <a:endParaRPr lang="es-CO"/>
          </a:p>
        </p:txBody>
      </p:sp>
    </p:spTree>
    <p:extLst>
      <p:ext uri="{BB962C8B-B14F-4D97-AF65-F5344CB8AC3E}">
        <p14:creationId xmlns:p14="http://schemas.microsoft.com/office/powerpoint/2010/main" val="2583527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D9CEB4A0-EB72-4A25-B5DC-4A7755DF6347}"/>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BCE4C88A-2A9F-41C3-A5C2-330889CF2A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A51DFF6D-0B14-4D20-97BC-060A9CA3F99B}"/>
              </a:ext>
            </a:extLst>
          </p:cNvPr>
          <p:cNvSpPr>
            <a:spLocks noGrp="1"/>
          </p:cNvSpPr>
          <p:nvPr>
            <p:ph type="dt" sz="half" idx="10"/>
          </p:nvPr>
        </p:nvSpPr>
        <p:spPr/>
        <p:txBody>
          <a:bodyPr/>
          <a:lstStyle/>
          <a:p>
            <a:fld id="{B630FF60-A130-4A0F-889C-66A7CCD15E9B}" type="datetimeFigureOut">
              <a:rPr lang="es-CO" smtClean="0"/>
              <a:t>20/05/2022</a:t>
            </a:fld>
            <a:endParaRPr lang="es-CO"/>
          </a:p>
        </p:txBody>
      </p:sp>
      <p:sp>
        <p:nvSpPr>
          <p:cNvPr id="5" name="Marcador de pie de página 4">
            <a:extLst>
              <a:ext uri="{FF2B5EF4-FFF2-40B4-BE49-F238E27FC236}">
                <a16:creationId xmlns:a16="http://schemas.microsoft.com/office/drawing/2014/main" id="{BCE2734A-75C5-4117-AA25-281354C8E234}"/>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2DC4B36D-E3A6-4BC9-89B5-6B6AC732C63D}"/>
              </a:ext>
            </a:extLst>
          </p:cNvPr>
          <p:cNvSpPr>
            <a:spLocks noGrp="1"/>
          </p:cNvSpPr>
          <p:nvPr>
            <p:ph type="sldNum" sz="quarter" idx="12"/>
          </p:nvPr>
        </p:nvSpPr>
        <p:spPr/>
        <p:txBody>
          <a:bodyPr/>
          <a:lstStyle/>
          <a:p>
            <a:fld id="{112636A0-9465-492F-B6E8-52F8F221FA0E}" type="slidenum">
              <a:rPr lang="es-CO" smtClean="0"/>
              <a:t>‹Nº›</a:t>
            </a:fld>
            <a:endParaRPr lang="es-CO"/>
          </a:p>
        </p:txBody>
      </p:sp>
    </p:spTree>
    <p:extLst>
      <p:ext uri="{BB962C8B-B14F-4D97-AF65-F5344CB8AC3E}">
        <p14:creationId xmlns:p14="http://schemas.microsoft.com/office/powerpoint/2010/main" val="3196408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07AAF27-3DF8-4108-B07E-3EA42109BEA2}"/>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682320E5-FFF1-4996-8303-A9BEC5F5E4EB}"/>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C0C65441-386D-43F1-9955-900920D8DEFB}"/>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87605DE2-EB77-4746-B7AF-F3ED4D892C46}"/>
              </a:ext>
            </a:extLst>
          </p:cNvPr>
          <p:cNvSpPr>
            <a:spLocks noGrp="1"/>
          </p:cNvSpPr>
          <p:nvPr>
            <p:ph type="dt" sz="half" idx="10"/>
          </p:nvPr>
        </p:nvSpPr>
        <p:spPr/>
        <p:txBody>
          <a:bodyPr/>
          <a:lstStyle/>
          <a:p>
            <a:fld id="{B630FF60-A130-4A0F-889C-66A7CCD15E9B}" type="datetimeFigureOut">
              <a:rPr lang="es-CO" smtClean="0"/>
              <a:t>20/05/2022</a:t>
            </a:fld>
            <a:endParaRPr lang="es-CO"/>
          </a:p>
        </p:txBody>
      </p:sp>
      <p:sp>
        <p:nvSpPr>
          <p:cNvPr id="6" name="Marcador de pie de página 5">
            <a:extLst>
              <a:ext uri="{FF2B5EF4-FFF2-40B4-BE49-F238E27FC236}">
                <a16:creationId xmlns:a16="http://schemas.microsoft.com/office/drawing/2014/main" id="{5A7CEC8C-6660-4119-9E28-39941228D378}"/>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21569C88-ACF8-45B6-A3A2-06B8C317BE22}"/>
              </a:ext>
            </a:extLst>
          </p:cNvPr>
          <p:cNvSpPr>
            <a:spLocks noGrp="1"/>
          </p:cNvSpPr>
          <p:nvPr>
            <p:ph type="sldNum" sz="quarter" idx="12"/>
          </p:nvPr>
        </p:nvSpPr>
        <p:spPr/>
        <p:txBody>
          <a:bodyPr/>
          <a:lstStyle/>
          <a:p>
            <a:fld id="{112636A0-9465-492F-B6E8-52F8F221FA0E}" type="slidenum">
              <a:rPr lang="es-CO" smtClean="0"/>
              <a:t>‹Nº›</a:t>
            </a:fld>
            <a:endParaRPr lang="es-CO"/>
          </a:p>
        </p:txBody>
      </p:sp>
    </p:spTree>
    <p:extLst>
      <p:ext uri="{BB962C8B-B14F-4D97-AF65-F5344CB8AC3E}">
        <p14:creationId xmlns:p14="http://schemas.microsoft.com/office/powerpoint/2010/main" val="812201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7A993EE-6AE4-41BC-831E-BEE6708E707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CF97C2CE-F1B5-4547-B7BB-AD74800B076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071C17E3-327C-4182-B940-A272389C719B}"/>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1F8C4508-E2D4-47B5-9C66-0D2879EC903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A071E08F-E458-4B17-8307-7F59DC54A6B0}"/>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C8D1E34E-327C-4C7D-BB29-CE36F70E59EC}"/>
              </a:ext>
            </a:extLst>
          </p:cNvPr>
          <p:cNvSpPr>
            <a:spLocks noGrp="1"/>
          </p:cNvSpPr>
          <p:nvPr>
            <p:ph type="dt" sz="half" idx="10"/>
          </p:nvPr>
        </p:nvSpPr>
        <p:spPr/>
        <p:txBody>
          <a:bodyPr/>
          <a:lstStyle/>
          <a:p>
            <a:fld id="{B630FF60-A130-4A0F-889C-66A7CCD15E9B}" type="datetimeFigureOut">
              <a:rPr lang="es-CO" smtClean="0"/>
              <a:t>20/05/2022</a:t>
            </a:fld>
            <a:endParaRPr lang="es-CO"/>
          </a:p>
        </p:txBody>
      </p:sp>
      <p:sp>
        <p:nvSpPr>
          <p:cNvPr id="8" name="Marcador de pie de página 7">
            <a:extLst>
              <a:ext uri="{FF2B5EF4-FFF2-40B4-BE49-F238E27FC236}">
                <a16:creationId xmlns:a16="http://schemas.microsoft.com/office/drawing/2014/main" id="{C1874E39-94AD-40E3-8F40-04DF019A65EA}"/>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3587ECCB-D33E-4A87-8A10-24C32FCF3B39}"/>
              </a:ext>
            </a:extLst>
          </p:cNvPr>
          <p:cNvSpPr>
            <a:spLocks noGrp="1"/>
          </p:cNvSpPr>
          <p:nvPr>
            <p:ph type="sldNum" sz="quarter" idx="12"/>
          </p:nvPr>
        </p:nvSpPr>
        <p:spPr/>
        <p:txBody>
          <a:bodyPr/>
          <a:lstStyle/>
          <a:p>
            <a:fld id="{112636A0-9465-492F-B6E8-52F8F221FA0E}" type="slidenum">
              <a:rPr lang="es-CO" smtClean="0"/>
              <a:t>‹Nº›</a:t>
            </a:fld>
            <a:endParaRPr lang="es-CO"/>
          </a:p>
        </p:txBody>
      </p:sp>
    </p:spTree>
    <p:extLst>
      <p:ext uri="{BB962C8B-B14F-4D97-AF65-F5344CB8AC3E}">
        <p14:creationId xmlns:p14="http://schemas.microsoft.com/office/powerpoint/2010/main" val="21104745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47C466-729B-4306-AEE3-1F70FB457ECA}"/>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F253E84A-7D75-4BB3-9AAA-2B9681D738B6}"/>
              </a:ext>
            </a:extLst>
          </p:cNvPr>
          <p:cNvSpPr>
            <a:spLocks noGrp="1"/>
          </p:cNvSpPr>
          <p:nvPr>
            <p:ph type="dt" sz="half" idx="10"/>
          </p:nvPr>
        </p:nvSpPr>
        <p:spPr/>
        <p:txBody>
          <a:bodyPr/>
          <a:lstStyle/>
          <a:p>
            <a:fld id="{B630FF60-A130-4A0F-889C-66A7CCD15E9B}" type="datetimeFigureOut">
              <a:rPr lang="es-CO" smtClean="0"/>
              <a:t>20/05/2022</a:t>
            </a:fld>
            <a:endParaRPr lang="es-CO"/>
          </a:p>
        </p:txBody>
      </p:sp>
      <p:sp>
        <p:nvSpPr>
          <p:cNvPr id="4" name="Marcador de pie de página 3">
            <a:extLst>
              <a:ext uri="{FF2B5EF4-FFF2-40B4-BE49-F238E27FC236}">
                <a16:creationId xmlns:a16="http://schemas.microsoft.com/office/drawing/2014/main" id="{C65DFEDE-30A7-4C10-A2A5-7AB0B1390CAA}"/>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6F04B8D1-BC5A-4A05-81EB-25B4232D3B05}"/>
              </a:ext>
            </a:extLst>
          </p:cNvPr>
          <p:cNvSpPr>
            <a:spLocks noGrp="1"/>
          </p:cNvSpPr>
          <p:nvPr>
            <p:ph type="sldNum" sz="quarter" idx="12"/>
          </p:nvPr>
        </p:nvSpPr>
        <p:spPr/>
        <p:txBody>
          <a:bodyPr/>
          <a:lstStyle/>
          <a:p>
            <a:fld id="{112636A0-9465-492F-B6E8-52F8F221FA0E}" type="slidenum">
              <a:rPr lang="es-CO" smtClean="0"/>
              <a:t>‹Nº›</a:t>
            </a:fld>
            <a:endParaRPr lang="es-CO"/>
          </a:p>
        </p:txBody>
      </p:sp>
    </p:spTree>
    <p:extLst>
      <p:ext uri="{BB962C8B-B14F-4D97-AF65-F5344CB8AC3E}">
        <p14:creationId xmlns:p14="http://schemas.microsoft.com/office/powerpoint/2010/main" val="2711013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9836B6B8-C69D-4EE3-9576-3B50E106B7D1}"/>
              </a:ext>
            </a:extLst>
          </p:cNvPr>
          <p:cNvSpPr>
            <a:spLocks noGrp="1"/>
          </p:cNvSpPr>
          <p:nvPr>
            <p:ph type="dt" sz="half" idx="10"/>
          </p:nvPr>
        </p:nvSpPr>
        <p:spPr/>
        <p:txBody>
          <a:bodyPr/>
          <a:lstStyle/>
          <a:p>
            <a:fld id="{B630FF60-A130-4A0F-889C-66A7CCD15E9B}" type="datetimeFigureOut">
              <a:rPr lang="es-CO" smtClean="0"/>
              <a:t>20/05/2022</a:t>
            </a:fld>
            <a:endParaRPr lang="es-CO"/>
          </a:p>
        </p:txBody>
      </p:sp>
      <p:sp>
        <p:nvSpPr>
          <p:cNvPr id="3" name="Marcador de pie de página 2">
            <a:extLst>
              <a:ext uri="{FF2B5EF4-FFF2-40B4-BE49-F238E27FC236}">
                <a16:creationId xmlns:a16="http://schemas.microsoft.com/office/drawing/2014/main" id="{4694696D-B236-45F9-8362-2DD61F142C0C}"/>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08207B20-262E-4AE4-98F5-C9D3F6D48648}"/>
              </a:ext>
            </a:extLst>
          </p:cNvPr>
          <p:cNvSpPr>
            <a:spLocks noGrp="1"/>
          </p:cNvSpPr>
          <p:nvPr>
            <p:ph type="sldNum" sz="quarter" idx="12"/>
          </p:nvPr>
        </p:nvSpPr>
        <p:spPr/>
        <p:txBody>
          <a:bodyPr/>
          <a:lstStyle/>
          <a:p>
            <a:fld id="{112636A0-9465-492F-B6E8-52F8F221FA0E}" type="slidenum">
              <a:rPr lang="es-CO" smtClean="0"/>
              <a:t>‹Nº›</a:t>
            </a:fld>
            <a:endParaRPr lang="es-CO"/>
          </a:p>
        </p:txBody>
      </p:sp>
    </p:spTree>
    <p:extLst>
      <p:ext uri="{BB962C8B-B14F-4D97-AF65-F5344CB8AC3E}">
        <p14:creationId xmlns:p14="http://schemas.microsoft.com/office/powerpoint/2010/main" val="20157667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3D848C3-C3BF-416D-B21A-FED06E28B087}"/>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61240B49-5483-42C7-BA8E-60376BA8F47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327A5ED7-C32A-4383-822F-D0D87C5C55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4577F55-220B-4738-8A08-3A2FBF4560E2}"/>
              </a:ext>
            </a:extLst>
          </p:cNvPr>
          <p:cNvSpPr>
            <a:spLocks noGrp="1"/>
          </p:cNvSpPr>
          <p:nvPr>
            <p:ph type="dt" sz="half" idx="10"/>
          </p:nvPr>
        </p:nvSpPr>
        <p:spPr/>
        <p:txBody>
          <a:bodyPr/>
          <a:lstStyle/>
          <a:p>
            <a:fld id="{B630FF60-A130-4A0F-889C-66A7CCD15E9B}" type="datetimeFigureOut">
              <a:rPr lang="es-CO" smtClean="0"/>
              <a:t>20/05/2022</a:t>
            </a:fld>
            <a:endParaRPr lang="es-CO"/>
          </a:p>
        </p:txBody>
      </p:sp>
      <p:sp>
        <p:nvSpPr>
          <p:cNvPr id="6" name="Marcador de pie de página 5">
            <a:extLst>
              <a:ext uri="{FF2B5EF4-FFF2-40B4-BE49-F238E27FC236}">
                <a16:creationId xmlns:a16="http://schemas.microsoft.com/office/drawing/2014/main" id="{1B3865B1-5FFA-470C-91EE-2A435F91676C}"/>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91704576-9C62-48B1-AD1F-F6C444BD28F1}"/>
              </a:ext>
            </a:extLst>
          </p:cNvPr>
          <p:cNvSpPr>
            <a:spLocks noGrp="1"/>
          </p:cNvSpPr>
          <p:nvPr>
            <p:ph type="sldNum" sz="quarter" idx="12"/>
          </p:nvPr>
        </p:nvSpPr>
        <p:spPr/>
        <p:txBody>
          <a:bodyPr/>
          <a:lstStyle/>
          <a:p>
            <a:fld id="{112636A0-9465-492F-B6E8-52F8F221FA0E}" type="slidenum">
              <a:rPr lang="es-CO" smtClean="0"/>
              <a:t>‹Nº›</a:t>
            </a:fld>
            <a:endParaRPr lang="es-CO"/>
          </a:p>
        </p:txBody>
      </p:sp>
    </p:spTree>
    <p:extLst>
      <p:ext uri="{BB962C8B-B14F-4D97-AF65-F5344CB8AC3E}">
        <p14:creationId xmlns:p14="http://schemas.microsoft.com/office/powerpoint/2010/main" val="2724219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03DAB2E-7256-4DAE-8C18-CBBC9B3C6C0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6531D0B1-15EA-4E02-94B5-31B264E5492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94C7D15C-7BDE-422F-B678-F27F0E6480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655A1AB-03E2-4D3A-BBEC-BDBF5F23134F}"/>
              </a:ext>
            </a:extLst>
          </p:cNvPr>
          <p:cNvSpPr>
            <a:spLocks noGrp="1"/>
          </p:cNvSpPr>
          <p:nvPr>
            <p:ph type="dt" sz="half" idx="10"/>
          </p:nvPr>
        </p:nvSpPr>
        <p:spPr/>
        <p:txBody>
          <a:bodyPr/>
          <a:lstStyle/>
          <a:p>
            <a:fld id="{B630FF60-A130-4A0F-889C-66A7CCD15E9B}" type="datetimeFigureOut">
              <a:rPr lang="es-CO" smtClean="0"/>
              <a:t>20/05/2022</a:t>
            </a:fld>
            <a:endParaRPr lang="es-CO"/>
          </a:p>
        </p:txBody>
      </p:sp>
      <p:sp>
        <p:nvSpPr>
          <p:cNvPr id="6" name="Marcador de pie de página 5">
            <a:extLst>
              <a:ext uri="{FF2B5EF4-FFF2-40B4-BE49-F238E27FC236}">
                <a16:creationId xmlns:a16="http://schemas.microsoft.com/office/drawing/2014/main" id="{7433FE5F-41C3-4D24-A918-BD2FB7667A05}"/>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CDAD0F7F-2AE9-4939-9995-26EE1F4AA8AA}"/>
              </a:ext>
            </a:extLst>
          </p:cNvPr>
          <p:cNvSpPr>
            <a:spLocks noGrp="1"/>
          </p:cNvSpPr>
          <p:nvPr>
            <p:ph type="sldNum" sz="quarter" idx="12"/>
          </p:nvPr>
        </p:nvSpPr>
        <p:spPr/>
        <p:txBody>
          <a:bodyPr/>
          <a:lstStyle/>
          <a:p>
            <a:fld id="{112636A0-9465-492F-B6E8-52F8F221FA0E}" type="slidenum">
              <a:rPr lang="es-CO" smtClean="0"/>
              <a:t>‹Nº›</a:t>
            </a:fld>
            <a:endParaRPr lang="es-CO"/>
          </a:p>
        </p:txBody>
      </p:sp>
    </p:spTree>
    <p:extLst>
      <p:ext uri="{BB962C8B-B14F-4D97-AF65-F5344CB8AC3E}">
        <p14:creationId xmlns:p14="http://schemas.microsoft.com/office/powerpoint/2010/main" val="396304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58A2082A-9A6A-40E5-ABE0-B19D58384A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FA3BFFB4-56DE-4516-B008-9DA85AA7613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AD3759E4-F0FE-486D-BD9A-5F8CD165C25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630FF60-A130-4A0F-889C-66A7CCD15E9B}" type="datetimeFigureOut">
              <a:rPr lang="es-CO" smtClean="0"/>
              <a:t>20/05/2022</a:t>
            </a:fld>
            <a:endParaRPr lang="es-CO"/>
          </a:p>
        </p:txBody>
      </p:sp>
      <p:sp>
        <p:nvSpPr>
          <p:cNvPr id="5" name="Marcador de pie de página 4">
            <a:extLst>
              <a:ext uri="{FF2B5EF4-FFF2-40B4-BE49-F238E27FC236}">
                <a16:creationId xmlns:a16="http://schemas.microsoft.com/office/drawing/2014/main" id="{AE8F2888-AEBF-4774-A0B4-FEE97C338C9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ED52E7AF-B52C-4062-8923-FA4C875AE61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12636A0-9465-492F-B6E8-52F8F221FA0E}" type="slidenum">
              <a:rPr lang="es-CO" smtClean="0"/>
              <a:t>‹Nº›</a:t>
            </a:fld>
            <a:endParaRPr lang="es-CO"/>
          </a:p>
        </p:txBody>
      </p:sp>
    </p:spTree>
    <p:extLst>
      <p:ext uri="{BB962C8B-B14F-4D97-AF65-F5344CB8AC3E}">
        <p14:creationId xmlns:p14="http://schemas.microsoft.com/office/powerpoint/2010/main" val="19124079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7" Type="http://schemas.microsoft.com/office/2007/relationships/hdphoto" Target="../media/hdphoto3.wdp"/><Relationship Id="rId2" Type="http://schemas.openxmlformats.org/officeDocument/2006/relationships/notesSlide" Target="../notesSlides/notesSlide10.xml"/><Relationship Id="rId1" Type="http://schemas.openxmlformats.org/officeDocument/2006/relationships/slideLayout" Target="../slideLayouts/slideLayout1.xml"/><Relationship Id="rId6" Type="http://schemas.openxmlformats.org/officeDocument/2006/relationships/image" Target="../media/image13.png"/><Relationship Id="rId5" Type="http://schemas.microsoft.com/office/2007/relationships/hdphoto" Target="../media/hdphoto1.wdp"/><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8" Type="http://schemas.openxmlformats.org/officeDocument/2006/relationships/image" Target="../media/image16.JPG"/><Relationship Id="rId13" Type="http://schemas.openxmlformats.org/officeDocument/2006/relationships/image" Target="../media/image21.png"/><Relationship Id="rId18" Type="http://schemas.openxmlformats.org/officeDocument/2006/relationships/image" Target="../media/image26.png"/><Relationship Id="rId26" Type="http://schemas.openxmlformats.org/officeDocument/2006/relationships/image" Target="../media/image12.JPG"/><Relationship Id="rId3" Type="http://schemas.openxmlformats.org/officeDocument/2006/relationships/image" Target="../media/image14.png"/><Relationship Id="rId21" Type="http://schemas.openxmlformats.org/officeDocument/2006/relationships/image" Target="../media/image29.JPG"/><Relationship Id="rId7" Type="http://schemas.openxmlformats.org/officeDocument/2006/relationships/image" Target="../media/image15.png"/><Relationship Id="rId12" Type="http://schemas.openxmlformats.org/officeDocument/2006/relationships/image" Target="../media/image20.png"/><Relationship Id="rId17" Type="http://schemas.openxmlformats.org/officeDocument/2006/relationships/image" Target="../media/image25.png"/><Relationship Id="rId25" Type="http://schemas.openxmlformats.org/officeDocument/2006/relationships/image" Target="../media/image11.JPG"/><Relationship Id="rId2" Type="http://schemas.openxmlformats.org/officeDocument/2006/relationships/notesSlide" Target="../notesSlides/notesSlide11.xml"/><Relationship Id="rId16" Type="http://schemas.openxmlformats.org/officeDocument/2006/relationships/image" Target="../media/image24.png"/><Relationship Id="rId20" Type="http://schemas.openxmlformats.org/officeDocument/2006/relationships/image" Target="../media/image28.png"/><Relationship Id="rId1" Type="http://schemas.openxmlformats.org/officeDocument/2006/relationships/slideLayout" Target="../slideLayouts/slideLayout1.xml"/><Relationship Id="rId6" Type="http://schemas.microsoft.com/office/2007/relationships/hdphoto" Target="../media/hdphoto1.wdp"/><Relationship Id="rId11" Type="http://schemas.openxmlformats.org/officeDocument/2006/relationships/image" Target="../media/image19.png"/><Relationship Id="rId24" Type="http://schemas.openxmlformats.org/officeDocument/2006/relationships/image" Target="../media/image32.png"/><Relationship Id="rId5" Type="http://schemas.openxmlformats.org/officeDocument/2006/relationships/image" Target="../media/image2.png"/><Relationship Id="rId15" Type="http://schemas.openxmlformats.org/officeDocument/2006/relationships/image" Target="../media/image23.png"/><Relationship Id="rId23" Type="http://schemas.openxmlformats.org/officeDocument/2006/relationships/image" Target="../media/image31.png"/><Relationship Id="rId10" Type="http://schemas.openxmlformats.org/officeDocument/2006/relationships/image" Target="../media/image18.png"/><Relationship Id="rId19" Type="http://schemas.openxmlformats.org/officeDocument/2006/relationships/image" Target="../media/image27.png"/><Relationship Id="rId4" Type="http://schemas.openxmlformats.org/officeDocument/2006/relationships/image" Target="../media/image1.png"/><Relationship Id="rId9" Type="http://schemas.openxmlformats.org/officeDocument/2006/relationships/image" Target="../media/image17.png"/><Relationship Id="rId14" Type="http://schemas.openxmlformats.org/officeDocument/2006/relationships/image" Target="../media/image22.png"/><Relationship Id="rId22" Type="http://schemas.openxmlformats.org/officeDocument/2006/relationships/image" Target="../media/image30.png"/></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3.png"/><Relationship Id="rId5" Type="http://schemas.microsoft.com/office/2007/relationships/hdphoto" Target="../media/hdphoto1.wdp"/><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7.pn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6.png"/><Relationship Id="rId5" Type="http://schemas.microsoft.com/office/2007/relationships/hdphoto" Target="../media/hdphoto1.wdp"/><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7" Type="http://schemas.microsoft.com/office/2007/relationships/hdphoto" Target="../media/hdphoto2.wdp"/><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image" Target="../media/image8.png"/><Relationship Id="rId5" Type="http://schemas.microsoft.com/office/2007/relationships/hdphoto" Target="../media/hdphoto1.wdp"/><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microsoft.com/office/2007/relationships/hdphoto" Target="../media/hdphoto1.wdp"/><Relationship Id="rId5" Type="http://schemas.openxmlformats.org/officeDocument/2006/relationships/image" Target="../media/image2.png"/><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image" Target="../media/image11.JPG"/><Relationship Id="rId5" Type="http://schemas.microsoft.com/office/2007/relationships/hdphoto" Target="../media/hdphoto1.wdp"/><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 Id="rId6" Type="http://schemas.openxmlformats.org/officeDocument/2006/relationships/image" Target="../media/image12.JPG"/><Relationship Id="rId5" Type="http://schemas.microsoft.com/office/2007/relationships/hdphoto" Target="../media/hdphoto1.wdp"/><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94574793-49E5-484E-9D94-87438680BAFA}"/>
              </a:ext>
            </a:extLst>
          </p:cNvPr>
          <p:cNvSpPr/>
          <p:nvPr/>
        </p:nvSpPr>
        <p:spPr>
          <a:xfrm>
            <a:off x="0" y="0"/>
            <a:ext cx="12192000" cy="6858000"/>
          </a:xfrm>
          <a:prstGeom prst="rect">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0" name="Rectángulo: esquinas redondeadas 49">
            <a:extLst>
              <a:ext uri="{FF2B5EF4-FFF2-40B4-BE49-F238E27FC236}">
                <a16:creationId xmlns:a16="http://schemas.microsoft.com/office/drawing/2014/main" id="{F452A259-7155-495D-88D6-7B60B57C0A80}"/>
              </a:ext>
            </a:extLst>
          </p:cNvPr>
          <p:cNvSpPr/>
          <p:nvPr/>
        </p:nvSpPr>
        <p:spPr>
          <a:xfrm>
            <a:off x="3003352" y="795298"/>
            <a:ext cx="6135262" cy="1807225"/>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 name="Subtítulo 2">
            <a:extLst>
              <a:ext uri="{FF2B5EF4-FFF2-40B4-BE49-F238E27FC236}">
                <a16:creationId xmlns:a16="http://schemas.microsoft.com/office/drawing/2014/main" id="{0B3A9B9C-3EB2-465B-956F-9083CAF2BF2D}"/>
              </a:ext>
            </a:extLst>
          </p:cNvPr>
          <p:cNvSpPr txBox="1">
            <a:spLocks/>
          </p:cNvSpPr>
          <p:nvPr/>
        </p:nvSpPr>
        <p:spPr>
          <a:xfrm>
            <a:off x="2241451" y="3096850"/>
            <a:ext cx="7652824" cy="116758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s-MX" sz="3200" b="1" dirty="0">
                <a:solidFill>
                  <a:schemeClr val="bg1"/>
                </a:solidFill>
                <a:latin typeface="Bjorn Regular" panose="02000500000000000000" pitchFamily="2" charset="0"/>
                <a:ea typeface="Segoe UI Black" panose="020B0A02040204020203" pitchFamily="34" charset="0"/>
                <a:cs typeface="Segoe UI Light" panose="020B0502040204020203" pitchFamily="34" charset="0"/>
              </a:rPr>
              <a:t>ASESORIA BRANDING, MARKETING Y COMUNICACIONES</a:t>
            </a:r>
          </a:p>
        </p:txBody>
      </p:sp>
      <p:pic>
        <p:nvPicPr>
          <p:cNvPr id="11" name="Imagen 10">
            <a:extLst>
              <a:ext uri="{FF2B5EF4-FFF2-40B4-BE49-F238E27FC236}">
                <a16:creationId xmlns:a16="http://schemas.microsoft.com/office/drawing/2014/main" id="{649AFAB7-20BE-4807-B092-1086D3FEA27B}"/>
              </a:ext>
            </a:extLst>
          </p:cNvPr>
          <p:cNvPicPr>
            <a:picLocks noChangeAspect="1"/>
          </p:cNvPicPr>
          <p:nvPr/>
        </p:nvPicPr>
        <p:blipFill rotWithShape="1">
          <a:blip r:embed="rId3"/>
          <a:srcRect r="7077"/>
          <a:stretch/>
        </p:blipFill>
        <p:spPr>
          <a:xfrm>
            <a:off x="4648677" y="1212251"/>
            <a:ext cx="2838373" cy="1029425"/>
          </a:xfrm>
          <a:prstGeom prst="rect">
            <a:avLst/>
          </a:prstGeom>
        </p:spPr>
      </p:pic>
      <p:sp>
        <p:nvSpPr>
          <p:cNvPr id="2" name="Rectángulo 1">
            <a:extLst>
              <a:ext uri="{FF2B5EF4-FFF2-40B4-BE49-F238E27FC236}">
                <a16:creationId xmlns:a16="http://schemas.microsoft.com/office/drawing/2014/main" id="{CE7BAB7C-41E9-4C74-A5B8-55818D52657A}"/>
              </a:ext>
            </a:extLst>
          </p:cNvPr>
          <p:cNvSpPr/>
          <p:nvPr/>
        </p:nvSpPr>
        <p:spPr>
          <a:xfrm>
            <a:off x="0" y="4476172"/>
            <a:ext cx="12192000" cy="1727680"/>
          </a:xfrm>
          <a:prstGeom prst="rect">
            <a:avLst/>
          </a:prstGeom>
          <a:solidFill>
            <a:srgbClr val="4040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0" name="CuadroTexto 9">
            <a:extLst>
              <a:ext uri="{FF2B5EF4-FFF2-40B4-BE49-F238E27FC236}">
                <a16:creationId xmlns:a16="http://schemas.microsoft.com/office/drawing/2014/main" id="{842D15A1-D4C9-4A4A-88E8-B6D7BCE6AF8D}"/>
              </a:ext>
            </a:extLst>
          </p:cNvPr>
          <p:cNvSpPr txBox="1"/>
          <p:nvPr/>
        </p:nvSpPr>
        <p:spPr>
          <a:xfrm>
            <a:off x="2574389" y="4944168"/>
            <a:ext cx="7047914" cy="830997"/>
          </a:xfrm>
          <a:prstGeom prst="rect">
            <a:avLst/>
          </a:prstGeom>
          <a:noFill/>
        </p:spPr>
        <p:txBody>
          <a:bodyPr wrap="square">
            <a:spAutoFit/>
          </a:bodyPr>
          <a:lstStyle/>
          <a:p>
            <a:pPr algn="ctr"/>
            <a:r>
              <a:rPr lang="es-MX" sz="2400" b="0" i="0" dirty="0">
                <a:solidFill>
                  <a:schemeClr val="bg1"/>
                </a:solidFill>
                <a:effectLst/>
                <a:latin typeface="Montserrat" panose="00000500000000000000" pitchFamily="50" charset="0"/>
                <a:cs typeface="Segoe UI Light" panose="020B0502040204020203" pitchFamily="34" charset="0"/>
              </a:rPr>
              <a:t>MERCADO OBJETIVO</a:t>
            </a:r>
          </a:p>
          <a:p>
            <a:pPr algn="ctr"/>
            <a:r>
              <a:rPr lang="es-MX" sz="2400" dirty="0">
                <a:solidFill>
                  <a:schemeClr val="bg1"/>
                </a:solidFill>
                <a:latin typeface="Montserrat" panose="00000500000000000000" pitchFamily="50" charset="0"/>
                <a:cs typeface="Segoe UI Light" panose="020B0502040204020203" pitchFamily="34" charset="0"/>
              </a:rPr>
              <a:t>Y BUYER PERSONA - EMPRESA</a:t>
            </a:r>
            <a:endParaRPr lang="es-MX" sz="2400" i="1" dirty="0">
              <a:solidFill>
                <a:schemeClr val="bg1"/>
              </a:solidFill>
              <a:latin typeface="Montserrat" panose="00000500000000000000" pitchFamily="50" charset="0"/>
              <a:cs typeface="Segoe UI Light" panose="020B0502040204020203" pitchFamily="34" charset="0"/>
            </a:endParaRPr>
          </a:p>
        </p:txBody>
      </p:sp>
    </p:spTree>
    <p:extLst>
      <p:ext uri="{BB962C8B-B14F-4D97-AF65-F5344CB8AC3E}">
        <p14:creationId xmlns:p14="http://schemas.microsoft.com/office/powerpoint/2010/main" val="17694791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E41726CC-2C3A-49D4-BA4B-F7CF1AC36FE9}"/>
              </a:ext>
            </a:extLst>
          </p:cNvPr>
          <p:cNvSpPr/>
          <p:nvPr/>
        </p:nvSpPr>
        <p:spPr>
          <a:xfrm>
            <a:off x="0" y="868454"/>
            <a:ext cx="12192000" cy="5989545"/>
          </a:xfrm>
          <a:prstGeom prst="rect">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100">
              <a:solidFill>
                <a:schemeClr val="bg1"/>
              </a:solidFill>
            </a:endParaRPr>
          </a:p>
        </p:txBody>
      </p:sp>
      <p:sp>
        <p:nvSpPr>
          <p:cNvPr id="11" name="Rectángulo: esquinas redondeadas 10">
            <a:extLst>
              <a:ext uri="{FF2B5EF4-FFF2-40B4-BE49-F238E27FC236}">
                <a16:creationId xmlns:a16="http://schemas.microsoft.com/office/drawing/2014/main" id="{B7110A0B-7622-434E-B357-0AF5CFD881F5}"/>
              </a:ext>
            </a:extLst>
          </p:cNvPr>
          <p:cNvSpPr/>
          <p:nvPr/>
        </p:nvSpPr>
        <p:spPr>
          <a:xfrm>
            <a:off x="3319973" y="661180"/>
            <a:ext cx="8773551" cy="449378"/>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pic>
        <p:nvPicPr>
          <p:cNvPr id="14" name="Imagen 13">
            <a:extLst>
              <a:ext uri="{FF2B5EF4-FFF2-40B4-BE49-F238E27FC236}">
                <a16:creationId xmlns:a16="http://schemas.microsoft.com/office/drawing/2014/main" id="{D4F73206-F9BF-4B88-B093-26100A059DFA}"/>
              </a:ext>
            </a:extLst>
          </p:cNvPr>
          <p:cNvPicPr>
            <a:picLocks noChangeAspect="1"/>
          </p:cNvPicPr>
          <p:nvPr/>
        </p:nvPicPr>
        <p:blipFill rotWithShape="1">
          <a:blip r:embed="rId3"/>
          <a:srcRect r="7077"/>
          <a:stretch/>
        </p:blipFill>
        <p:spPr>
          <a:xfrm>
            <a:off x="258811" y="137875"/>
            <a:ext cx="1752756" cy="635692"/>
          </a:xfrm>
          <a:prstGeom prst="rect">
            <a:avLst/>
          </a:prstGeom>
        </p:spPr>
      </p:pic>
      <p:sp>
        <p:nvSpPr>
          <p:cNvPr id="15" name="Subtítulo 2">
            <a:extLst>
              <a:ext uri="{FF2B5EF4-FFF2-40B4-BE49-F238E27FC236}">
                <a16:creationId xmlns:a16="http://schemas.microsoft.com/office/drawing/2014/main" id="{2CE01807-A985-468E-AB0B-63F8B12C35FC}"/>
              </a:ext>
            </a:extLst>
          </p:cNvPr>
          <p:cNvSpPr txBox="1">
            <a:spLocks/>
          </p:cNvSpPr>
          <p:nvPr/>
        </p:nvSpPr>
        <p:spPr>
          <a:xfrm>
            <a:off x="3469014" y="730531"/>
            <a:ext cx="7563842" cy="3388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1600" b="1" dirty="0">
                <a:solidFill>
                  <a:schemeClr val="tx1">
                    <a:lumMod val="75000"/>
                    <a:lumOff val="25000"/>
                  </a:schemeClr>
                </a:solidFill>
                <a:latin typeface="Montserrat" panose="00000500000000000000" pitchFamily="50" charset="0"/>
                <a:cs typeface="Segoe UI Light" panose="020B0502040204020203" pitchFamily="34" charset="0"/>
              </a:rPr>
              <a:t>BUYER / EMPRESA  - B2B</a:t>
            </a:r>
          </a:p>
        </p:txBody>
      </p:sp>
      <p:sp>
        <p:nvSpPr>
          <p:cNvPr id="16" name="Elipse 15">
            <a:extLst>
              <a:ext uri="{FF2B5EF4-FFF2-40B4-BE49-F238E27FC236}">
                <a16:creationId xmlns:a16="http://schemas.microsoft.com/office/drawing/2014/main" id="{163FA4F9-F47A-473D-A976-C4C8BDFE15EE}"/>
              </a:ext>
            </a:extLst>
          </p:cNvPr>
          <p:cNvSpPr/>
          <p:nvPr/>
        </p:nvSpPr>
        <p:spPr>
          <a:xfrm>
            <a:off x="11149061" y="183331"/>
            <a:ext cx="770060" cy="770060"/>
          </a:xfrm>
          <a:prstGeom prst="ellipse">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6" name="Subtítulo 2">
            <a:extLst>
              <a:ext uri="{FF2B5EF4-FFF2-40B4-BE49-F238E27FC236}">
                <a16:creationId xmlns:a16="http://schemas.microsoft.com/office/drawing/2014/main" id="{E8CC6EB5-4779-4457-A127-6E6651688CC3}"/>
              </a:ext>
            </a:extLst>
          </p:cNvPr>
          <p:cNvSpPr txBox="1">
            <a:spLocks/>
          </p:cNvSpPr>
          <p:nvPr/>
        </p:nvSpPr>
        <p:spPr>
          <a:xfrm>
            <a:off x="1716258" y="197399"/>
            <a:ext cx="9316599" cy="6236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2200" b="1" dirty="0">
                <a:solidFill>
                  <a:srgbClr val="FF0038"/>
                </a:solidFill>
                <a:latin typeface="Bjorn Regular" panose="02000500000000000000" pitchFamily="2" charset="0"/>
                <a:cs typeface="Segoe UI Light" panose="020B0502040204020203" pitchFamily="34" charset="0"/>
              </a:rPr>
              <a:t>MERCADO OBJETIVO Y BUYER</a:t>
            </a:r>
            <a:endParaRPr lang="es-MX" sz="2200" dirty="0">
              <a:solidFill>
                <a:srgbClr val="FF0038"/>
              </a:solidFill>
              <a:latin typeface="Bjorn Regular" panose="02000500000000000000" pitchFamily="2" charset="0"/>
              <a:cs typeface="Segoe UI Light" panose="020B0502040204020203" pitchFamily="34" charset="0"/>
            </a:endParaRPr>
          </a:p>
        </p:txBody>
      </p:sp>
      <p:pic>
        <p:nvPicPr>
          <p:cNvPr id="45" name="Imagen 44">
            <a:extLst>
              <a:ext uri="{FF2B5EF4-FFF2-40B4-BE49-F238E27FC236}">
                <a16:creationId xmlns:a16="http://schemas.microsoft.com/office/drawing/2014/main" id="{A6500821-9F29-037D-74DD-4323E07773AB}"/>
              </a:ext>
            </a:extLst>
          </p:cNvPr>
          <p:cNvPicPr>
            <a:picLocks noChangeAspect="1"/>
          </p:cNvPicPr>
          <p:nvPr/>
        </p:nvPicPr>
        <p:blipFill>
          <a:blip r:embed="rId4">
            <a:lum bright="70000" contrast="-70000"/>
            <a:extLst>
              <a:ext uri="{BEBA8EAE-BF5A-486C-A8C5-ECC9F3942E4B}">
                <a14:imgProps xmlns:a14="http://schemas.microsoft.com/office/drawing/2010/main">
                  <a14:imgLayer r:embed="rId5">
                    <a14:imgEffect>
                      <a14:artisticPhotocopy/>
                    </a14:imgEffect>
                  </a14:imgLayer>
                </a14:imgProps>
              </a:ext>
              <a:ext uri="{28A0092B-C50C-407E-A947-70E740481C1C}">
                <a14:useLocalDpi xmlns:a14="http://schemas.microsoft.com/office/drawing/2010/main" val="0"/>
              </a:ext>
            </a:extLst>
          </a:blip>
          <a:stretch>
            <a:fillRect/>
          </a:stretch>
        </p:blipFill>
        <p:spPr>
          <a:xfrm>
            <a:off x="11328496" y="366365"/>
            <a:ext cx="433127" cy="433127"/>
          </a:xfrm>
          <a:prstGeom prst="rect">
            <a:avLst/>
          </a:prstGeom>
        </p:spPr>
      </p:pic>
      <p:graphicFrame>
        <p:nvGraphicFramePr>
          <p:cNvPr id="3" name="Tabla 3">
            <a:extLst>
              <a:ext uri="{FF2B5EF4-FFF2-40B4-BE49-F238E27FC236}">
                <a16:creationId xmlns:a16="http://schemas.microsoft.com/office/drawing/2014/main" id="{721C206C-D202-B0AA-6787-70D5B4DDF49E}"/>
              </a:ext>
            </a:extLst>
          </p:cNvPr>
          <p:cNvGraphicFramePr>
            <a:graphicFrameLocks noGrp="1"/>
          </p:cNvGraphicFramePr>
          <p:nvPr/>
        </p:nvGraphicFramePr>
        <p:xfrm>
          <a:off x="3739282" y="2518289"/>
          <a:ext cx="8070468" cy="3053080"/>
        </p:xfrm>
        <a:graphic>
          <a:graphicData uri="http://schemas.openxmlformats.org/drawingml/2006/table">
            <a:tbl>
              <a:tblPr firstRow="1" bandRow="1">
                <a:tableStyleId>{5C22544A-7EE6-4342-B048-85BDC9FD1C3A}</a:tableStyleId>
              </a:tblPr>
              <a:tblGrid>
                <a:gridCol w="1654403">
                  <a:extLst>
                    <a:ext uri="{9D8B030D-6E8A-4147-A177-3AD203B41FA5}">
                      <a16:colId xmlns:a16="http://schemas.microsoft.com/office/drawing/2014/main" val="314757093"/>
                    </a:ext>
                  </a:extLst>
                </a:gridCol>
                <a:gridCol w="6416065">
                  <a:extLst>
                    <a:ext uri="{9D8B030D-6E8A-4147-A177-3AD203B41FA5}">
                      <a16:colId xmlns:a16="http://schemas.microsoft.com/office/drawing/2014/main" val="667284153"/>
                    </a:ext>
                  </a:extLst>
                </a:gridCol>
              </a:tblGrid>
              <a:tr h="370840">
                <a:tc>
                  <a:txBody>
                    <a:bodyPr/>
                    <a:lstStyle/>
                    <a:p>
                      <a:r>
                        <a:rPr lang="es-MX" sz="1200" b="1" dirty="0">
                          <a:solidFill>
                            <a:schemeClr val="tx1">
                              <a:lumMod val="75000"/>
                              <a:lumOff val="25000"/>
                            </a:schemeClr>
                          </a:solidFill>
                          <a:latin typeface="Montserrat" panose="00000500000000000000" pitchFamily="50" charset="0"/>
                        </a:rPr>
                        <a:t>Actividad:</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MX" sz="1200" b="0" i="0" kern="1200" dirty="0">
                          <a:solidFill>
                            <a:schemeClr val="tx1">
                              <a:lumMod val="75000"/>
                              <a:lumOff val="25000"/>
                            </a:schemeClr>
                          </a:solidFill>
                          <a:effectLst/>
                          <a:latin typeface="Montserrat" panose="00000500000000000000" pitchFamily="50" charset="0"/>
                          <a:ea typeface="+mn-ea"/>
                          <a:cs typeface="+mn-cs"/>
                        </a:rPr>
                        <a:t>Entidad sin animo de lucro - ayuda los adultos mayores – niños.</a:t>
                      </a:r>
                      <a:endParaRPr lang="es-CO" sz="1200" b="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1145253304"/>
                  </a:ext>
                </a:extLst>
              </a:tr>
              <a:tr h="370840">
                <a:tc>
                  <a:txBody>
                    <a:bodyPr/>
                    <a:lstStyle/>
                    <a:p>
                      <a:r>
                        <a:rPr lang="es-MX" sz="1200" b="1" dirty="0">
                          <a:solidFill>
                            <a:schemeClr val="tx1">
                              <a:lumMod val="75000"/>
                              <a:lumOff val="25000"/>
                            </a:schemeClr>
                          </a:solidFill>
                          <a:latin typeface="Montserrat" panose="00000500000000000000" pitchFamily="50" charset="0"/>
                        </a:rPr>
                        <a:t>Hábitos:</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MX" sz="1200" b="0" i="0" kern="1200" dirty="0">
                          <a:solidFill>
                            <a:schemeClr val="tx1">
                              <a:lumMod val="75000"/>
                              <a:lumOff val="25000"/>
                            </a:schemeClr>
                          </a:solidFill>
                          <a:effectLst/>
                          <a:latin typeface="Montserrat" panose="00000500000000000000" pitchFamily="50" charset="0"/>
                          <a:ea typeface="+mn-ea"/>
                          <a:cs typeface="+mn-cs"/>
                        </a:rPr>
                        <a:t>Entidad sin animo de lucro trabajando en pro a una causa.</a:t>
                      </a:r>
                      <a:endParaRPr lang="es-CO" sz="120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3686805697"/>
                  </a:ext>
                </a:extLst>
              </a:tr>
              <a:tr h="370840">
                <a:tc>
                  <a:txBody>
                    <a:bodyPr/>
                    <a:lstStyle/>
                    <a:p>
                      <a:r>
                        <a:rPr lang="es-MX" sz="1200" b="1" dirty="0">
                          <a:solidFill>
                            <a:schemeClr val="tx1">
                              <a:lumMod val="75000"/>
                              <a:lumOff val="25000"/>
                            </a:schemeClr>
                          </a:solidFill>
                          <a:latin typeface="Montserrat" panose="00000500000000000000" pitchFamily="50" charset="0"/>
                        </a:rPr>
                        <a:t>Intereses:</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MX" sz="1200" b="0" i="0" kern="1200" dirty="0">
                          <a:solidFill>
                            <a:schemeClr val="tx1">
                              <a:lumMod val="75000"/>
                              <a:lumOff val="25000"/>
                            </a:schemeClr>
                          </a:solidFill>
                          <a:effectLst/>
                          <a:latin typeface="Montserrat" panose="00000500000000000000" pitchFamily="50" charset="0"/>
                          <a:ea typeface="+mn-ea"/>
                          <a:cs typeface="+mn-cs"/>
                        </a:rPr>
                        <a:t>Ayudar - aportar a una comunidad especifica.</a:t>
                      </a:r>
                      <a:endParaRPr lang="es-CO" sz="120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2591463239"/>
                  </a:ext>
                </a:extLst>
              </a:tr>
              <a:tr h="370840">
                <a:tc>
                  <a:txBody>
                    <a:bodyPr/>
                    <a:lstStyle/>
                    <a:p>
                      <a:r>
                        <a:rPr lang="es-MX" sz="1200" b="1" dirty="0">
                          <a:solidFill>
                            <a:schemeClr val="tx1">
                              <a:lumMod val="75000"/>
                              <a:lumOff val="25000"/>
                            </a:schemeClr>
                          </a:solidFill>
                          <a:latin typeface="Montserrat" panose="00000500000000000000" pitchFamily="50" charset="0"/>
                        </a:rPr>
                        <a:t>Objetivo:</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MX" sz="1200" b="0" i="0" kern="1200" dirty="0">
                          <a:solidFill>
                            <a:schemeClr val="tx1">
                              <a:lumMod val="75000"/>
                              <a:lumOff val="25000"/>
                            </a:schemeClr>
                          </a:solidFill>
                          <a:effectLst/>
                          <a:latin typeface="Montserrat" panose="00000500000000000000" pitchFamily="50" charset="0"/>
                          <a:ea typeface="+mn-ea"/>
                          <a:cs typeface="+mn-cs"/>
                        </a:rPr>
                        <a:t>Aportar a una comunidad especifica.</a:t>
                      </a:r>
                      <a:endParaRPr lang="es-CO" sz="120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420186942"/>
                  </a:ext>
                </a:extLst>
              </a:tr>
              <a:tr h="370840">
                <a:tc>
                  <a:txBody>
                    <a:bodyPr/>
                    <a:lstStyle/>
                    <a:p>
                      <a:r>
                        <a:rPr lang="es-MX" sz="1200" b="1" dirty="0">
                          <a:solidFill>
                            <a:schemeClr val="tx1">
                              <a:lumMod val="75000"/>
                              <a:lumOff val="25000"/>
                            </a:schemeClr>
                          </a:solidFill>
                          <a:latin typeface="Montserrat" panose="00000500000000000000" pitchFamily="50" charset="0"/>
                        </a:rPr>
                        <a:t>Oportunidad:</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MX" sz="1200" b="0" i="0" kern="1200" dirty="0">
                          <a:solidFill>
                            <a:schemeClr val="tx1">
                              <a:lumMod val="75000"/>
                              <a:lumOff val="25000"/>
                            </a:schemeClr>
                          </a:solidFill>
                          <a:effectLst/>
                          <a:latin typeface="Montserrat" panose="00000500000000000000" pitchFamily="50" charset="0"/>
                          <a:ea typeface="+mn-ea"/>
                          <a:cs typeface="+mn-cs"/>
                        </a:rPr>
                        <a:t>Con nosotros facilitan el proceso de donación y hacerlo online.</a:t>
                      </a:r>
                      <a:endParaRPr lang="es-CO" sz="120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3985739578"/>
                  </a:ext>
                </a:extLst>
              </a:tr>
              <a:tr h="370840">
                <a:tc>
                  <a:txBody>
                    <a:bodyPr/>
                    <a:lstStyle/>
                    <a:p>
                      <a:r>
                        <a:rPr lang="es-MX" sz="1200" b="1" dirty="0">
                          <a:solidFill>
                            <a:schemeClr val="tx1">
                              <a:lumMod val="75000"/>
                              <a:lumOff val="25000"/>
                            </a:schemeClr>
                          </a:solidFill>
                          <a:latin typeface="Montserrat" panose="00000500000000000000" pitchFamily="50" charset="0"/>
                        </a:rPr>
                        <a:t>Objeciones:</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MX" sz="1200" b="0" i="0" kern="1200" dirty="0">
                          <a:solidFill>
                            <a:schemeClr val="tx1">
                              <a:lumMod val="75000"/>
                              <a:lumOff val="25000"/>
                            </a:schemeClr>
                          </a:solidFill>
                          <a:effectLst/>
                          <a:latin typeface="Montserrat" panose="00000500000000000000" pitchFamily="50" charset="0"/>
                          <a:ea typeface="+mn-ea"/>
                          <a:cs typeface="+mn-cs"/>
                        </a:rPr>
                        <a:t>Tenemos montos máximos - limitados de transacción, especialmente en TC.</a:t>
                      </a:r>
                      <a:endParaRPr lang="es-CO" sz="120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3752495508"/>
                  </a:ext>
                </a:extLst>
              </a:tr>
              <a:tr h="370840">
                <a:tc>
                  <a:txBody>
                    <a:bodyPr/>
                    <a:lstStyle/>
                    <a:p>
                      <a:r>
                        <a:rPr lang="es-MX" sz="1200" b="1" dirty="0">
                          <a:solidFill>
                            <a:schemeClr val="tx1">
                              <a:lumMod val="75000"/>
                              <a:lumOff val="25000"/>
                            </a:schemeClr>
                          </a:solidFill>
                          <a:latin typeface="Montserrat" panose="00000500000000000000" pitchFamily="50" charset="0"/>
                        </a:rPr>
                        <a:t>Palabras Clave:</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MX" sz="1200" b="0" i="0" kern="1200" dirty="0">
                          <a:solidFill>
                            <a:schemeClr val="tx1">
                              <a:lumMod val="75000"/>
                              <a:lumOff val="25000"/>
                            </a:schemeClr>
                          </a:solidFill>
                          <a:effectLst/>
                          <a:latin typeface="Montserrat" panose="00000500000000000000" pitchFamily="50" charset="0"/>
                          <a:ea typeface="+mn-ea"/>
                          <a:cs typeface="+mn-cs"/>
                        </a:rPr>
                        <a:t>Fundación - link - donación - fundraising - ayuda social.</a:t>
                      </a:r>
                      <a:endParaRPr lang="es-CO" sz="120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3682287913"/>
                  </a:ext>
                </a:extLst>
              </a:tr>
              <a:tr h="370840">
                <a:tc>
                  <a:txBody>
                    <a:bodyPr/>
                    <a:lstStyle/>
                    <a:p>
                      <a:r>
                        <a:rPr lang="es-MX" sz="1200" b="1" dirty="0">
                          <a:solidFill>
                            <a:schemeClr val="tx1">
                              <a:lumMod val="75000"/>
                              <a:lumOff val="25000"/>
                            </a:schemeClr>
                          </a:solidFill>
                          <a:latin typeface="Montserrat" panose="00000500000000000000" pitchFamily="50" charset="0"/>
                        </a:rPr>
                        <a:t>Conceptos de Comunicación:</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MX" sz="1200" b="0" i="0" kern="1200" dirty="0">
                          <a:solidFill>
                            <a:schemeClr val="tx1">
                              <a:lumMod val="75000"/>
                              <a:lumOff val="25000"/>
                            </a:schemeClr>
                          </a:solidFill>
                          <a:effectLst/>
                          <a:latin typeface="Montserrat" panose="00000500000000000000" pitchFamily="50" charset="0"/>
                          <a:ea typeface="+mn-ea"/>
                          <a:cs typeface="+mn-cs"/>
                        </a:rPr>
                        <a:t>Facilitamos el proceso de donación digital recurrente - donaciones digitales - pago digital de donación.</a:t>
                      </a:r>
                      <a:endParaRPr lang="es-CO" sz="120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1515481099"/>
                  </a:ext>
                </a:extLst>
              </a:tr>
            </a:tbl>
          </a:graphicData>
        </a:graphic>
      </p:graphicFrame>
      <p:sp>
        <p:nvSpPr>
          <p:cNvPr id="65" name="Rectángulo: esquinas redondeadas 64">
            <a:extLst>
              <a:ext uri="{FF2B5EF4-FFF2-40B4-BE49-F238E27FC236}">
                <a16:creationId xmlns:a16="http://schemas.microsoft.com/office/drawing/2014/main" id="{10D7A405-0E1E-A4F0-B916-9F7C44731600}"/>
              </a:ext>
            </a:extLst>
          </p:cNvPr>
          <p:cNvSpPr/>
          <p:nvPr/>
        </p:nvSpPr>
        <p:spPr>
          <a:xfrm>
            <a:off x="1127146" y="3019183"/>
            <a:ext cx="1364911" cy="3455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a:solidFill>
                  <a:schemeClr val="bg1"/>
                </a:solidFill>
                <a:latin typeface="Bjorn Regular" panose="02000500000000000000" pitchFamily="2" charset="0"/>
              </a:rPr>
              <a:t>inti</a:t>
            </a:r>
            <a:endParaRPr lang="es-CO" sz="2400" b="1" dirty="0">
              <a:solidFill>
                <a:schemeClr val="bg1"/>
              </a:solidFill>
              <a:latin typeface="Bjorn Regular" panose="02000500000000000000" pitchFamily="2" charset="0"/>
            </a:endParaRPr>
          </a:p>
        </p:txBody>
      </p:sp>
      <p:sp>
        <p:nvSpPr>
          <p:cNvPr id="66" name="Rectángulo: esquinas redondeadas 65">
            <a:extLst>
              <a:ext uri="{FF2B5EF4-FFF2-40B4-BE49-F238E27FC236}">
                <a16:creationId xmlns:a16="http://schemas.microsoft.com/office/drawing/2014/main" id="{26BA8EFC-8EB7-E55A-21E1-D2DA53533CA2}"/>
              </a:ext>
            </a:extLst>
          </p:cNvPr>
          <p:cNvSpPr/>
          <p:nvPr/>
        </p:nvSpPr>
        <p:spPr>
          <a:xfrm>
            <a:off x="562729" y="3331241"/>
            <a:ext cx="2481740" cy="111888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s-MX" sz="1400" b="1" dirty="0">
                <a:latin typeface="Montserrat" panose="00000500000000000000" pitchFamily="50" charset="0"/>
              </a:rPr>
              <a:t>B2B – FUNDACIÓN</a:t>
            </a:r>
          </a:p>
          <a:p>
            <a:pPr algn="ctr"/>
            <a:r>
              <a:rPr lang="es-MX" sz="1400" b="1" dirty="0">
                <a:latin typeface="Montserrat" panose="00000500000000000000" pitchFamily="50" charset="0"/>
              </a:rPr>
              <a:t>Sector: Educación</a:t>
            </a:r>
          </a:p>
          <a:p>
            <a:pPr algn="ctr"/>
            <a:r>
              <a:rPr lang="es-MX" sz="1400" b="1" dirty="0">
                <a:latin typeface="Montserrat" panose="00000500000000000000" pitchFamily="50" charset="0"/>
              </a:rPr>
              <a:t>Experiencia: 15 años</a:t>
            </a:r>
          </a:p>
          <a:p>
            <a:pPr algn="ctr"/>
            <a:r>
              <a:rPr lang="es-MX" sz="1400" b="1" dirty="0">
                <a:latin typeface="Montserrat" panose="00000500000000000000" pitchFamily="50" charset="0"/>
              </a:rPr>
              <a:t>Empleados: 60</a:t>
            </a:r>
          </a:p>
          <a:p>
            <a:pPr algn="ctr"/>
            <a:r>
              <a:rPr lang="es-MX" sz="1400" b="1" dirty="0">
                <a:latin typeface="Montserrat" panose="00000500000000000000" pitchFamily="50" charset="0"/>
              </a:rPr>
              <a:t>Ventas: Hasta 1 millón</a:t>
            </a:r>
          </a:p>
          <a:p>
            <a:pPr algn="ctr"/>
            <a:r>
              <a:rPr lang="es-MX" sz="1400" b="1" dirty="0">
                <a:latin typeface="Montserrat" panose="00000500000000000000" pitchFamily="50" charset="0"/>
              </a:rPr>
              <a:t>(Bogotá)</a:t>
            </a:r>
            <a:endParaRPr lang="es-CO" sz="1400" dirty="0">
              <a:latin typeface="Montserrat" panose="00000500000000000000" pitchFamily="50" charset="0"/>
            </a:endParaRPr>
          </a:p>
        </p:txBody>
      </p:sp>
      <p:sp>
        <p:nvSpPr>
          <p:cNvPr id="17" name="Elipse 16">
            <a:extLst>
              <a:ext uri="{FF2B5EF4-FFF2-40B4-BE49-F238E27FC236}">
                <a16:creationId xmlns:a16="http://schemas.microsoft.com/office/drawing/2014/main" id="{ADF32017-966E-6164-0C62-02A43B989606}"/>
              </a:ext>
            </a:extLst>
          </p:cNvPr>
          <p:cNvSpPr/>
          <p:nvPr/>
        </p:nvSpPr>
        <p:spPr>
          <a:xfrm>
            <a:off x="1097908" y="1405364"/>
            <a:ext cx="1405148" cy="1405149"/>
          </a:xfrm>
          <a:prstGeom prst="ellipse">
            <a:avLst/>
          </a:prstGeom>
          <a:solidFill>
            <a:srgbClr val="151515"/>
          </a:solid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5" name="Imagen 4">
            <a:extLst>
              <a:ext uri="{FF2B5EF4-FFF2-40B4-BE49-F238E27FC236}">
                <a16:creationId xmlns:a16="http://schemas.microsoft.com/office/drawing/2014/main" id="{233136F1-8239-FCA0-F8CC-AE0069D5E14F}"/>
              </a:ext>
            </a:extLst>
          </p:cNvPr>
          <p:cNvPicPr>
            <a:picLocks noChangeAspect="1"/>
          </p:cNvPicPr>
          <p:nvPr/>
        </p:nvPicPr>
        <p:blipFill>
          <a:blip r:embed="rId6">
            <a:extLst>
              <a:ext uri="{BEBA8EAE-BF5A-486C-A8C5-ECC9F3942E4B}">
                <a14:imgProps xmlns:a14="http://schemas.microsoft.com/office/drawing/2010/main">
                  <a14:imgLayer r:embed="rId7">
                    <a14:imgEffect>
                      <a14:saturation sat="0"/>
                    </a14:imgEffect>
                  </a14:imgLayer>
                </a14:imgProps>
              </a:ext>
            </a:extLst>
          </a:blip>
          <a:stretch>
            <a:fillRect/>
          </a:stretch>
        </p:blipFill>
        <p:spPr>
          <a:xfrm>
            <a:off x="1358248" y="1884601"/>
            <a:ext cx="878642" cy="454621"/>
          </a:xfrm>
          <a:prstGeom prst="rect">
            <a:avLst/>
          </a:prstGeom>
        </p:spPr>
      </p:pic>
      <p:sp>
        <p:nvSpPr>
          <p:cNvPr id="18" name="Rectángulo: esquinas redondeadas 17">
            <a:extLst>
              <a:ext uri="{FF2B5EF4-FFF2-40B4-BE49-F238E27FC236}">
                <a16:creationId xmlns:a16="http://schemas.microsoft.com/office/drawing/2014/main" id="{DAF2A9DD-DA81-A949-342F-62E8B865AB3A}"/>
              </a:ext>
            </a:extLst>
          </p:cNvPr>
          <p:cNvSpPr/>
          <p:nvPr/>
        </p:nvSpPr>
        <p:spPr>
          <a:xfrm>
            <a:off x="442409" y="5173574"/>
            <a:ext cx="2710080" cy="1236708"/>
          </a:xfrm>
          <a:prstGeom prst="roundRect">
            <a:avLst>
              <a:gd name="adj" fmla="val 10966"/>
            </a:avLst>
          </a:prstGeom>
          <a:solidFill>
            <a:srgbClr val="D9D9D9"/>
          </a:solidFill>
          <a:ln w="381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b="1" i="0" kern="1200" dirty="0">
                <a:solidFill>
                  <a:schemeClr val="tx1">
                    <a:lumMod val="75000"/>
                    <a:lumOff val="25000"/>
                  </a:schemeClr>
                </a:solidFill>
                <a:effectLst/>
                <a:latin typeface="Montserrat" panose="00000500000000000000" pitchFamily="50" charset="0"/>
                <a:ea typeface="+mn-ea"/>
                <a:cs typeface="+mn-cs"/>
              </a:rPr>
              <a:t>NECESIDAD:</a:t>
            </a:r>
          </a:p>
          <a:p>
            <a:pPr algn="ctr"/>
            <a:r>
              <a:rPr lang="es-MX" sz="1200" b="0" i="0" kern="1200" dirty="0">
                <a:solidFill>
                  <a:schemeClr val="tx1">
                    <a:lumMod val="75000"/>
                    <a:lumOff val="25000"/>
                  </a:schemeClr>
                </a:solidFill>
                <a:effectLst/>
                <a:latin typeface="Montserrat" panose="00000500000000000000" pitchFamily="50" charset="0"/>
                <a:ea typeface="+mn-ea"/>
                <a:cs typeface="+mn-cs"/>
              </a:rPr>
              <a:t>Necesitan de donaciones para poder cumplir con el objetivo. Fundraising.</a:t>
            </a:r>
            <a:endParaRPr lang="es-CO" sz="1200" dirty="0">
              <a:solidFill>
                <a:schemeClr val="tx1">
                  <a:lumMod val="75000"/>
                  <a:lumOff val="25000"/>
                </a:schemeClr>
              </a:solidFill>
              <a:latin typeface="Montserrat" panose="00000500000000000000" pitchFamily="50" charset="0"/>
            </a:endParaRPr>
          </a:p>
        </p:txBody>
      </p:sp>
      <p:cxnSp>
        <p:nvCxnSpPr>
          <p:cNvPr id="4" name="Conector recto 3">
            <a:extLst>
              <a:ext uri="{FF2B5EF4-FFF2-40B4-BE49-F238E27FC236}">
                <a16:creationId xmlns:a16="http://schemas.microsoft.com/office/drawing/2014/main" id="{7E1252A2-B168-9602-870C-D2DA4016D6A9}"/>
              </a:ext>
            </a:extLst>
          </p:cNvPr>
          <p:cNvCxnSpPr/>
          <p:nvPr/>
        </p:nvCxnSpPr>
        <p:spPr>
          <a:xfrm>
            <a:off x="3469014" y="1417396"/>
            <a:ext cx="0" cy="500491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20787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ángulo 32">
            <a:extLst>
              <a:ext uri="{FF2B5EF4-FFF2-40B4-BE49-F238E27FC236}">
                <a16:creationId xmlns:a16="http://schemas.microsoft.com/office/drawing/2014/main" id="{3AB4010E-7D8D-65CA-7D16-3527D6342049}"/>
              </a:ext>
            </a:extLst>
          </p:cNvPr>
          <p:cNvSpPr/>
          <p:nvPr/>
        </p:nvSpPr>
        <p:spPr>
          <a:xfrm>
            <a:off x="0" y="868454"/>
            <a:ext cx="12192000" cy="5989545"/>
          </a:xfrm>
          <a:prstGeom prst="rect">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100">
              <a:solidFill>
                <a:schemeClr val="bg1"/>
              </a:solidFill>
            </a:endParaRPr>
          </a:p>
        </p:txBody>
      </p:sp>
      <p:grpSp>
        <p:nvGrpSpPr>
          <p:cNvPr id="1054" name="Grupo 1053">
            <a:extLst>
              <a:ext uri="{FF2B5EF4-FFF2-40B4-BE49-F238E27FC236}">
                <a16:creationId xmlns:a16="http://schemas.microsoft.com/office/drawing/2014/main" id="{EA263ABC-9723-85AC-A914-FDC3802FC9B1}"/>
              </a:ext>
            </a:extLst>
          </p:cNvPr>
          <p:cNvGrpSpPr/>
          <p:nvPr/>
        </p:nvGrpSpPr>
        <p:grpSpPr>
          <a:xfrm>
            <a:off x="2400838" y="4341131"/>
            <a:ext cx="9202326" cy="11855"/>
            <a:chOff x="2550599" y="3590107"/>
            <a:chExt cx="9202326" cy="11855"/>
          </a:xfrm>
        </p:grpSpPr>
        <p:cxnSp>
          <p:nvCxnSpPr>
            <p:cNvPr id="367" name="Conector recto 366">
              <a:extLst>
                <a:ext uri="{FF2B5EF4-FFF2-40B4-BE49-F238E27FC236}">
                  <a16:creationId xmlns:a16="http://schemas.microsoft.com/office/drawing/2014/main" id="{F0413F13-34C5-7CD5-18F0-D8FC16F30D21}"/>
                </a:ext>
              </a:extLst>
            </p:cNvPr>
            <p:cNvCxnSpPr>
              <a:cxnSpLocks/>
            </p:cNvCxnSpPr>
            <p:nvPr/>
          </p:nvCxnSpPr>
          <p:spPr>
            <a:xfrm>
              <a:off x="9638390" y="3600740"/>
              <a:ext cx="211453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68" name="Conector recto 367">
              <a:extLst>
                <a:ext uri="{FF2B5EF4-FFF2-40B4-BE49-F238E27FC236}">
                  <a16:creationId xmlns:a16="http://schemas.microsoft.com/office/drawing/2014/main" id="{EFBF1DE2-6310-4546-7486-8DD3302924D2}"/>
                </a:ext>
              </a:extLst>
            </p:cNvPr>
            <p:cNvCxnSpPr>
              <a:cxnSpLocks/>
            </p:cNvCxnSpPr>
            <p:nvPr/>
          </p:nvCxnSpPr>
          <p:spPr>
            <a:xfrm>
              <a:off x="4771851" y="3590107"/>
              <a:ext cx="4147651" cy="1185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69" name="Conector recto 368">
              <a:extLst>
                <a:ext uri="{FF2B5EF4-FFF2-40B4-BE49-F238E27FC236}">
                  <a16:creationId xmlns:a16="http://schemas.microsoft.com/office/drawing/2014/main" id="{1E44EF7F-9DC4-8BCB-DB61-376046FF927C}"/>
                </a:ext>
              </a:extLst>
            </p:cNvPr>
            <p:cNvCxnSpPr>
              <a:cxnSpLocks/>
            </p:cNvCxnSpPr>
            <p:nvPr/>
          </p:nvCxnSpPr>
          <p:spPr>
            <a:xfrm>
              <a:off x="2550599" y="3593101"/>
              <a:ext cx="119364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71" name="Grupo 370">
            <a:extLst>
              <a:ext uri="{FF2B5EF4-FFF2-40B4-BE49-F238E27FC236}">
                <a16:creationId xmlns:a16="http://schemas.microsoft.com/office/drawing/2014/main" id="{87FF7827-05FF-0CDA-8B79-CE457F1ABF4A}"/>
              </a:ext>
            </a:extLst>
          </p:cNvPr>
          <p:cNvGrpSpPr/>
          <p:nvPr/>
        </p:nvGrpSpPr>
        <p:grpSpPr>
          <a:xfrm>
            <a:off x="2419362" y="5202172"/>
            <a:ext cx="9202326" cy="11855"/>
            <a:chOff x="2550599" y="3590107"/>
            <a:chExt cx="9202326" cy="11855"/>
          </a:xfrm>
        </p:grpSpPr>
        <p:cxnSp>
          <p:nvCxnSpPr>
            <p:cNvPr id="372" name="Conector recto 371">
              <a:extLst>
                <a:ext uri="{FF2B5EF4-FFF2-40B4-BE49-F238E27FC236}">
                  <a16:creationId xmlns:a16="http://schemas.microsoft.com/office/drawing/2014/main" id="{1B708021-2DB4-1F9F-56C1-0D6B9CACD1E8}"/>
                </a:ext>
              </a:extLst>
            </p:cNvPr>
            <p:cNvCxnSpPr>
              <a:cxnSpLocks/>
            </p:cNvCxnSpPr>
            <p:nvPr/>
          </p:nvCxnSpPr>
          <p:spPr>
            <a:xfrm>
              <a:off x="9638390" y="3600740"/>
              <a:ext cx="211453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73" name="Conector recto 372">
              <a:extLst>
                <a:ext uri="{FF2B5EF4-FFF2-40B4-BE49-F238E27FC236}">
                  <a16:creationId xmlns:a16="http://schemas.microsoft.com/office/drawing/2014/main" id="{FCD03363-A056-FF53-3686-72C3B09CDEE2}"/>
                </a:ext>
              </a:extLst>
            </p:cNvPr>
            <p:cNvCxnSpPr>
              <a:cxnSpLocks/>
            </p:cNvCxnSpPr>
            <p:nvPr/>
          </p:nvCxnSpPr>
          <p:spPr>
            <a:xfrm>
              <a:off x="4771851" y="3590107"/>
              <a:ext cx="4147651" cy="1185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74" name="Conector recto 373">
              <a:extLst>
                <a:ext uri="{FF2B5EF4-FFF2-40B4-BE49-F238E27FC236}">
                  <a16:creationId xmlns:a16="http://schemas.microsoft.com/office/drawing/2014/main" id="{2E56C0A9-DDAD-D1DD-5754-ACAC6029890D}"/>
                </a:ext>
              </a:extLst>
            </p:cNvPr>
            <p:cNvCxnSpPr>
              <a:cxnSpLocks/>
            </p:cNvCxnSpPr>
            <p:nvPr/>
          </p:nvCxnSpPr>
          <p:spPr>
            <a:xfrm>
              <a:off x="2550599" y="3593101"/>
              <a:ext cx="119364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375" name="Grupo 374">
            <a:extLst>
              <a:ext uri="{FF2B5EF4-FFF2-40B4-BE49-F238E27FC236}">
                <a16:creationId xmlns:a16="http://schemas.microsoft.com/office/drawing/2014/main" id="{B6C23C62-E5C6-887A-6378-80379FECD9F2}"/>
              </a:ext>
            </a:extLst>
          </p:cNvPr>
          <p:cNvGrpSpPr/>
          <p:nvPr/>
        </p:nvGrpSpPr>
        <p:grpSpPr>
          <a:xfrm>
            <a:off x="2337660" y="6062205"/>
            <a:ext cx="9202326" cy="11855"/>
            <a:chOff x="2550599" y="3590107"/>
            <a:chExt cx="9202326" cy="11855"/>
          </a:xfrm>
        </p:grpSpPr>
        <p:cxnSp>
          <p:nvCxnSpPr>
            <p:cNvPr id="376" name="Conector recto 375">
              <a:extLst>
                <a:ext uri="{FF2B5EF4-FFF2-40B4-BE49-F238E27FC236}">
                  <a16:creationId xmlns:a16="http://schemas.microsoft.com/office/drawing/2014/main" id="{8049EDC6-CC0F-3A5E-DC51-5293DDA61F6E}"/>
                </a:ext>
              </a:extLst>
            </p:cNvPr>
            <p:cNvCxnSpPr>
              <a:cxnSpLocks/>
            </p:cNvCxnSpPr>
            <p:nvPr/>
          </p:nvCxnSpPr>
          <p:spPr>
            <a:xfrm>
              <a:off x="9638390" y="3600740"/>
              <a:ext cx="211453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77" name="Conector recto 376">
              <a:extLst>
                <a:ext uri="{FF2B5EF4-FFF2-40B4-BE49-F238E27FC236}">
                  <a16:creationId xmlns:a16="http://schemas.microsoft.com/office/drawing/2014/main" id="{7B332790-E4CB-59E7-096D-27EAC6BCE585}"/>
                </a:ext>
              </a:extLst>
            </p:cNvPr>
            <p:cNvCxnSpPr>
              <a:cxnSpLocks/>
            </p:cNvCxnSpPr>
            <p:nvPr/>
          </p:nvCxnSpPr>
          <p:spPr>
            <a:xfrm>
              <a:off x="4771851" y="3590107"/>
              <a:ext cx="4147651" cy="1185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78" name="Conector recto 377">
              <a:extLst>
                <a:ext uri="{FF2B5EF4-FFF2-40B4-BE49-F238E27FC236}">
                  <a16:creationId xmlns:a16="http://schemas.microsoft.com/office/drawing/2014/main" id="{197A6FA2-6DD8-4124-8E2C-E5D27B4027C0}"/>
                </a:ext>
              </a:extLst>
            </p:cNvPr>
            <p:cNvCxnSpPr>
              <a:cxnSpLocks/>
            </p:cNvCxnSpPr>
            <p:nvPr/>
          </p:nvCxnSpPr>
          <p:spPr>
            <a:xfrm>
              <a:off x="2550599" y="3593101"/>
              <a:ext cx="119364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grpSp>
      <p:cxnSp>
        <p:nvCxnSpPr>
          <p:cNvPr id="364" name="Conector recto 363">
            <a:extLst>
              <a:ext uri="{FF2B5EF4-FFF2-40B4-BE49-F238E27FC236}">
                <a16:creationId xmlns:a16="http://schemas.microsoft.com/office/drawing/2014/main" id="{8EDE1E50-EB7E-3A2F-1629-4D6F354EC781}"/>
              </a:ext>
            </a:extLst>
          </p:cNvPr>
          <p:cNvCxnSpPr>
            <a:cxnSpLocks/>
          </p:cNvCxnSpPr>
          <p:nvPr/>
        </p:nvCxnSpPr>
        <p:spPr>
          <a:xfrm>
            <a:off x="9485990" y="3489284"/>
            <a:ext cx="211453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359" name="Conector recto 358">
            <a:extLst>
              <a:ext uri="{FF2B5EF4-FFF2-40B4-BE49-F238E27FC236}">
                <a16:creationId xmlns:a16="http://schemas.microsoft.com/office/drawing/2014/main" id="{151FB7B0-E5E5-1B9B-4925-57C7C1DFA23A}"/>
              </a:ext>
            </a:extLst>
          </p:cNvPr>
          <p:cNvCxnSpPr>
            <a:cxnSpLocks/>
            <a:stCxn id="354" idx="6"/>
          </p:cNvCxnSpPr>
          <p:nvPr/>
        </p:nvCxnSpPr>
        <p:spPr>
          <a:xfrm>
            <a:off x="4619451" y="3478651"/>
            <a:ext cx="4147651" cy="11855"/>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347" name="Imagen 346">
            <a:extLst>
              <a:ext uri="{FF2B5EF4-FFF2-40B4-BE49-F238E27FC236}">
                <a16:creationId xmlns:a16="http://schemas.microsoft.com/office/drawing/2014/main" id="{DE18E39D-5B24-D2E0-FB0B-ADB57B022CA7}"/>
              </a:ext>
            </a:extLst>
          </p:cNvPr>
          <p:cNvPicPr>
            <a:picLocks noChangeAspect="1"/>
          </p:cNvPicPr>
          <p:nvPr/>
        </p:nvPicPr>
        <p:blipFill rotWithShape="1">
          <a:blip r:embed="rId3"/>
          <a:srcRect l="63164" r="-501"/>
          <a:stretch/>
        </p:blipFill>
        <p:spPr>
          <a:xfrm>
            <a:off x="327051" y="5273251"/>
            <a:ext cx="763501" cy="702047"/>
          </a:xfrm>
          <a:prstGeom prst="rect">
            <a:avLst/>
          </a:prstGeom>
        </p:spPr>
      </p:pic>
      <p:pic>
        <p:nvPicPr>
          <p:cNvPr id="348" name="Imagen 347">
            <a:extLst>
              <a:ext uri="{FF2B5EF4-FFF2-40B4-BE49-F238E27FC236}">
                <a16:creationId xmlns:a16="http://schemas.microsoft.com/office/drawing/2014/main" id="{B7637938-9A6D-B549-A491-703B16666A05}"/>
              </a:ext>
            </a:extLst>
          </p:cNvPr>
          <p:cNvPicPr>
            <a:picLocks noChangeAspect="1"/>
          </p:cNvPicPr>
          <p:nvPr/>
        </p:nvPicPr>
        <p:blipFill rotWithShape="1">
          <a:blip r:embed="rId3"/>
          <a:srcRect r="64791"/>
          <a:stretch/>
        </p:blipFill>
        <p:spPr>
          <a:xfrm>
            <a:off x="387124" y="3520948"/>
            <a:ext cx="719985" cy="702047"/>
          </a:xfrm>
          <a:prstGeom prst="rect">
            <a:avLst/>
          </a:prstGeom>
        </p:spPr>
      </p:pic>
      <p:cxnSp>
        <p:nvCxnSpPr>
          <p:cNvPr id="104" name="Conector recto 103">
            <a:extLst>
              <a:ext uri="{FF2B5EF4-FFF2-40B4-BE49-F238E27FC236}">
                <a16:creationId xmlns:a16="http://schemas.microsoft.com/office/drawing/2014/main" id="{0CDA0BB8-D871-691A-5052-250627CF67A4}"/>
              </a:ext>
            </a:extLst>
          </p:cNvPr>
          <p:cNvCxnSpPr>
            <a:cxnSpLocks/>
          </p:cNvCxnSpPr>
          <p:nvPr/>
        </p:nvCxnSpPr>
        <p:spPr>
          <a:xfrm>
            <a:off x="2398199" y="3481645"/>
            <a:ext cx="1193647"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34" name="Rectángulo: esquinas redondeadas 33">
            <a:extLst>
              <a:ext uri="{FF2B5EF4-FFF2-40B4-BE49-F238E27FC236}">
                <a16:creationId xmlns:a16="http://schemas.microsoft.com/office/drawing/2014/main" id="{18E5969B-DB4B-8836-4B66-1FD5FD6DE012}"/>
              </a:ext>
            </a:extLst>
          </p:cNvPr>
          <p:cNvSpPr/>
          <p:nvPr/>
        </p:nvSpPr>
        <p:spPr>
          <a:xfrm>
            <a:off x="3319973" y="661180"/>
            <a:ext cx="8773551" cy="449378"/>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pic>
        <p:nvPicPr>
          <p:cNvPr id="35" name="Imagen 34">
            <a:extLst>
              <a:ext uri="{FF2B5EF4-FFF2-40B4-BE49-F238E27FC236}">
                <a16:creationId xmlns:a16="http://schemas.microsoft.com/office/drawing/2014/main" id="{5034BBE1-7768-3997-E3B4-A25F12E5F0B4}"/>
              </a:ext>
            </a:extLst>
          </p:cNvPr>
          <p:cNvPicPr>
            <a:picLocks noChangeAspect="1"/>
          </p:cNvPicPr>
          <p:nvPr/>
        </p:nvPicPr>
        <p:blipFill rotWithShape="1">
          <a:blip r:embed="rId4"/>
          <a:srcRect r="7077"/>
          <a:stretch/>
        </p:blipFill>
        <p:spPr>
          <a:xfrm>
            <a:off x="258811" y="137875"/>
            <a:ext cx="1752756" cy="635692"/>
          </a:xfrm>
          <a:prstGeom prst="rect">
            <a:avLst/>
          </a:prstGeom>
        </p:spPr>
      </p:pic>
      <p:sp>
        <p:nvSpPr>
          <p:cNvPr id="37" name="Subtítulo 2">
            <a:extLst>
              <a:ext uri="{FF2B5EF4-FFF2-40B4-BE49-F238E27FC236}">
                <a16:creationId xmlns:a16="http://schemas.microsoft.com/office/drawing/2014/main" id="{E0820C86-C767-1EB2-C1C2-8320A9C8A6C4}"/>
              </a:ext>
            </a:extLst>
          </p:cNvPr>
          <p:cNvSpPr txBox="1">
            <a:spLocks/>
          </p:cNvSpPr>
          <p:nvPr/>
        </p:nvSpPr>
        <p:spPr>
          <a:xfrm>
            <a:off x="3469014" y="730531"/>
            <a:ext cx="7563842" cy="3388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1600" b="1" dirty="0">
                <a:solidFill>
                  <a:schemeClr val="tx1">
                    <a:lumMod val="75000"/>
                    <a:lumOff val="25000"/>
                  </a:schemeClr>
                </a:solidFill>
                <a:latin typeface="Montserrat" panose="00000500000000000000" pitchFamily="50" charset="0"/>
                <a:cs typeface="Segoe UI Light" panose="020B0502040204020203" pitchFamily="34" charset="0"/>
              </a:rPr>
              <a:t>NECESIDADES BUYER / PERSONA - EMPRESA</a:t>
            </a:r>
          </a:p>
        </p:txBody>
      </p:sp>
      <p:sp>
        <p:nvSpPr>
          <p:cNvPr id="38" name="Elipse 37">
            <a:extLst>
              <a:ext uri="{FF2B5EF4-FFF2-40B4-BE49-F238E27FC236}">
                <a16:creationId xmlns:a16="http://schemas.microsoft.com/office/drawing/2014/main" id="{D3D5C753-78AD-2705-2203-59D416AF3C51}"/>
              </a:ext>
            </a:extLst>
          </p:cNvPr>
          <p:cNvSpPr/>
          <p:nvPr/>
        </p:nvSpPr>
        <p:spPr>
          <a:xfrm>
            <a:off x="11149061" y="183331"/>
            <a:ext cx="770060" cy="770060"/>
          </a:xfrm>
          <a:prstGeom prst="ellipse">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9" name="Subtítulo 2">
            <a:extLst>
              <a:ext uri="{FF2B5EF4-FFF2-40B4-BE49-F238E27FC236}">
                <a16:creationId xmlns:a16="http://schemas.microsoft.com/office/drawing/2014/main" id="{886FFD66-0D1C-8472-B786-7DC011759053}"/>
              </a:ext>
            </a:extLst>
          </p:cNvPr>
          <p:cNvSpPr txBox="1">
            <a:spLocks/>
          </p:cNvSpPr>
          <p:nvPr/>
        </p:nvSpPr>
        <p:spPr>
          <a:xfrm>
            <a:off x="1716258" y="197399"/>
            <a:ext cx="9316599" cy="6236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2200" b="1" dirty="0">
                <a:solidFill>
                  <a:srgbClr val="FF0038"/>
                </a:solidFill>
                <a:latin typeface="Bjorn Regular" panose="02000500000000000000" pitchFamily="2" charset="0"/>
                <a:cs typeface="Segoe UI Light" panose="020B0502040204020203" pitchFamily="34" charset="0"/>
              </a:rPr>
              <a:t>MERCADO OBJETIVO Y BUYER</a:t>
            </a:r>
            <a:endParaRPr lang="es-MX" sz="2200" dirty="0">
              <a:solidFill>
                <a:srgbClr val="FF0038"/>
              </a:solidFill>
              <a:latin typeface="Bjorn Regular" panose="02000500000000000000" pitchFamily="2" charset="0"/>
              <a:cs typeface="Segoe UI Light" panose="020B0502040204020203" pitchFamily="34" charset="0"/>
            </a:endParaRPr>
          </a:p>
        </p:txBody>
      </p:sp>
      <p:pic>
        <p:nvPicPr>
          <p:cNvPr id="40" name="Imagen 39">
            <a:extLst>
              <a:ext uri="{FF2B5EF4-FFF2-40B4-BE49-F238E27FC236}">
                <a16:creationId xmlns:a16="http://schemas.microsoft.com/office/drawing/2014/main" id="{93291111-2AB3-0B67-097D-2DEBA306E28E}"/>
              </a:ext>
            </a:extLst>
          </p:cNvPr>
          <p:cNvPicPr>
            <a:picLocks noChangeAspect="1"/>
          </p:cNvPicPr>
          <p:nvPr/>
        </p:nvPicPr>
        <p:blipFill>
          <a:blip r:embed="rId5">
            <a:lum bright="70000" contrast="-70000"/>
            <a:extLst>
              <a:ext uri="{BEBA8EAE-BF5A-486C-A8C5-ECC9F3942E4B}">
                <a14:imgProps xmlns:a14="http://schemas.microsoft.com/office/drawing/2010/main">
                  <a14:imgLayer r:embed="rId6">
                    <a14:imgEffect>
                      <a14:artisticPhotocopy/>
                    </a14:imgEffect>
                  </a14:imgLayer>
                </a14:imgProps>
              </a:ext>
              <a:ext uri="{28A0092B-C50C-407E-A947-70E740481C1C}">
                <a14:useLocalDpi xmlns:a14="http://schemas.microsoft.com/office/drawing/2010/main" val="0"/>
              </a:ext>
            </a:extLst>
          </a:blip>
          <a:stretch>
            <a:fillRect/>
          </a:stretch>
        </p:blipFill>
        <p:spPr>
          <a:xfrm>
            <a:off x="11328496" y="366365"/>
            <a:ext cx="433127" cy="433127"/>
          </a:xfrm>
          <a:prstGeom prst="rect">
            <a:avLst/>
          </a:prstGeom>
        </p:spPr>
      </p:pic>
      <p:grpSp>
        <p:nvGrpSpPr>
          <p:cNvPr id="211" name="Grupo 210">
            <a:extLst>
              <a:ext uri="{FF2B5EF4-FFF2-40B4-BE49-F238E27FC236}">
                <a16:creationId xmlns:a16="http://schemas.microsoft.com/office/drawing/2014/main" id="{1AAEC689-8FAF-1078-F09C-F3F79FC52FD5}"/>
              </a:ext>
            </a:extLst>
          </p:cNvPr>
          <p:cNvGrpSpPr/>
          <p:nvPr/>
        </p:nvGrpSpPr>
        <p:grpSpPr>
          <a:xfrm>
            <a:off x="4104805" y="2240734"/>
            <a:ext cx="720849" cy="771446"/>
            <a:chOff x="7453449" y="2457343"/>
            <a:chExt cx="720849" cy="771446"/>
          </a:xfrm>
        </p:grpSpPr>
        <p:sp>
          <p:nvSpPr>
            <p:cNvPr id="118" name="Elipse 117">
              <a:extLst>
                <a:ext uri="{FF2B5EF4-FFF2-40B4-BE49-F238E27FC236}">
                  <a16:creationId xmlns:a16="http://schemas.microsoft.com/office/drawing/2014/main" id="{B6BBA750-FEB5-EE7C-7E7C-1F129AAB0F10}"/>
                </a:ext>
              </a:extLst>
            </p:cNvPr>
            <p:cNvSpPr/>
            <p:nvPr/>
          </p:nvSpPr>
          <p:spPr>
            <a:xfrm>
              <a:off x="7614607" y="2832874"/>
              <a:ext cx="395915" cy="395915"/>
            </a:xfrm>
            <a:prstGeom prst="ellipse">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19" name="Imagen 118">
              <a:extLst>
                <a:ext uri="{FF2B5EF4-FFF2-40B4-BE49-F238E27FC236}">
                  <a16:creationId xmlns:a16="http://schemas.microsoft.com/office/drawing/2014/main" id="{DD3E30B4-2E9F-CCC7-872C-FF1ECCADEBE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665484" y="2878906"/>
              <a:ext cx="298174" cy="298174"/>
            </a:xfrm>
            <a:prstGeom prst="rect">
              <a:avLst/>
            </a:prstGeom>
          </p:spPr>
        </p:pic>
        <p:sp>
          <p:nvSpPr>
            <p:cNvPr id="120" name="Rectángulo: esquinas redondeadas 119">
              <a:extLst>
                <a:ext uri="{FF2B5EF4-FFF2-40B4-BE49-F238E27FC236}">
                  <a16:creationId xmlns:a16="http://schemas.microsoft.com/office/drawing/2014/main" id="{F54121D4-5C6F-7C40-5DBD-6AD4EC1ED444}"/>
                </a:ext>
              </a:extLst>
            </p:cNvPr>
            <p:cNvSpPr/>
            <p:nvPr/>
          </p:nvSpPr>
          <p:spPr>
            <a:xfrm>
              <a:off x="7453449" y="2457343"/>
              <a:ext cx="720849" cy="35242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s-MX" sz="800" b="1" dirty="0">
                  <a:solidFill>
                    <a:schemeClr val="bg1"/>
                  </a:solidFill>
                  <a:latin typeface="Montserrat" panose="00000500000000000000" pitchFamily="50" charset="0"/>
                </a:rPr>
                <a:t>WEB</a:t>
              </a:r>
            </a:p>
            <a:p>
              <a:pPr algn="ctr"/>
              <a:r>
                <a:rPr lang="es-MX" sz="800" b="1" dirty="0">
                  <a:solidFill>
                    <a:schemeClr val="bg1"/>
                  </a:solidFill>
                  <a:latin typeface="Montserrat" panose="00000500000000000000" pitchFamily="50" charset="0"/>
                </a:rPr>
                <a:t>SITE</a:t>
              </a:r>
              <a:endParaRPr lang="es-CO" sz="800" dirty="0">
                <a:solidFill>
                  <a:schemeClr val="bg1"/>
                </a:solidFill>
                <a:latin typeface="Montserrat" panose="00000500000000000000" pitchFamily="50" charset="0"/>
              </a:endParaRPr>
            </a:p>
          </p:txBody>
        </p:sp>
      </p:grpSp>
      <p:sp>
        <p:nvSpPr>
          <p:cNvPr id="161" name="Elipse 160">
            <a:extLst>
              <a:ext uri="{FF2B5EF4-FFF2-40B4-BE49-F238E27FC236}">
                <a16:creationId xmlns:a16="http://schemas.microsoft.com/office/drawing/2014/main" id="{C15E3014-490E-70E8-F61D-7FF7B1BE5283}"/>
              </a:ext>
            </a:extLst>
          </p:cNvPr>
          <p:cNvSpPr/>
          <p:nvPr/>
        </p:nvSpPr>
        <p:spPr>
          <a:xfrm>
            <a:off x="7378388" y="3338024"/>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168" name="Elipse 167">
            <a:extLst>
              <a:ext uri="{FF2B5EF4-FFF2-40B4-BE49-F238E27FC236}">
                <a16:creationId xmlns:a16="http://schemas.microsoft.com/office/drawing/2014/main" id="{B22BFAF1-176C-8B1D-BA81-8458162418F7}"/>
              </a:ext>
            </a:extLst>
          </p:cNvPr>
          <p:cNvSpPr/>
          <p:nvPr/>
        </p:nvSpPr>
        <p:spPr>
          <a:xfrm>
            <a:off x="9447260" y="3332782"/>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grpSp>
        <p:nvGrpSpPr>
          <p:cNvPr id="182" name="Grupo 181">
            <a:extLst>
              <a:ext uri="{FF2B5EF4-FFF2-40B4-BE49-F238E27FC236}">
                <a16:creationId xmlns:a16="http://schemas.microsoft.com/office/drawing/2014/main" id="{12388AD8-653F-B51B-C00C-1CBEC6BAD650}"/>
              </a:ext>
            </a:extLst>
          </p:cNvPr>
          <p:cNvGrpSpPr/>
          <p:nvPr/>
        </p:nvGrpSpPr>
        <p:grpSpPr>
          <a:xfrm>
            <a:off x="9232840" y="2242042"/>
            <a:ext cx="744438" cy="772473"/>
            <a:chOff x="8469301" y="2469284"/>
            <a:chExt cx="744438" cy="772473"/>
          </a:xfrm>
        </p:grpSpPr>
        <p:grpSp>
          <p:nvGrpSpPr>
            <p:cNvPr id="90" name="Grupo 89">
              <a:extLst>
                <a:ext uri="{FF2B5EF4-FFF2-40B4-BE49-F238E27FC236}">
                  <a16:creationId xmlns:a16="http://schemas.microsoft.com/office/drawing/2014/main" id="{5B97E8F7-DAEF-ACFA-BF7A-68C8359A6261}"/>
                </a:ext>
              </a:extLst>
            </p:cNvPr>
            <p:cNvGrpSpPr/>
            <p:nvPr/>
          </p:nvGrpSpPr>
          <p:grpSpPr>
            <a:xfrm>
              <a:off x="8647409" y="2845842"/>
              <a:ext cx="395915" cy="395915"/>
              <a:chOff x="1822298" y="5631889"/>
              <a:chExt cx="395915" cy="395915"/>
            </a:xfrm>
          </p:grpSpPr>
          <p:sp>
            <p:nvSpPr>
              <p:cNvPr id="91" name="Elipse 90">
                <a:extLst>
                  <a:ext uri="{FF2B5EF4-FFF2-40B4-BE49-F238E27FC236}">
                    <a16:creationId xmlns:a16="http://schemas.microsoft.com/office/drawing/2014/main" id="{F4AD44FD-208F-B934-AF41-EBFB43DF24FF}"/>
                  </a:ext>
                </a:extLst>
              </p:cNvPr>
              <p:cNvSpPr/>
              <p:nvPr/>
            </p:nvSpPr>
            <p:spPr>
              <a:xfrm>
                <a:off x="1822298" y="5631889"/>
                <a:ext cx="395915" cy="395915"/>
              </a:xfrm>
              <a:prstGeom prst="ellipse">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92" name="Imagen 91">
                <a:extLst>
                  <a:ext uri="{FF2B5EF4-FFF2-40B4-BE49-F238E27FC236}">
                    <a16:creationId xmlns:a16="http://schemas.microsoft.com/office/drawing/2014/main" id="{06E81C86-3EED-D2F5-AEA2-63BAFD8451E6}"/>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899885" y="5729458"/>
                <a:ext cx="198238" cy="198238"/>
              </a:xfrm>
              <a:prstGeom prst="rect">
                <a:avLst/>
              </a:prstGeom>
            </p:spPr>
          </p:pic>
        </p:grpSp>
        <p:sp>
          <p:nvSpPr>
            <p:cNvPr id="169" name="Rectángulo: esquinas redondeadas 168">
              <a:extLst>
                <a:ext uri="{FF2B5EF4-FFF2-40B4-BE49-F238E27FC236}">
                  <a16:creationId xmlns:a16="http://schemas.microsoft.com/office/drawing/2014/main" id="{2B654420-653B-4B34-CA8E-F52274E284DC}"/>
                </a:ext>
              </a:extLst>
            </p:cNvPr>
            <p:cNvSpPr/>
            <p:nvPr/>
          </p:nvSpPr>
          <p:spPr>
            <a:xfrm>
              <a:off x="8469301" y="2469284"/>
              <a:ext cx="744438" cy="35242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s-MX" sz="800" b="1" dirty="0">
                  <a:solidFill>
                    <a:schemeClr val="bg1"/>
                  </a:solidFill>
                  <a:latin typeface="Montserrat" panose="00000500000000000000" pitchFamily="50" charset="0"/>
                </a:rPr>
                <a:t>LANDING</a:t>
              </a:r>
            </a:p>
            <a:p>
              <a:pPr algn="ctr"/>
              <a:r>
                <a:rPr lang="es-MX" sz="800" b="1" dirty="0">
                  <a:solidFill>
                    <a:schemeClr val="bg1"/>
                  </a:solidFill>
                  <a:latin typeface="Montserrat" panose="00000500000000000000" pitchFamily="50" charset="0"/>
                </a:rPr>
                <a:t>PAGE</a:t>
              </a:r>
              <a:endParaRPr lang="es-CO" sz="800" dirty="0">
                <a:solidFill>
                  <a:schemeClr val="bg1"/>
                </a:solidFill>
                <a:latin typeface="Montserrat" panose="00000500000000000000" pitchFamily="50" charset="0"/>
              </a:endParaRPr>
            </a:p>
          </p:txBody>
        </p:sp>
      </p:grpSp>
      <p:sp>
        <p:nvSpPr>
          <p:cNvPr id="173" name="Elipse 172">
            <a:extLst>
              <a:ext uri="{FF2B5EF4-FFF2-40B4-BE49-F238E27FC236}">
                <a16:creationId xmlns:a16="http://schemas.microsoft.com/office/drawing/2014/main" id="{7C28B6F6-B574-25DF-F2B9-BB87CC605EAC}"/>
              </a:ext>
            </a:extLst>
          </p:cNvPr>
          <p:cNvSpPr/>
          <p:nvPr/>
        </p:nvSpPr>
        <p:spPr>
          <a:xfrm>
            <a:off x="7984367" y="3330526"/>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grpSp>
        <p:nvGrpSpPr>
          <p:cNvPr id="1025" name="Grupo 1024">
            <a:extLst>
              <a:ext uri="{FF2B5EF4-FFF2-40B4-BE49-F238E27FC236}">
                <a16:creationId xmlns:a16="http://schemas.microsoft.com/office/drawing/2014/main" id="{49889857-FC94-01D2-6039-CFC752BB8BD3}"/>
              </a:ext>
            </a:extLst>
          </p:cNvPr>
          <p:cNvGrpSpPr/>
          <p:nvPr/>
        </p:nvGrpSpPr>
        <p:grpSpPr>
          <a:xfrm>
            <a:off x="7726164" y="2236215"/>
            <a:ext cx="847488" cy="754673"/>
            <a:chOff x="6590049" y="2452824"/>
            <a:chExt cx="847488" cy="754673"/>
          </a:xfrm>
        </p:grpSpPr>
        <p:sp>
          <p:nvSpPr>
            <p:cNvPr id="171" name="Rectángulo: esquinas redondeadas 170">
              <a:extLst>
                <a:ext uri="{FF2B5EF4-FFF2-40B4-BE49-F238E27FC236}">
                  <a16:creationId xmlns:a16="http://schemas.microsoft.com/office/drawing/2014/main" id="{14203C7A-1836-D863-88FD-89939AEBF875}"/>
                </a:ext>
              </a:extLst>
            </p:cNvPr>
            <p:cNvSpPr/>
            <p:nvPr/>
          </p:nvSpPr>
          <p:spPr>
            <a:xfrm>
              <a:off x="6590049" y="2452824"/>
              <a:ext cx="847488" cy="35242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s-MX" sz="800" b="1" dirty="0">
                  <a:solidFill>
                    <a:schemeClr val="bg1"/>
                  </a:solidFill>
                  <a:latin typeface="Montserrat" panose="00000500000000000000" pitchFamily="50" charset="0"/>
                </a:rPr>
                <a:t>Pagos</a:t>
              </a:r>
            </a:p>
            <a:p>
              <a:pPr algn="ctr"/>
              <a:r>
                <a:rPr lang="es-MX" sz="800" b="1" dirty="0">
                  <a:solidFill>
                    <a:schemeClr val="bg1"/>
                  </a:solidFill>
                  <a:latin typeface="Montserrat" panose="00000500000000000000" pitchFamily="50" charset="0"/>
                </a:rPr>
                <a:t>CRÉDITO</a:t>
              </a:r>
              <a:endParaRPr lang="es-CO" sz="800" dirty="0">
                <a:solidFill>
                  <a:schemeClr val="bg1"/>
                </a:solidFill>
                <a:latin typeface="Montserrat" panose="00000500000000000000" pitchFamily="50" charset="0"/>
              </a:endParaRPr>
            </a:p>
          </p:txBody>
        </p:sp>
        <p:sp>
          <p:nvSpPr>
            <p:cNvPr id="172" name="Elipse 171">
              <a:extLst>
                <a:ext uri="{FF2B5EF4-FFF2-40B4-BE49-F238E27FC236}">
                  <a16:creationId xmlns:a16="http://schemas.microsoft.com/office/drawing/2014/main" id="{DA357C0B-52BE-38D3-4492-EAEAA82DFD88}"/>
                </a:ext>
              </a:extLst>
            </p:cNvPr>
            <p:cNvSpPr/>
            <p:nvPr/>
          </p:nvSpPr>
          <p:spPr>
            <a:xfrm>
              <a:off x="6816869" y="2811582"/>
              <a:ext cx="395915" cy="395915"/>
            </a:xfrm>
            <a:prstGeom prst="ellipse">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74" name="Imagen 173">
              <a:extLst>
                <a:ext uri="{FF2B5EF4-FFF2-40B4-BE49-F238E27FC236}">
                  <a16:creationId xmlns:a16="http://schemas.microsoft.com/office/drawing/2014/main" id="{0497692D-BEC9-9996-9DCA-5599F5163FD0}"/>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rot="10800000">
              <a:off x="6896931" y="2886844"/>
              <a:ext cx="243354" cy="243354"/>
            </a:xfrm>
            <a:prstGeom prst="rect">
              <a:avLst/>
            </a:prstGeom>
          </p:spPr>
        </p:pic>
      </p:grpSp>
      <p:sp>
        <p:nvSpPr>
          <p:cNvPr id="181" name="Elipse 180">
            <a:extLst>
              <a:ext uri="{FF2B5EF4-FFF2-40B4-BE49-F238E27FC236}">
                <a16:creationId xmlns:a16="http://schemas.microsoft.com/office/drawing/2014/main" id="{93D6006B-6BD5-8922-B8BD-0DF42E0948DD}"/>
              </a:ext>
            </a:extLst>
          </p:cNvPr>
          <p:cNvSpPr/>
          <p:nvPr/>
        </p:nvSpPr>
        <p:spPr>
          <a:xfrm>
            <a:off x="6763476" y="3338583"/>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grpSp>
        <p:nvGrpSpPr>
          <p:cNvPr id="201" name="Grupo 200">
            <a:extLst>
              <a:ext uri="{FF2B5EF4-FFF2-40B4-BE49-F238E27FC236}">
                <a16:creationId xmlns:a16="http://schemas.microsoft.com/office/drawing/2014/main" id="{5531C423-C525-E56E-0AA1-1BB1EE000027}"/>
              </a:ext>
            </a:extLst>
          </p:cNvPr>
          <p:cNvGrpSpPr/>
          <p:nvPr/>
        </p:nvGrpSpPr>
        <p:grpSpPr>
          <a:xfrm>
            <a:off x="2585838" y="2272334"/>
            <a:ext cx="847488" cy="754673"/>
            <a:chOff x="1008438" y="2488943"/>
            <a:chExt cx="847488" cy="754673"/>
          </a:xfrm>
        </p:grpSpPr>
        <p:sp>
          <p:nvSpPr>
            <p:cNvPr id="176" name="Rectángulo: esquinas redondeadas 175">
              <a:extLst>
                <a:ext uri="{FF2B5EF4-FFF2-40B4-BE49-F238E27FC236}">
                  <a16:creationId xmlns:a16="http://schemas.microsoft.com/office/drawing/2014/main" id="{71BCFE8E-A399-AAE5-5C89-99590FBE369D}"/>
                </a:ext>
              </a:extLst>
            </p:cNvPr>
            <p:cNvSpPr/>
            <p:nvPr/>
          </p:nvSpPr>
          <p:spPr>
            <a:xfrm>
              <a:off x="1008438" y="2488943"/>
              <a:ext cx="847488" cy="35242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s-MX" sz="800" b="1" dirty="0">
                  <a:solidFill>
                    <a:schemeClr val="bg1"/>
                  </a:solidFill>
                  <a:latin typeface="Montserrat" panose="00000500000000000000" pitchFamily="50" charset="0"/>
                </a:rPr>
                <a:t>Pagos</a:t>
              </a:r>
            </a:p>
            <a:p>
              <a:pPr algn="ctr"/>
              <a:r>
                <a:rPr lang="es-MX" sz="800" b="1" dirty="0">
                  <a:solidFill>
                    <a:schemeClr val="bg1"/>
                  </a:solidFill>
                  <a:latin typeface="Montserrat" panose="00000500000000000000" pitchFamily="50" charset="0"/>
                </a:rPr>
                <a:t>EFECTIVO</a:t>
              </a:r>
              <a:endParaRPr lang="es-CO" sz="800" dirty="0">
                <a:solidFill>
                  <a:schemeClr val="bg1"/>
                </a:solidFill>
                <a:latin typeface="Montserrat" panose="00000500000000000000" pitchFamily="50" charset="0"/>
              </a:endParaRPr>
            </a:p>
          </p:txBody>
        </p:sp>
        <p:sp>
          <p:nvSpPr>
            <p:cNvPr id="177" name="Elipse 176">
              <a:extLst>
                <a:ext uri="{FF2B5EF4-FFF2-40B4-BE49-F238E27FC236}">
                  <a16:creationId xmlns:a16="http://schemas.microsoft.com/office/drawing/2014/main" id="{A0677A75-14B0-123D-142B-E53B052A1CAD}"/>
                </a:ext>
              </a:extLst>
            </p:cNvPr>
            <p:cNvSpPr/>
            <p:nvPr/>
          </p:nvSpPr>
          <p:spPr>
            <a:xfrm>
              <a:off x="1235258" y="2847701"/>
              <a:ext cx="395915" cy="395915"/>
            </a:xfrm>
            <a:prstGeom prst="ellipse">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65" name="Imagen 164">
              <a:extLst>
                <a:ext uri="{FF2B5EF4-FFF2-40B4-BE49-F238E27FC236}">
                  <a16:creationId xmlns:a16="http://schemas.microsoft.com/office/drawing/2014/main" id="{97187F0B-E763-6A06-780C-A3E00F7B1104}"/>
                </a:ext>
              </a:extLst>
            </p:cNvPr>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1302169" y="2908980"/>
              <a:ext cx="271049" cy="271049"/>
            </a:xfrm>
            <a:prstGeom prst="rect">
              <a:avLst/>
            </a:prstGeom>
          </p:spPr>
        </p:pic>
      </p:grpSp>
      <p:sp>
        <p:nvSpPr>
          <p:cNvPr id="191" name="Elipse 190">
            <a:extLst>
              <a:ext uri="{FF2B5EF4-FFF2-40B4-BE49-F238E27FC236}">
                <a16:creationId xmlns:a16="http://schemas.microsoft.com/office/drawing/2014/main" id="{E7BDCFEF-A89A-A210-83E0-72D1C036B85C}"/>
              </a:ext>
            </a:extLst>
          </p:cNvPr>
          <p:cNvSpPr/>
          <p:nvPr/>
        </p:nvSpPr>
        <p:spPr>
          <a:xfrm>
            <a:off x="3465287" y="3313480"/>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grpSp>
        <p:nvGrpSpPr>
          <p:cNvPr id="1024" name="Grupo 1023">
            <a:extLst>
              <a:ext uri="{FF2B5EF4-FFF2-40B4-BE49-F238E27FC236}">
                <a16:creationId xmlns:a16="http://schemas.microsoft.com/office/drawing/2014/main" id="{B190FA04-88DE-8D07-92C2-3D3803B89A59}"/>
              </a:ext>
            </a:extLst>
          </p:cNvPr>
          <p:cNvGrpSpPr/>
          <p:nvPr/>
        </p:nvGrpSpPr>
        <p:grpSpPr>
          <a:xfrm>
            <a:off x="7120185" y="2243713"/>
            <a:ext cx="847488" cy="754673"/>
            <a:chOff x="5761482" y="2460322"/>
            <a:chExt cx="847488" cy="754673"/>
          </a:xfrm>
        </p:grpSpPr>
        <p:sp>
          <p:nvSpPr>
            <p:cNvPr id="111" name="Rectángulo: esquinas redondeadas 110">
              <a:extLst>
                <a:ext uri="{FF2B5EF4-FFF2-40B4-BE49-F238E27FC236}">
                  <a16:creationId xmlns:a16="http://schemas.microsoft.com/office/drawing/2014/main" id="{9559A97A-4C27-3F0D-62AB-CBDF10F53D95}"/>
                </a:ext>
              </a:extLst>
            </p:cNvPr>
            <p:cNvSpPr/>
            <p:nvPr/>
          </p:nvSpPr>
          <p:spPr>
            <a:xfrm>
              <a:off x="5761482" y="2460322"/>
              <a:ext cx="847488" cy="35242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s-MX" sz="800" b="1" dirty="0">
                  <a:solidFill>
                    <a:schemeClr val="bg1"/>
                  </a:solidFill>
                  <a:latin typeface="Montserrat" panose="00000500000000000000" pitchFamily="50" charset="0"/>
                </a:rPr>
                <a:t>Pagos</a:t>
              </a:r>
            </a:p>
            <a:p>
              <a:pPr algn="ctr"/>
              <a:r>
                <a:rPr lang="es-MX" sz="800" b="1" dirty="0">
                  <a:solidFill>
                    <a:schemeClr val="bg1"/>
                  </a:solidFill>
                  <a:latin typeface="Montserrat" panose="00000500000000000000" pitchFamily="50" charset="0"/>
                </a:rPr>
                <a:t>PSE</a:t>
              </a:r>
              <a:endParaRPr lang="es-CO" sz="800" dirty="0">
                <a:solidFill>
                  <a:schemeClr val="bg1"/>
                </a:solidFill>
                <a:latin typeface="Montserrat" panose="00000500000000000000" pitchFamily="50" charset="0"/>
              </a:endParaRPr>
            </a:p>
          </p:txBody>
        </p:sp>
        <p:grpSp>
          <p:nvGrpSpPr>
            <p:cNvPr id="198" name="Grupo 197">
              <a:extLst>
                <a:ext uri="{FF2B5EF4-FFF2-40B4-BE49-F238E27FC236}">
                  <a16:creationId xmlns:a16="http://schemas.microsoft.com/office/drawing/2014/main" id="{3E422323-C710-2A0A-18B7-49FAC34856A3}"/>
                </a:ext>
              </a:extLst>
            </p:cNvPr>
            <p:cNvGrpSpPr/>
            <p:nvPr/>
          </p:nvGrpSpPr>
          <p:grpSpPr>
            <a:xfrm>
              <a:off x="5988302" y="2819080"/>
              <a:ext cx="395915" cy="395915"/>
              <a:chOff x="3899652" y="2819080"/>
              <a:chExt cx="395915" cy="395915"/>
            </a:xfrm>
          </p:grpSpPr>
          <p:sp>
            <p:nvSpPr>
              <p:cNvPr id="110" name="Elipse 109">
                <a:extLst>
                  <a:ext uri="{FF2B5EF4-FFF2-40B4-BE49-F238E27FC236}">
                    <a16:creationId xmlns:a16="http://schemas.microsoft.com/office/drawing/2014/main" id="{520A524D-7291-625D-A045-A6B8AE1F8554}"/>
                  </a:ext>
                </a:extLst>
              </p:cNvPr>
              <p:cNvSpPr/>
              <p:nvPr/>
            </p:nvSpPr>
            <p:spPr>
              <a:xfrm>
                <a:off x="3899652" y="2819080"/>
                <a:ext cx="395915" cy="395915"/>
              </a:xfrm>
              <a:prstGeom prst="ellipse">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97" name="Imagen 196">
                <a:extLst>
                  <a:ext uri="{FF2B5EF4-FFF2-40B4-BE49-F238E27FC236}">
                    <a16:creationId xmlns:a16="http://schemas.microsoft.com/office/drawing/2014/main" id="{23F99B0B-5DF0-EC7F-7440-BFDB81F9D467}"/>
                  </a:ext>
                </a:extLst>
              </p:cNvPr>
              <p:cNvPicPr>
                <a:picLocks noChangeAspect="1"/>
              </p:cNvPicPr>
              <p:nvPr/>
            </p:nvPicPr>
            <p:blipFill rotWithShape="1">
              <a:blip r:embed="rId12"/>
              <a:srcRect r="53127" b="5427"/>
              <a:stretch/>
            </p:blipFill>
            <p:spPr>
              <a:xfrm>
                <a:off x="3972165" y="2908980"/>
                <a:ext cx="273106" cy="207763"/>
              </a:xfrm>
              <a:prstGeom prst="rect">
                <a:avLst/>
              </a:prstGeom>
            </p:spPr>
          </p:pic>
        </p:grpSp>
      </p:grpSp>
      <p:grpSp>
        <p:nvGrpSpPr>
          <p:cNvPr id="200" name="Grupo 199">
            <a:extLst>
              <a:ext uri="{FF2B5EF4-FFF2-40B4-BE49-F238E27FC236}">
                <a16:creationId xmlns:a16="http://schemas.microsoft.com/office/drawing/2014/main" id="{88EC59E0-69DA-EF49-4234-3BFF6DEE6678}"/>
              </a:ext>
            </a:extLst>
          </p:cNvPr>
          <p:cNvGrpSpPr/>
          <p:nvPr/>
        </p:nvGrpSpPr>
        <p:grpSpPr>
          <a:xfrm>
            <a:off x="3207084" y="2272334"/>
            <a:ext cx="847488" cy="754673"/>
            <a:chOff x="1637320" y="2488943"/>
            <a:chExt cx="847488" cy="754673"/>
          </a:xfrm>
        </p:grpSpPr>
        <p:sp>
          <p:nvSpPr>
            <p:cNvPr id="193" name="Rectángulo: esquinas redondeadas 192">
              <a:extLst>
                <a:ext uri="{FF2B5EF4-FFF2-40B4-BE49-F238E27FC236}">
                  <a16:creationId xmlns:a16="http://schemas.microsoft.com/office/drawing/2014/main" id="{0154A5B2-634A-0409-AFB0-118D9FD90FBD}"/>
                </a:ext>
              </a:extLst>
            </p:cNvPr>
            <p:cNvSpPr/>
            <p:nvPr/>
          </p:nvSpPr>
          <p:spPr>
            <a:xfrm>
              <a:off x="1637320" y="2488943"/>
              <a:ext cx="847488" cy="35242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s-MX" sz="800" b="1" dirty="0">
                  <a:solidFill>
                    <a:schemeClr val="bg1"/>
                  </a:solidFill>
                  <a:latin typeface="Montserrat" panose="00000500000000000000" pitchFamily="50" charset="0"/>
                </a:rPr>
                <a:t>Pagos</a:t>
              </a:r>
            </a:p>
            <a:p>
              <a:pPr algn="ctr"/>
              <a:r>
                <a:rPr lang="es-MX" sz="800" b="1" dirty="0">
                  <a:solidFill>
                    <a:schemeClr val="bg1"/>
                  </a:solidFill>
                  <a:latin typeface="Montserrat" panose="00000500000000000000" pitchFamily="50" charset="0"/>
                </a:rPr>
                <a:t>DATAFONO</a:t>
              </a:r>
              <a:endParaRPr lang="es-CO" sz="800" dirty="0">
                <a:solidFill>
                  <a:schemeClr val="bg1"/>
                </a:solidFill>
                <a:latin typeface="Montserrat" panose="00000500000000000000" pitchFamily="50" charset="0"/>
              </a:endParaRPr>
            </a:p>
          </p:txBody>
        </p:sp>
        <p:grpSp>
          <p:nvGrpSpPr>
            <p:cNvPr id="199" name="Grupo 198">
              <a:extLst>
                <a:ext uri="{FF2B5EF4-FFF2-40B4-BE49-F238E27FC236}">
                  <a16:creationId xmlns:a16="http://schemas.microsoft.com/office/drawing/2014/main" id="{DB37F8DB-76D5-6159-C5D7-DBEE005EC593}"/>
                </a:ext>
              </a:extLst>
            </p:cNvPr>
            <p:cNvGrpSpPr/>
            <p:nvPr/>
          </p:nvGrpSpPr>
          <p:grpSpPr>
            <a:xfrm>
              <a:off x="1864140" y="2847701"/>
              <a:ext cx="395915" cy="395915"/>
              <a:chOff x="1864140" y="2847701"/>
              <a:chExt cx="395915" cy="395915"/>
            </a:xfrm>
          </p:grpSpPr>
          <p:sp>
            <p:nvSpPr>
              <p:cNvPr id="194" name="Elipse 193">
                <a:extLst>
                  <a:ext uri="{FF2B5EF4-FFF2-40B4-BE49-F238E27FC236}">
                    <a16:creationId xmlns:a16="http://schemas.microsoft.com/office/drawing/2014/main" id="{CDB1BDB1-A044-BEF9-4A9A-4EE4F17941A7}"/>
                  </a:ext>
                </a:extLst>
              </p:cNvPr>
              <p:cNvSpPr/>
              <p:nvPr/>
            </p:nvSpPr>
            <p:spPr>
              <a:xfrm>
                <a:off x="1864140" y="2847701"/>
                <a:ext cx="395915" cy="395915"/>
              </a:xfrm>
              <a:prstGeom prst="ellipse">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90" name="Imagen 189">
                <a:extLst>
                  <a:ext uri="{FF2B5EF4-FFF2-40B4-BE49-F238E27FC236}">
                    <a16:creationId xmlns:a16="http://schemas.microsoft.com/office/drawing/2014/main" id="{4208F6AB-0CCE-B7FC-5795-E6BEA36AF6B0}"/>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1954142" y="2912969"/>
                <a:ext cx="242040" cy="242040"/>
              </a:xfrm>
              <a:prstGeom prst="rect">
                <a:avLst/>
              </a:prstGeom>
            </p:spPr>
          </p:pic>
        </p:grpSp>
      </p:grpSp>
      <p:grpSp>
        <p:nvGrpSpPr>
          <p:cNvPr id="207" name="Grupo 206">
            <a:extLst>
              <a:ext uri="{FF2B5EF4-FFF2-40B4-BE49-F238E27FC236}">
                <a16:creationId xmlns:a16="http://schemas.microsoft.com/office/drawing/2014/main" id="{689728B8-D41B-D6D6-86D0-B839474CF1D7}"/>
              </a:ext>
            </a:extLst>
          </p:cNvPr>
          <p:cNvGrpSpPr/>
          <p:nvPr/>
        </p:nvGrpSpPr>
        <p:grpSpPr>
          <a:xfrm>
            <a:off x="2046918" y="2264736"/>
            <a:ext cx="714015" cy="754673"/>
            <a:chOff x="308706" y="2481345"/>
            <a:chExt cx="714015" cy="754673"/>
          </a:xfrm>
        </p:grpSpPr>
        <p:sp>
          <p:nvSpPr>
            <p:cNvPr id="204" name="Rectángulo: esquinas redondeadas 203">
              <a:extLst>
                <a:ext uri="{FF2B5EF4-FFF2-40B4-BE49-F238E27FC236}">
                  <a16:creationId xmlns:a16="http://schemas.microsoft.com/office/drawing/2014/main" id="{1C8A5E20-364D-969C-870C-FF8DB90C8266}"/>
                </a:ext>
              </a:extLst>
            </p:cNvPr>
            <p:cNvSpPr/>
            <p:nvPr/>
          </p:nvSpPr>
          <p:spPr>
            <a:xfrm>
              <a:off x="308706" y="2481345"/>
              <a:ext cx="714015" cy="35242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s-MX" sz="800" b="1" dirty="0">
                  <a:solidFill>
                    <a:schemeClr val="bg1"/>
                  </a:solidFill>
                  <a:latin typeface="Montserrat" panose="00000500000000000000" pitchFamily="50" charset="0"/>
                </a:rPr>
                <a:t>TIENDA</a:t>
              </a:r>
            </a:p>
            <a:p>
              <a:pPr algn="ctr"/>
              <a:r>
                <a:rPr lang="es-MX" sz="800" b="1" dirty="0">
                  <a:solidFill>
                    <a:schemeClr val="bg1"/>
                  </a:solidFill>
                  <a:latin typeface="Montserrat" panose="00000500000000000000" pitchFamily="50" charset="0"/>
                </a:rPr>
                <a:t>FÍSICA</a:t>
              </a:r>
              <a:endParaRPr lang="es-CO" sz="800" dirty="0">
                <a:solidFill>
                  <a:schemeClr val="bg1"/>
                </a:solidFill>
                <a:latin typeface="Montserrat" panose="00000500000000000000" pitchFamily="50" charset="0"/>
              </a:endParaRPr>
            </a:p>
          </p:txBody>
        </p:sp>
        <p:sp>
          <p:nvSpPr>
            <p:cNvPr id="205" name="Elipse 204">
              <a:extLst>
                <a:ext uri="{FF2B5EF4-FFF2-40B4-BE49-F238E27FC236}">
                  <a16:creationId xmlns:a16="http://schemas.microsoft.com/office/drawing/2014/main" id="{90A42226-EB37-DBB1-2716-6F819EE2CA10}"/>
                </a:ext>
              </a:extLst>
            </p:cNvPr>
            <p:cNvSpPr/>
            <p:nvPr/>
          </p:nvSpPr>
          <p:spPr>
            <a:xfrm>
              <a:off x="467286" y="2840103"/>
              <a:ext cx="395915" cy="395915"/>
            </a:xfrm>
            <a:prstGeom prst="ellipse">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206" name="Imagen 205">
              <a:extLst>
                <a:ext uri="{FF2B5EF4-FFF2-40B4-BE49-F238E27FC236}">
                  <a16:creationId xmlns:a16="http://schemas.microsoft.com/office/drawing/2014/main" id="{1F31BEC8-4D34-1661-5C9D-F6617274BFFB}"/>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550023" y="2906973"/>
              <a:ext cx="230464" cy="230464"/>
            </a:xfrm>
            <a:prstGeom prst="rect">
              <a:avLst/>
            </a:prstGeom>
          </p:spPr>
        </p:pic>
      </p:grpSp>
      <p:sp>
        <p:nvSpPr>
          <p:cNvPr id="208" name="Rectángulo: esquinas redondeadas 207">
            <a:extLst>
              <a:ext uri="{FF2B5EF4-FFF2-40B4-BE49-F238E27FC236}">
                <a16:creationId xmlns:a16="http://schemas.microsoft.com/office/drawing/2014/main" id="{C56D54C2-93C6-AA3F-76F1-893FE3BBF8C3}"/>
              </a:ext>
            </a:extLst>
          </p:cNvPr>
          <p:cNvSpPr/>
          <p:nvPr/>
        </p:nvSpPr>
        <p:spPr>
          <a:xfrm>
            <a:off x="2308916" y="1383030"/>
            <a:ext cx="1520904" cy="296888"/>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grpSp>
        <p:nvGrpSpPr>
          <p:cNvPr id="148" name="Grupo 147">
            <a:extLst>
              <a:ext uri="{FF2B5EF4-FFF2-40B4-BE49-F238E27FC236}">
                <a16:creationId xmlns:a16="http://schemas.microsoft.com/office/drawing/2014/main" id="{8729E68E-A8AD-6764-A049-37ED5F1C89A3}"/>
              </a:ext>
            </a:extLst>
          </p:cNvPr>
          <p:cNvGrpSpPr/>
          <p:nvPr/>
        </p:nvGrpSpPr>
        <p:grpSpPr>
          <a:xfrm>
            <a:off x="2194756" y="1332424"/>
            <a:ext cx="395915" cy="395915"/>
            <a:chOff x="3624866" y="2839492"/>
            <a:chExt cx="395915" cy="395915"/>
          </a:xfrm>
        </p:grpSpPr>
        <p:sp>
          <p:nvSpPr>
            <p:cNvPr id="137" name="Elipse 136">
              <a:extLst>
                <a:ext uri="{FF2B5EF4-FFF2-40B4-BE49-F238E27FC236}">
                  <a16:creationId xmlns:a16="http://schemas.microsoft.com/office/drawing/2014/main" id="{4BB3A4B4-F77C-0887-D7CD-4F4C8F40763C}"/>
                </a:ext>
              </a:extLst>
            </p:cNvPr>
            <p:cNvSpPr/>
            <p:nvPr/>
          </p:nvSpPr>
          <p:spPr>
            <a:xfrm>
              <a:off x="3624866" y="2839492"/>
              <a:ext cx="395915" cy="395915"/>
            </a:xfrm>
            <a:prstGeom prst="ellipse">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43" name="Imagen 142">
              <a:extLst>
                <a:ext uri="{FF2B5EF4-FFF2-40B4-BE49-F238E27FC236}">
                  <a16:creationId xmlns:a16="http://schemas.microsoft.com/office/drawing/2014/main" id="{11AAFB5F-1ECB-181F-32AB-21DD5D11C7F9}"/>
                </a:ext>
              </a:extLst>
            </p:cNvPr>
            <p:cNvPicPr>
              <a:picLocks noChangeAspect="1"/>
            </p:cNvPicPr>
            <p:nvPr/>
          </p:nvPicPr>
          <p:blipFill>
            <a:blip r:embed="rId15"/>
            <a:stretch>
              <a:fillRect/>
            </a:stretch>
          </p:blipFill>
          <p:spPr>
            <a:xfrm>
              <a:off x="3704197" y="2924023"/>
              <a:ext cx="239075" cy="233763"/>
            </a:xfrm>
            <a:prstGeom prst="rect">
              <a:avLst/>
            </a:prstGeom>
          </p:spPr>
        </p:pic>
      </p:grpSp>
      <p:sp>
        <p:nvSpPr>
          <p:cNvPr id="139" name="Rectángulo: esquinas redondeadas 138">
            <a:extLst>
              <a:ext uri="{FF2B5EF4-FFF2-40B4-BE49-F238E27FC236}">
                <a16:creationId xmlns:a16="http://schemas.microsoft.com/office/drawing/2014/main" id="{50C62FDE-F549-25B9-6DE2-4B702755264F}"/>
              </a:ext>
            </a:extLst>
          </p:cNvPr>
          <p:cNvSpPr/>
          <p:nvPr/>
        </p:nvSpPr>
        <p:spPr>
          <a:xfrm>
            <a:off x="2612788" y="1398221"/>
            <a:ext cx="1484759" cy="24212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s-MX" sz="1050" b="1" dirty="0">
                <a:solidFill>
                  <a:schemeClr val="bg1"/>
                </a:solidFill>
                <a:latin typeface="Montserrat" panose="00000500000000000000" pitchFamily="50" charset="0"/>
              </a:rPr>
              <a:t>OFF-LINE</a:t>
            </a:r>
            <a:endParaRPr lang="es-CO" sz="1050" b="1" dirty="0">
              <a:solidFill>
                <a:schemeClr val="bg1"/>
              </a:solidFill>
              <a:latin typeface="Montserrat" panose="00000500000000000000" pitchFamily="50" charset="0"/>
            </a:endParaRPr>
          </a:p>
        </p:txBody>
      </p:sp>
      <p:grpSp>
        <p:nvGrpSpPr>
          <p:cNvPr id="210" name="Grupo 209">
            <a:extLst>
              <a:ext uri="{FF2B5EF4-FFF2-40B4-BE49-F238E27FC236}">
                <a16:creationId xmlns:a16="http://schemas.microsoft.com/office/drawing/2014/main" id="{9BB1D55D-EDF6-8F0A-0F84-80D3F7ABD266}"/>
              </a:ext>
            </a:extLst>
          </p:cNvPr>
          <p:cNvGrpSpPr/>
          <p:nvPr/>
        </p:nvGrpSpPr>
        <p:grpSpPr>
          <a:xfrm>
            <a:off x="6505273" y="2244272"/>
            <a:ext cx="847488" cy="754673"/>
            <a:chOff x="8933968" y="2460881"/>
            <a:chExt cx="847488" cy="754673"/>
          </a:xfrm>
        </p:grpSpPr>
        <p:sp>
          <p:nvSpPr>
            <p:cNvPr id="179" name="Rectángulo: esquinas redondeadas 178">
              <a:extLst>
                <a:ext uri="{FF2B5EF4-FFF2-40B4-BE49-F238E27FC236}">
                  <a16:creationId xmlns:a16="http://schemas.microsoft.com/office/drawing/2014/main" id="{863E1759-6B95-22EF-5B3A-52ED428C555C}"/>
                </a:ext>
              </a:extLst>
            </p:cNvPr>
            <p:cNvSpPr/>
            <p:nvPr/>
          </p:nvSpPr>
          <p:spPr>
            <a:xfrm>
              <a:off x="8933968" y="2460881"/>
              <a:ext cx="847488" cy="35242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s-MX" sz="800" b="1" dirty="0">
                  <a:solidFill>
                    <a:schemeClr val="bg1"/>
                  </a:solidFill>
                  <a:latin typeface="Montserrat" panose="00000500000000000000" pitchFamily="50" charset="0"/>
                </a:rPr>
                <a:t>ECOM</a:t>
              </a:r>
            </a:p>
            <a:p>
              <a:pPr algn="ctr"/>
              <a:r>
                <a:rPr lang="es-MX" sz="800" b="1" dirty="0">
                  <a:solidFill>
                    <a:schemeClr val="bg1"/>
                  </a:solidFill>
                  <a:latin typeface="Montserrat" panose="00000500000000000000" pitchFamily="50" charset="0"/>
                </a:rPr>
                <a:t>MERCE</a:t>
              </a:r>
              <a:endParaRPr lang="es-CO" sz="800" dirty="0">
                <a:solidFill>
                  <a:schemeClr val="bg1"/>
                </a:solidFill>
                <a:latin typeface="Montserrat" panose="00000500000000000000" pitchFamily="50" charset="0"/>
              </a:endParaRPr>
            </a:p>
          </p:txBody>
        </p:sp>
        <p:sp>
          <p:nvSpPr>
            <p:cNvPr id="180" name="Elipse 179">
              <a:extLst>
                <a:ext uri="{FF2B5EF4-FFF2-40B4-BE49-F238E27FC236}">
                  <a16:creationId xmlns:a16="http://schemas.microsoft.com/office/drawing/2014/main" id="{7A0905AC-77F6-1E6B-F0D2-80E9208A55B8}"/>
                </a:ext>
              </a:extLst>
            </p:cNvPr>
            <p:cNvSpPr/>
            <p:nvPr/>
          </p:nvSpPr>
          <p:spPr>
            <a:xfrm>
              <a:off x="9160788" y="2819639"/>
              <a:ext cx="395915" cy="395915"/>
            </a:xfrm>
            <a:prstGeom prst="ellipse">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209" name="Imagen 208">
              <a:extLst>
                <a:ext uri="{FF2B5EF4-FFF2-40B4-BE49-F238E27FC236}">
                  <a16:creationId xmlns:a16="http://schemas.microsoft.com/office/drawing/2014/main" id="{536238B4-A440-170C-DB3A-6131F9E14951}"/>
                </a:ext>
              </a:extLst>
            </p:cNvPr>
            <p:cNvPicPr>
              <a:picLocks noChangeAspect="1"/>
            </p:cNvPicPr>
            <p:nvPr/>
          </p:nvPicPr>
          <p:blipFill>
            <a:blip r:embed="rId16"/>
            <a:stretch>
              <a:fillRect/>
            </a:stretch>
          </p:blipFill>
          <p:spPr>
            <a:xfrm>
              <a:off x="9234685" y="2916192"/>
              <a:ext cx="223664" cy="223664"/>
            </a:xfrm>
            <a:prstGeom prst="rect">
              <a:avLst/>
            </a:prstGeom>
          </p:spPr>
        </p:pic>
      </p:grpSp>
      <p:sp>
        <p:nvSpPr>
          <p:cNvPr id="212" name="Rectángulo: esquinas redondeadas 211">
            <a:extLst>
              <a:ext uri="{FF2B5EF4-FFF2-40B4-BE49-F238E27FC236}">
                <a16:creationId xmlns:a16="http://schemas.microsoft.com/office/drawing/2014/main" id="{D2A57C5D-0055-4466-C9C1-22AEF852EF3F}"/>
              </a:ext>
            </a:extLst>
          </p:cNvPr>
          <p:cNvSpPr/>
          <p:nvPr/>
        </p:nvSpPr>
        <p:spPr>
          <a:xfrm>
            <a:off x="4471548" y="1390441"/>
            <a:ext cx="7194506" cy="277509"/>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16" name="Rectángulo: esquinas redondeadas 215">
            <a:extLst>
              <a:ext uri="{FF2B5EF4-FFF2-40B4-BE49-F238E27FC236}">
                <a16:creationId xmlns:a16="http://schemas.microsoft.com/office/drawing/2014/main" id="{7F810BD3-8EE1-BD8A-426F-8A4D86AEE2D3}"/>
              </a:ext>
            </a:extLst>
          </p:cNvPr>
          <p:cNvSpPr/>
          <p:nvPr/>
        </p:nvSpPr>
        <p:spPr>
          <a:xfrm>
            <a:off x="4753627" y="1405632"/>
            <a:ext cx="1484759" cy="24212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s-MX" sz="1050" b="1" dirty="0">
                <a:solidFill>
                  <a:schemeClr val="bg1"/>
                </a:solidFill>
                <a:latin typeface="Montserrat" panose="00000500000000000000" pitchFamily="50" charset="0"/>
              </a:rPr>
              <a:t>ON-LINE</a:t>
            </a:r>
            <a:endParaRPr lang="es-CO" sz="1050" b="1" dirty="0">
              <a:solidFill>
                <a:schemeClr val="bg1"/>
              </a:solidFill>
              <a:latin typeface="Montserrat" panose="00000500000000000000" pitchFamily="50" charset="0"/>
            </a:endParaRPr>
          </a:p>
        </p:txBody>
      </p:sp>
      <p:grpSp>
        <p:nvGrpSpPr>
          <p:cNvPr id="149" name="Grupo 148">
            <a:extLst>
              <a:ext uri="{FF2B5EF4-FFF2-40B4-BE49-F238E27FC236}">
                <a16:creationId xmlns:a16="http://schemas.microsoft.com/office/drawing/2014/main" id="{C725AA3B-AB77-C2D4-94AD-50E5DEAF2EB6}"/>
              </a:ext>
            </a:extLst>
          </p:cNvPr>
          <p:cNvGrpSpPr/>
          <p:nvPr/>
        </p:nvGrpSpPr>
        <p:grpSpPr>
          <a:xfrm>
            <a:off x="4282865" y="1335811"/>
            <a:ext cx="395915" cy="395915"/>
            <a:chOff x="2876346" y="2842131"/>
            <a:chExt cx="395915" cy="395915"/>
          </a:xfrm>
        </p:grpSpPr>
        <p:sp>
          <p:nvSpPr>
            <p:cNvPr id="146" name="Elipse 145">
              <a:extLst>
                <a:ext uri="{FF2B5EF4-FFF2-40B4-BE49-F238E27FC236}">
                  <a16:creationId xmlns:a16="http://schemas.microsoft.com/office/drawing/2014/main" id="{6CCAF38D-FD8D-6477-A738-63C35936F1B2}"/>
                </a:ext>
              </a:extLst>
            </p:cNvPr>
            <p:cNvSpPr/>
            <p:nvPr/>
          </p:nvSpPr>
          <p:spPr>
            <a:xfrm>
              <a:off x="2876346" y="2842131"/>
              <a:ext cx="395915" cy="395915"/>
            </a:xfrm>
            <a:prstGeom prst="ellipse">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45" name="Imagen 144">
              <a:extLst>
                <a:ext uri="{FF2B5EF4-FFF2-40B4-BE49-F238E27FC236}">
                  <a16:creationId xmlns:a16="http://schemas.microsoft.com/office/drawing/2014/main" id="{C4CD383D-21E0-F7B8-9B99-76356661D8DB}"/>
                </a:ext>
              </a:extLst>
            </p:cNvPr>
            <p:cNvPicPr>
              <a:picLocks noChangeAspect="1"/>
            </p:cNvPicPr>
            <p:nvPr/>
          </p:nvPicPr>
          <p:blipFill>
            <a:blip r:embed="rId17"/>
            <a:stretch>
              <a:fillRect/>
            </a:stretch>
          </p:blipFill>
          <p:spPr>
            <a:xfrm>
              <a:off x="2963106" y="2924023"/>
              <a:ext cx="230980" cy="233763"/>
            </a:xfrm>
            <a:prstGeom prst="rect">
              <a:avLst/>
            </a:prstGeom>
          </p:spPr>
        </p:pic>
      </p:grpSp>
      <p:sp>
        <p:nvSpPr>
          <p:cNvPr id="222" name="Elipse 221">
            <a:extLst>
              <a:ext uri="{FF2B5EF4-FFF2-40B4-BE49-F238E27FC236}">
                <a16:creationId xmlns:a16="http://schemas.microsoft.com/office/drawing/2014/main" id="{D35C46E9-7820-096F-D106-C297C5FAC479}"/>
              </a:ext>
            </a:extLst>
          </p:cNvPr>
          <p:cNvSpPr/>
          <p:nvPr/>
        </p:nvSpPr>
        <p:spPr>
          <a:xfrm>
            <a:off x="4910931" y="3325889"/>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grpSp>
        <p:nvGrpSpPr>
          <p:cNvPr id="217" name="Grupo 216">
            <a:extLst>
              <a:ext uri="{FF2B5EF4-FFF2-40B4-BE49-F238E27FC236}">
                <a16:creationId xmlns:a16="http://schemas.microsoft.com/office/drawing/2014/main" id="{342F3B3A-8A75-9C55-5F95-357C0FAC34BF}"/>
              </a:ext>
            </a:extLst>
          </p:cNvPr>
          <p:cNvGrpSpPr/>
          <p:nvPr/>
        </p:nvGrpSpPr>
        <p:grpSpPr>
          <a:xfrm>
            <a:off x="4688084" y="2236754"/>
            <a:ext cx="777033" cy="771446"/>
            <a:chOff x="3452695" y="2453363"/>
            <a:chExt cx="777033" cy="771446"/>
          </a:xfrm>
        </p:grpSpPr>
        <p:sp>
          <p:nvSpPr>
            <p:cNvPr id="219" name="Elipse 218">
              <a:extLst>
                <a:ext uri="{FF2B5EF4-FFF2-40B4-BE49-F238E27FC236}">
                  <a16:creationId xmlns:a16="http://schemas.microsoft.com/office/drawing/2014/main" id="{C5431941-49F1-6D54-2A41-3ECD8F736CD6}"/>
                </a:ext>
              </a:extLst>
            </p:cNvPr>
            <p:cNvSpPr/>
            <p:nvPr/>
          </p:nvSpPr>
          <p:spPr>
            <a:xfrm>
              <a:off x="3640519" y="2828894"/>
              <a:ext cx="395915" cy="395915"/>
            </a:xfrm>
            <a:prstGeom prst="ellipse">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21" name="Rectángulo: esquinas redondeadas 220">
              <a:extLst>
                <a:ext uri="{FF2B5EF4-FFF2-40B4-BE49-F238E27FC236}">
                  <a16:creationId xmlns:a16="http://schemas.microsoft.com/office/drawing/2014/main" id="{9F86B68E-24A8-4510-7A6A-561B21FC1ED2}"/>
                </a:ext>
              </a:extLst>
            </p:cNvPr>
            <p:cNvSpPr/>
            <p:nvPr/>
          </p:nvSpPr>
          <p:spPr>
            <a:xfrm>
              <a:off x="3452695" y="2453363"/>
              <a:ext cx="777033" cy="35242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s-MX" sz="800" b="1" dirty="0">
                  <a:solidFill>
                    <a:schemeClr val="bg1"/>
                  </a:solidFill>
                  <a:latin typeface="Montserrat" panose="00000500000000000000" pitchFamily="50" charset="0"/>
                </a:rPr>
                <a:t>APP</a:t>
              </a:r>
            </a:p>
            <a:p>
              <a:pPr algn="ctr"/>
              <a:r>
                <a:rPr lang="es-MX" sz="800" b="1" dirty="0">
                  <a:solidFill>
                    <a:schemeClr val="bg1"/>
                  </a:solidFill>
                  <a:latin typeface="Montserrat" panose="00000500000000000000" pitchFamily="50" charset="0"/>
                </a:rPr>
                <a:t>ESPECIAL</a:t>
              </a:r>
              <a:endParaRPr lang="es-CO" sz="800" dirty="0">
                <a:solidFill>
                  <a:schemeClr val="bg1"/>
                </a:solidFill>
                <a:latin typeface="Montserrat" panose="00000500000000000000" pitchFamily="50" charset="0"/>
              </a:endParaRPr>
            </a:p>
          </p:txBody>
        </p:sp>
        <p:pic>
          <p:nvPicPr>
            <p:cNvPr id="1026" name="Picture 2" descr="Application, custom, feature, program icon - Download on Iconfinder">
              <a:extLst>
                <a:ext uri="{FF2B5EF4-FFF2-40B4-BE49-F238E27FC236}">
                  <a16:creationId xmlns:a16="http://schemas.microsoft.com/office/drawing/2014/main" id="{28244F0C-EF98-676E-6924-5E4E63BC3047}"/>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3725434" y="2903182"/>
              <a:ext cx="220385" cy="220385"/>
            </a:xfrm>
            <a:prstGeom prst="rect">
              <a:avLst/>
            </a:prstGeom>
            <a:noFill/>
            <a:extLst>
              <a:ext uri="{909E8E84-426E-40DD-AFC4-6F175D3DCCD1}">
                <a14:hiddenFill xmlns:a14="http://schemas.microsoft.com/office/drawing/2010/main">
                  <a:solidFill>
                    <a:srgbClr val="FFFFFF"/>
                  </a:solidFill>
                </a14:hiddenFill>
              </a:ext>
            </a:extLst>
          </p:spPr>
        </p:pic>
      </p:grpSp>
      <p:sp>
        <p:nvSpPr>
          <p:cNvPr id="227" name="Elipse 226">
            <a:extLst>
              <a:ext uri="{FF2B5EF4-FFF2-40B4-BE49-F238E27FC236}">
                <a16:creationId xmlns:a16="http://schemas.microsoft.com/office/drawing/2014/main" id="{BC61C357-1AA8-1CB3-F6DB-5275A8AAE092}"/>
              </a:ext>
            </a:extLst>
          </p:cNvPr>
          <p:cNvSpPr/>
          <p:nvPr/>
        </p:nvSpPr>
        <p:spPr>
          <a:xfrm>
            <a:off x="8592961" y="3330405"/>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grpSp>
        <p:nvGrpSpPr>
          <p:cNvPr id="1029" name="Grupo 1028">
            <a:extLst>
              <a:ext uri="{FF2B5EF4-FFF2-40B4-BE49-F238E27FC236}">
                <a16:creationId xmlns:a16="http://schemas.microsoft.com/office/drawing/2014/main" id="{520EBFFC-55BE-2F09-1D4A-2571EB8C2834}"/>
              </a:ext>
            </a:extLst>
          </p:cNvPr>
          <p:cNvGrpSpPr/>
          <p:nvPr/>
        </p:nvGrpSpPr>
        <p:grpSpPr>
          <a:xfrm>
            <a:off x="8334758" y="2236094"/>
            <a:ext cx="847488" cy="754673"/>
            <a:chOff x="6209049" y="2452703"/>
            <a:chExt cx="847488" cy="754673"/>
          </a:xfrm>
        </p:grpSpPr>
        <p:sp>
          <p:nvSpPr>
            <p:cNvPr id="229" name="Rectángulo: esquinas redondeadas 228">
              <a:extLst>
                <a:ext uri="{FF2B5EF4-FFF2-40B4-BE49-F238E27FC236}">
                  <a16:creationId xmlns:a16="http://schemas.microsoft.com/office/drawing/2014/main" id="{ED2A289B-3442-9006-EAF5-D8E6E2943AEA}"/>
                </a:ext>
              </a:extLst>
            </p:cNvPr>
            <p:cNvSpPr/>
            <p:nvPr/>
          </p:nvSpPr>
          <p:spPr>
            <a:xfrm>
              <a:off x="6209049" y="2452703"/>
              <a:ext cx="847488" cy="35242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s-MX" sz="800" b="1" dirty="0">
                  <a:solidFill>
                    <a:schemeClr val="bg1"/>
                  </a:solidFill>
                  <a:latin typeface="Montserrat" panose="00000500000000000000" pitchFamily="50" charset="0"/>
                </a:rPr>
                <a:t>Pagos</a:t>
              </a:r>
            </a:p>
            <a:p>
              <a:pPr algn="ctr"/>
              <a:r>
                <a:rPr lang="es-MX" sz="800" b="1" dirty="0">
                  <a:solidFill>
                    <a:schemeClr val="bg1"/>
                  </a:solidFill>
                  <a:latin typeface="Montserrat" panose="00000500000000000000" pitchFamily="50" charset="0"/>
                </a:rPr>
                <a:t>CÓDIGO</a:t>
              </a:r>
              <a:endParaRPr lang="es-CO" sz="800" dirty="0">
                <a:solidFill>
                  <a:schemeClr val="bg1"/>
                </a:solidFill>
                <a:latin typeface="Montserrat" panose="00000500000000000000" pitchFamily="50" charset="0"/>
              </a:endParaRPr>
            </a:p>
          </p:txBody>
        </p:sp>
        <p:sp>
          <p:nvSpPr>
            <p:cNvPr id="230" name="Elipse 229">
              <a:extLst>
                <a:ext uri="{FF2B5EF4-FFF2-40B4-BE49-F238E27FC236}">
                  <a16:creationId xmlns:a16="http://schemas.microsoft.com/office/drawing/2014/main" id="{0EE63A15-B8B7-5279-4FBA-E056F3F0F1AF}"/>
                </a:ext>
              </a:extLst>
            </p:cNvPr>
            <p:cNvSpPr/>
            <p:nvPr/>
          </p:nvSpPr>
          <p:spPr>
            <a:xfrm>
              <a:off x="6435869" y="2811461"/>
              <a:ext cx="395915" cy="395915"/>
            </a:xfrm>
            <a:prstGeom prst="ellipse">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1028" name="Imagen 1027">
              <a:extLst>
                <a:ext uri="{FF2B5EF4-FFF2-40B4-BE49-F238E27FC236}">
                  <a16:creationId xmlns:a16="http://schemas.microsoft.com/office/drawing/2014/main" id="{482C9A84-2B81-7C88-E703-0CFC92B3851D}"/>
                </a:ext>
              </a:extLst>
            </p:cNvPr>
            <p:cNvPicPr>
              <a:picLocks noChangeAspect="1"/>
            </p:cNvPicPr>
            <p:nvPr/>
          </p:nvPicPr>
          <p:blipFill>
            <a:blip r:embed="rId19"/>
            <a:stretch>
              <a:fillRect/>
            </a:stretch>
          </p:blipFill>
          <p:spPr>
            <a:xfrm>
              <a:off x="6529876" y="2910779"/>
              <a:ext cx="207780" cy="205225"/>
            </a:xfrm>
            <a:prstGeom prst="rect">
              <a:avLst/>
            </a:prstGeom>
          </p:spPr>
        </p:pic>
      </p:grpSp>
      <p:grpSp>
        <p:nvGrpSpPr>
          <p:cNvPr id="1032" name="Grupo 1031">
            <a:extLst>
              <a:ext uri="{FF2B5EF4-FFF2-40B4-BE49-F238E27FC236}">
                <a16:creationId xmlns:a16="http://schemas.microsoft.com/office/drawing/2014/main" id="{0B2C15FF-555A-CC7B-7A68-5DFAAAB8F7BB}"/>
              </a:ext>
            </a:extLst>
          </p:cNvPr>
          <p:cNvGrpSpPr/>
          <p:nvPr/>
        </p:nvGrpSpPr>
        <p:grpSpPr>
          <a:xfrm>
            <a:off x="5278106" y="2234027"/>
            <a:ext cx="828381" cy="771446"/>
            <a:chOff x="4163037" y="2450636"/>
            <a:chExt cx="828381" cy="771446"/>
          </a:xfrm>
        </p:grpSpPr>
        <p:grpSp>
          <p:nvGrpSpPr>
            <p:cNvPr id="238" name="Grupo 237">
              <a:extLst>
                <a:ext uri="{FF2B5EF4-FFF2-40B4-BE49-F238E27FC236}">
                  <a16:creationId xmlns:a16="http://schemas.microsoft.com/office/drawing/2014/main" id="{885D578E-269F-FD41-DFF9-C2901ACBA0CE}"/>
                </a:ext>
              </a:extLst>
            </p:cNvPr>
            <p:cNvGrpSpPr/>
            <p:nvPr/>
          </p:nvGrpSpPr>
          <p:grpSpPr>
            <a:xfrm>
              <a:off x="4163037" y="2450636"/>
              <a:ext cx="828381" cy="771446"/>
              <a:chOff x="3433097" y="2453363"/>
              <a:chExt cx="828381" cy="771446"/>
            </a:xfrm>
          </p:grpSpPr>
          <p:sp>
            <p:nvSpPr>
              <p:cNvPr id="239" name="Elipse 238">
                <a:extLst>
                  <a:ext uri="{FF2B5EF4-FFF2-40B4-BE49-F238E27FC236}">
                    <a16:creationId xmlns:a16="http://schemas.microsoft.com/office/drawing/2014/main" id="{95FDE841-9B2E-FB3B-11EC-7EE0BD47BC01}"/>
                  </a:ext>
                </a:extLst>
              </p:cNvPr>
              <p:cNvSpPr/>
              <p:nvPr/>
            </p:nvSpPr>
            <p:spPr>
              <a:xfrm>
                <a:off x="3640519" y="2828894"/>
                <a:ext cx="395915" cy="395915"/>
              </a:xfrm>
              <a:prstGeom prst="ellipse">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40" name="Rectángulo: esquinas redondeadas 239">
                <a:extLst>
                  <a:ext uri="{FF2B5EF4-FFF2-40B4-BE49-F238E27FC236}">
                    <a16:creationId xmlns:a16="http://schemas.microsoft.com/office/drawing/2014/main" id="{FEA1B8FD-8D5E-303F-4CBC-095BBE99E733}"/>
                  </a:ext>
                </a:extLst>
              </p:cNvPr>
              <p:cNvSpPr/>
              <p:nvPr/>
            </p:nvSpPr>
            <p:spPr>
              <a:xfrm>
                <a:off x="3433097" y="2453363"/>
                <a:ext cx="828381" cy="35242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s-MX" sz="800" b="1" dirty="0">
                    <a:solidFill>
                      <a:schemeClr val="bg1"/>
                    </a:solidFill>
                    <a:latin typeface="Montserrat" panose="00000500000000000000" pitchFamily="50" charset="0"/>
                  </a:rPr>
                  <a:t>Venta x</a:t>
                </a:r>
              </a:p>
              <a:p>
                <a:pPr algn="ctr"/>
                <a:r>
                  <a:rPr lang="es-MX" sz="800" b="1" dirty="0">
                    <a:solidFill>
                      <a:schemeClr val="bg1"/>
                    </a:solidFill>
                    <a:latin typeface="Montserrat" panose="00000500000000000000" pitchFamily="50" charset="0"/>
                  </a:rPr>
                  <a:t>SOLICITUD</a:t>
                </a:r>
                <a:endParaRPr lang="es-CO" sz="800" dirty="0">
                  <a:solidFill>
                    <a:schemeClr val="bg1"/>
                  </a:solidFill>
                  <a:latin typeface="Montserrat" panose="00000500000000000000" pitchFamily="50" charset="0"/>
                </a:endParaRPr>
              </a:p>
            </p:txBody>
          </p:sp>
        </p:grpSp>
        <p:pic>
          <p:nvPicPr>
            <p:cNvPr id="1031" name="Imagen 1030">
              <a:extLst>
                <a:ext uri="{FF2B5EF4-FFF2-40B4-BE49-F238E27FC236}">
                  <a16:creationId xmlns:a16="http://schemas.microsoft.com/office/drawing/2014/main" id="{037CB371-0060-D6A6-8936-8BEC301B3219}"/>
                </a:ext>
              </a:extLst>
            </p:cNvPr>
            <p:cNvPicPr>
              <a:picLocks noChangeAspect="1"/>
            </p:cNvPicPr>
            <p:nvPr/>
          </p:nvPicPr>
          <p:blipFill>
            <a:blip r:embed="rId20"/>
            <a:stretch>
              <a:fillRect/>
            </a:stretch>
          </p:blipFill>
          <p:spPr>
            <a:xfrm>
              <a:off x="4470768" y="2901095"/>
              <a:ext cx="204936" cy="243361"/>
            </a:xfrm>
            <a:prstGeom prst="rect">
              <a:avLst/>
            </a:prstGeom>
          </p:spPr>
        </p:pic>
      </p:grpSp>
      <p:sp>
        <p:nvSpPr>
          <p:cNvPr id="243" name="Elipse 242">
            <a:extLst>
              <a:ext uri="{FF2B5EF4-FFF2-40B4-BE49-F238E27FC236}">
                <a16:creationId xmlns:a16="http://schemas.microsoft.com/office/drawing/2014/main" id="{2EE5D46B-1DA8-68D2-4E1B-58E30148E7B5}"/>
              </a:ext>
            </a:extLst>
          </p:cNvPr>
          <p:cNvSpPr/>
          <p:nvPr/>
        </p:nvSpPr>
        <p:spPr>
          <a:xfrm>
            <a:off x="5516575" y="3323162"/>
            <a:ext cx="322658" cy="322658"/>
          </a:xfrm>
          <a:prstGeom prst="ellipse">
            <a:avLst/>
          </a:prstGeom>
          <a:blipFill dpi="0" rotWithShape="1">
            <a:blip r:embed="rId21">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244" name="Elipse 243">
            <a:extLst>
              <a:ext uri="{FF2B5EF4-FFF2-40B4-BE49-F238E27FC236}">
                <a16:creationId xmlns:a16="http://schemas.microsoft.com/office/drawing/2014/main" id="{A856E541-7F51-0692-7409-A3494003D7F9}"/>
              </a:ext>
            </a:extLst>
          </p:cNvPr>
          <p:cNvSpPr/>
          <p:nvPr/>
        </p:nvSpPr>
        <p:spPr>
          <a:xfrm>
            <a:off x="2852201" y="3313480"/>
            <a:ext cx="322658" cy="322658"/>
          </a:xfrm>
          <a:prstGeom prst="ellipse">
            <a:avLst/>
          </a:prstGeom>
          <a:blipFill dpi="0" rotWithShape="1">
            <a:blip r:embed="rId21">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grpSp>
        <p:nvGrpSpPr>
          <p:cNvPr id="1034" name="Grupo 1033">
            <a:extLst>
              <a:ext uri="{FF2B5EF4-FFF2-40B4-BE49-F238E27FC236}">
                <a16:creationId xmlns:a16="http://schemas.microsoft.com/office/drawing/2014/main" id="{6A088F44-34B3-A989-08D6-82E738644DF6}"/>
              </a:ext>
            </a:extLst>
          </p:cNvPr>
          <p:cNvGrpSpPr/>
          <p:nvPr/>
        </p:nvGrpSpPr>
        <p:grpSpPr>
          <a:xfrm>
            <a:off x="10482880" y="2261060"/>
            <a:ext cx="744438" cy="772473"/>
            <a:chOff x="10553759" y="2477669"/>
            <a:chExt cx="744438" cy="772473"/>
          </a:xfrm>
        </p:grpSpPr>
        <p:grpSp>
          <p:nvGrpSpPr>
            <p:cNvPr id="246" name="Grupo 245">
              <a:extLst>
                <a:ext uri="{FF2B5EF4-FFF2-40B4-BE49-F238E27FC236}">
                  <a16:creationId xmlns:a16="http://schemas.microsoft.com/office/drawing/2014/main" id="{A33A6271-CCAD-910B-5105-FCD79215731F}"/>
                </a:ext>
              </a:extLst>
            </p:cNvPr>
            <p:cNvGrpSpPr/>
            <p:nvPr/>
          </p:nvGrpSpPr>
          <p:grpSpPr>
            <a:xfrm>
              <a:off x="10553759" y="2477669"/>
              <a:ext cx="744438" cy="772473"/>
              <a:chOff x="8469301" y="2469284"/>
              <a:chExt cx="744438" cy="772473"/>
            </a:xfrm>
          </p:grpSpPr>
          <p:sp>
            <p:nvSpPr>
              <p:cNvPr id="249" name="Elipse 248">
                <a:extLst>
                  <a:ext uri="{FF2B5EF4-FFF2-40B4-BE49-F238E27FC236}">
                    <a16:creationId xmlns:a16="http://schemas.microsoft.com/office/drawing/2014/main" id="{D196B4A1-437F-AF8C-34E6-4E658A5DB9C3}"/>
                  </a:ext>
                </a:extLst>
              </p:cNvPr>
              <p:cNvSpPr/>
              <p:nvPr/>
            </p:nvSpPr>
            <p:spPr>
              <a:xfrm>
                <a:off x="8647409" y="2845842"/>
                <a:ext cx="395915" cy="395915"/>
              </a:xfrm>
              <a:prstGeom prst="ellipse">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48" name="Rectángulo: esquinas redondeadas 247">
                <a:extLst>
                  <a:ext uri="{FF2B5EF4-FFF2-40B4-BE49-F238E27FC236}">
                    <a16:creationId xmlns:a16="http://schemas.microsoft.com/office/drawing/2014/main" id="{A507F2CD-8C5B-6CA2-3389-049B09E8B252}"/>
                  </a:ext>
                </a:extLst>
              </p:cNvPr>
              <p:cNvSpPr/>
              <p:nvPr/>
            </p:nvSpPr>
            <p:spPr>
              <a:xfrm>
                <a:off x="8469301" y="2469284"/>
                <a:ext cx="744438" cy="35242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s-MX" sz="800" b="1" dirty="0">
                    <a:solidFill>
                      <a:schemeClr val="bg1"/>
                    </a:solidFill>
                    <a:latin typeface="Montserrat" panose="00000500000000000000" pitchFamily="50" charset="0"/>
                  </a:rPr>
                  <a:t>INFO</a:t>
                </a:r>
              </a:p>
              <a:p>
                <a:pPr algn="ctr"/>
                <a:r>
                  <a:rPr lang="es-MX" sz="800" b="1" dirty="0">
                    <a:solidFill>
                      <a:schemeClr val="bg1"/>
                    </a:solidFill>
                    <a:latin typeface="Montserrat" panose="00000500000000000000" pitchFamily="50" charset="0"/>
                  </a:rPr>
                  <a:t>BLOG</a:t>
                </a:r>
              </a:p>
            </p:txBody>
          </p:sp>
        </p:grpSp>
        <p:pic>
          <p:nvPicPr>
            <p:cNvPr id="89" name="Imagen 88">
              <a:extLst>
                <a:ext uri="{FF2B5EF4-FFF2-40B4-BE49-F238E27FC236}">
                  <a16:creationId xmlns:a16="http://schemas.microsoft.com/office/drawing/2014/main" id="{DE72681C-7280-8E35-B5F3-5DBCA0F5B38B}"/>
                </a:ext>
              </a:extLst>
            </p:cNvPr>
            <p:cNvPicPr>
              <a:picLocks noChangeAspect="1"/>
            </p:cNvPicPr>
            <p:nvPr/>
          </p:nvPicPr>
          <p:blipFill>
            <a:blip r:embed="rId22">
              <a:extLst>
                <a:ext uri="{28A0092B-C50C-407E-A947-70E740481C1C}">
                  <a14:useLocalDpi xmlns:a14="http://schemas.microsoft.com/office/drawing/2010/main" val="0"/>
                </a:ext>
              </a:extLst>
            </a:blip>
            <a:stretch>
              <a:fillRect/>
            </a:stretch>
          </p:blipFill>
          <p:spPr>
            <a:xfrm>
              <a:off x="10838393" y="2950620"/>
              <a:ext cx="205186" cy="205186"/>
            </a:xfrm>
            <a:prstGeom prst="rect">
              <a:avLst/>
            </a:prstGeom>
          </p:spPr>
        </p:pic>
      </p:grpSp>
      <p:grpSp>
        <p:nvGrpSpPr>
          <p:cNvPr id="1036" name="Grupo 1035">
            <a:extLst>
              <a:ext uri="{FF2B5EF4-FFF2-40B4-BE49-F238E27FC236}">
                <a16:creationId xmlns:a16="http://schemas.microsoft.com/office/drawing/2014/main" id="{ADCAB7B9-3A90-B256-577B-DF32BDD21417}"/>
              </a:ext>
            </a:extLst>
          </p:cNvPr>
          <p:cNvGrpSpPr/>
          <p:nvPr/>
        </p:nvGrpSpPr>
        <p:grpSpPr>
          <a:xfrm>
            <a:off x="11059735" y="2256956"/>
            <a:ext cx="802134" cy="772473"/>
            <a:chOff x="11250934" y="2485597"/>
            <a:chExt cx="802134" cy="772473"/>
          </a:xfrm>
        </p:grpSpPr>
        <p:grpSp>
          <p:nvGrpSpPr>
            <p:cNvPr id="251" name="Grupo 250">
              <a:extLst>
                <a:ext uri="{FF2B5EF4-FFF2-40B4-BE49-F238E27FC236}">
                  <a16:creationId xmlns:a16="http://schemas.microsoft.com/office/drawing/2014/main" id="{222FFDDB-9FDD-2F0B-A49A-97FBEC379D9E}"/>
                </a:ext>
              </a:extLst>
            </p:cNvPr>
            <p:cNvGrpSpPr/>
            <p:nvPr/>
          </p:nvGrpSpPr>
          <p:grpSpPr>
            <a:xfrm>
              <a:off x="11250934" y="2485597"/>
              <a:ext cx="802134" cy="772473"/>
              <a:chOff x="8437005" y="2469284"/>
              <a:chExt cx="802134" cy="772473"/>
            </a:xfrm>
          </p:grpSpPr>
          <p:sp>
            <p:nvSpPr>
              <p:cNvPr id="254" name="Elipse 253">
                <a:extLst>
                  <a:ext uri="{FF2B5EF4-FFF2-40B4-BE49-F238E27FC236}">
                    <a16:creationId xmlns:a16="http://schemas.microsoft.com/office/drawing/2014/main" id="{55E950D4-2503-C91D-E344-6D0FC355603E}"/>
                  </a:ext>
                </a:extLst>
              </p:cNvPr>
              <p:cNvSpPr/>
              <p:nvPr/>
            </p:nvSpPr>
            <p:spPr>
              <a:xfrm>
                <a:off x="8647409" y="2845842"/>
                <a:ext cx="395915" cy="395915"/>
              </a:xfrm>
              <a:prstGeom prst="ellipse">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53" name="Rectángulo: esquinas redondeadas 252">
                <a:extLst>
                  <a:ext uri="{FF2B5EF4-FFF2-40B4-BE49-F238E27FC236}">
                    <a16:creationId xmlns:a16="http://schemas.microsoft.com/office/drawing/2014/main" id="{AE9C3496-2EB7-110F-4089-C92913E65985}"/>
                  </a:ext>
                </a:extLst>
              </p:cNvPr>
              <p:cNvSpPr/>
              <p:nvPr/>
            </p:nvSpPr>
            <p:spPr>
              <a:xfrm>
                <a:off x="8437005" y="2469284"/>
                <a:ext cx="802134" cy="35242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s-MX" sz="800" b="1" dirty="0">
                    <a:solidFill>
                      <a:schemeClr val="bg1"/>
                    </a:solidFill>
                    <a:latin typeface="Montserrat" panose="00000500000000000000" pitchFamily="50" charset="0"/>
                  </a:rPr>
                  <a:t>CAMPAÑA MAILING</a:t>
                </a:r>
                <a:endParaRPr lang="es-CO" sz="800" dirty="0">
                  <a:solidFill>
                    <a:schemeClr val="bg1"/>
                  </a:solidFill>
                  <a:latin typeface="Montserrat" panose="00000500000000000000" pitchFamily="50" charset="0"/>
                </a:endParaRPr>
              </a:p>
            </p:txBody>
          </p:sp>
        </p:grpSp>
        <p:pic>
          <p:nvPicPr>
            <p:cNvPr id="1035" name="Picture 4" descr="Envío - Iconos gratis de interfaz">
              <a:extLst>
                <a:ext uri="{FF2B5EF4-FFF2-40B4-BE49-F238E27FC236}">
                  <a16:creationId xmlns:a16="http://schemas.microsoft.com/office/drawing/2014/main" id="{0512F38F-74A1-6644-B653-7CFEB985B2F0}"/>
                </a:ext>
              </a:extLst>
            </p:cNvPr>
            <p:cNvPicPr>
              <a:picLocks noChangeAspect="1" noChangeArrowheads="1"/>
            </p:cNvPicPr>
            <p:nvPr/>
          </p:nvPicPr>
          <p:blipFill>
            <a:blip r:embed="rId23">
              <a:extLst>
                <a:ext uri="{28A0092B-C50C-407E-A947-70E740481C1C}">
                  <a14:useLocalDpi xmlns:a14="http://schemas.microsoft.com/office/drawing/2010/main" val="0"/>
                </a:ext>
              </a:extLst>
            </a:blip>
            <a:srcRect/>
            <a:stretch>
              <a:fillRect/>
            </a:stretch>
          </p:blipFill>
          <p:spPr bwMode="auto">
            <a:xfrm>
              <a:off x="11524042" y="2912950"/>
              <a:ext cx="267682" cy="267682"/>
            </a:xfrm>
            <a:prstGeom prst="rect">
              <a:avLst/>
            </a:prstGeom>
            <a:noFill/>
            <a:extLst>
              <a:ext uri="{909E8E84-426E-40DD-AFC4-6F175D3DCCD1}">
                <a14:hiddenFill xmlns:a14="http://schemas.microsoft.com/office/drawing/2010/main">
                  <a:solidFill>
                    <a:srgbClr val="FFFFFF"/>
                  </a:solidFill>
                </a14:hiddenFill>
              </a:ext>
            </a:extLst>
          </p:spPr>
        </p:pic>
      </p:grpSp>
      <p:sp>
        <p:nvSpPr>
          <p:cNvPr id="259" name="Elipse 258">
            <a:extLst>
              <a:ext uri="{FF2B5EF4-FFF2-40B4-BE49-F238E27FC236}">
                <a16:creationId xmlns:a16="http://schemas.microsoft.com/office/drawing/2014/main" id="{42E44312-42F6-DDBD-956B-F5D56194A084}"/>
              </a:ext>
            </a:extLst>
          </p:cNvPr>
          <p:cNvSpPr/>
          <p:nvPr/>
        </p:nvSpPr>
        <p:spPr>
          <a:xfrm>
            <a:off x="10697300" y="3332239"/>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260" name="Elipse 259">
            <a:extLst>
              <a:ext uri="{FF2B5EF4-FFF2-40B4-BE49-F238E27FC236}">
                <a16:creationId xmlns:a16="http://schemas.microsoft.com/office/drawing/2014/main" id="{78372940-C4B3-9391-DA63-BAF3F5EA1071}"/>
              </a:ext>
            </a:extLst>
          </p:cNvPr>
          <p:cNvSpPr/>
          <p:nvPr/>
        </p:nvSpPr>
        <p:spPr>
          <a:xfrm>
            <a:off x="11313580" y="3319618"/>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273" name="Rectángulo: esquinas redondeadas 272">
            <a:extLst>
              <a:ext uri="{FF2B5EF4-FFF2-40B4-BE49-F238E27FC236}">
                <a16:creationId xmlns:a16="http://schemas.microsoft.com/office/drawing/2014/main" id="{9B91BAF5-8A61-346B-B6AE-BBA5C6084A76}"/>
              </a:ext>
            </a:extLst>
          </p:cNvPr>
          <p:cNvSpPr/>
          <p:nvPr/>
        </p:nvSpPr>
        <p:spPr>
          <a:xfrm>
            <a:off x="2323079" y="1831756"/>
            <a:ext cx="6634414" cy="317004"/>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100" dirty="0">
                <a:latin typeface="Montserrat" panose="00000500000000000000" pitchFamily="50" charset="0"/>
              </a:rPr>
              <a:t>VENTAS</a:t>
            </a:r>
            <a:endParaRPr lang="es-CO" sz="1100" dirty="0">
              <a:latin typeface="Montserrat" panose="00000500000000000000" pitchFamily="50" charset="0"/>
            </a:endParaRPr>
          </a:p>
        </p:txBody>
      </p:sp>
      <p:grpSp>
        <p:nvGrpSpPr>
          <p:cNvPr id="1038" name="Grupo 1037">
            <a:extLst>
              <a:ext uri="{FF2B5EF4-FFF2-40B4-BE49-F238E27FC236}">
                <a16:creationId xmlns:a16="http://schemas.microsoft.com/office/drawing/2014/main" id="{8CF949DE-7674-B59A-09DA-B8DD2B45B6B3}"/>
              </a:ext>
            </a:extLst>
          </p:cNvPr>
          <p:cNvGrpSpPr/>
          <p:nvPr/>
        </p:nvGrpSpPr>
        <p:grpSpPr>
          <a:xfrm>
            <a:off x="5899414" y="2248853"/>
            <a:ext cx="828381" cy="771446"/>
            <a:chOff x="4447458" y="2465462"/>
            <a:chExt cx="828381" cy="771446"/>
          </a:xfrm>
        </p:grpSpPr>
        <p:grpSp>
          <p:nvGrpSpPr>
            <p:cNvPr id="263" name="Grupo 262">
              <a:extLst>
                <a:ext uri="{FF2B5EF4-FFF2-40B4-BE49-F238E27FC236}">
                  <a16:creationId xmlns:a16="http://schemas.microsoft.com/office/drawing/2014/main" id="{540A14A6-E802-E4E6-15EC-8D1FC1141361}"/>
                </a:ext>
              </a:extLst>
            </p:cNvPr>
            <p:cNvGrpSpPr/>
            <p:nvPr/>
          </p:nvGrpSpPr>
          <p:grpSpPr>
            <a:xfrm>
              <a:off x="4447458" y="2465462"/>
              <a:ext cx="828381" cy="771446"/>
              <a:chOff x="3433097" y="2453363"/>
              <a:chExt cx="828381" cy="771446"/>
            </a:xfrm>
          </p:grpSpPr>
          <p:sp>
            <p:nvSpPr>
              <p:cNvPr id="265" name="Elipse 264">
                <a:extLst>
                  <a:ext uri="{FF2B5EF4-FFF2-40B4-BE49-F238E27FC236}">
                    <a16:creationId xmlns:a16="http://schemas.microsoft.com/office/drawing/2014/main" id="{F4781EF1-03D3-CE01-4DDF-38EA01A6A694}"/>
                  </a:ext>
                </a:extLst>
              </p:cNvPr>
              <p:cNvSpPr/>
              <p:nvPr/>
            </p:nvSpPr>
            <p:spPr>
              <a:xfrm>
                <a:off x="3640519" y="2828894"/>
                <a:ext cx="395915" cy="395915"/>
              </a:xfrm>
              <a:prstGeom prst="ellipse">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66" name="Rectángulo: esquinas redondeadas 265">
                <a:extLst>
                  <a:ext uri="{FF2B5EF4-FFF2-40B4-BE49-F238E27FC236}">
                    <a16:creationId xmlns:a16="http://schemas.microsoft.com/office/drawing/2014/main" id="{903E73B6-F30D-0689-BD82-2140631E07D5}"/>
                  </a:ext>
                </a:extLst>
              </p:cNvPr>
              <p:cNvSpPr/>
              <p:nvPr/>
            </p:nvSpPr>
            <p:spPr>
              <a:xfrm>
                <a:off x="3433097" y="2453363"/>
                <a:ext cx="828381" cy="35242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s-MX" sz="800" b="1" dirty="0">
                    <a:solidFill>
                      <a:schemeClr val="bg1"/>
                    </a:solidFill>
                    <a:latin typeface="Montserrat" panose="00000500000000000000" pitchFamily="50" charset="0"/>
                  </a:rPr>
                  <a:t>Venta x</a:t>
                </a:r>
              </a:p>
              <a:p>
                <a:pPr algn="ctr"/>
                <a:r>
                  <a:rPr lang="es-MX" sz="800" b="1" dirty="0">
                    <a:solidFill>
                      <a:schemeClr val="bg1"/>
                    </a:solidFill>
                    <a:latin typeface="Montserrat" panose="00000500000000000000" pitchFamily="50" charset="0"/>
                  </a:rPr>
                  <a:t>REDESS</a:t>
                </a:r>
                <a:endParaRPr lang="es-CO" sz="800" dirty="0">
                  <a:solidFill>
                    <a:schemeClr val="bg1"/>
                  </a:solidFill>
                  <a:latin typeface="Montserrat" panose="00000500000000000000" pitchFamily="50" charset="0"/>
                </a:endParaRPr>
              </a:p>
            </p:txBody>
          </p:sp>
        </p:grpSp>
        <p:pic>
          <p:nvPicPr>
            <p:cNvPr id="1037" name="Imagen 1036">
              <a:extLst>
                <a:ext uri="{FF2B5EF4-FFF2-40B4-BE49-F238E27FC236}">
                  <a16:creationId xmlns:a16="http://schemas.microsoft.com/office/drawing/2014/main" id="{BB7A7C0C-EA61-87A7-2AE9-68108BE1C9B5}"/>
                </a:ext>
              </a:extLst>
            </p:cNvPr>
            <p:cNvPicPr>
              <a:picLocks noChangeAspect="1"/>
            </p:cNvPicPr>
            <p:nvPr/>
          </p:nvPicPr>
          <p:blipFill>
            <a:blip r:embed="rId24"/>
            <a:stretch>
              <a:fillRect/>
            </a:stretch>
          </p:blipFill>
          <p:spPr>
            <a:xfrm>
              <a:off x="4710527" y="2915364"/>
              <a:ext cx="249917" cy="249917"/>
            </a:xfrm>
            <a:prstGeom prst="rect">
              <a:avLst/>
            </a:prstGeom>
          </p:spPr>
        </p:pic>
      </p:grpSp>
      <p:sp>
        <p:nvSpPr>
          <p:cNvPr id="276" name="Rectángulo: esquinas redondeadas 275">
            <a:extLst>
              <a:ext uri="{FF2B5EF4-FFF2-40B4-BE49-F238E27FC236}">
                <a16:creationId xmlns:a16="http://schemas.microsoft.com/office/drawing/2014/main" id="{B0635572-CE08-52AD-8399-5FC8FF847290}"/>
              </a:ext>
            </a:extLst>
          </p:cNvPr>
          <p:cNvSpPr/>
          <p:nvPr/>
        </p:nvSpPr>
        <p:spPr>
          <a:xfrm>
            <a:off x="9430342" y="1828936"/>
            <a:ext cx="2235711" cy="307050"/>
          </a:xfrm>
          <a:prstGeom prst="roundRect">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100" dirty="0">
                <a:latin typeface="Montserrat" panose="00000500000000000000" pitchFamily="50" charset="0"/>
              </a:rPr>
              <a:t>POSICIONAMIENTO</a:t>
            </a:r>
            <a:endParaRPr lang="es-CO" sz="1100" dirty="0">
              <a:latin typeface="Montserrat" panose="00000500000000000000" pitchFamily="50" charset="0"/>
            </a:endParaRPr>
          </a:p>
        </p:txBody>
      </p:sp>
      <p:sp>
        <p:nvSpPr>
          <p:cNvPr id="277" name="Elipse 276">
            <a:extLst>
              <a:ext uri="{FF2B5EF4-FFF2-40B4-BE49-F238E27FC236}">
                <a16:creationId xmlns:a16="http://schemas.microsoft.com/office/drawing/2014/main" id="{E389D3F2-89A5-CE60-B711-BE7F9AEDF3A0}"/>
              </a:ext>
            </a:extLst>
          </p:cNvPr>
          <p:cNvSpPr/>
          <p:nvPr/>
        </p:nvSpPr>
        <p:spPr>
          <a:xfrm>
            <a:off x="10089194" y="3337988"/>
            <a:ext cx="322658" cy="322658"/>
          </a:xfrm>
          <a:prstGeom prst="ellipse">
            <a:avLst/>
          </a:prstGeom>
          <a:blipFill dpi="0" rotWithShape="1">
            <a:blip r:embed="rId21">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grpSp>
        <p:nvGrpSpPr>
          <p:cNvPr id="278" name="Grupo 277">
            <a:extLst>
              <a:ext uri="{FF2B5EF4-FFF2-40B4-BE49-F238E27FC236}">
                <a16:creationId xmlns:a16="http://schemas.microsoft.com/office/drawing/2014/main" id="{597871EF-026F-2E47-9362-783A62A2505E}"/>
              </a:ext>
            </a:extLst>
          </p:cNvPr>
          <p:cNvGrpSpPr/>
          <p:nvPr/>
        </p:nvGrpSpPr>
        <p:grpSpPr>
          <a:xfrm>
            <a:off x="9850725" y="2248853"/>
            <a:ext cx="828381" cy="771446"/>
            <a:chOff x="4447458" y="2465462"/>
            <a:chExt cx="828381" cy="771446"/>
          </a:xfrm>
        </p:grpSpPr>
        <p:grpSp>
          <p:nvGrpSpPr>
            <p:cNvPr id="279" name="Grupo 278">
              <a:extLst>
                <a:ext uri="{FF2B5EF4-FFF2-40B4-BE49-F238E27FC236}">
                  <a16:creationId xmlns:a16="http://schemas.microsoft.com/office/drawing/2014/main" id="{BC341E3B-B69B-6249-4344-08D1F5C62F99}"/>
                </a:ext>
              </a:extLst>
            </p:cNvPr>
            <p:cNvGrpSpPr/>
            <p:nvPr/>
          </p:nvGrpSpPr>
          <p:grpSpPr>
            <a:xfrm>
              <a:off x="4447458" y="2465462"/>
              <a:ext cx="828381" cy="771446"/>
              <a:chOff x="3433097" y="2453363"/>
              <a:chExt cx="828381" cy="771446"/>
            </a:xfrm>
          </p:grpSpPr>
          <p:sp>
            <p:nvSpPr>
              <p:cNvPr id="281" name="Elipse 280">
                <a:extLst>
                  <a:ext uri="{FF2B5EF4-FFF2-40B4-BE49-F238E27FC236}">
                    <a16:creationId xmlns:a16="http://schemas.microsoft.com/office/drawing/2014/main" id="{D25129EB-6734-A186-0A77-E0194F7DD240}"/>
                  </a:ext>
                </a:extLst>
              </p:cNvPr>
              <p:cNvSpPr/>
              <p:nvPr/>
            </p:nvSpPr>
            <p:spPr>
              <a:xfrm>
                <a:off x="3640519" y="2828894"/>
                <a:ext cx="395915" cy="395915"/>
              </a:xfrm>
              <a:prstGeom prst="ellipse">
                <a:avLst/>
              </a:prstGeom>
              <a:solidFill>
                <a:schemeClr val="bg1"/>
              </a:solid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82" name="Rectángulo: esquinas redondeadas 281">
                <a:extLst>
                  <a:ext uri="{FF2B5EF4-FFF2-40B4-BE49-F238E27FC236}">
                    <a16:creationId xmlns:a16="http://schemas.microsoft.com/office/drawing/2014/main" id="{145D956F-FD7D-B64D-5574-1C418C08A97E}"/>
                  </a:ext>
                </a:extLst>
              </p:cNvPr>
              <p:cNvSpPr/>
              <p:nvPr/>
            </p:nvSpPr>
            <p:spPr>
              <a:xfrm>
                <a:off x="3433097" y="2453363"/>
                <a:ext cx="828381" cy="352421"/>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s-MX" sz="800" b="1" dirty="0">
                    <a:solidFill>
                      <a:schemeClr val="bg1"/>
                    </a:solidFill>
                    <a:latin typeface="Montserrat" panose="00000500000000000000" pitchFamily="50" charset="0"/>
                  </a:rPr>
                  <a:t>CUENTAS</a:t>
                </a:r>
              </a:p>
              <a:p>
                <a:pPr algn="ctr"/>
                <a:r>
                  <a:rPr lang="es-MX" sz="800" b="1" dirty="0">
                    <a:solidFill>
                      <a:schemeClr val="bg1"/>
                    </a:solidFill>
                    <a:latin typeface="Montserrat" panose="00000500000000000000" pitchFamily="50" charset="0"/>
                  </a:rPr>
                  <a:t>REDESS</a:t>
                </a:r>
                <a:endParaRPr lang="es-CO" sz="800" dirty="0">
                  <a:solidFill>
                    <a:schemeClr val="bg1"/>
                  </a:solidFill>
                  <a:latin typeface="Montserrat" panose="00000500000000000000" pitchFamily="50" charset="0"/>
                </a:endParaRPr>
              </a:p>
            </p:txBody>
          </p:sp>
        </p:grpSp>
        <p:pic>
          <p:nvPicPr>
            <p:cNvPr id="280" name="Imagen 279">
              <a:extLst>
                <a:ext uri="{FF2B5EF4-FFF2-40B4-BE49-F238E27FC236}">
                  <a16:creationId xmlns:a16="http://schemas.microsoft.com/office/drawing/2014/main" id="{6B75C900-7634-A528-D1DD-5C3B3D5D9914}"/>
                </a:ext>
              </a:extLst>
            </p:cNvPr>
            <p:cNvPicPr>
              <a:picLocks noChangeAspect="1"/>
            </p:cNvPicPr>
            <p:nvPr/>
          </p:nvPicPr>
          <p:blipFill>
            <a:blip r:embed="rId24"/>
            <a:stretch>
              <a:fillRect/>
            </a:stretch>
          </p:blipFill>
          <p:spPr>
            <a:xfrm>
              <a:off x="4710527" y="2915364"/>
              <a:ext cx="249917" cy="249917"/>
            </a:xfrm>
            <a:prstGeom prst="rect">
              <a:avLst/>
            </a:prstGeom>
          </p:spPr>
        </p:pic>
      </p:grpSp>
      <p:sp>
        <p:nvSpPr>
          <p:cNvPr id="291" name="Elipse 290">
            <a:extLst>
              <a:ext uri="{FF2B5EF4-FFF2-40B4-BE49-F238E27FC236}">
                <a16:creationId xmlns:a16="http://schemas.microsoft.com/office/drawing/2014/main" id="{2E435888-0484-BDD2-4A2E-8E7D30994AA0}"/>
              </a:ext>
            </a:extLst>
          </p:cNvPr>
          <p:cNvSpPr/>
          <p:nvPr/>
        </p:nvSpPr>
        <p:spPr>
          <a:xfrm>
            <a:off x="1189792" y="3101711"/>
            <a:ext cx="709168" cy="709169"/>
          </a:xfrm>
          <a:prstGeom prst="ellipse">
            <a:avLst/>
          </a:prstGeom>
          <a:blipFill dpi="0" rotWithShape="1">
            <a:blip r:embed="rId25">
              <a:extLst>
                <a:ext uri="{28A0092B-C50C-407E-A947-70E740481C1C}">
                  <a14:useLocalDpi xmlns:a14="http://schemas.microsoft.com/office/drawing/2010/main" val="0"/>
                </a:ext>
              </a:extLst>
            </a:blip>
            <a:srcRect/>
            <a:stretch>
              <a:fillRect/>
            </a:stretch>
          </a:blip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94" name="Elipse 293">
            <a:extLst>
              <a:ext uri="{FF2B5EF4-FFF2-40B4-BE49-F238E27FC236}">
                <a16:creationId xmlns:a16="http://schemas.microsoft.com/office/drawing/2014/main" id="{63B30F8D-40ED-251D-17E0-5C1299C33D95}"/>
              </a:ext>
            </a:extLst>
          </p:cNvPr>
          <p:cNvSpPr/>
          <p:nvPr/>
        </p:nvSpPr>
        <p:spPr>
          <a:xfrm>
            <a:off x="2233768" y="4175625"/>
            <a:ext cx="322658" cy="322658"/>
          </a:xfrm>
          <a:prstGeom prst="ellipse">
            <a:avLst/>
          </a:prstGeom>
          <a:blipFill dpi="0" rotWithShape="1">
            <a:blip r:embed="rId21">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295" name="Elipse 294">
            <a:extLst>
              <a:ext uri="{FF2B5EF4-FFF2-40B4-BE49-F238E27FC236}">
                <a16:creationId xmlns:a16="http://schemas.microsoft.com/office/drawing/2014/main" id="{A82E7A3D-FC00-D7C0-83C6-FC12B75ECAF1}"/>
              </a:ext>
            </a:extLst>
          </p:cNvPr>
          <p:cNvSpPr/>
          <p:nvPr/>
        </p:nvSpPr>
        <p:spPr>
          <a:xfrm>
            <a:off x="7370868" y="4197029"/>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296" name="Elipse 295">
            <a:extLst>
              <a:ext uri="{FF2B5EF4-FFF2-40B4-BE49-F238E27FC236}">
                <a16:creationId xmlns:a16="http://schemas.microsoft.com/office/drawing/2014/main" id="{51E026F7-7957-DFB0-6A65-683BB7E34B5C}"/>
              </a:ext>
            </a:extLst>
          </p:cNvPr>
          <p:cNvSpPr/>
          <p:nvPr/>
        </p:nvSpPr>
        <p:spPr>
          <a:xfrm>
            <a:off x="9439740" y="4191787"/>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297" name="Elipse 296">
            <a:extLst>
              <a:ext uri="{FF2B5EF4-FFF2-40B4-BE49-F238E27FC236}">
                <a16:creationId xmlns:a16="http://schemas.microsoft.com/office/drawing/2014/main" id="{BAC7180F-5C49-6C7D-8CDE-9A0DEE3147F3}"/>
              </a:ext>
            </a:extLst>
          </p:cNvPr>
          <p:cNvSpPr/>
          <p:nvPr/>
        </p:nvSpPr>
        <p:spPr>
          <a:xfrm>
            <a:off x="7976847" y="4189531"/>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298" name="Elipse 297">
            <a:extLst>
              <a:ext uri="{FF2B5EF4-FFF2-40B4-BE49-F238E27FC236}">
                <a16:creationId xmlns:a16="http://schemas.microsoft.com/office/drawing/2014/main" id="{189FDE2C-6635-4ED9-3768-E22166648F4A}"/>
              </a:ext>
            </a:extLst>
          </p:cNvPr>
          <p:cNvSpPr/>
          <p:nvPr/>
        </p:nvSpPr>
        <p:spPr>
          <a:xfrm>
            <a:off x="6755956" y="4197588"/>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00" name="Elipse 299">
            <a:extLst>
              <a:ext uri="{FF2B5EF4-FFF2-40B4-BE49-F238E27FC236}">
                <a16:creationId xmlns:a16="http://schemas.microsoft.com/office/drawing/2014/main" id="{A1776ADC-EC86-1C91-B77E-97BC09576A7C}"/>
              </a:ext>
            </a:extLst>
          </p:cNvPr>
          <p:cNvSpPr/>
          <p:nvPr/>
        </p:nvSpPr>
        <p:spPr>
          <a:xfrm>
            <a:off x="4903411" y="4184894"/>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01" name="Elipse 300">
            <a:extLst>
              <a:ext uri="{FF2B5EF4-FFF2-40B4-BE49-F238E27FC236}">
                <a16:creationId xmlns:a16="http://schemas.microsoft.com/office/drawing/2014/main" id="{89127185-05B8-C09A-05C6-B89983E576A4}"/>
              </a:ext>
            </a:extLst>
          </p:cNvPr>
          <p:cNvSpPr/>
          <p:nvPr/>
        </p:nvSpPr>
        <p:spPr>
          <a:xfrm>
            <a:off x="8585441" y="4189410"/>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02" name="Elipse 301">
            <a:extLst>
              <a:ext uri="{FF2B5EF4-FFF2-40B4-BE49-F238E27FC236}">
                <a16:creationId xmlns:a16="http://schemas.microsoft.com/office/drawing/2014/main" id="{BE4E3480-2EA4-760F-F762-3BB4D6F2CF06}"/>
              </a:ext>
            </a:extLst>
          </p:cNvPr>
          <p:cNvSpPr/>
          <p:nvPr/>
        </p:nvSpPr>
        <p:spPr>
          <a:xfrm>
            <a:off x="5509055" y="4182167"/>
            <a:ext cx="322658" cy="322658"/>
          </a:xfrm>
          <a:prstGeom prst="ellipse">
            <a:avLst/>
          </a:prstGeom>
          <a:blipFill dpi="0" rotWithShape="1">
            <a:blip r:embed="rId21">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03" name="Elipse 302">
            <a:extLst>
              <a:ext uri="{FF2B5EF4-FFF2-40B4-BE49-F238E27FC236}">
                <a16:creationId xmlns:a16="http://schemas.microsoft.com/office/drawing/2014/main" id="{5E492936-8AC4-3852-2E1F-4DD35BAB9978}"/>
              </a:ext>
            </a:extLst>
          </p:cNvPr>
          <p:cNvSpPr/>
          <p:nvPr/>
        </p:nvSpPr>
        <p:spPr>
          <a:xfrm>
            <a:off x="2844681" y="4172485"/>
            <a:ext cx="322658" cy="322658"/>
          </a:xfrm>
          <a:prstGeom prst="ellipse">
            <a:avLst/>
          </a:prstGeom>
          <a:blipFill dpi="0" rotWithShape="1">
            <a:blip r:embed="rId21">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04" name="Elipse 303">
            <a:extLst>
              <a:ext uri="{FF2B5EF4-FFF2-40B4-BE49-F238E27FC236}">
                <a16:creationId xmlns:a16="http://schemas.microsoft.com/office/drawing/2014/main" id="{72C39387-C25F-72BA-3578-1207A38E7C62}"/>
              </a:ext>
            </a:extLst>
          </p:cNvPr>
          <p:cNvSpPr/>
          <p:nvPr/>
        </p:nvSpPr>
        <p:spPr>
          <a:xfrm>
            <a:off x="10689780" y="4191244"/>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05" name="Elipse 304">
            <a:extLst>
              <a:ext uri="{FF2B5EF4-FFF2-40B4-BE49-F238E27FC236}">
                <a16:creationId xmlns:a16="http://schemas.microsoft.com/office/drawing/2014/main" id="{9337764C-EB44-F675-3455-C3F6A62A1F6F}"/>
              </a:ext>
            </a:extLst>
          </p:cNvPr>
          <p:cNvSpPr/>
          <p:nvPr/>
        </p:nvSpPr>
        <p:spPr>
          <a:xfrm>
            <a:off x="11306060" y="4178623"/>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08" name="Elipse 307">
            <a:extLst>
              <a:ext uri="{FF2B5EF4-FFF2-40B4-BE49-F238E27FC236}">
                <a16:creationId xmlns:a16="http://schemas.microsoft.com/office/drawing/2014/main" id="{2E22B30B-122D-3F5D-9241-A1404D38286A}"/>
              </a:ext>
            </a:extLst>
          </p:cNvPr>
          <p:cNvSpPr/>
          <p:nvPr/>
        </p:nvSpPr>
        <p:spPr>
          <a:xfrm>
            <a:off x="10081674" y="4196993"/>
            <a:ext cx="322658" cy="322658"/>
          </a:xfrm>
          <a:prstGeom prst="ellipse">
            <a:avLst/>
          </a:prstGeom>
          <a:blipFill dpi="0" rotWithShape="1">
            <a:blip r:embed="rId21">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12" name="Elipse 311">
            <a:extLst>
              <a:ext uri="{FF2B5EF4-FFF2-40B4-BE49-F238E27FC236}">
                <a16:creationId xmlns:a16="http://schemas.microsoft.com/office/drawing/2014/main" id="{A57A99E7-69BA-D81B-E2A1-07B4C075DE8C}"/>
              </a:ext>
            </a:extLst>
          </p:cNvPr>
          <p:cNvSpPr/>
          <p:nvPr/>
        </p:nvSpPr>
        <p:spPr>
          <a:xfrm>
            <a:off x="2233768" y="5038323"/>
            <a:ext cx="322658" cy="322658"/>
          </a:xfrm>
          <a:prstGeom prst="ellipse">
            <a:avLst/>
          </a:prstGeom>
          <a:blipFill dpi="0" rotWithShape="1">
            <a:blip r:embed="rId21">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13" name="Elipse 312">
            <a:extLst>
              <a:ext uri="{FF2B5EF4-FFF2-40B4-BE49-F238E27FC236}">
                <a16:creationId xmlns:a16="http://schemas.microsoft.com/office/drawing/2014/main" id="{EE8E4141-E483-8E0E-5965-0057342CA71C}"/>
              </a:ext>
            </a:extLst>
          </p:cNvPr>
          <p:cNvSpPr/>
          <p:nvPr/>
        </p:nvSpPr>
        <p:spPr>
          <a:xfrm>
            <a:off x="7370868" y="5059727"/>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15" name="Elipse 314">
            <a:extLst>
              <a:ext uri="{FF2B5EF4-FFF2-40B4-BE49-F238E27FC236}">
                <a16:creationId xmlns:a16="http://schemas.microsoft.com/office/drawing/2014/main" id="{1B8A2AA6-7C2C-536B-AC81-53386A48CAC8}"/>
              </a:ext>
            </a:extLst>
          </p:cNvPr>
          <p:cNvSpPr/>
          <p:nvPr/>
        </p:nvSpPr>
        <p:spPr>
          <a:xfrm>
            <a:off x="7976847" y="5052229"/>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16" name="Elipse 315">
            <a:extLst>
              <a:ext uri="{FF2B5EF4-FFF2-40B4-BE49-F238E27FC236}">
                <a16:creationId xmlns:a16="http://schemas.microsoft.com/office/drawing/2014/main" id="{9C8D2E15-56F4-4BE3-BA0E-AF1DE2032ADB}"/>
              </a:ext>
            </a:extLst>
          </p:cNvPr>
          <p:cNvSpPr/>
          <p:nvPr/>
        </p:nvSpPr>
        <p:spPr>
          <a:xfrm>
            <a:off x="6755956" y="5060286"/>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17" name="Elipse 316">
            <a:extLst>
              <a:ext uri="{FF2B5EF4-FFF2-40B4-BE49-F238E27FC236}">
                <a16:creationId xmlns:a16="http://schemas.microsoft.com/office/drawing/2014/main" id="{B45824E6-D874-85BB-66C9-EA50A9763B6B}"/>
              </a:ext>
            </a:extLst>
          </p:cNvPr>
          <p:cNvSpPr/>
          <p:nvPr/>
        </p:nvSpPr>
        <p:spPr>
          <a:xfrm>
            <a:off x="3457767" y="5035183"/>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18" name="Elipse 317">
            <a:extLst>
              <a:ext uri="{FF2B5EF4-FFF2-40B4-BE49-F238E27FC236}">
                <a16:creationId xmlns:a16="http://schemas.microsoft.com/office/drawing/2014/main" id="{0F276254-3B7C-190F-6CD1-7B41A0DF25EB}"/>
              </a:ext>
            </a:extLst>
          </p:cNvPr>
          <p:cNvSpPr/>
          <p:nvPr/>
        </p:nvSpPr>
        <p:spPr>
          <a:xfrm>
            <a:off x="4903411" y="5047592"/>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19" name="Elipse 318">
            <a:extLst>
              <a:ext uri="{FF2B5EF4-FFF2-40B4-BE49-F238E27FC236}">
                <a16:creationId xmlns:a16="http://schemas.microsoft.com/office/drawing/2014/main" id="{7298EA94-2DD4-0093-6898-6C9B8C5AA98F}"/>
              </a:ext>
            </a:extLst>
          </p:cNvPr>
          <p:cNvSpPr/>
          <p:nvPr/>
        </p:nvSpPr>
        <p:spPr>
          <a:xfrm>
            <a:off x="8585441" y="5052108"/>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21" name="Elipse 320">
            <a:extLst>
              <a:ext uri="{FF2B5EF4-FFF2-40B4-BE49-F238E27FC236}">
                <a16:creationId xmlns:a16="http://schemas.microsoft.com/office/drawing/2014/main" id="{3AD1C989-77D5-6A66-E5D7-C404D0AAC9E3}"/>
              </a:ext>
            </a:extLst>
          </p:cNvPr>
          <p:cNvSpPr/>
          <p:nvPr/>
        </p:nvSpPr>
        <p:spPr>
          <a:xfrm>
            <a:off x="2844681" y="5035183"/>
            <a:ext cx="322658" cy="322658"/>
          </a:xfrm>
          <a:prstGeom prst="ellipse">
            <a:avLst/>
          </a:prstGeom>
          <a:blipFill dpi="0" rotWithShape="1">
            <a:blip r:embed="rId21">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22" name="Elipse 321">
            <a:extLst>
              <a:ext uri="{FF2B5EF4-FFF2-40B4-BE49-F238E27FC236}">
                <a16:creationId xmlns:a16="http://schemas.microsoft.com/office/drawing/2014/main" id="{7F5EDD28-D53F-7DDA-9A0D-00D02C73A4EA}"/>
              </a:ext>
            </a:extLst>
          </p:cNvPr>
          <p:cNvSpPr/>
          <p:nvPr/>
        </p:nvSpPr>
        <p:spPr>
          <a:xfrm>
            <a:off x="10689780" y="5053942"/>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26" name="Elipse 325">
            <a:extLst>
              <a:ext uri="{FF2B5EF4-FFF2-40B4-BE49-F238E27FC236}">
                <a16:creationId xmlns:a16="http://schemas.microsoft.com/office/drawing/2014/main" id="{972D2166-E076-4118-4B27-D3023A7D70D8}"/>
              </a:ext>
            </a:extLst>
          </p:cNvPr>
          <p:cNvSpPr/>
          <p:nvPr/>
        </p:nvSpPr>
        <p:spPr>
          <a:xfrm>
            <a:off x="10081674" y="5059691"/>
            <a:ext cx="322658" cy="322658"/>
          </a:xfrm>
          <a:prstGeom prst="ellipse">
            <a:avLst/>
          </a:prstGeom>
          <a:blipFill dpi="0" rotWithShape="1">
            <a:blip r:embed="rId21">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31" name="Elipse 330">
            <a:extLst>
              <a:ext uri="{FF2B5EF4-FFF2-40B4-BE49-F238E27FC236}">
                <a16:creationId xmlns:a16="http://schemas.microsoft.com/office/drawing/2014/main" id="{7D9DF6E4-D15E-7CCD-751E-53711E0582BF}"/>
              </a:ext>
            </a:extLst>
          </p:cNvPr>
          <p:cNvSpPr/>
          <p:nvPr/>
        </p:nvSpPr>
        <p:spPr>
          <a:xfrm>
            <a:off x="7363348" y="5932380"/>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32" name="Elipse 331">
            <a:extLst>
              <a:ext uri="{FF2B5EF4-FFF2-40B4-BE49-F238E27FC236}">
                <a16:creationId xmlns:a16="http://schemas.microsoft.com/office/drawing/2014/main" id="{06CB3D27-57A8-0E01-8933-AD2A41F284F0}"/>
              </a:ext>
            </a:extLst>
          </p:cNvPr>
          <p:cNvSpPr/>
          <p:nvPr/>
        </p:nvSpPr>
        <p:spPr>
          <a:xfrm>
            <a:off x="9432220" y="5927138"/>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33" name="Elipse 332">
            <a:extLst>
              <a:ext uri="{FF2B5EF4-FFF2-40B4-BE49-F238E27FC236}">
                <a16:creationId xmlns:a16="http://schemas.microsoft.com/office/drawing/2014/main" id="{36AFB093-580F-E14A-6036-4FB94F1161B1}"/>
              </a:ext>
            </a:extLst>
          </p:cNvPr>
          <p:cNvSpPr/>
          <p:nvPr/>
        </p:nvSpPr>
        <p:spPr>
          <a:xfrm>
            <a:off x="7969327" y="5924882"/>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34" name="Elipse 333">
            <a:extLst>
              <a:ext uri="{FF2B5EF4-FFF2-40B4-BE49-F238E27FC236}">
                <a16:creationId xmlns:a16="http://schemas.microsoft.com/office/drawing/2014/main" id="{12FBA818-5BE0-4052-C1D1-0EC93D7938EB}"/>
              </a:ext>
            </a:extLst>
          </p:cNvPr>
          <p:cNvSpPr/>
          <p:nvPr/>
        </p:nvSpPr>
        <p:spPr>
          <a:xfrm>
            <a:off x="6748436" y="5932939"/>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36" name="Elipse 335">
            <a:extLst>
              <a:ext uri="{FF2B5EF4-FFF2-40B4-BE49-F238E27FC236}">
                <a16:creationId xmlns:a16="http://schemas.microsoft.com/office/drawing/2014/main" id="{F54F6F29-634E-D719-00AD-29E844BF1364}"/>
              </a:ext>
            </a:extLst>
          </p:cNvPr>
          <p:cNvSpPr/>
          <p:nvPr/>
        </p:nvSpPr>
        <p:spPr>
          <a:xfrm>
            <a:off x="4895891" y="5920245"/>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37" name="Elipse 336">
            <a:extLst>
              <a:ext uri="{FF2B5EF4-FFF2-40B4-BE49-F238E27FC236}">
                <a16:creationId xmlns:a16="http://schemas.microsoft.com/office/drawing/2014/main" id="{9924531D-E2EB-2F40-EEB6-EEC30A2A6909}"/>
              </a:ext>
            </a:extLst>
          </p:cNvPr>
          <p:cNvSpPr/>
          <p:nvPr/>
        </p:nvSpPr>
        <p:spPr>
          <a:xfrm>
            <a:off x="8577921" y="5924761"/>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39" name="Elipse 338">
            <a:extLst>
              <a:ext uri="{FF2B5EF4-FFF2-40B4-BE49-F238E27FC236}">
                <a16:creationId xmlns:a16="http://schemas.microsoft.com/office/drawing/2014/main" id="{C1C8C2C6-9862-0544-F4A3-7FBA567D8149}"/>
              </a:ext>
            </a:extLst>
          </p:cNvPr>
          <p:cNvSpPr/>
          <p:nvPr/>
        </p:nvSpPr>
        <p:spPr>
          <a:xfrm>
            <a:off x="2837161" y="5907836"/>
            <a:ext cx="322658" cy="322658"/>
          </a:xfrm>
          <a:prstGeom prst="ellipse">
            <a:avLst/>
          </a:prstGeom>
          <a:blipFill dpi="0" rotWithShape="1">
            <a:blip r:embed="rId21">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41" name="Elipse 340">
            <a:extLst>
              <a:ext uri="{FF2B5EF4-FFF2-40B4-BE49-F238E27FC236}">
                <a16:creationId xmlns:a16="http://schemas.microsoft.com/office/drawing/2014/main" id="{B276B649-2D09-1142-D639-B020408FCD9F}"/>
              </a:ext>
            </a:extLst>
          </p:cNvPr>
          <p:cNvSpPr/>
          <p:nvPr/>
        </p:nvSpPr>
        <p:spPr>
          <a:xfrm>
            <a:off x="11298540" y="5913974"/>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44" name="Elipse 343">
            <a:extLst>
              <a:ext uri="{FF2B5EF4-FFF2-40B4-BE49-F238E27FC236}">
                <a16:creationId xmlns:a16="http://schemas.microsoft.com/office/drawing/2014/main" id="{0C626D03-7A5A-9F59-CFB2-37B0211CADF6}"/>
              </a:ext>
            </a:extLst>
          </p:cNvPr>
          <p:cNvSpPr/>
          <p:nvPr/>
        </p:nvSpPr>
        <p:spPr>
          <a:xfrm>
            <a:off x="10074154" y="5932344"/>
            <a:ext cx="322658" cy="322658"/>
          </a:xfrm>
          <a:prstGeom prst="ellipse">
            <a:avLst/>
          </a:prstGeom>
          <a:blipFill dpi="0" rotWithShape="1">
            <a:blip r:embed="rId21">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286" name="Elipse 285">
            <a:extLst>
              <a:ext uri="{FF2B5EF4-FFF2-40B4-BE49-F238E27FC236}">
                <a16:creationId xmlns:a16="http://schemas.microsoft.com/office/drawing/2014/main" id="{1CE4E829-2CDF-C3F5-4C76-9ADBFC9CCEB2}"/>
              </a:ext>
            </a:extLst>
          </p:cNvPr>
          <p:cNvSpPr/>
          <p:nvPr/>
        </p:nvSpPr>
        <p:spPr>
          <a:xfrm>
            <a:off x="1194144" y="3959199"/>
            <a:ext cx="709168" cy="709169"/>
          </a:xfrm>
          <a:prstGeom prst="ellipse">
            <a:avLst/>
          </a:prstGeom>
          <a:blipFill dpi="0" rotWithShape="1">
            <a:blip r:embed="rId26">
              <a:extLst>
                <a:ext uri="{28A0092B-C50C-407E-A947-70E740481C1C}">
                  <a14:useLocalDpi xmlns:a14="http://schemas.microsoft.com/office/drawing/2010/main" val="0"/>
                </a:ext>
              </a:extLst>
            </a:blip>
            <a:srcRect/>
            <a:stretch>
              <a:fillRect/>
            </a:stretch>
          </a:blip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287" name="Elipse 286">
            <a:extLst>
              <a:ext uri="{FF2B5EF4-FFF2-40B4-BE49-F238E27FC236}">
                <a16:creationId xmlns:a16="http://schemas.microsoft.com/office/drawing/2014/main" id="{E796D2C2-B918-3F26-5580-B5414007713D}"/>
              </a:ext>
            </a:extLst>
          </p:cNvPr>
          <p:cNvSpPr/>
          <p:nvPr/>
        </p:nvSpPr>
        <p:spPr>
          <a:xfrm>
            <a:off x="1182545" y="4847958"/>
            <a:ext cx="709168" cy="709169"/>
          </a:xfrm>
          <a:prstGeom prst="ellipse">
            <a:avLst/>
          </a:prstGeom>
          <a:solidFill>
            <a:srgbClr val="151515"/>
          </a:solid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88" name="Rectángulo: esquinas redondeadas 287">
            <a:extLst>
              <a:ext uri="{FF2B5EF4-FFF2-40B4-BE49-F238E27FC236}">
                <a16:creationId xmlns:a16="http://schemas.microsoft.com/office/drawing/2014/main" id="{97ABB603-3207-EBD2-1DEA-100118EE85D2}"/>
              </a:ext>
            </a:extLst>
          </p:cNvPr>
          <p:cNvSpPr/>
          <p:nvPr/>
        </p:nvSpPr>
        <p:spPr>
          <a:xfrm>
            <a:off x="1162647" y="4983078"/>
            <a:ext cx="709167" cy="33148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s-MX" sz="900" b="1" dirty="0">
                <a:solidFill>
                  <a:schemeClr val="bg1">
                    <a:lumMod val="85000"/>
                  </a:schemeClr>
                </a:solidFill>
                <a:latin typeface="Montserrat" panose="00000500000000000000" pitchFamily="50" charset="0"/>
              </a:rPr>
              <a:t>SUPER</a:t>
            </a:r>
          </a:p>
          <a:p>
            <a:pPr algn="ctr"/>
            <a:r>
              <a:rPr lang="es-MX" sz="900" b="1" dirty="0">
                <a:solidFill>
                  <a:schemeClr val="bg1">
                    <a:lumMod val="85000"/>
                  </a:schemeClr>
                </a:solidFill>
                <a:latin typeface="Montserrat" panose="00000500000000000000" pitchFamily="50" charset="0"/>
              </a:rPr>
              <a:t>TIENDA</a:t>
            </a:r>
            <a:endParaRPr lang="es-CO" sz="900" b="1" dirty="0">
              <a:solidFill>
                <a:schemeClr val="bg1">
                  <a:lumMod val="85000"/>
                </a:schemeClr>
              </a:solidFill>
              <a:latin typeface="Montserrat" panose="00000500000000000000" pitchFamily="50" charset="0"/>
            </a:endParaRPr>
          </a:p>
        </p:txBody>
      </p:sp>
      <p:sp>
        <p:nvSpPr>
          <p:cNvPr id="289" name="Elipse 288">
            <a:extLst>
              <a:ext uri="{FF2B5EF4-FFF2-40B4-BE49-F238E27FC236}">
                <a16:creationId xmlns:a16="http://schemas.microsoft.com/office/drawing/2014/main" id="{FF168EC9-6F29-5468-CDA1-66EFF93DDA86}"/>
              </a:ext>
            </a:extLst>
          </p:cNvPr>
          <p:cNvSpPr/>
          <p:nvPr/>
        </p:nvSpPr>
        <p:spPr>
          <a:xfrm>
            <a:off x="1198906" y="5698332"/>
            <a:ext cx="709168" cy="709169"/>
          </a:xfrm>
          <a:prstGeom prst="ellipse">
            <a:avLst/>
          </a:prstGeom>
          <a:solidFill>
            <a:srgbClr val="151515"/>
          </a:solid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46" name="Rectángulo: esquinas redondeadas 345">
            <a:extLst>
              <a:ext uri="{FF2B5EF4-FFF2-40B4-BE49-F238E27FC236}">
                <a16:creationId xmlns:a16="http://schemas.microsoft.com/office/drawing/2014/main" id="{573D85D7-2194-7878-7CC3-9B0EF6AACC03}"/>
              </a:ext>
            </a:extLst>
          </p:cNvPr>
          <p:cNvSpPr/>
          <p:nvPr/>
        </p:nvSpPr>
        <p:spPr>
          <a:xfrm>
            <a:off x="1204630" y="5873998"/>
            <a:ext cx="709167" cy="33148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s-MX" sz="900" b="1" dirty="0">
                <a:solidFill>
                  <a:schemeClr val="bg1">
                    <a:lumMod val="85000"/>
                  </a:schemeClr>
                </a:solidFill>
                <a:latin typeface="Montserrat" panose="00000500000000000000" pitchFamily="50" charset="0"/>
              </a:rPr>
              <a:t>FUNDACIÓN</a:t>
            </a:r>
            <a:endParaRPr lang="es-CO" sz="900" b="1" dirty="0">
              <a:solidFill>
                <a:schemeClr val="bg1">
                  <a:lumMod val="85000"/>
                </a:schemeClr>
              </a:solidFill>
              <a:latin typeface="Montserrat" panose="00000500000000000000" pitchFamily="50" charset="0"/>
            </a:endParaRPr>
          </a:p>
        </p:txBody>
      </p:sp>
      <p:sp>
        <p:nvSpPr>
          <p:cNvPr id="354" name="Elipse 353">
            <a:extLst>
              <a:ext uri="{FF2B5EF4-FFF2-40B4-BE49-F238E27FC236}">
                <a16:creationId xmlns:a16="http://schemas.microsoft.com/office/drawing/2014/main" id="{EEA5E7F6-DBC1-A53B-CD32-2D59CE90A3FC}"/>
              </a:ext>
            </a:extLst>
          </p:cNvPr>
          <p:cNvSpPr/>
          <p:nvPr/>
        </p:nvSpPr>
        <p:spPr>
          <a:xfrm>
            <a:off x="4296793" y="3317322"/>
            <a:ext cx="322658" cy="322658"/>
          </a:xfrm>
          <a:prstGeom prst="ellipse">
            <a:avLst/>
          </a:prstGeom>
          <a:blipFill dpi="0" rotWithShape="1">
            <a:blip r:embed="rId21">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55" name="Elipse 354">
            <a:extLst>
              <a:ext uri="{FF2B5EF4-FFF2-40B4-BE49-F238E27FC236}">
                <a16:creationId xmlns:a16="http://schemas.microsoft.com/office/drawing/2014/main" id="{FCF868D9-F220-6305-EF12-DA0532CBD1BD}"/>
              </a:ext>
            </a:extLst>
          </p:cNvPr>
          <p:cNvSpPr/>
          <p:nvPr/>
        </p:nvSpPr>
        <p:spPr>
          <a:xfrm>
            <a:off x="6138677" y="3341612"/>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82" name="Elipse 381">
            <a:extLst>
              <a:ext uri="{FF2B5EF4-FFF2-40B4-BE49-F238E27FC236}">
                <a16:creationId xmlns:a16="http://schemas.microsoft.com/office/drawing/2014/main" id="{7A4DED2C-F267-A985-33E3-FC59B541E09E}"/>
              </a:ext>
            </a:extLst>
          </p:cNvPr>
          <p:cNvSpPr/>
          <p:nvPr/>
        </p:nvSpPr>
        <p:spPr>
          <a:xfrm>
            <a:off x="4301381" y="4188909"/>
            <a:ext cx="322658" cy="322658"/>
          </a:xfrm>
          <a:prstGeom prst="ellipse">
            <a:avLst/>
          </a:prstGeom>
          <a:blipFill dpi="0" rotWithShape="1">
            <a:blip r:embed="rId21">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83" name="Elipse 382">
            <a:extLst>
              <a:ext uri="{FF2B5EF4-FFF2-40B4-BE49-F238E27FC236}">
                <a16:creationId xmlns:a16="http://schemas.microsoft.com/office/drawing/2014/main" id="{2F321F5F-1557-8B8E-A516-B1887697F83F}"/>
              </a:ext>
            </a:extLst>
          </p:cNvPr>
          <p:cNvSpPr/>
          <p:nvPr/>
        </p:nvSpPr>
        <p:spPr>
          <a:xfrm>
            <a:off x="6138463" y="4192665"/>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53" name="CuadroTexto 352">
            <a:extLst>
              <a:ext uri="{FF2B5EF4-FFF2-40B4-BE49-F238E27FC236}">
                <a16:creationId xmlns:a16="http://schemas.microsoft.com/office/drawing/2014/main" id="{47A895F0-3EEC-0DC1-5403-C8A44C576C99}"/>
              </a:ext>
            </a:extLst>
          </p:cNvPr>
          <p:cNvSpPr txBox="1"/>
          <p:nvPr/>
        </p:nvSpPr>
        <p:spPr>
          <a:xfrm>
            <a:off x="320235" y="1763466"/>
            <a:ext cx="1739114" cy="830997"/>
          </a:xfrm>
          <a:prstGeom prst="rect">
            <a:avLst/>
          </a:prstGeom>
          <a:noFill/>
        </p:spPr>
        <p:txBody>
          <a:bodyPr wrap="square">
            <a:spAutoFit/>
          </a:bodyPr>
          <a:lstStyle/>
          <a:p>
            <a:pPr algn="ctr"/>
            <a:r>
              <a:rPr lang="es-CO" sz="1200" b="1" dirty="0">
                <a:solidFill>
                  <a:schemeClr val="bg1"/>
                </a:solidFill>
                <a:latin typeface="Montserrat" panose="00000500000000000000" pitchFamily="50" charset="0"/>
              </a:rPr>
              <a:t>Necesidades que esperan cubrir los clientes con</a:t>
            </a:r>
          </a:p>
          <a:p>
            <a:pPr algn="ctr"/>
            <a:r>
              <a:rPr lang="es-CO" sz="1200" b="1" dirty="0">
                <a:solidFill>
                  <a:schemeClr val="bg1"/>
                </a:solidFill>
                <a:latin typeface="Montserrat" panose="00000500000000000000" pitchFamily="50" charset="0"/>
              </a:rPr>
              <a:t>las soluciones PW</a:t>
            </a:r>
          </a:p>
        </p:txBody>
      </p:sp>
      <p:sp>
        <p:nvSpPr>
          <p:cNvPr id="387" name="Elipse 386">
            <a:extLst>
              <a:ext uri="{FF2B5EF4-FFF2-40B4-BE49-F238E27FC236}">
                <a16:creationId xmlns:a16="http://schemas.microsoft.com/office/drawing/2014/main" id="{5F18BFD0-8D15-B5A1-2222-4BFF5FA821EC}"/>
              </a:ext>
            </a:extLst>
          </p:cNvPr>
          <p:cNvSpPr/>
          <p:nvPr/>
        </p:nvSpPr>
        <p:spPr>
          <a:xfrm>
            <a:off x="5518362" y="5046440"/>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88" name="Elipse 387">
            <a:extLst>
              <a:ext uri="{FF2B5EF4-FFF2-40B4-BE49-F238E27FC236}">
                <a16:creationId xmlns:a16="http://schemas.microsoft.com/office/drawing/2014/main" id="{138192DF-6127-B458-1614-5AF0C467B319}"/>
              </a:ext>
            </a:extLst>
          </p:cNvPr>
          <p:cNvSpPr/>
          <p:nvPr/>
        </p:nvSpPr>
        <p:spPr>
          <a:xfrm>
            <a:off x="6125754" y="5918534"/>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89" name="Elipse 388">
            <a:extLst>
              <a:ext uri="{FF2B5EF4-FFF2-40B4-BE49-F238E27FC236}">
                <a16:creationId xmlns:a16="http://schemas.microsoft.com/office/drawing/2014/main" id="{6F7276D2-32B3-BE3C-ED23-1104CFC0798F}"/>
              </a:ext>
            </a:extLst>
          </p:cNvPr>
          <p:cNvSpPr/>
          <p:nvPr/>
        </p:nvSpPr>
        <p:spPr>
          <a:xfrm>
            <a:off x="5510842" y="5919093"/>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90" name="Elipse 389">
            <a:extLst>
              <a:ext uri="{FF2B5EF4-FFF2-40B4-BE49-F238E27FC236}">
                <a16:creationId xmlns:a16="http://schemas.microsoft.com/office/drawing/2014/main" id="{07A28534-99FB-F46C-8ED5-42E14D8BD714}"/>
              </a:ext>
            </a:extLst>
          </p:cNvPr>
          <p:cNvSpPr/>
          <p:nvPr/>
        </p:nvSpPr>
        <p:spPr>
          <a:xfrm>
            <a:off x="4304293" y="5050811"/>
            <a:ext cx="322658" cy="322658"/>
          </a:xfrm>
          <a:prstGeom prst="ellipse">
            <a:avLst/>
          </a:prstGeom>
          <a:blipFill dpi="0" rotWithShape="1">
            <a:blip r:embed="rId21">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91" name="Elipse 390">
            <a:extLst>
              <a:ext uri="{FF2B5EF4-FFF2-40B4-BE49-F238E27FC236}">
                <a16:creationId xmlns:a16="http://schemas.microsoft.com/office/drawing/2014/main" id="{99203273-278C-779B-B18B-ED87E8FF204E}"/>
              </a:ext>
            </a:extLst>
          </p:cNvPr>
          <p:cNvSpPr/>
          <p:nvPr/>
        </p:nvSpPr>
        <p:spPr>
          <a:xfrm>
            <a:off x="2232320" y="5907836"/>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392" name="Elipse 391">
            <a:extLst>
              <a:ext uri="{FF2B5EF4-FFF2-40B4-BE49-F238E27FC236}">
                <a16:creationId xmlns:a16="http://schemas.microsoft.com/office/drawing/2014/main" id="{65C4A696-F7C5-87E8-C393-B3F0CD87F3E7}"/>
              </a:ext>
            </a:extLst>
          </p:cNvPr>
          <p:cNvSpPr/>
          <p:nvPr/>
        </p:nvSpPr>
        <p:spPr>
          <a:xfrm>
            <a:off x="4305187" y="5900876"/>
            <a:ext cx="322658" cy="322658"/>
          </a:xfrm>
          <a:prstGeom prst="ellipse">
            <a:avLst/>
          </a:prstGeom>
          <a:blipFill dpi="0" rotWithShape="1">
            <a:blip r:embed="rId21">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175" name="Elipse 174">
            <a:extLst>
              <a:ext uri="{FF2B5EF4-FFF2-40B4-BE49-F238E27FC236}">
                <a16:creationId xmlns:a16="http://schemas.microsoft.com/office/drawing/2014/main" id="{F1D4900A-F9C4-ED67-314E-C13D7B160559}"/>
              </a:ext>
            </a:extLst>
          </p:cNvPr>
          <p:cNvSpPr/>
          <p:nvPr/>
        </p:nvSpPr>
        <p:spPr>
          <a:xfrm>
            <a:off x="3450452" y="5914128"/>
            <a:ext cx="322658" cy="322658"/>
          </a:xfrm>
          <a:prstGeom prst="ellipse">
            <a:avLst/>
          </a:prstGeom>
          <a:blipFill dpi="0" rotWithShape="1">
            <a:blip r:embed="rId21">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178" name="Elipse 177">
            <a:extLst>
              <a:ext uri="{FF2B5EF4-FFF2-40B4-BE49-F238E27FC236}">
                <a16:creationId xmlns:a16="http://schemas.microsoft.com/office/drawing/2014/main" id="{DBB35EA7-B42A-E22A-8957-C776B7454518}"/>
              </a:ext>
            </a:extLst>
          </p:cNvPr>
          <p:cNvSpPr/>
          <p:nvPr/>
        </p:nvSpPr>
        <p:spPr>
          <a:xfrm>
            <a:off x="2241288" y="3304394"/>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183" name="Elipse 182">
            <a:extLst>
              <a:ext uri="{FF2B5EF4-FFF2-40B4-BE49-F238E27FC236}">
                <a16:creationId xmlns:a16="http://schemas.microsoft.com/office/drawing/2014/main" id="{29FFF041-E534-B0BA-E780-43018E2CF440}"/>
              </a:ext>
            </a:extLst>
          </p:cNvPr>
          <p:cNvSpPr/>
          <p:nvPr/>
        </p:nvSpPr>
        <p:spPr>
          <a:xfrm>
            <a:off x="3457688" y="4181739"/>
            <a:ext cx="322658" cy="322658"/>
          </a:xfrm>
          <a:prstGeom prst="ellipse">
            <a:avLst/>
          </a:prstGeom>
          <a:blipFill dpi="0" rotWithShape="1">
            <a:blip r:embed="rId21">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184" name="Elipse 183">
            <a:extLst>
              <a:ext uri="{FF2B5EF4-FFF2-40B4-BE49-F238E27FC236}">
                <a16:creationId xmlns:a16="http://schemas.microsoft.com/office/drawing/2014/main" id="{9352ED82-045F-64BC-8213-526C0DC6D6D9}"/>
              </a:ext>
            </a:extLst>
          </p:cNvPr>
          <p:cNvSpPr/>
          <p:nvPr/>
        </p:nvSpPr>
        <p:spPr>
          <a:xfrm>
            <a:off x="6137660" y="5040153"/>
            <a:ext cx="322658" cy="322658"/>
          </a:xfrm>
          <a:prstGeom prst="ellipse">
            <a:avLst/>
          </a:prstGeom>
          <a:blipFill dpi="0" rotWithShape="1">
            <a:blip r:embed="rId21">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185" name="Elipse 184">
            <a:extLst>
              <a:ext uri="{FF2B5EF4-FFF2-40B4-BE49-F238E27FC236}">
                <a16:creationId xmlns:a16="http://schemas.microsoft.com/office/drawing/2014/main" id="{8C651333-A7F1-F9D4-5FDC-6D485FE1351B}"/>
              </a:ext>
            </a:extLst>
          </p:cNvPr>
          <p:cNvSpPr/>
          <p:nvPr/>
        </p:nvSpPr>
        <p:spPr>
          <a:xfrm>
            <a:off x="9425451" y="5053942"/>
            <a:ext cx="322658" cy="322658"/>
          </a:xfrm>
          <a:prstGeom prst="ellipse">
            <a:avLst/>
          </a:prstGeom>
          <a:blipFill dpi="0" rotWithShape="1">
            <a:blip r:embed="rId21">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186" name="Elipse 185">
            <a:extLst>
              <a:ext uri="{FF2B5EF4-FFF2-40B4-BE49-F238E27FC236}">
                <a16:creationId xmlns:a16="http://schemas.microsoft.com/office/drawing/2014/main" id="{9FE82D00-1ABD-5573-20B3-EF47FED4E69C}"/>
              </a:ext>
            </a:extLst>
          </p:cNvPr>
          <p:cNvSpPr/>
          <p:nvPr/>
        </p:nvSpPr>
        <p:spPr>
          <a:xfrm>
            <a:off x="10704468" y="5914982"/>
            <a:ext cx="322658" cy="322658"/>
          </a:xfrm>
          <a:prstGeom prst="ellipse">
            <a:avLst/>
          </a:prstGeom>
          <a:blipFill dpi="0" rotWithShape="1">
            <a:blip r:embed="rId21">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187" name="Elipse 186">
            <a:extLst>
              <a:ext uri="{FF2B5EF4-FFF2-40B4-BE49-F238E27FC236}">
                <a16:creationId xmlns:a16="http://schemas.microsoft.com/office/drawing/2014/main" id="{6E848FF3-C15E-A915-D0C8-A345AAA57E1C}"/>
              </a:ext>
            </a:extLst>
          </p:cNvPr>
          <p:cNvSpPr/>
          <p:nvPr/>
        </p:nvSpPr>
        <p:spPr>
          <a:xfrm>
            <a:off x="11306339" y="5040690"/>
            <a:ext cx="322658" cy="322658"/>
          </a:xfrm>
          <a:prstGeom prst="ellipse">
            <a:avLst/>
          </a:prstGeom>
          <a:blipFill dpi="0" rotWithShape="1">
            <a:blip r:embed="rId21">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
        <p:nvSpPr>
          <p:cNvPr id="188" name="Elipse 187">
            <a:extLst>
              <a:ext uri="{FF2B5EF4-FFF2-40B4-BE49-F238E27FC236}">
                <a16:creationId xmlns:a16="http://schemas.microsoft.com/office/drawing/2014/main" id="{B1AAFCE6-AD7B-6A5D-FD7A-4C7805D1C354}"/>
              </a:ext>
            </a:extLst>
          </p:cNvPr>
          <p:cNvSpPr/>
          <p:nvPr/>
        </p:nvSpPr>
        <p:spPr>
          <a:xfrm>
            <a:off x="1059112" y="1359187"/>
            <a:ext cx="322658" cy="322658"/>
          </a:xfrm>
          <a:prstGeom prst="ellipse">
            <a:avLst/>
          </a:prstGeom>
          <a:blipFill dpi="0" rotWithShape="1">
            <a:blip r:embed="rId8">
              <a:extLst>
                <a:ext uri="{28A0092B-C50C-407E-A947-70E740481C1C}">
                  <a14:useLocalDpi xmlns:a14="http://schemas.microsoft.com/office/drawing/2010/main" val="0"/>
                </a:ext>
              </a:extLst>
            </a:blip>
            <a:srcRect/>
            <a:stretch>
              <a:fillRect/>
            </a:stretch>
          </a:blip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dirty="0"/>
          </a:p>
        </p:txBody>
      </p:sp>
    </p:spTree>
    <p:extLst>
      <p:ext uri="{BB962C8B-B14F-4D97-AF65-F5344CB8AC3E}">
        <p14:creationId xmlns:p14="http://schemas.microsoft.com/office/powerpoint/2010/main" val="1631662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ángulo 12">
            <a:extLst>
              <a:ext uri="{FF2B5EF4-FFF2-40B4-BE49-F238E27FC236}">
                <a16:creationId xmlns:a16="http://schemas.microsoft.com/office/drawing/2014/main" id="{94574793-49E5-484E-9D94-87438680BAFA}"/>
              </a:ext>
            </a:extLst>
          </p:cNvPr>
          <p:cNvSpPr/>
          <p:nvPr/>
        </p:nvSpPr>
        <p:spPr>
          <a:xfrm>
            <a:off x="0" y="0"/>
            <a:ext cx="12192000" cy="6858000"/>
          </a:xfrm>
          <a:prstGeom prst="rect">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 name="Rectángulo: esquinas redondeadas 5">
            <a:extLst>
              <a:ext uri="{FF2B5EF4-FFF2-40B4-BE49-F238E27FC236}">
                <a16:creationId xmlns:a16="http://schemas.microsoft.com/office/drawing/2014/main" id="{7E7CF327-90C4-419F-A0E0-53B7663141FE}"/>
              </a:ext>
            </a:extLst>
          </p:cNvPr>
          <p:cNvSpPr/>
          <p:nvPr/>
        </p:nvSpPr>
        <p:spPr>
          <a:xfrm>
            <a:off x="3028369" y="2156086"/>
            <a:ext cx="6135262" cy="2006221"/>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pic>
        <p:nvPicPr>
          <p:cNvPr id="7" name="Imagen 6">
            <a:extLst>
              <a:ext uri="{FF2B5EF4-FFF2-40B4-BE49-F238E27FC236}">
                <a16:creationId xmlns:a16="http://schemas.microsoft.com/office/drawing/2014/main" id="{BCCE7E63-D9D6-4669-9C00-DDDCA4683155}"/>
              </a:ext>
            </a:extLst>
          </p:cNvPr>
          <p:cNvPicPr>
            <a:picLocks noChangeAspect="1"/>
          </p:cNvPicPr>
          <p:nvPr/>
        </p:nvPicPr>
        <p:blipFill rotWithShape="1">
          <a:blip r:embed="rId2"/>
          <a:srcRect r="7077"/>
          <a:stretch/>
        </p:blipFill>
        <p:spPr>
          <a:xfrm>
            <a:off x="4673694" y="2657447"/>
            <a:ext cx="2838373" cy="1029425"/>
          </a:xfrm>
          <a:prstGeom prst="rect">
            <a:avLst/>
          </a:prstGeom>
        </p:spPr>
      </p:pic>
    </p:spTree>
    <p:extLst>
      <p:ext uri="{BB962C8B-B14F-4D97-AF65-F5344CB8AC3E}">
        <p14:creationId xmlns:p14="http://schemas.microsoft.com/office/powerpoint/2010/main" val="36265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E41726CC-2C3A-49D4-BA4B-F7CF1AC36FE9}"/>
              </a:ext>
            </a:extLst>
          </p:cNvPr>
          <p:cNvSpPr/>
          <p:nvPr/>
        </p:nvSpPr>
        <p:spPr>
          <a:xfrm>
            <a:off x="0" y="868454"/>
            <a:ext cx="12192000" cy="5989545"/>
          </a:xfrm>
          <a:prstGeom prst="rect">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100">
              <a:solidFill>
                <a:schemeClr val="bg1"/>
              </a:solidFill>
            </a:endParaRPr>
          </a:p>
        </p:txBody>
      </p:sp>
      <p:sp>
        <p:nvSpPr>
          <p:cNvPr id="11" name="Rectángulo: esquinas redondeadas 10">
            <a:extLst>
              <a:ext uri="{FF2B5EF4-FFF2-40B4-BE49-F238E27FC236}">
                <a16:creationId xmlns:a16="http://schemas.microsoft.com/office/drawing/2014/main" id="{B7110A0B-7622-434E-B357-0AF5CFD881F5}"/>
              </a:ext>
            </a:extLst>
          </p:cNvPr>
          <p:cNvSpPr/>
          <p:nvPr/>
        </p:nvSpPr>
        <p:spPr>
          <a:xfrm>
            <a:off x="3319973" y="661180"/>
            <a:ext cx="8773551" cy="449378"/>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pic>
        <p:nvPicPr>
          <p:cNvPr id="14" name="Imagen 13">
            <a:extLst>
              <a:ext uri="{FF2B5EF4-FFF2-40B4-BE49-F238E27FC236}">
                <a16:creationId xmlns:a16="http://schemas.microsoft.com/office/drawing/2014/main" id="{D4F73206-F9BF-4B88-B093-26100A059DFA}"/>
              </a:ext>
            </a:extLst>
          </p:cNvPr>
          <p:cNvPicPr>
            <a:picLocks noChangeAspect="1"/>
          </p:cNvPicPr>
          <p:nvPr/>
        </p:nvPicPr>
        <p:blipFill rotWithShape="1">
          <a:blip r:embed="rId3"/>
          <a:srcRect r="7077"/>
          <a:stretch/>
        </p:blipFill>
        <p:spPr>
          <a:xfrm>
            <a:off x="258811" y="137875"/>
            <a:ext cx="1752756" cy="635692"/>
          </a:xfrm>
          <a:prstGeom prst="rect">
            <a:avLst/>
          </a:prstGeom>
        </p:spPr>
      </p:pic>
      <p:sp>
        <p:nvSpPr>
          <p:cNvPr id="16" name="Elipse 15">
            <a:extLst>
              <a:ext uri="{FF2B5EF4-FFF2-40B4-BE49-F238E27FC236}">
                <a16:creationId xmlns:a16="http://schemas.microsoft.com/office/drawing/2014/main" id="{163FA4F9-F47A-473D-A976-C4C8BDFE15EE}"/>
              </a:ext>
            </a:extLst>
          </p:cNvPr>
          <p:cNvSpPr/>
          <p:nvPr/>
        </p:nvSpPr>
        <p:spPr>
          <a:xfrm>
            <a:off x="11149061" y="183331"/>
            <a:ext cx="770060" cy="770060"/>
          </a:xfrm>
          <a:prstGeom prst="ellipse">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6" name="Subtítulo 2">
            <a:extLst>
              <a:ext uri="{FF2B5EF4-FFF2-40B4-BE49-F238E27FC236}">
                <a16:creationId xmlns:a16="http://schemas.microsoft.com/office/drawing/2014/main" id="{E8CC6EB5-4779-4457-A127-6E6651688CC3}"/>
              </a:ext>
            </a:extLst>
          </p:cNvPr>
          <p:cNvSpPr txBox="1">
            <a:spLocks/>
          </p:cNvSpPr>
          <p:nvPr/>
        </p:nvSpPr>
        <p:spPr>
          <a:xfrm>
            <a:off x="1716258" y="197399"/>
            <a:ext cx="9316599" cy="6236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2200" b="1" dirty="0">
                <a:solidFill>
                  <a:srgbClr val="FF0038"/>
                </a:solidFill>
                <a:latin typeface="Bjorn Regular" panose="02000500000000000000" pitchFamily="2" charset="0"/>
                <a:cs typeface="Segoe UI Light" panose="020B0502040204020203" pitchFamily="34" charset="0"/>
              </a:rPr>
              <a:t>MERCADO OBJETIVO Y BUYER</a:t>
            </a:r>
            <a:endParaRPr lang="es-MX" sz="2200" dirty="0">
              <a:solidFill>
                <a:srgbClr val="FF0038"/>
              </a:solidFill>
              <a:latin typeface="Bjorn Regular" panose="02000500000000000000" pitchFamily="2" charset="0"/>
              <a:cs typeface="Segoe UI Light" panose="020B0502040204020203" pitchFamily="34" charset="0"/>
            </a:endParaRPr>
          </a:p>
        </p:txBody>
      </p:sp>
      <p:pic>
        <p:nvPicPr>
          <p:cNvPr id="45" name="Imagen 44">
            <a:extLst>
              <a:ext uri="{FF2B5EF4-FFF2-40B4-BE49-F238E27FC236}">
                <a16:creationId xmlns:a16="http://schemas.microsoft.com/office/drawing/2014/main" id="{A6500821-9F29-037D-74DD-4323E07773AB}"/>
              </a:ext>
            </a:extLst>
          </p:cNvPr>
          <p:cNvPicPr>
            <a:picLocks noChangeAspect="1"/>
          </p:cNvPicPr>
          <p:nvPr/>
        </p:nvPicPr>
        <p:blipFill>
          <a:blip r:embed="rId4">
            <a:lum bright="70000" contrast="-70000"/>
            <a:extLst>
              <a:ext uri="{BEBA8EAE-BF5A-486C-A8C5-ECC9F3942E4B}">
                <a14:imgProps xmlns:a14="http://schemas.microsoft.com/office/drawing/2010/main">
                  <a14:imgLayer r:embed="rId5">
                    <a14:imgEffect>
                      <a14:artisticPhotocopy/>
                    </a14:imgEffect>
                  </a14:imgLayer>
                </a14:imgProps>
              </a:ext>
              <a:ext uri="{28A0092B-C50C-407E-A947-70E740481C1C}">
                <a14:useLocalDpi xmlns:a14="http://schemas.microsoft.com/office/drawing/2010/main" val="0"/>
              </a:ext>
            </a:extLst>
          </a:blip>
          <a:stretch>
            <a:fillRect/>
          </a:stretch>
        </p:blipFill>
        <p:spPr>
          <a:xfrm>
            <a:off x="11328496" y="366365"/>
            <a:ext cx="433127" cy="433127"/>
          </a:xfrm>
          <a:prstGeom prst="rect">
            <a:avLst/>
          </a:prstGeom>
        </p:spPr>
      </p:pic>
      <p:sp>
        <p:nvSpPr>
          <p:cNvPr id="28" name="Rectángulo: esquinas redondeadas 27">
            <a:extLst>
              <a:ext uri="{FF2B5EF4-FFF2-40B4-BE49-F238E27FC236}">
                <a16:creationId xmlns:a16="http://schemas.microsoft.com/office/drawing/2014/main" id="{6434CC17-B368-CF34-349B-A8B94D3C39B4}"/>
              </a:ext>
            </a:extLst>
          </p:cNvPr>
          <p:cNvSpPr/>
          <p:nvPr/>
        </p:nvSpPr>
        <p:spPr>
          <a:xfrm>
            <a:off x="8654227" y="2674959"/>
            <a:ext cx="2827030" cy="2847342"/>
          </a:xfrm>
          <a:prstGeom prst="roundRect">
            <a:avLst>
              <a:gd name="adj" fmla="val 680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600" dirty="0"/>
          </a:p>
        </p:txBody>
      </p:sp>
      <p:sp>
        <p:nvSpPr>
          <p:cNvPr id="31" name="Rectángulo: esquinas redondeadas 30">
            <a:extLst>
              <a:ext uri="{FF2B5EF4-FFF2-40B4-BE49-F238E27FC236}">
                <a16:creationId xmlns:a16="http://schemas.microsoft.com/office/drawing/2014/main" id="{3A3A1FFB-18A2-2C75-3456-EA58A5A95D05}"/>
              </a:ext>
            </a:extLst>
          </p:cNvPr>
          <p:cNvSpPr/>
          <p:nvPr/>
        </p:nvSpPr>
        <p:spPr>
          <a:xfrm>
            <a:off x="5162434" y="2676376"/>
            <a:ext cx="2827030" cy="2847342"/>
          </a:xfrm>
          <a:prstGeom prst="roundRect">
            <a:avLst>
              <a:gd name="adj" fmla="val 6804"/>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600" dirty="0"/>
          </a:p>
        </p:txBody>
      </p:sp>
      <p:sp>
        <p:nvSpPr>
          <p:cNvPr id="32" name="Rectángulo: esquinas redondeadas 31">
            <a:extLst>
              <a:ext uri="{FF2B5EF4-FFF2-40B4-BE49-F238E27FC236}">
                <a16:creationId xmlns:a16="http://schemas.microsoft.com/office/drawing/2014/main" id="{79098627-DBF2-C717-16AD-068C10979ACA}"/>
              </a:ext>
            </a:extLst>
          </p:cNvPr>
          <p:cNvSpPr/>
          <p:nvPr/>
        </p:nvSpPr>
        <p:spPr>
          <a:xfrm>
            <a:off x="669537" y="2129315"/>
            <a:ext cx="3360237" cy="3384380"/>
          </a:xfrm>
          <a:prstGeom prst="roundRect">
            <a:avLst>
              <a:gd name="adj" fmla="val 6804"/>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600" dirty="0"/>
          </a:p>
        </p:txBody>
      </p:sp>
      <p:sp>
        <p:nvSpPr>
          <p:cNvPr id="33" name="Rectángulo: esquinas redondeadas 32">
            <a:extLst>
              <a:ext uri="{FF2B5EF4-FFF2-40B4-BE49-F238E27FC236}">
                <a16:creationId xmlns:a16="http://schemas.microsoft.com/office/drawing/2014/main" id="{3876953C-C827-D159-4027-4589CCD42082}"/>
              </a:ext>
            </a:extLst>
          </p:cNvPr>
          <p:cNvSpPr/>
          <p:nvPr/>
        </p:nvSpPr>
        <p:spPr>
          <a:xfrm>
            <a:off x="5936974" y="1783810"/>
            <a:ext cx="1364911" cy="3455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a:solidFill>
                  <a:schemeClr val="bg1"/>
                </a:solidFill>
                <a:latin typeface="Bjorn Regular" panose="02000500000000000000" pitchFamily="2" charset="0"/>
              </a:rPr>
              <a:t>2020</a:t>
            </a:r>
            <a:endParaRPr lang="es-CO" sz="2400" b="1" dirty="0">
              <a:solidFill>
                <a:schemeClr val="bg1"/>
              </a:solidFill>
              <a:latin typeface="Bjorn Regular" panose="02000500000000000000" pitchFamily="2" charset="0"/>
            </a:endParaRPr>
          </a:p>
        </p:txBody>
      </p:sp>
      <p:sp>
        <p:nvSpPr>
          <p:cNvPr id="34" name="Rectángulo: esquinas redondeadas 33">
            <a:extLst>
              <a:ext uri="{FF2B5EF4-FFF2-40B4-BE49-F238E27FC236}">
                <a16:creationId xmlns:a16="http://schemas.microsoft.com/office/drawing/2014/main" id="{B3AFAF98-87D6-5D5F-014A-85063210B4D3}"/>
              </a:ext>
            </a:extLst>
          </p:cNvPr>
          <p:cNvSpPr/>
          <p:nvPr/>
        </p:nvSpPr>
        <p:spPr>
          <a:xfrm>
            <a:off x="9641873" y="1783810"/>
            <a:ext cx="1001884" cy="3455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a:solidFill>
                  <a:schemeClr val="bg1"/>
                </a:solidFill>
                <a:latin typeface="Bjorn Regular" panose="02000500000000000000" pitchFamily="2" charset="0"/>
              </a:rPr>
              <a:t>2021</a:t>
            </a:r>
            <a:endParaRPr lang="es-CO" sz="2400" b="1" dirty="0">
              <a:solidFill>
                <a:schemeClr val="bg1"/>
              </a:solidFill>
              <a:latin typeface="Bjorn Regular" panose="02000500000000000000" pitchFamily="2" charset="0"/>
            </a:endParaRPr>
          </a:p>
        </p:txBody>
      </p:sp>
      <p:graphicFrame>
        <p:nvGraphicFramePr>
          <p:cNvPr id="41" name="Tabla 41">
            <a:extLst>
              <a:ext uri="{FF2B5EF4-FFF2-40B4-BE49-F238E27FC236}">
                <a16:creationId xmlns:a16="http://schemas.microsoft.com/office/drawing/2014/main" id="{7D0C2C3E-6292-5DB0-6018-3DE8361199D4}"/>
              </a:ext>
            </a:extLst>
          </p:cNvPr>
          <p:cNvGraphicFramePr>
            <a:graphicFrameLocks noGrp="1"/>
          </p:cNvGraphicFramePr>
          <p:nvPr>
            <p:extLst>
              <p:ext uri="{D42A27DB-BD31-4B8C-83A1-F6EECF244321}">
                <p14:modId xmlns:p14="http://schemas.microsoft.com/office/powerpoint/2010/main" val="2792396952"/>
              </p:ext>
            </p:extLst>
          </p:nvPr>
        </p:nvGraphicFramePr>
        <p:xfrm>
          <a:off x="5393636" y="5522301"/>
          <a:ext cx="2313112" cy="822960"/>
        </p:xfrm>
        <a:graphic>
          <a:graphicData uri="http://schemas.openxmlformats.org/drawingml/2006/table">
            <a:tbl>
              <a:tblPr firstRow="1" bandRow="1">
                <a:tableStyleId>{5C22544A-7EE6-4342-B048-85BDC9FD1C3A}</a:tableStyleId>
              </a:tblPr>
              <a:tblGrid>
                <a:gridCol w="1156556">
                  <a:extLst>
                    <a:ext uri="{9D8B030D-6E8A-4147-A177-3AD203B41FA5}">
                      <a16:colId xmlns:a16="http://schemas.microsoft.com/office/drawing/2014/main" val="1747429018"/>
                    </a:ext>
                  </a:extLst>
                </a:gridCol>
                <a:gridCol w="1156556">
                  <a:extLst>
                    <a:ext uri="{9D8B030D-6E8A-4147-A177-3AD203B41FA5}">
                      <a16:colId xmlns:a16="http://schemas.microsoft.com/office/drawing/2014/main" val="2675183940"/>
                    </a:ext>
                  </a:extLst>
                </a:gridCol>
              </a:tblGrid>
              <a:tr h="264868">
                <a:tc>
                  <a:txBody>
                    <a:bodyPr/>
                    <a:lstStyle/>
                    <a:p>
                      <a:pPr algn="ctr"/>
                      <a:r>
                        <a:rPr lang="es-MX" sz="1200" b="1" dirty="0">
                          <a:solidFill>
                            <a:srgbClr val="FF0000"/>
                          </a:solidFill>
                          <a:latin typeface="Montserrat" panose="00000500000000000000" pitchFamily="50" charset="0"/>
                        </a:rPr>
                        <a:t>PSE</a:t>
                      </a:r>
                      <a:endParaRPr lang="es-CO" sz="1200" b="1" dirty="0">
                        <a:solidFill>
                          <a:srgbClr val="FF0000"/>
                        </a:solidFill>
                        <a:latin typeface="Montserrat" panose="00000500000000000000" pitchFamily="50" charset="0"/>
                      </a:endParaRPr>
                    </a:p>
                  </a:txBody>
                  <a:tcPr>
                    <a:solidFill>
                      <a:schemeClr val="bg1">
                        <a:lumMod val="85000"/>
                      </a:schemeClr>
                    </a:solidFill>
                  </a:tcPr>
                </a:tc>
                <a:tc>
                  <a:txBody>
                    <a:bodyPr/>
                    <a:lstStyle/>
                    <a:p>
                      <a:pPr algn="r"/>
                      <a:r>
                        <a:rPr lang="es-MX" sz="1200" b="0" dirty="0">
                          <a:solidFill>
                            <a:schemeClr val="tx1">
                              <a:lumMod val="75000"/>
                              <a:lumOff val="25000"/>
                            </a:schemeClr>
                          </a:solidFill>
                          <a:latin typeface="Montserrat" panose="00000500000000000000" pitchFamily="50" charset="0"/>
                        </a:rPr>
                        <a:t>$ 13.248</a:t>
                      </a:r>
                      <a:endParaRPr lang="es-CO" sz="1200" b="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902424987"/>
                  </a:ext>
                </a:extLst>
              </a:tr>
              <a:tr h="264868">
                <a:tc>
                  <a:txBody>
                    <a:bodyPr/>
                    <a:lstStyle/>
                    <a:p>
                      <a:pPr algn="ctr"/>
                      <a:r>
                        <a:rPr lang="es-MX" sz="1200" b="1" dirty="0">
                          <a:solidFill>
                            <a:schemeClr val="accent5">
                              <a:lumMod val="75000"/>
                            </a:schemeClr>
                          </a:solidFill>
                          <a:latin typeface="Montserrat" panose="00000500000000000000" pitchFamily="50" charset="0"/>
                        </a:rPr>
                        <a:t>T. CRÉDITO</a:t>
                      </a:r>
                      <a:endParaRPr lang="es-CO" sz="1200" b="1" dirty="0">
                        <a:solidFill>
                          <a:schemeClr val="accent5">
                            <a:lumMod val="75000"/>
                          </a:schemeClr>
                        </a:solidFill>
                        <a:latin typeface="Montserrat" panose="00000500000000000000" pitchFamily="50" charset="0"/>
                      </a:endParaRPr>
                    </a:p>
                  </a:txBody>
                  <a:tcPr>
                    <a:solidFill>
                      <a:schemeClr val="bg1">
                        <a:lumMod val="85000"/>
                      </a:schemeClr>
                    </a:solidFill>
                  </a:tcPr>
                </a:tc>
                <a:tc>
                  <a:txBody>
                    <a:bodyPr/>
                    <a:lstStyle/>
                    <a:p>
                      <a:pPr algn="r"/>
                      <a:r>
                        <a:rPr lang="es-MX" sz="1200" b="0" dirty="0">
                          <a:solidFill>
                            <a:schemeClr val="tx1">
                              <a:lumMod val="75000"/>
                              <a:lumOff val="25000"/>
                            </a:schemeClr>
                          </a:solidFill>
                          <a:latin typeface="Montserrat" panose="00000500000000000000" pitchFamily="50" charset="0"/>
                        </a:rPr>
                        <a:t> $ 2.933</a:t>
                      </a:r>
                      <a:endParaRPr lang="es-CO" sz="1200" b="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1133510410"/>
                  </a:ext>
                </a:extLst>
              </a:tr>
              <a:tr h="264868">
                <a:tc>
                  <a:txBody>
                    <a:bodyPr/>
                    <a:lstStyle/>
                    <a:p>
                      <a:pPr algn="ctr"/>
                      <a:r>
                        <a:rPr lang="es-MX" sz="1200" b="1" dirty="0">
                          <a:solidFill>
                            <a:srgbClr val="00B050"/>
                          </a:solidFill>
                          <a:latin typeface="Montserrat" panose="00000500000000000000" pitchFamily="50" charset="0"/>
                        </a:rPr>
                        <a:t>EFECTIVO</a:t>
                      </a:r>
                      <a:endParaRPr lang="es-CO" sz="1200" b="1" dirty="0">
                        <a:solidFill>
                          <a:srgbClr val="00B050"/>
                        </a:solidFill>
                        <a:latin typeface="Montserrat" panose="00000500000000000000" pitchFamily="50" charset="0"/>
                      </a:endParaRPr>
                    </a:p>
                  </a:txBody>
                  <a:tcPr>
                    <a:solidFill>
                      <a:schemeClr val="bg1">
                        <a:lumMod val="85000"/>
                      </a:schemeClr>
                    </a:solidFill>
                  </a:tcPr>
                </a:tc>
                <a:tc>
                  <a:txBody>
                    <a:bodyPr/>
                    <a:lstStyle/>
                    <a:p>
                      <a:pPr algn="r"/>
                      <a:r>
                        <a:rPr lang="es-MX" sz="1200" b="0" dirty="0">
                          <a:solidFill>
                            <a:schemeClr val="tx1">
                              <a:lumMod val="75000"/>
                              <a:lumOff val="25000"/>
                            </a:schemeClr>
                          </a:solidFill>
                          <a:latin typeface="Montserrat" panose="00000500000000000000" pitchFamily="50" charset="0"/>
                        </a:rPr>
                        <a:t>$ 160</a:t>
                      </a:r>
                      <a:endParaRPr lang="es-CO" sz="1200" b="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2037468705"/>
                  </a:ext>
                </a:extLst>
              </a:tr>
            </a:tbl>
          </a:graphicData>
        </a:graphic>
      </p:graphicFrame>
      <p:pic>
        <p:nvPicPr>
          <p:cNvPr id="43" name="Imagen 42">
            <a:extLst>
              <a:ext uri="{FF2B5EF4-FFF2-40B4-BE49-F238E27FC236}">
                <a16:creationId xmlns:a16="http://schemas.microsoft.com/office/drawing/2014/main" id="{B636ACCA-BF8F-52E4-DDEC-FC5F4A2A9633}"/>
              </a:ext>
            </a:extLst>
          </p:cNvPr>
          <p:cNvPicPr>
            <a:picLocks noChangeAspect="1"/>
          </p:cNvPicPr>
          <p:nvPr/>
        </p:nvPicPr>
        <p:blipFill>
          <a:blip r:embed="rId6"/>
          <a:stretch>
            <a:fillRect/>
          </a:stretch>
        </p:blipFill>
        <p:spPr>
          <a:xfrm>
            <a:off x="5540991" y="2941994"/>
            <a:ext cx="2098385" cy="2223454"/>
          </a:xfrm>
          <a:prstGeom prst="rect">
            <a:avLst/>
          </a:prstGeom>
        </p:spPr>
      </p:pic>
      <p:pic>
        <p:nvPicPr>
          <p:cNvPr id="46" name="Imagen 45">
            <a:extLst>
              <a:ext uri="{FF2B5EF4-FFF2-40B4-BE49-F238E27FC236}">
                <a16:creationId xmlns:a16="http://schemas.microsoft.com/office/drawing/2014/main" id="{50E534CE-BDDF-8B2B-6081-C974D01801C0}"/>
              </a:ext>
            </a:extLst>
          </p:cNvPr>
          <p:cNvPicPr>
            <a:picLocks noChangeAspect="1"/>
          </p:cNvPicPr>
          <p:nvPr/>
        </p:nvPicPr>
        <p:blipFill>
          <a:blip r:embed="rId7"/>
          <a:stretch>
            <a:fillRect/>
          </a:stretch>
        </p:blipFill>
        <p:spPr>
          <a:xfrm>
            <a:off x="8923831" y="3003756"/>
            <a:ext cx="2223454" cy="2112281"/>
          </a:xfrm>
          <a:prstGeom prst="rect">
            <a:avLst/>
          </a:prstGeom>
        </p:spPr>
      </p:pic>
      <p:graphicFrame>
        <p:nvGraphicFramePr>
          <p:cNvPr id="48" name="Tabla 41">
            <a:extLst>
              <a:ext uri="{FF2B5EF4-FFF2-40B4-BE49-F238E27FC236}">
                <a16:creationId xmlns:a16="http://schemas.microsoft.com/office/drawing/2014/main" id="{1DDE61BD-C35D-879E-DE2C-6DF4EA919887}"/>
              </a:ext>
            </a:extLst>
          </p:cNvPr>
          <p:cNvGraphicFramePr>
            <a:graphicFrameLocks noGrp="1"/>
          </p:cNvGraphicFramePr>
          <p:nvPr>
            <p:extLst>
              <p:ext uri="{D42A27DB-BD31-4B8C-83A1-F6EECF244321}">
                <p14:modId xmlns:p14="http://schemas.microsoft.com/office/powerpoint/2010/main" val="724989854"/>
              </p:ext>
            </p:extLst>
          </p:nvPr>
        </p:nvGraphicFramePr>
        <p:xfrm>
          <a:off x="8899475" y="5526947"/>
          <a:ext cx="2336534" cy="822960"/>
        </p:xfrm>
        <a:graphic>
          <a:graphicData uri="http://schemas.openxmlformats.org/drawingml/2006/table">
            <a:tbl>
              <a:tblPr firstRow="1" bandRow="1">
                <a:tableStyleId>{5C22544A-7EE6-4342-B048-85BDC9FD1C3A}</a:tableStyleId>
              </a:tblPr>
              <a:tblGrid>
                <a:gridCol w="1168267">
                  <a:extLst>
                    <a:ext uri="{9D8B030D-6E8A-4147-A177-3AD203B41FA5}">
                      <a16:colId xmlns:a16="http://schemas.microsoft.com/office/drawing/2014/main" val="1747429018"/>
                    </a:ext>
                  </a:extLst>
                </a:gridCol>
                <a:gridCol w="1168267">
                  <a:extLst>
                    <a:ext uri="{9D8B030D-6E8A-4147-A177-3AD203B41FA5}">
                      <a16:colId xmlns:a16="http://schemas.microsoft.com/office/drawing/2014/main" val="2675183940"/>
                    </a:ext>
                  </a:extLst>
                </a:gridCol>
              </a:tblGrid>
              <a:tr h="264868">
                <a:tc>
                  <a:txBody>
                    <a:bodyPr/>
                    <a:lstStyle/>
                    <a:p>
                      <a:pPr algn="ctr"/>
                      <a:r>
                        <a:rPr lang="es-MX" sz="1200" b="1" dirty="0">
                          <a:solidFill>
                            <a:srgbClr val="FF0000"/>
                          </a:solidFill>
                          <a:latin typeface="Montserrat" panose="00000500000000000000" pitchFamily="50" charset="0"/>
                        </a:rPr>
                        <a:t>PSE</a:t>
                      </a:r>
                      <a:endParaRPr lang="es-CO" sz="1200" b="1" dirty="0">
                        <a:solidFill>
                          <a:srgbClr val="FF0000"/>
                        </a:solidFill>
                        <a:latin typeface="Montserrat" panose="00000500000000000000" pitchFamily="50" charset="0"/>
                      </a:endParaRPr>
                    </a:p>
                  </a:txBody>
                  <a:tcPr>
                    <a:solidFill>
                      <a:schemeClr val="bg1">
                        <a:lumMod val="85000"/>
                      </a:schemeClr>
                    </a:solidFill>
                  </a:tcPr>
                </a:tc>
                <a:tc>
                  <a:txBody>
                    <a:bodyPr/>
                    <a:lstStyle/>
                    <a:p>
                      <a:pPr algn="r"/>
                      <a:r>
                        <a:rPr lang="es-MX" sz="1200" b="0" dirty="0">
                          <a:solidFill>
                            <a:schemeClr val="tx1">
                              <a:lumMod val="75000"/>
                              <a:lumOff val="25000"/>
                            </a:schemeClr>
                          </a:solidFill>
                          <a:latin typeface="Montserrat" panose="00000500000000000000" pitchFamily="50" charset="0"/>
                        </a:rPr>
                        <a:t>$ 40.545</a:t>
                      </a:r>
                      <a:endParaRPr lang="es-CO" sz="1200" b="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902424987"/>
                  </a:ext>
                </a:extLst>
              </a:tr>
              <a:tr h="264868">
                <a:tc>
                  <a:txBody>
                    <a:bodyPr/>
                    <a:lstStyle/>
                    <a:p>
                      <a:pPr algn="ctr"/>
                      <a:r>
                        <a:rPr lang="es-MX" sz="1200" b="1" dirty="0">
                          <a:solidFill>
                            <a:schemeClr val="accent5">
                              <a:lumMod val="75000"/>
                            </a:schemeClr>
                          </a:solidFill>
                          <a:latin typeface="Montserrat" panose="00000500000000000000" pitchFamily="50" charset="0"/>
                        </a:rPr>
                        <a:t>T. CRÉDITO</a:t>
                      </a:r>
                      <a:endParaRPr lang="es-CO" sz="1200" b="1" dirty="0">
                        <a:solidFill>
                          <a:schemeClr val="accent5">
                            <a:lumMod val="75000"/>
                          </a:schemeClr>
                        </a:solidFill>
                        <a:latin typeface="Montserrat" panose="00000500000000000000" pitchFamily="50" charset="0"/>
                      </a:endParaRPr>
                    </a:p>
                  </a:txBody>
                  <a:tcPr>
                    <a:solidFill>
                      <a:schemeClr val="bg1">
                        <a:lumMod val="85000"/>
                      </a:schemeClr>
                    </a:solidFill>
                  </a:tcPr>
                </a:tc>
                <a:tc>
                  <a:txBody>
                    <a:bodyPr/>
                    <a:lstStyle/>
                    <a:p>
                      <a:pPr algn="r"/>
                      <a:r>
                        <a:rPr lang="es-MX" sz="1200" b="0" dirty="0">
                          <a:solidFill>
                            <a:schemeClr val="tx1">
                              <a:lumMod val="75000"/>
                              <a:lumOff val="25000"/>
                            </a:schemeClr>
                          </a:solidFill>
                          <a:latin typeface="Montserrat" panose="00000500000000000000" pitchFamily="50" charset="0"/>
                        </a:rPr>
                        <a:t> $ 9.231</a:t>
                      </a:r>
                      <a:endParaRPr lang="es-CO" sz="1200" b="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1133510410"/>
                  </a:ext>
                </a:extLst>
              </a:tr>
              <a:tr h="264868">
                <a:tc>
                  <a:txBody>
                    <a:bodyPr/>
                    <a:lstStyle/>
                    <a:p>
                      <a:pPr algn="ctr"/>
                      <a:r>
                        <a:rPr lang="es-MX" sz="1200" b="1" dirty="0">
                          <a:solidFill>
                            <a:srgbClr val="00B050"/>
                          </a:solidFill>
                          <a:latin typeface="Montserrat" panose="00000500000000000000" pitchFamily="50" charset="0"/>
                        </a:rPr>
                        <a:t>EFECTIVO</a:t>
                      </a:r>
                      <a:endParaRPr lang="es-CO" sz="1200" b="1" dirty="0">
                        <a:solidFill>
                          <a:srgbClr val="00B050"/>
                        </a:solidFill>
                        <a:latin typeface="Montserrat" panose="00000500000000000000" pitchFamily="50" charset="0"/>
                      </a:endParaRPr>
                    </a:p>
                  </a:txBody>
                  <a:tcPr>
                    <a:solidFill>
                      <a:schemeClr val="bg1">
                        <a:lumMod val="85000"/>
                      </a:schemeClr>
                    </a:solidFill>
                  </a:tcPr>
                </a:tc>
                <a:tc>
                  <a:txBody>
                    <a:bodyPr/>
                    <a:lstStyle/>
                    <a:p>
                      <a:pPr algn="r"/>
                      <a:r>
                        <a:rPr lang="es-MX" sz="1200" b="0" dirty="0">
                          <a:solidFill>
                            <a:schemeClr val="tx1">
                              <a:lumMod val="75000"/>
                              <a:lumOff val="25000"/>
                            </a:schemeClr>
                          </a:solidFill>
                          <a:latin typeface="Montserrat" panose="00000500000000000000" pitchFamily="50" charset="0"/>
                        </a:rPr>
                        <a:t>$ 1.763</a:t>
                      </a:r>
                      <a:endParaRPr lang="es-CO" sz="1200" b="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2037468705"/>
                  </a:ext>
                </a:extLst>
              </a:tr>
            </a:tbl>
          </a:graphicData>
        </a:graphic>
      </p:graphicFrame>
      <p:graphicFrame>
        <p:nvGraphicFramePr>
          <p:cNvPr id="49" name="Tabla 41">
            <a:extLst>
              <a:ext uri="{FF2B5EF4-FFF2-40B4-BE49-F238E27FC236}">
                <a16:creationId xmlns:a16="http://schemas.microsoft.com/office/drawing/2014/main" id="{A3E7EC2A-618E-1DB1-CB21-19490426C5CA}"/>
              </a:ext>
            </a:extLst>
          </p:cNvPr>
          <p:cNvGraphicFramePr>
            <a:graphicFrameLocks noGrp="1"/>
          </p:cNvGraphicFramePr>
          <p:nvPr>
            <p:extLst>
              <p:ext uri="{D42A27DB-BD31-4B8C-83A1-F6EECF244321}">
                <p14:modId xmlns:p14="http://schemas.microsoft.com/office/powerpoint/2010/main" val="3866672456"/>
              </p:ext>
            </p:extLst>
          </p:nvPr>
        </p:nvGraphicFramePr>
        <p:xfrm>
          <a:off x="1008037" y="5522301"/>
          <a:ext cx="2762440" cy="914400"/>
        </p:xfrm>
        <a:graphic>
          <a:graphicData uri="http://schemas.openxmlformats.org/drawingml/2006/table">
            <a:tbl>
              <a:tblPr firstRow="1" bandRow="1">
                <a:tableStyleId>{5C22544A-7EE6-4342-B048-85BDC9FD1C3A}</a:tableStyleId>
              </a:tblPr>
              <a:tblGrid>
                <a:gridCol w="1381220">
                  <a:extLst>
                    <a:ext uri="{9D8B030D-6E8A-4147-A177-3AD203B41FA5}">
                      <a16:colId xmlns:a16="http://schemas.microsoft.com/office/drawing/2014/main" val="1747429018"/>
                    </a:ext>
                  </a:extLst>
                </a:gridCol>
                <a:gridCol w="1381220">
                  <a:extLst>
                    <a:ext uri="{9D8B030D-6E8A-4147-A177-3AD203B41FA5}">
                      <a16:colId xmlns:a16="http://schemas.microsoft.com/office/drawing/2014/main" val="2675183940"/>
                    </a:ext>
                  </a:extLst>
                </a:gridCol>
              </a:tblGrid>
              <a:tr h="264868">
                <a:tc>
                  <a:txBody>
                    <a:bodyPr/>
                    <a:lstStyle/>
                    <a:p>
                      <a:pPr algn="ctr"/>
                      <a:r>
                        <a:rPr lang="es-MX" sz="1400" b="1" dirty="0">
                          <a:solidFill>
                            <a:srgbClr val="FF0000"/>
                          </a:solidFill>
                          <a:latin typeface="Montserrat" panose="00000500000000000000" pitchFamily="50" charset="0"/>
                        </a:rPr>
                        <a:t>PSE</a:t>
                      </a:r>
                      <a:endParaRPr lang="es-CO" sz="1400" b="1" dirty="0">
                        <a:solidFill>
                          <a:srgbClr val="FF0000"/>
                        </a:solidFill>
                        <a:latin typeface="Montserrat" panose="00000500000000000000" pitchFamily="50" charset="0"/>
                      </a:endParaRPr>
                    </a:p>
                  </a:txBody>
                  <a:tcPr>
                    <a:solidFill>
                      <a:schemeClr val="bg1">
                        <a:lumMod val="85000"/>
                      </a:schemeClr>
                    </a:solidFill>
                  </a:tcPr>
                </a:tc>
                <a:tc>
                  <a:txBody>
                    <a:bodyPr/>
                    <a:lstStyle/>
                    <a:p>
                      <a:pPr algn="r"/>
                      <a:r>
                        <a:rPr lang="es-MX" sz="1400" b="0" dirty="0">
                          <a:solidFill>
                            <a:schemeClr val="tx1">
                              <a:lumMod val="75000"/>
                              <a:lumOff val="25000"/>
                            </a:schemeClr>
                          </a:solidFill>
                          <a:latin typeface="Montserrat" panose="00000500000000000000" pitchFamily="50" charset="0"/>
                        </a:rPr>
                        <a:t>$ 53.793</a:t>
                      </a:r>
                      <a:endParaRPr lang="es-CO" sz="1400" b="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902424987"/>
                  </a:ext>
                </a:extLst>
              </a:tr>
              <a:tr h="264868">
                <a:tc>
                  <a:txBody>
                    <a:bodyPr/>
                    <a:lstStyle/>
                    <a:p>
                      <a:pPr algn="ctr"/>
                      <a:r>
                        <a:rPr lang="es-MX" sz="1400" b="1" dirty="0">
                          <a:solidFill>
                            <a:schemeClr val="accent5">
                              <a:lumMod val="75000"/>
                            </a:schemeClr>
                          </a:solidFill>
                          <a:latin typeface="Montserrat" panose="00000500000000000000" pitchFamily="50" charset="0"/>
                        </a:rPr>
                        <a:t>T. CRÉDITO</a:t>
                      </a:r>
                      <a:endParaRPr lang="es-CO" sz="1400" b="1" dirty="0">
                        <a:solidFill>
                          <a:schemeClr val="accent5">
                            <a:lumMod val="75000"/>
                          </a:schemeClr>
                        </a:solidFill>
                        <a:latin typeface="Montserrat" panose="00000500000000000000" pitchFamily="50" charset="0"/>
                      </a:endParaRPr>
                    </a:p>
                  </a:txBody>
                  <a:tcPr>
                    <a:solidFill>
                      <a:schemeClr val="bg1">
                        <a:lumMod val="85000"/>
                      </a:schemeClr>
                    </a:solidFill>
                  </a:tcPr>
                </a:tc>
                <a:tc>
                  <a:txBody>
                    <a:bodyPr/>
                    <a:lstStyle/>
                    <a:p>
                      <a:pPr algn="r"/>
                      <a:r>
                        <a:rPr lang="es-MX" sz="1400" b="0" dirty="0">
                          <a:solidFill>
                            <a:schemeClr val="tx1">
                              <a:lumMod val="75000"/>
                              <a:lumOff val="25000"/>
                            </a:schemeClr>
                          </a:solidFill>
                          <a:latin typeface="Montserrat" panose="00000500000000000000" pitchFamily="50" charset="0"/>
                        </a:rPr>
                        <a:t> $ 12.254</a:t>
                      </a:r>
                      <a:endParaRPr lang="es-CO" sz="1400" b="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1133510410"/>
                  </a:ext>
                </a:extLst>
              </a:tr>
              <a:tr h="264868">
                <a:tc>
                  <a:txBody>
                    <a:bodyPr/>
                    <a:lstStyle/>
                    <a:p>
                      <a:pPr algn="ctr"/>
                      <a:r>
                        <a:rPr lang="es-MX" sz="1400" b="1" dirty="0">
                          <a:solidFill>
                            <a:srgbClr val="00B050"/>
                          </a:solidFill>
                          <a:latin typeface="Montserrat" panose="00000500000000000000" pitchFamily="50" charset="0"/>
                        </a:rPr>
                        <a:t>EFECTIVO</a:t>
                      </a:r>
                      <a:endParaRPr lang="es-CO" sz="1400" b="1" dirty="0">
                        <a:solidFill>
                          <a:srgbClr val="00B050"/>
                        </a:solidFill>
                        <a:latin typeface="Montserrat" panose="00000500000000000000" pitchFamily="50" charset="0"/>
                      </a:endParaRPr>
                    </a:p>
                  </a:txBody>
                  <a:tcPr>
                    <a:solidFill>
                      <a:schemeClr val="bg1">
                        <a:lumMod val="85000"/>
                      </a:schemeClr>
                    </a:solidFill>
                  </a:tcPr>
                </a:tc>
                <a:tc>
                  <a:txBody>
                    <a:bodyPr/>
                    <a:lstStyle/>
                    <a:p>
                      <a:pPr algn="r"/>
                      <a:r>
                        <a:rPr lang="es-MX" sz="1400" b="0" dirty="0">
                          <a:solidFill>
                            <a:schemeClr val="tx1">
                              <a:lumMod val="75000"/>
                              <a:lumOff val="25000"/>
                            </a:schemeClr>
                          </a:solidFill>
                          <a:latin typeface="Montserrat" panose="00000500000000000000" pitchFamily="50" charset="0"/>
                        </a:rPr>
                        <a:t>$ 1.922</a:t>
                      </a:r>
                      <a:endParaRPr lang="es-CO" sz="1400" b="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2037468705"/>
                  </a:ext>
                </a:extLst>
              </a:tr>
            </a:tbl>
          </a:graphicData>
        </a:graphic>
      </p:graphicFrame>
      <p:sp>
        <p:nvSpPr>
          <p:cNvPr id="50" name="Subtítulo 2">
            <a:extLst>
              <a:ext uri="{FF2B5EF4-FFF2-40B4-BE49-F238E27FC236}">
                <a16:creationId xmlns:a16="http://schemas.microsoft.com/office/drawing/2014/main" id="{5B934901-1295-BB9F-7D74-EFDD8FFABEBF}"/>
              </a:ext>
            </a:extLst>
          </p:cNvPr>
          <p:cNvSpPr txBox="1">
            <a:spLocks/>
          </p:cNvSpPr>
          <p:nvPr/>
        </p:nvSpPr>
        <p:spPr>
          <a:xfrm>
            <a:off x="3615282" y="730531"/>
            <a:ext cx="7417574" cy="3388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1600" b="1" dirty="0">
                <a:solidFill>
                  <a:schemeClr val="tx1">
                    <a:lumMod val="75000"/>
                    <a:lumOff val="25000"/>
                  </a:schemeClr>
                </a:solidFill>
                <a:latin typeface="Montserrat" panose="00000500000000000000" pitchFamily="50" charset="0"/>
                <a:cs typeface="Segoe UI Light" panose="020B0502040204020203" pitchFamily="34" charset="0"/>
              </a:rPr>
              <a:t>HITÓRICO VENTAS / FORMAS DE PAGO</a:t>
            </a:r>
          </a:p>
        </p:txBody>
      </p:sp>
      <p:sp>
        <p:nvSpPr>
          <p:cNvPr id="53" name="Rectángulo: esquinas redondeadas 52">
            <a:extLst>
              <a:ext uri="{FF2B5EF4-FFF2-40B4-BE49-F238E27FC236}">
                <a16:creationId xmlns:a16="http://schemas.microsoft.com/office/drawing/2014/main" id="{316CA585-95E2-467A-CB8F-C84F8ECA886F}"/>
              </a:ext>
            </a:extLst>
          </p:cNvPr>
          <p:cNvSpPr/>
          <p:nvPr/>
        </p:nvSpPr>
        <p:spPr>
          <a:xfrm>
            <a:off x="690294" y="1367455"/>
            <a:ext cx="3360236" cy="61690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b="1" dirty="0">
                <a:latin typeface="Montserrat" panose="00000500000000000000" pitchFamily="50" charset="0"/>
              </a:rPr>
              <a:t>HISTÓRICO VOLUMEN VENTAS</a:t>
            </a:r>
          </a:p>
          <a:p>
            <a:pPr algn="ctr"/>
            <a:r>
              <a:rPr lang="es-MX" b="1" dirty="0">
                <a:latin typeface="Montserrat" panose="00000500000000000000" pitchFamily="50" charset="0"/>
              </a:rPr>
              <a:t>$ 67.880 Millones (100%)</a:t>
            </a:r>
            <a:endParaRPr lang="es-CO" b="1" dirty="0">
              <a:latin typeface="Montserrat" panose="00000500000000000000" pitchFamily="50" charset="0"/>
            </a:endParaRPr>
          </a:p>
        </p:txBody>
      </p:sp>
      <p:pic>
        <p:nvPicPr>
          <p:cNvPr id="54" name="Imagen 53">
            <a:extLst>
              <a:ext uri="{FF2B5EF4-FFF2-40B4-BE49-F238E27FC236}">
                <a16:creationId xmlns:a16="http://schemas.microsoft.com/office/drawing/2014/main" id="{89F973B1-3C89-C596-B20F-DC7BC38E8222}"/>
              </a:ext>
            </a:extLst>
          </p:cNvPr>
          <p:cNvPicPr>
            <a:picLocks noChangeAspect="1"/>
          </p:cNvPicPr>
          <p:nvPr/>
        </p:nvPicPr>
        <p:blipFill>
          <a:blip r:embed="rId8"/>
          <a:stretch>
            <a:fillRect/>
          </a:stretch>
        </p:blipFill>
        <p:spPr>
          <a:xfrm>
            <a:off x="821285" y="2396445"/>
            <a:ext cx="2885971" cy="2850120"/>
          </a:xfrm>
          <a:prstGeom prst="rect">
            <a:avLst/>
          </a:prstGeom>
        </p:spPr>
      </p:pic>
      <p:sp>
        <p:nvSpPr>
          <p:cNvPr id="56" name="Rectángulo: esquinas redondeadas 55">
            <a:extLst>
              <a:ext uri="{FF2B5EF4-FFF2-40B4-BE49-F238E27FC236}">
                <a16:creationId xmlns:a16="http://schemas.microsoft.com/office/drawing/2014/main" id="{AE503DE7-37C2-223A-B7ED-D5C33E19860A}"/>
              </a:ext>
            </a:extLst>
          </p:cNvPr>
          <p:cNvSpPr/>
          <p:nvPr/>
        </p:nvSpPr>
        <p:spPr>
          <a:xfrm>
            <a:off x="5540991" y="2221351"/>
            <a:ext cx="2098385" cy="3455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latin typeface="Montserrat" panose="00000500000000000000" pitchFamily="50" charset="0"/>
              </a:rPr>
              <a:t>16.341 M  (24%)</a:t>
            </a:r>
            <a:endParaRPr lang="es-CO" dirty="0">
              <a:latin typeface="Montserrat" panose="00000500000000000000" pitchFamily="50" charset="0"/>
            </a:endParaRPr>
          </a:p>
        </p:txBody>
      </p:sp>
      <p:sp>
        <p:nvSpPr>
          <p:cNvPr id="57" name="Rectángulo: esquinas redondeadas 56">
            <a:extLst>
              <a:ext uri="{FF2B5EF4-FFF2-40B4-BE49-F238E27FC236}">
                <a16:creationId xmlns:a16="http://schemas.microsoft.com/office/drawing/2014/main" id="{DEFC264E-F210-29C5-4D3A-CCE63E773C75}"/>
              </a:ext>
            </a:extLst>
          </p:cNvPr>
          <p:cNvSpPr/>
          <p:nvPr/>
        </p:nvSpPr>
        <p:spPr>
          <a:xfrm>
            <a:off x="8775515" y="2219572"/>
            <a:ext cx="2448414" cy="3455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latin typeface="Montserrat" panose="00000500000000000000" pitchFamily="50" charset="0"/>
              </a:rPr>
              <a:t>51.539 M  (76%)</a:t>
            </a:r>
            <a:endParaRPr lang="es-CO" dirty="0">
              <a:latin typeface="Montserrat" panose="00000500000000000000" pitchFamily="50" charset="0"/>
            </a:endParaRPr>
          </a:p>
        </p:txBody>
      </p:sp>
      <p:cxnSp>
        <p:nvCxnSpPr>
          <p:cNvPr id="64" name="Conector recto 63">
            <a:extLst>
              <a:ext uri="{FF2B5EF4-FFF2-40B4-BE49-F238E27FC236}">
                <a16:creationId xmlns:a16="http://schemas.microsoft.com/office/drawing/2014/main" id="{B61AEF52-A794-CD9D-97BE-CB6FEDBCBD76}"/>
              </a:ext>
            </a:extLst>
          </p:cNvPr>
          <p:cNvCxnSpPr/>
          <p:nvPr/>
        </p:nvCxnSpPr>
        <p:spPr>
          <a:xfrm>
            <a:off x="4599299" y="1483706"/>
            <a:ext cx="0" cy="489299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51296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E41726CC-2C3A-49D4-BA4B-F7CF1AC36FE9}"/>
              </a:ext>
            </a:extLst>
          </p:cNvPr>
          <p:cNvSpPr/>
          <p:nvPr/>
        </p:nvSpPr>
        <p:spPr>
          <a:xfrm>
            <a:off x="0" y="868454"/>
            <a:ext cx="12192000" cy="5989545"/>
          </a:xfrm>
          <a:prstGeom prst="rect">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100" dirty="0">
              <a:solidFill>
                <a:schemeClr val="bg1"/>
              </a:solidFill>
            </a:endParaRPr>
          </a:p>
        </p:txBody>
      </p:sp>
      <p:sp>
        <p:nvSpPr>
          <p:cNvPr id="29" name="Rectángulo: esquinas redondeadas 28">
            <a:extLst>
              <a:ext uri="{FF2B5EF4-FFF2-40B4-BE49-F238E27FC236}">
                <a16:creationId xmlns:a16="http://schemas.microsoft.com/office/drawing/2014/main" id="{125397F8-F4A8-5C90-428D-B8FA6D5CC99B}"/>
              </a:ext>
            </a:extLst>
          </p:cNvPr>
          <p:cNvSpPr/>
          <p:nvPr/>
        </p:nvSpPr>
        <p:spPr>
          <a:xfrm>
            <a:off x="6241578" y="1551578"/>
            <a:ext cx="5732429" cy="2990567"/>
          </a:xfrm>
          <a:prstGeom prst="roundRect">
            <a:avLst>
              <a:gd name="adj" fmla="val 3449"/>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600" dirty="0"/>
          </a:p>
        </p:txBody>
      </p:sp>
      <p:sp>
        <p:nvSpPr>
          <p:cNvPr id="11" name="Rectángulo: esquinas redondeadas 10">
            <a:extLst>
              <a:ext uri="{FF2B5EF4-FFF2-40B4-BE49-F238E27FC236}">
                <a16:creationId xmlns:a16="http://schemas.microsoft.com/office/drawing/2014/main" id="{B7110A0B-7622-434E-B357-0AF5CFD881F5}"/>
              </a:ext>
            </a:extLst>
          </p:cNvPr>
          <p:cNvSpPr/>
          <p:nvPr/>
        </p:nvSpPr>
        <p:spPr>
          <a:xfrm>
            <a:off x="3319973" y="661180"/>
            <a:ext cx="8773551" cy="449378"/>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pic>
        <p:nvPicPr>
          <p:cNvPr id="14" name="Imagen 13">
            <a:extLst>
              <a:ext uri="{FF2B5EF4-FFF2-40B4-BE49-F238E27FC236}">
                <a16:creationId xmlns:a16="http://schemas.microsoft.com/office/drawing/2014/main" id="{D4F73206-F9BF-4B88-B093-26100A059DFA}"/>
              </a:ext>
            </a:extLst>
          </p:cNvPr>
          <p:cNvPicPr>
            <a:picLocks noChangeAspect="1"/>
          </p:cNvPicPr>
          <p:nvPr/>
        </p:nvPicPr>
        <p:blipFill rotWithShape="1">
          <a:blip r:embed="rId3"/>
          <a:srcRect r="7077"/>
          <a:stretch/>
        </p:blipFill>
        <p:spPr>
          <a:xfrm>
            <a:off x="258811" y="137875"/>
            <a:ext cx="1752756" cy="635692"/>
          </a:xfrm>
          <a:prstGeom prst="rect">
            <a:avLst/>
          </a:prstGeom>
        </p:spPr>
      </p:pic>
      <p:sp>
        <p:nvSpPr>
          <p:cNvPr id="16" name="Elipse 15">
            <a:extLst>
              <a:ext uri="{FF2B5EF4-FFF2-40B4-BE49-F238E27FC236}">
                <a16:creationId xmlns:a16="http://schemas.microsoft.com/office/drawing/2014/main" id="{163FA4F9-F47A-473D-A976-C4C8BDFE15EE}"/>
              </a:ext>
            </a:extLst>
          </p:cNvPr>
          <p:cNvSpPr/>
          <p:nvPr/>
        </p:nvSpPr>
        <p:spPr>
          <a:xfrm>
            <a:off x="11149061" y="183331"/>
            <a:ext cx="770060" cy="770060"/>
          </a:xfrm>
          <a:prstGeom prst="ellipse">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6" name="Subtítulo 2">
            <a:extLst>
              <a:ext uri="{FF2B5EF4-FFF2-40B4-BE49-F238E27FC236}">
                <a16:creationId xmlns:a16="http://schemas.microsoft.com/office/drawing/2014/main" id="{E8CC6EB5-4779-4457-A127-6E6651688CC3}"/>
              </a:ext>
            </a:extLst>
          </p:cNvPr>
          <p:cNvSpPr txBox="1">
            <a:spLocks/>
          </p:cNvSpPr>
          <p:nvPr/>
        </p:nvSpPr>
        <p:spPr>
          <a:xfrm>
            <a:off x="1716258" y="197399"/>
            <a:ext cx="9316599" cy="6236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2200" b="1" dirty="0">
                <a:solidFill>
                  <a:srgbClr val="FF0038"/>
                </a:solidFill>
                <a:latin typeface="Bjorn Regular" panose="02000500000000000000" pitchFamily="2" charset="0"/>
                <a:cs typeface="Segoe UI Light" panose="020B0502040204020203" pitchFamily="34" charset="0"/>
              </a:rPr>
              <a:t>MERCADO OBJETIVO Y BUYER</a:t>
            </a:r>
            <a:endParaRPr lang="es-MX" sz="2200" dirty="0">
              <a:solidFill>
                <a:srgbClr val="FF0038"/>
              </a:solidFill>
              <a:latin typeface="Bjorn Regular" panose="02000500000000000000" pitchFamily="2" charset="0"/>
              <a:cs typeface="Segoe UI Light" panose="020B0502040204020203" pitchFamily="34" charset="0"/>
            </a:endParaRPr>
          </a:p>
        </p:txBody>
      </p:sp>
      <p:pic>
        <p:nvPicPr>
          <p:cNvPr id="45" name="Imagen 44">
            <a:extLst>
              <a:ext uri="{FF2B5EF4-FFF2-40B4-BE49-F238E27FC236}">
                <a16:creationId xmlns:a16="http://schemas.microsoft.com/office/drawing/2014/main" id="{A6500821-9F29-037D-74DD-4323E07773AB}"/>
              </a:ext>
            </a:extLst>
          </p:cNvPr>
          <p:cNvPicPr>
            <a:picLocks noChangeAspect="1"/>
          </p:cNvPicPr>
          <p:nvPr/>
        </p:nvPicPr>
        <p:blipFill>
          <a:blip r:embed="rId4">
            <a:lum bright="70000" contrast="-70000"/>
            <a:extLst>
              <a:ext uri="{BEBA8EAE-BF5A-486C-A8C5-ECC9F3942E4B}">
                <a14:imgProps xmlns:a14="http://schemas.microsoft.com/office/drawing/2010/main">
                  <a14:imgLayer r:embed="rId5">
                    <a14:imgEffect>
                      <a14:artisticPhotocopy/>
                    </a14:imgEffect>
                  </a14:imgLayer>
                </a14:imgProps>
              </a:ext>
              <a:ext uri="{28A0092B-C50C-407E-A947-70E740481C1C}">
                <a14:useLocalDpi xmlns:a14="http://schemas.microsoft.com/office/drawing/2010/main" val="0"/>
              </a:ext>
            </a:extLst>
          </a:blip>
          <a:stretch>
            <a:fillRect/>
          </a:stretch>
        </p:blipFill>
        <p:spPr>
          <a:xfrm>
            <a:off x="11328496" y="366365"/>
            <a:ext cx="433127" cy="433127"/>
          </a:xfrm>
          <a:prstGeom prst="rect">
            <a:avLst/>
          </a:prstGeom>
        </p:spPr>
      </p:pic>
      <p:sp>
        <p:nvSpPr>
          <p:cNvPr id="26" name="Rectángulo: esquinas redondeadas 25">
            <a:extLst>
              <a:ext uri="{FF2B5EF4-FFF2-40B4-BE49-F238E27FC236}">
                <a16:creationId xmlns:a16="http://schemas.microsoft.com/office/drawing/2014/main" id="{B2E01CDC-3163-2FCE-A67E-C05AF7504CFD}"/>
              </a:ext>
            </a:extLst>
          </p:cNvPr>
          <p:cNvSpPr/>
          <p:nvPr/>
        </p:nvSpPr>
        <p:spPr>
          <a:xfrm>
            <a:off x="217995" y="1554137"/>
            <a:ext cx="5732429" cy="2990567"/>
          </a:xfrm>
          <a:prstGeom prst="roundRect">
            <a:avLst>
              <a:gd name="adj" fmla="val 3449"/>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600" dirty="0"/>
          </a:p>
        </p:txBody>
      </p:sp>
      <p:pic>
        <p:nvPicPr>
          <p:cNvPr id="3" name="Imagen 2">
            <a:extLst>
              <a:ext uri="{FF2B5EF4-FFF2-40B4-BE49-F238E27FC236}">
                <a16:creationId xmlns:a16="http://schemas.microsoft.com/office/drawing/2014/main" id="{15CC66A2-9E47-4A60-D0CB-780345F26003}"/>
              </a:ext>
            </a:extLst>
          </p:cNvPr>
          <p:cNvPicPr>
            <a:picLocks noChangeAspect="1"/>
          </p:cNvPicPr>
          <p:nvPr/>
        </p:nvPicPr>
        <p:blipFill>
          <a:blip r:embed="rId6"/>
          <a:stretch>
            <a:fillRect/>
          </a:stretch>
        </p:blipFill>
        <p:spPr>
          <a:xfrm>
            <a:off x="358995" y="1719609"/>
            <a:ext cx="5460268" cy="2634027"/>
          </a:xfrm>
          <a:prstGeom prst="rect">
            <a:avLst/>
          </a:prstGeom>
        </p:spPr>
      </p:pic>
      <p:pic>
        <p:nvPicPr>
          <p:cNvPr id="5" name="Imagen 4">
            <a:extLst>
              <a:ext uri="{FF2B5EF4-FFF2-40B4-BE49-F238E27FC236}">
                <a16:creationId xmlns:a16="http://schemas.microsoft.com/office/drawing/2014/main" id="{F271FDDD-9E8A-AA10-C78B-188FC5F3CF27}"/>
              </a:ext>
            </a:extLst>
          </p:cNvPr>
          <p:cNvPicPr>
            <a:picLocks noChangeAspect="1"/>
          </p:cNvPicPr>
          <p:nvPr/>
        </p:nvPicPr>
        <p:blipFill>
          <a:blip r:embed="rId7"/>
          <a:stretch>
            <a:fillRect/>
          </a:stretch>
        </p:blipFill>
        <p:spPr>
          <a:xfrm>
            <a:off x="6437989" y="1753724"/>
            <a:ext cx="5367720" cy="2648265"/>
          </a:xfrm>
          <a:prstGeom prst="rect">
            <a:avLst/>
          </a:prstGeom>
        </p:spPr>
      </p:pic>
      <p:sp>
        <p:nvSpPr>
          <p:cNvPr id="30" name="Rectángulo: esquinas redondeadas 29">
            <a:extLst>
              <a:ext uri="{FF2B5EF4-FFF2-40B4-BE49-F238E27FC236}">
                <a16:creationId xmlns:a16="http://schemas.microsoft.com/office/drawing/2014/main" id="{E775681A-CE2E-0434-129D-9A58BBB21FE2}"/>
              </a:ext>
            </a:extLst>
          </p:cNvPr>
          <p:cNvSpPr/>
          <p:nvPr/>
        </p:nvSpPr>
        <p:spPr>
          <a:xfrm>
            <a:off x="2178109" y="5469623"/>
            <a:ext cx="3567284" cy="61690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s-MX" sz="1600" dirty="0">
                <a:latin typeface="Montserrat" panose="00000500000000000000" pitchFamily="50" charset="0"/>
              </a:rPr>
              <a:t>Comportamiento de las formas de pago y meses de mayor relevancia transaccional durante el año. </a:t>
            </a:r>
            <a:endParaRPr lang="es-CO" sz="2000" dirty="0">
              <a:latin typeface="Montserrat" panose="00000500000000000000" pitchFamily="50" charset="0"/>
            </a:endParaRPr>
          </a:p>
        </p:txBody>
      </p:sp>
      <p:cxnSp>
        <p:nvCxnSpPr>
          <p:cNvPr id="33" name="Conector recto 32">
            <a:extLst>
              <a:ext uri="{FF2B5EF4-FFF2-40B4-BE49-F238E27FC236}">
                <a16:creationId xmlns:a16="http://schemas.microsoft.com/office/drawing/2014/main" id="{5720AF07-9A38-48EC-EA80-E12E92A73BE3}"/>
              </a:ext>
            </a:extLst>
          </p:cNvPr>
          <p:cNvCxnSpPr>
            <a:cxnSpLocks/>
          </p:cNvCxnSpPr>
          <p:nvPr/>
        </p:nvCxnSpPr>
        <p:spPr>
          <a:xfrm>
            <a:off x="9146288" y="2060812"/>
            <a:ext cx="0" cy="2033516"/>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41" name="Conector recto 40">
            <a:extLst>
              <a:ext uri="{FF2B5EF4-FFF2-40B4-BE49-F238E27FC236}">
                <a16:creationId xmlns:a16="http://schemas.microsoft.com/office/drawing/2014/main" id="{9F05E39B-6BF4-EEB1-583E-C18B3715093A}"/>
              </a:ext>
            </a:extLst>
          </p:cNvPr>
          <p:cNvCxnSpPr>
            <a:cxnSpLocks/>
          </p:cNvCxnSpPr>
          <p:nvPr/>
        </p:nvCxnSpPr>
        <p:spPr>
          <a:xfrm>
            <a:off x="11630496" y="2060812"/>
            <a:ext cx="0" cy="2033516"/>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43" name="Conector recto 42">
            <a:extLst>
              <a:ext uri="{FF2B5EF4-FFF2-40B4-BE49-F238E27FC236}">
                <a16:creationId xmlns:a16="http://schemas.microsoft.com/office/drawing/2014/main" id="{55DB3937-60DA-9BAB-B13B-802518901C8C}"/>
              </a:ext>
            </a:extLst>
          </p:cNvPr>
          <p:cNvCxnSpPr>
            <a:cxnSpLocks/>
          </p:cNvCxnSpPr>
          <p:nvPr/>
        </p:nvCxnSpPr>
        <p:spPr>
          <a:xfrm>
            <a:off x="2747695" y="2043752"/>
            <a:ext cx="0" cy="2033516"/>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46" name="Conector recto 45">
            <a:extLst>
              <a:ext uri="{FF2B5EF4-FFF2-40B4-BE49-F238E27FC236}">
                <a16:creationId xmlns:a16="http://schemas.microsoft.com/office/drawing/2014/main" id="{A81F8F72-7A59-F525-E905-F96145B6B4BB}"/>
              </a:ext>
            </a:extLst>
          </p:cNvPr>
          <p:cNvCxnSpPr>
            <a:cxnSpLocks/>
          </p:cNvCxnSpPr>
          <p:nvPr/>
        </p:nvCxnSpPr>
        <p:spPr>
          <a:xfrm>
            <a:off x="5477565" y="2043752"/>
            <a:ext cx="0" cy="2033516"/>
          </a:xfrm>
          <a:prstGeom prst="line">
            <a:avLst/>
          </a:prstGeom>
          <a:ln w="28575">
            <a:solidFill>
              <a:schemeClr val="accent4"/>
            </a:solidFill>
          </a:ln>
        </p:spPr>
        <p:style>
          <a:lnRef idx="1">
            <a:schemeClr val="accent1"/>
          </a:lnRef>
          <a:fillRef idx="0">
            <a:schemeClr val="accent1"/>
          </a:fillRef>
          <a:effectRef idx="0">
            <a:schemeClr val="accent1"/>
          </a:effectRef>
          <a:fontRef idx="minor">
            <a:schemeClr val="tx1"/>
          </a:fontRef>
        </p:style>
      </p:cxnSp>
      <p:sp>
        <p:nvSpPr>
          <p:cNvPr id="48" name="Subtítulo 2">
            <a:extLst>
              <a:ext uri="{FF2B5EF4-FFF2-40B4-BE49-F238E27FC236}">
                <a16:creationId xmlns:a16="http://schemas.microsoft.com/office/drawing/2014/main" id="{4FF373BD-ABA5-E1F8-751B-4DDC1F4FD879}"/>
              </a:ext>
            </a:extLst>
          </p:cNvPr>
          <p:cNvSpPr txBox="1">
            <a:spLocks/>
          </p:cNvSpPr>
          <p:nvPr/>
        </p:nvSpPr>
        <p:spPr>
          <a:xfrm>
            <a:off x="3615282" y="730531"/>
            <a:ext cx="7417574" cy="3388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1600" b="1" dirty="0">
                <a:solidFill>
                  <a:schemeClr val="tx1">
                    <a:lumMod val="75000"/>
                    <a:lumOff val="25000"/>
                  </a:schemeClr>
                </a:solidFill>
                <a:latin typeface="Montserrat" panose="00000500000000000000" pitchFamily="50" charset="0"/>
                <a:cs typeface="Segoe UI Light" panose="020B0502040204020203" pitchFamily="34" charset="0"/>
              </a:rPr>
              <a:t>HITÓRICO VENTAS / FORMAS DE PAGO</a:t>
            </a:r>
          </a:p>
        </p:txBody>
      </p:sp>
      <p:cxnSp>
        <p:nvCxnSpPr>
          <p:cNvPr id="49" name="Conector recto 48">
            <a:extLst>
              <a:ext uri="{FF2B5EF4-FFF2-40B4-BE49-F238E27FC236}">
                <a16:creationId xmlns:a16="http://schemas.microsoft.com/office/drawing/2014/main" id="{18D1B527-C93C-0A17-06E7-BA99C5A9D3E1}"/>
              </a:ext>
            </a:extLst>
          </p:cNvPr>
          <p:cNvCxnSpPr>
            <a:cxnSpLocks/>
          </p:cNvCxnSpPr>
          <p:nvPr/>
        </p:nvCxnSpPr>
        <p:spPr>
          <a:xfrm>
            <a:off x="3923676" y="2702257"/>
            <a:ext cx="0" cy="1254456"/>
          </a:xfrm>
          <a:prstGeom prst="line">
            <a:avLst/>
          </a:prstGeom>
          <a:ln w="28575">
            <a:solidFill>
              <a:schemeClr val="accent4"/>
            </a:solidFill>
            <a:prstDash val="sysDot"/>
          </a:ln>
        </p:spPr>
        <p:style>
          <a:lnRef idx="1">
            <a:schemeClr val="accent1"/>
          </a:lnRef>
          <a:fillRef idx="0">
            <a:schemeClr val="accent1"/>
          </a:fillRef>
          <a:effectRef idx="0">
            <a:schemeClr val="accent1"/>
          </a:effectRef>
          <a:fontRef idx="minor">
            <a:schemeClr val="tx1"/>
          </a:fontRef>
        </p:style>
      </p:cxnSp>
      <p:cxnSp>
        <p:nvCxnSpPr>
          <p:cNvPr id="50" name="Conector recto 49">
            <a:extLst>
              <a:ext uri="{FF2B5EF4-FFF2-40B4-BE49-F238E27FC236}">
                <a16:creationId xmlns:a16="http://schemas.microsoft.com/office/drawing/2014/main" id="{58633173-61D6-E970-4B91-761A3ABB01DD}"/>
              </a:ext>
            </a:extLst>
          </p:cNvPr>
          <p:cNvCxnSpPr>
            <a:cxnSpLocks/>
          </p:cNvCxnSpPr>
          <p:nvPr/>
        </p:nvCxnSpPr>
        <p:spPr>
          <a:xfrm>
            <a:off x="10367694" y="2470245"/>
            <a:ext cx="0" cy="1610435"/>
          </a:xfrm>
          <a:prstGeom prst="line">
            <a:avLst/>
          </a:prstGeom>
          <a:ln w="28575">
            <a:solidFill>
              <a:schemeClr val="accent4"/>
            </a:solidFill>
            <a:prstDash val="sysDot"/>
          </a:ln>
        </p:spPr>
        <p:style>
          <a:lnRef idx="1">
            <a:schemeClr val="accent1"/>
          </a:lnRef>
          <a:fillRef idx="0">
            <a:schemeClr val="accent1"/>
          </a:fillRef>
          <a:effectRef idx="0">
            <a:schemeClr val="accent1"/>
          </a:effectRef>
          <a:fontRef idx="minor">
            <a:schemeClr val="tx1"/>
          </a:fontRef>
        </p:style>
      </p:cxnSp>
      <p:sp>
        <p:nvSpPr>
          <p:cNvPr id="54" name="Rectángulo: esquinas redondeadas 53">
            <a:extLst>
              <a:ext uri="{FF2B5EF4-FFF2-40B4-BE49-F238E27FC236}">
                <a16:creationId xmlns:a16="http://schemas.microsoft.com/office/drawing/2014/main" id="{8E951D9D-0875-8C4A-9B69-9C2B4E747045}"/>
              </a:ext>
            </a:extLst>
          </p:cNvPr>
          <p:cNvSpPr/>
          <p:nvPr/>
        </p:nvSpPr>
        <p:spPr>
          <a:xfrm>
            <a:off x="2511954" y="4055010"/>
            <a:ext cx="794372" cy="243180"/>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5" name="Rectángulo: esquinas redondeadas 54">
            <a:extLst>
              <a:ext uri="{FF2B5EF4-FFF2-40B4-BE49-F238E27FC236}">
                <a16:creationId xmlns:a16="http://schemas.microsoft.com/office/drawing/2014/main" id="{28FCB02D-D90E-2009-5928-356006FFE404}"/>
              </a:ext>
            </a:extLst>
          </p:cNvPr>
          <p:cNvSpPr/>
          <p:nvPr/>
        </p:nvSpPr>
        <p:spPr>
          <a:xfrm>
            <a:off x="8521932" y="4082579"/>
            <a:ext cx="794372" cy="243180"/>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56" name="CuadroTexto 55">
            <a:extLst>
              <a:ext uri="{FF2B5EF4-FFF2-40B4-BE49-F238E27FC236}">
                <a16:creationId xmlns:a16="http://schemas.microsoft.com/office/drawing/2014/main" id="{8DC3FD62-7BA7-2426-416E-46F4FC433194}"/>
              </a:ext>
            </a:extLst>
          </p:cNvPr>
          <p:cNvSpPr txBox="1"/>
          <p:nvPr/>
        </p:nvSpPr>
        <p:spPr>
          <a:xfrm>
            <a:off x="2080588" y="4633112"/>
            <a:ext cx="1855837" cy="338554"/>
          </a:xfrm>
          <a:prstGeom prst="rect">
            <a:avLst/>
          </a:prstGeom>
          <a:noFill/>
        </p:spPr>
        <p:txBody>
          <a:bodyPr wrap="square">
            <a:spAutoFit/>
          </a:bodyPr>
          <a:lstStyle/>
          <a:p>
            <a:pPr algn="ctr"/>
            <a:r>
              <a:rPr lang="es-MX" sz="1600" b="1" dirty="0">
                <a:solidFill>
                  <a:schemeClr val="bg1"/>
                </a:solidFill>
                <a:latin typeface="Montserrat" panose="00000500000000000000" pitchFamily="50" charset="0"/>
              </a:rPr>
              <a:t>Mayo - Junio</a:t>
            </a:r>
            <a:endParaRPr lang="es-CO" sz="1600" b="1" dirty="0">
              <a:solidFill>
                <a:schemeClr val="bg1"/>
              </a:solidFill>
              <a:latin typeface="Montserrat" panose="00000500000000000000" pitchFamily="50" charset="0"/>
            </a:endParaRPr>
          </a:p>
        </p:txBody>
      </p:sp>
      <p:sp>
        <p:nvSpPr>
          <p:cNvPr id="57" name="CuadroTexto 56">
            <a:extLst>
              <a:ext uri="{FF2B5EF4-FFF2-40B4-BE49-F238E27FC236}">
                <a16:creationId xmlns:a16="http://schemas.microsoft.com/office/drawing/2014/main" id="{55F4F5AA-8FA5-3A02-DBA1-CFA07F0CFB53}"/>
              </a:ext>
            </a:extLst>
          </p:cNvPr>
          <p:cNvSpPr txBox="1"/>
          <p:nvPr/>
        </p:nvSpPr>
        <p:spPr>
          <a:xfrm>
            <a:off x="4197848" y="4647168"/>
            <a:ext cx="1522550" cy="338554"/>
          </a:xfrm>
          <a:prstGeom prst="rect">
            <a:avLst/>
          </a:prstGeom>
          <a:noFill/>
        </p:spPr>
        <p:txBody>
          <a:bodyPr wrap="square">
            <a:spAutoFit/>
          </a:bodyPr>
          <a:lstStyle/>
          <a:p>
            <a:pPr algn="ctr"/>
            <a:r>
              <a:rPr lang="es-MX" sz="1600" b="1" dirty="0">
                <a:solidFill>
                  <a:schemeClr val="bg1"/>
                </a:solidFill>
                <a:latin typeface="Montserrat" panose="00000500000000000000" pitchFamily="50" charset="0"/>
              </a:rPr>
              <a:t>Diciembre</a:t>
            </a:r>
            <a:endParaRPr lang="es-CO" sz="1600" b="1" dirty="0">
              <a:solidFill>
                <a:schemeClr val="bg1"/>
              </a:solidFill>
              <a:latin typeface="Montserrat" panose="00000500000000000000" pitchFamily="50" charset="0"/>
            </a:endParaRPr>
          </a:p>
        </p:txBody>
      </p:sp>
      <p:sp>
        <p:nvSpPr>
          <p:cNvPr id="58" name="CuadroTexto 57">
            <a:extLst>
              <a:ext uri="{FF2B5EF4-FFF2-40B4-BE49-F238E27FC236}">
                <a16:creationId xmlns:a16="http://schemas.microsoft.com/office/drawing/2014/main" id="{C37DAE24-660F-C505-6B34-E28816732CBF}"/>
              </a:ext>
            </a:extLst>
          </p:cNvPr>
          <p:cNvSpPr txBox="1"/>
          <p:nvPr/>
        </p:nvSpPr>
        <p:spPr>
          <a:xfrm>
            <a:off x="8112344" y="4650407"/>
            <a:ext cx="1760550" cy="338554"/>
          </a:xfrm>
          <a:prstGeom prst="rect">
            <a:avLst/>
          </a:prstGeom>
          <a:noFill/>
        </p:spPr>
        <p:txBody>
          <a:bodyPr wrap="square">
            <a:spAutoFit/>
          </a:bodyPr>
          <a:lstStyle/>
          <a:p>
            <a:pPr algn="ctr"/>
            <a:r>
              <a:rPr lang="es-MX" sz="1600" b="1" dirty="0">
                <a:solidFill>
                  <a:schemeClr val="bg1"/>
                </a:solidFill>
                <a:latin typeface="Montserrat" panose="00000500000000000000" pitchFamily="50" charset="0"/>
              </a:rPr>
              <a:t>Mayo - Junio</a:t>
            </a:r>
            <a:endParaRPr lang="es-CO" sz="1600" b="1" dirty="0">
              <a:solidFill>
                <a:schemeClr val="bg1"/>
              </a:solidFill>
              <a:latin typeface="Montserrat" panose="00000500000000000000" pitchFamily="50" charset="0"/>
            </a:endParaRPr>
          </a:p>
        </p:txBody>
      </p:sp>
      <p:sp>
        <p:nvSpPr>
          <p:cNvPr id="59" name="CuadroTexto 58">
            <a:extLst>
              <a:ext uri="{FF2B5EF4-FFF2-40B4-BE49-F238E27FC236}">
                <a16:creationId xmlns:a16="http://schemas.microsoft.com/office/drawing/2014/main" id="{06856149-655D-B769-A3C3-79B3D3D4F368}"/>
              </a:ext>
            </a:extLst>
          </p:cNvPr>
          <p:cNvSpPr txBox="1"/>
          <p:nvPr/>
        </p:nvSpPr>
        <p:spPr>
          <a:xfrm>
            <a:off x="10367694" y="4664463"/>
            <a:ext cx="1507935" cy="338554"/>
          </a:xfrm>
          <a:prstGeom prst="rect">
            <a:avLst/>
          </a:prstGeom>
          <a:noFill/>
        </p:spPr>
        <p:txBody>
          <a:bodyPr wrap="square">
            <a:spAutoFit/>
          </a:bodyPr>
          <a:lstStyle/>
          <a:p>
            <a:pPr algn="ctr"/>
            <a:r>
              <a:rPr lang="es-MX" sz="1600" b="1" dirty="0">
                <a:solidFill>
                  <a:schemeClr val="bg1"/>
                </a:solidFill>
                <a:latin typeface="Montserrat" panose="00000500000000000000" pitchFamily="50" charset="0"/>
              </a:rPr>
              <a:t>Diciembre</a:t>
            </a:r>
            <a:endParaRPr lang="es-CO" sz="1600" b="1" dirty="0">
              <a:solidFill>
                <a:schemeClr val="bg1"/>
              </a:solidFill>
              <a:latin typeface="Montserrat" panose="00000500000000000000" pitchFamily="50" charset="0"/>
            </a:endParaRPr>
          </a:p>
        </p:txBody>
      </p:sp>
      <p:sp>
        <p:nvSpPr>
          <p:cNvPr id="60" name="Rectángulo: esquinas redondeadas 59">
            <a:extLst>
              <a:ext uri="{FF2B5EF4-FFF2-40B4-BE49-F238E27FC236}">
                <a16:creationId xmlns:a16="http://schemas.microsoft.com/office/drawing/2014/main" id="{6FA3489F-AD39-DDF3-15D0-50B2F9649CF3}"/>
              </a:ext>
            </a:extLst>
          </p:cNvPr>
          <p:cNvSpPr/>
          <p:nvPr/>
        </p:nvSpPr>
        <p:spPr>
          <a:xfrm>
            <a:off x="6350762" y="5301391"/>
            <a:ext cx="1760550" cy="1017454"/>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MX" sz="1400" b="1" dirty="0">
                <a:latin typeface="Montserrat" panose="00000500000000000000" pitchFamily="50" charset="0"/>
              </a:rPr>
              <a:t>PSE</a:t>
            </a:r>
          </a:p>
          <a:p>
            <a:endParaRPr lang="es-MX" sz="1400" b="1" dirty="0">
              <a:latin typeface="Montserrat" panose="00000500000000000000" pitchFamily="50" charset="0"/>
            </a:endParaRPr>
          </a:p>
          <a:p>
            <a:r>
              <a:rPr lang="es-MX" sz="1400" b="1" dirty="0">
                <a:latin typeface="Montserrat" panose="00000500000000000000" pitchFamily="50" charset="0"/>
              </a:rPr>
              <a:t>TARJETA CRÉDITO</a:t>
            </a:r>
          </a:p>
          <a:p>
            <a:endParaRPr lang="es-MX" sz="1400" b="1" dirty="0">
              <a:latin typeface="Montserrat" panose="00000500000000000000" pitchFamily="50" charset="0"/>
            </a:endParaRPr>
          </a:p>
          <a:p>
            <a:r>
              <a:rPr lang="es-MX" sz="1400" b="1" dirty="0">
                <a:latin typeface="Montserrat" panose="00000500000000000000" pitchFamily="50" charset="0"/>
              </a:rPr>
              <a:t>EFECTIVO</a:t>
            </a:r>
            <a:endParaRPr lang="es-CO" b="1" dirty="0">
              <a:latin typeface="Montserrat" panose="00000500000000000000" pitchFamily="50" charset="0"/>
            </a:endParaRPr>
          </a:p>
        </p:txBody>
      </p:sp>
      <p:sp>
        <p:nvSpPr>
          <p:cNvPr id="23" name="Elipse 22">
            <a:extLst>
              <a:ext uri="{FF2B5EF4-FFF2-40B4-BE49-F238E27FC236}">
                <a16:creationId xmlns:a16="http://schemas.microsoft.com/office/drawing/2014/main" id="{1637C6A2-00DD-7C4C-DC58-81BB60D49FD9}"/>
              </a:ext>
            </a:extLst>
          </p:cNvPr>
          <p:cNvSpPr/>
          <p:nvPr/>
        </p:nvSpPr>
        <p:spPr>
          <a:xfrm>
            <a:off x="5953808" y="6108192"/>
            <a:ext cx="327808" cy="297294"/>
          </a:xfrm>
          <a:prstGeom prst="ellipse">
            <a:avLst/>
          </a:prstGeom>
          <a:solidFill>
            <a:srgbClr val="00B05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latin typeface="Montserrat" panose="00000500000000000000" pitchFamily="50" charset="0"/>
            </a:endParaRPr>
          </a:p>
        </p:txBody>
      </p:sp>
      <p:sp>
        <p:nvSpPr>
          <p:cNvPr id="63" name="Elipse 62">
            <a:extLst>
              <a:ext uri="{FF2B5EF4-FFF2-40B4-BE49-F238E27FC236}">
                <a16:creationId xmlns:a16="http://schemas.microsoft.com/office/drawing/2014/main" id="{8F13F1BB-AFC7-6D6B-8E8D-B940B0546B01}"/>
              </a:ext>
            </a:extLst>
          </p:cNvPr>
          <p:cNvSpPr/>
          <p:nvPr/>
        </p:nvSpPr>
        <p:spPr>
          <a:xfrm>
            <a:off x="5953808" y="5656868"/>
            <a:ext cx="327808" cy="297294"/>
          </a:xfrm>
          <a:prstGeom prst="ellipse">
            <a:avLst/>
          </a:prstGeom>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latin typeface="Montserrat" panose="00000500000000000000" pitchFamily="50" charset="0"/>
            </a:endParaRPr>
          </a:p>
        </p:txBody>
      </p:sp>
      <p:sp>
        <p:nvSpPr>
          <p:cNvPr id="64" name="Elipse 63">
            <a:extLst>
              <a:ext uri="{FF2B5EF4-FFF2-40B4-BE49-F238E27FC236}">
                <a16:creationId xmlns:a16="http://schemas.microsoft.com/office/drawing/2014/main" id="{A33D4ACF-56DC-EAEB-D271-40539AC726DF}"/>
              </a:ext>
            </a:extLst>
          </p:cNvPr>
          <p:cNvSpPr/>
          <p:nvPr/>
        </p:nvSpPr>
        <p:spPr>
          <a:xfrm>
            <a:off x="5953808" y="5223029"/>
            <a:ext cx="327808" cy="297294"/>
          </a:xfrm>
          <a:prstGeom prst="ellipse">
            <a:avLst/>
          </a:prstGeom>
          <a:solidFill>
            <a:srgbClr val="FE0036"/>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latin typeface="Montserrat" panose="00000500000000000000" pitchFamily="50" charset="0"/>
            </a:endParaRPr>
          </a:p>
        </p:txBody>
      </p:sp>
    </p:spTree>
    <p:extLst>
      <p:ext uri="{BB962C8B-B14F-4D97-AF65-F5344CB8AC3E}">
        <p14:creationId xmlns:p14="http://schemas.microsoft.com/office/powerpoint/2010/main" val="5426214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E41726CC-2C3A-49D4-BA4B-F7CF1AC36FE9}"/>
              </a:ext>
            </a:extLst>
          </p:cNvPr>
          <p:cNvSpPr/>
          <p:nvPr/>
        </p:nvSpPr>
        <p:spPr>
          <a:xfrm>
            <a:off x="0" y="868454"/>
            <a:ext cx="12192000" cy="5989545"/>
          </a:xfrm>
          <a:prstGeom prst="rect">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100">
              <a:solidFill>
                <a:schemeClr val="bg1"/>
              </a:solidFill>
            </a:endParaRPr>
          </a:p>
        </p:txBody>
      </p:sp>
      <p:sp>
        <p:nvSpPr>
          <p:cNvPr id="11" name="Rectángulo: esquinas redondeadas 10">
            <a:extLst>
              <a:ext uri="{FF2B5EF4-FFF2-40B4-BE49-F238E27FC236}">
                <a16:creationId xmlns:a16="http://schemas.microsoft.com/office/drawing/2014/main" id="{B7110A0B-7622-434E-B357-0AF5CFD881F5}"/>
              </a:ext>
            </a:extLst>
          </p:cNvPr>
          <p:cNvSpPr/>
          <p:nvPr/>
        </p:nvSpPr>
        <p:spPr>
          <a:xfrm>
            <a:off x="3319973" y="661180"/>
            <a:ext cx="8773551" cy="449378"/>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pic>
        <p:nvPicPr>
          <p:cNvPr id="14" name="Imagen 13">
            <a:extLst>
              <a:ext uri="{FF2B5EF4-FFF2-40B4-BE49-F238E27FC236}">
                <a16:creationId xmlns:a16="http://schemas.microsoft.com/office/drawing/2014/main" id="{D4F73206-F9BF-4B88-B093-26100A059DFA}"/>
              </a:ext>
            </a:extLst>
          </p:cNvPr>
          <p:cNvPicPr>
            <a:picLocks noChangeAspect="1"/>
          </p:cNvPicPr>
          <p:nvPr/>
        </p:nvPicPr>
        <p:blipFill rotWithShape="1">
          <a:blip r:embed="rId3"/>
          <a:srcRect r="7077"/>
          <a:stretch/>
        </p:blipFill>
        <p:spPr>
          <a:xfrm>
            <a:off x="258811" y="137875"/>
            <a:ext cx="1752756" cy="635692"/>
          </a:xfrm>
          <a:prstGeom prst="rect">
            <a:avLst/>
          </a:prstGeom>
        </p:spPr>
      </p:pic>
      <p:sp>
        <p:nvSpPr>
          <p:cNvPr id="15" name="Subtítulo 2">
            <a:extLst>
              <a:ext uri="{FF2B5EF4-FFF2-40B4-BE49-F238E27FC236}">
                <a16:creationId xmlns:a16="http://schemas.microsoft.com/office/drawing/2014/main" id="{2CE01807-A985-468E-AB0B-63F8B12C35FC}"/>
              </a:ext>
            </a:extLst>
          </p:cNvPr>
          <p:cNvSpPr txBox="1">
            <a:spLocks/>
          </p:cNvSpPr>
          <p:nvPr/>
        </p:nvSpPr>
        <p:spPr>
          <a:xfrm>
            <a:off x="3615282" y="730531"/>
            <a:ext cx="7417574" cy="3388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1600" b="1" dirty="0">
                <a:solidFill>
                  <a:schemeClr val="tx1">
                    <a:lumMod val="75000"/>
                    <a:lumOff val="25000"/>
                  </a:schemeClr>
                </a:solidFill>
                <a:latin typeface="Montserrat" panose="00000500000000000000" pitchFamily="50" charset="0"/>
                <a:cs typeface="Segoe UI Light" panose="020B0502040204020203" pitchFamily="34" charset="0"/>
              </a:rPr>
              <a:t>HITÓRICO VENTAS / FORMAS DE PAGO</a:t>
            </a:r>
          </a:p>
        </p:txBody>
      </p:sp>
      <p:sp>
        <p:nvSpPr>
          <p:cNvPr id="16" name="Elipse 15">
            <a:extLst>
              <a:ext uri="{FF2B5EF4-FFF2-40B4-BE49-F238E27FC236}">
                <a16:creationId xmlns:a16="http://schemas.microsoft.com/office/drawing/2014/main" id="{163FA4F9-F47A-473D-A976-C4C8BDFE15EE}"/>
              </a:ext>
            </a:extLst>
          </p:cNvPr>
          <p:cNvSpPr/>
          <p:nvPr/>
        </p:nvSpPr>
        <p:spPr>
          <a:xfrm>
            <a:off x="11149061" y="183331"/>
            <a:ext cx="770060" cy="770060"/>
          </a:xfrm>
          <a:prstGeom prst="ellipse">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6" name="Subtítulo 2">
            <a:extLst>
              <a:ext uri="{FF2B5EF4-FFF2-40B4-BE49-F238E27FC236}">
                <a16:creationId xmlns:a16="http://schemas.microsoft.com/office/drawing/2014/main" id="{E8CC6EB5-4779-4457-A127-6E6651688CC3}"/>
              </a:ext>
            </a:extLst>
          </p:cNvPr>
          <p:cNvSpPr txBox="1">
            <a:spLocks/>
          </p:cNvSpPr>
          <p:nvPr/>
        </p:nvSpPr>
        <p:spPr>
          <a:xfrm>
            <a:off x="1716258" y="197399"/>
            <a:ext cx="9316599" cy="6236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2200" b="1" dirty="0">
                <a:solidFill>
                  <a:srgbClr val="FF0038"/>
                </a:solidFill>
                <a:latin typeface="Bjorn Regular" panose="02000500000000000000" pitchFamily="2" charset="0"/>
                <a:cs typeface="Segoe UI Light" panose="020B0502040204020203" pitchFamily="34" charset="0"/>
              </a:rPr>
              <a:t>MERCADO OBJETIVO Y BUYER</a:t>
            </a:r>
            <a:endParaRPr lang="es-MX" sz="2200" dirty="0">
              <a:solidFill>
                <a:srgbClr val="FF0038"/>
              </a:solidFill>
              <a:latin typeface="Bjorn Regular" panose="02000500000000000000" pitchFamily="2" charset="0"/>
              <a:cs typeface="Segoe UI Light" panose="020B0502040204020203" pitchFamily="34" charset="0"/>
            </a:endParaRPr>
          </a:p>
        </p:txBody>
      </p:sp>
      <p:pic>
        <p:nvPicPr>
          <p:cNvPr id="45" name="Imagen 44">
            <a:extLst>
              <a:ext uri="{FF2B5EF4-FFF2-40B4-BE49-F238E27FC236}">
                <a16:creationId xmlns:a16="http://schemas.microsoft.com/office/drawing/2014/main" id="{A6500821-9F29-037D-74DD-4323E07773AB}"/>
              </a:ext>
            </a:extLst>
          </p:cNvPr>
          <p:cNvPicPr>
            <a:picLocks noChangeAspect="1"/>
          </p:cNvPicPr>
          <p:nvPr/>
        </p:nvPicPr>
        <p:blipFill>
          <a:blip r:embed="rId4">
            <a:lum bright="70000" contrast="-70000"/>
            <a:extLst>
              <a:ext uri="{BEBA8EAE-BF5A-486C-A8C5-ECC9F3942E4B}">
                <a14:imgProps xmlns:a14="http://schemas.microsoft.com/office/drawing/2010/main">
                  <a14:imgLayer r:embed="rId5">
                    <a14:imgEffect>
                      <a14:artisticPhotocopy/>
                    </a14:imgEffect>
                  </a14:imgLayer>
                </a14:imgProps>
              </a:ext>
              <a:ext uri="{28A0092B-C50C-407E-A947-70E740481C1C}">
                <a14:useLocalDpi xmlns:a14="http://schemas.microsoft.com/office/drawing/2010/main" val="0"/>
              </a:ext>
            </a:extLst>
          </a:blip>
          <a:stretch>
            <a:fillRect/>
          </a:stretch>
        </p:blipFill>
        <p:spPr>
          <a:xfrm>
            <a:off x="11328496" y="366365"/>
            <a:ext cx="433127" cy="433127"/>
          </a:xfrm>
          <a:prstGeom prst="rect">
            <a:avLst/>
          </a:prstGeom>
        </p:spPr>
      </p:pic>
      <p:sp>
        <p:nvSpPr>
          <p:cNvPr id="2" name="Rectángulo: esquinas redondeadas 1">
            <a:extLst>
              <a:ext uri="{FF2B5EF4-FFF2-40B4-BE49-F238E27FC236}">
                <a16:creationId xmlns:a16="http://schemas.microsoft.com/office/drawing/2014/main" id="{8C6856B9-7D63-04CC-7C6F-D9EBE86D4103}"/>
              </a:ext>
            </a:extLst>
          </p:cNvPr>
          <p:cNvSpPr/>
          <p:nvPr/>
        </p:nvSpPr>
        <p:spPr>
          <a:xfrm>
            <a:off x="752233" y="2868693"/>
            <a:ext cx="1039106" cy="376405"/>
          </a:xfrm>
          <a:prstGeom prst="roundRect">
            <a:avLst>
              <a:gd name="adj" fmla="val 14725"/>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latin typeface="Montserrat" panose="00000500000000000000" pitchFamily="50" charset="0"/>
            </a:endParaRPr>
          </a:p>
        </p:txBody>
      </p:sp>
      <p:sp>
        <p:nvSpPr>
          <p:cNvPr id="31" name="Rectángulo: esquinas redondeadas 30">
            <a:extLst>
              <a:ext uri="{FF2B5EF4-FFF2-40B4-BE49-F238E27FC236}">
                <a16:creationId xmlns:a16="http://schemas.microsoft.com/office/drawing/2014/main" id="{34A53A74-2FDC-593B-BE5B-8D4AFB0941C2}"/>
              </a:ext>
            </a:extLst>
          </p:cNvPr>
          <p:cNvSpPr/>
          <p:nvPr/>
        </p:nvSpPr>
        <p:spPr>
          <a:xfrm>
            <a:off x="615838" y="2507292"/>
            <a:ext cx="1311895" cy="3455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latin typeface="Montserrat" panose="00000500000000000000" pitchFamily="50" charset="0"/>
              </a:rPr>
              <a:t>16.341 M</a:t>
            </a:r>
            <a:endParaRPr lang="es-CO" dirty="0">
              <a:latin typeface="Montserrat" panose="00000500000000000000" pitchFamily="50" charset="0"/>
            </a:endParaRPr>
          </a:p>
        </p:txBody>
      </p:sp>
      <p:sp>
        <p:nvSpPr>
          <p:cNvPr id="66" name="Rectángulo: esquinas redondeadas 65">
            <a:extLst>
              <a:ext uri="{FF2B5EF4-FFF2-40B4-BE49-F238E27FC236}">
                <a16:creationId xmlns:a16="http://schemas.microsoft.com/office/drawing/2014/main" id="{FE4E0F64-66FB-FD60-3750-0F593D50EE23}"/>
              </a:ext>
            </a:extLst>
          </p:cNvPr>
          <p:cNvSpPr/>
          <p:nvPr/>
        </p:nvSpPr>
        <p:spPr>
          <a:xfrm>
            <a:off x="757195" y="2869180"/>
            <a:ext cx="1001884" cy="3455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lumMod val="75000"/>
                    <a:lumOff val="25000"/>
                  </a:schemeClr>
                </a:solidFill>
                <a:latin typeface="Montserrat" panose="00000500000000000000" pitchFamily="50" charset="0"/>
              </a:rPr>
              <a:t>2020</a:t>
            </a:r>
            <a:endParaRPr lang="es-CO" dirty="0">
              <a:solidFill>
                <a:schemeClr val="tx1">
                  <a:lumMod val="75000"/>
                  <a:lumOff val="25000"/>
                </a:schemeClr>
              </a:solidFill>
              <a:latin typeface="Montserrat" panose="00000500000000000000" pitchFamily="50" charset="0"/>
            </a:endParaRPr>
          </a:p>
        </p:txBody>
      </p:sp>
      <p:sp>
        <p:nvSpPr>
          <p:cNvPr id="32" name="Rectángulo: esquinas redondeadas 31">
            <a:extLst>
              <a:ext uri="{FF2B5EF4-FFF2-40B4-BE49-F238E27FC236}">
                <a16:creationId xmlns:a16="http://schemas.microsoft.com/office/drawing/2014/main" id="{F9A4B400-328B-444B-3F35-2E07412C2A29}"/>
              </a:ext>
            </a:extLst>
          </p:cNvPr>
          <p:cNvSpPr/>
          <p:nvPr/>
        </p:nvSpPr>
        <p:spPr>
          <a:xfrm>
            <a:off x="2110432" y="1870155"/>
            <a:ext cx="1039106" cy="1374943"/>
          </a:xfrm>
          <a:prstGeom prst="roundRect">
            <a:avLst>
              <a:gd name="adj" fmla="val 7473"/>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latin typeface="Montserrat" panose="00000500000000000000" pitchFamily="50" charset="0"/>
            </a:endParaRPr>
          </a:p>
        </p:txBody>
      </p:sp>
      <p:sp>
        <p:nvSpPr>
          <p:cNvPr id="33" name="Rectángulo: esquinas redondeadas 32">
            <a:extLst>
              <a:ext uri="{FF2B5EF4-FFF2-40B4-BE49-F238E27FC236}">
                <a16:creationId xmlns:a16="http://schemas.microsoft.com/office/drawing/2014/main" id="{EAE266C2-C62C-A790-9AA1-708ADBB10AE5}"/>
              </a:ext>
            </a:extLst>
          </p:cNvPr>
          <p:cNvSpPr/>
          <p:nvPr/>
        </p:nvSpPr>
        <p:spPr>
          <a:xfrm>
            <a:off x="1974037" y="1470058"/>
            <a:ext cx="1311895" cy="3455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b="1" dirty="0">
                <a:latin typeface="Montserrat" panose="00000500000000000000" pitchFamily="50" charset="0"/>
              </a:rPr>
              <a:t>51.539 M</a:t>
            </a:r>
            <a:endParaRPr lang="es-CO" dirty="0">
              <a:latin typeface="Montserrat" panose="00000500000000000000" pitchFamily="50" charset="0"/>
            </a:endParaRPr>
          </a:p>
        </p:txBody>
      </p:sp>
      <p:sp>
        <p:nvSpPr>
          <p:cNvPr id="34" name="Rectángulo: esquinas redondeadas 33">
            <a:extLst>
              <a:ext uri="{FF2B5EF4-FFF2-40B4-BE49-F238E27FC236}">
                <a16:creationId xmlns:a16="http://schemas.microsoft.com/office/drawing/2014/main" id="{44A134B2-E163-E82C-F379-9E5F02B929EE}"/>
              </a:ext>
            </a:extLst>
          </p:cNvPr>
          <p:cNvSpPr/>
          <p:nvPr/>
        </p:nvSpPr>
        <p:spPr>
          <a:xfrm>
            <a:off x="2115394" y="2869180"/>
            <a:ext cx="1001884" cy="3455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lumMod val="75000"/>
                    <a:lumOff val="25000"/>
                  </a:schemeClr>
                </a:solidFill>
                <a:latin typeface="Montserrat" panose="00000500000000000000" pitchFamily="50" charset="0"/>
              </a:rPr>
              <a:t>2021</a:t>
            </a:r>
            <a:endParaRPr lang="es-CO" dirty="0">
              <a:solidFill>
                <a:schemeClr val="tx1">
                  <a:lumMod val="75000"/>
                  <a:lumOff val="25000"/>
                </a:schemeClr>
              </a:solidFill>
              <a:latin typeface="Montserrat" panose="00000500000000000000" pitchFamily="50" charset="0"/>
            </a:endParaRPr>
          </a:p>
        </p:txBody>
      </p:sp>
      <p:sp>
        <p:nvSpPr>
          <p:cNvPr id="35" name="CuadroTexto 34">
            <a:extLst>
              <a:ext uri="{FF2B5EF4-FFF2-40B4-BE49-F238E27FC236}">
                <a16:creationId xmlns:a16="http://schemas.microsoft.com/office/drawing/2014/main" id="{13787ADD-AE19-51B7-3EAE-33FED9D04C74}"/>
              </a:ext>
            </a:extLst>
          </p:cNvPr>
          <p:cNvSpPr txBox="1"/>
          <p:nvPr/>
        </p:nvSpPr>
        <p:spPr>
          <a:xfrm>
            <a:off x="729122" y="1405373"/>
            <a:ext cx="1247775" cy="461665"/>
          </a:xfrm>
          <a:prstGeom prst="rect">
            <a:avLst/>
          </a:prstGeom>
          <a:noFill/>
        </p:spPr>
        <p:txBody>
          <a:bodyPr wrap="square">
            <a:spAutoFit/>
          </a:bodyPr>
          <a:lstStyle/>
          <a:p>
            <a:r>
              <a:rPr lang="en-GB" sz="2400" b="1" dirty="0">
                <a:solidFill>
                  <a:schemeClr val="bg1"/>
                </a:solidFill>
                <a:latin typeface="Montserrat" panose="00000500000000000000" pitchFamily="50" charset="0"/>
              </a:rPr>
              <a:t>+ 215%</a:t>
            </a:r>
            <a:endParaRPr lang="es-CO" sz="2400" b="1" dirty="0">
              <a:solidFill>
                <a:schemeClr val="bg1"/>
              </a:solidFill>
              <a:latin typeface="Montserrat" panose="00000500000000000000" pitchFamily="50" charset="0"/>
            </a:endParaRPr>
          </a:p>
        </p:txBody>
      </p:sp>
      <p:pic>
        <p:nvPicPr>
          <p:cNvPr id="37" name="Imagen 36">
            <a:extLst>
              <a:ext uri="{FF2B5EF4-FFF2-40B4-BE49-F238E27FC236}">
                <a16:creationId xmlns:a16="http://schemas.microsoft.com/office/drawing/2014/main" id="{D6233606-EF6B-68B1-2ADD-E7AFF00BB165}"/>
              </a:ext>
            </a:extLst>
          </p:cNvPr>
          <p:cNvPicPr>
            <a:picLocks noChangeAspect="1"/>
          </p:cNvPicPr>
          <p:nvPr/>
        </p:nvPicPr>
        <p:blipFill>
          <a:blip r:embed="rId6">
            <a:lum bright="70000" contrast="-70000"/>
            <a:extLst>
              <a:ext uri="{BEBA8EAE-BF5A-486C-A8C5-ECC9F3942E4B}">
                <a14:imgProps xmlns:a14="http://schemas.microsoft.com/office/drawing/2010/main">
                  <a14:imgLayer r:embed="rId7">
                    <a14:imgEffect>
                      <a14:artisticPhotocopy/>
                    </a14:imgEffect>
                  </a14:imgLayer>
                </a14:imgProps>
              </a:ext>
              <a:ext uri="{28A0092B-C50C-407E-A947-70E740481C1C}">
                <a14:useLocalDpi xmlns:a14="http://schemas.microsoft.com/office/drawing/2010/main" val="0"/>
              </a:ext>
            </a:extLst>
          </a:blip>
          <a:stretch>
            <a:fillRect/>
          </a:stretch>
        </p:blipFill>
        <p:spPr>
          <a:xfrm>
            <a:off x="961838" y="1721820"/>
            <a:ext cx="710644" cy="710644"/>
          </a:xfrm>
          <a:prstGeom prst="rect">
            <a:avLst/>
          </a:prstGeom>
        </p:spPr>
      </p:pic>
      <p:sp>
        <p:nvSpPr>
          <p:cNvPr id="38" name="Rectángulo: esquinas redondeadas 37">
            <a:extLst>
              <a:ext uri="{FF2B5EF4-FFF2-40B4-BE49-F238E27FC236}">
                <a16:creationId xmlns:a16="http://schemas.microsoft.com/office/drawing/2014/main" id="{370A443C-D795-6D1A-3F10-23F90F6EA3EE}"/>
              </a:ext>
            </a:extLst>
          </p:cNvPr>
          <p:cNvSpPr/>
          <p:nvPr/>
        </p:nvSpPr>
        <p:spPr>
          <a:xfrm>
            <a:off x="682524" y="4258048"/>
            <a:ext cx="2467013" cy="2108124"/>
          </a:xfrm>
          <a:prstGeom prst="roundRect">
            <a:avLst>
              <a:gd name="adj" fmla="val 6804"/>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latin typeface="Montserrat" panose="00000500000000000000" pitchFamily="50" charset="0"/>
              </a:rPr>
              <a:t>El volumen de las ventas TOTALES hechas en 2021 crecieron en un 215% en comparación con el año anterior.</a:t>
            </a:r>
            <a:endParaRPr lang="es-CO" sz="1600" dirty="0">
              <a:latin typeface="Montserrat" panose="00000500000000000000" pitchFamily="50" charset="0"/>
            </a:endParaRPr>
          </a:p>
        </p:txBody>
      </p:sp>
      <p:sp>
        <p:nvSpPr>
          <p:cNvPr id="40" name="Rectángulo: esquinas redondeadas 39">
            <a:extLst>
              <a:ext uri="{FF2B5EF4-FFF2-40B4-BE49-F238E27FC236}">
                <a16:creationId xmlns:a16="http://schemas.microsoft.com/office/drawing/2014/main" id="{9910CC88-1814-7F83-3AF1-325B7F57E302}"/>
              </a:ext>
            </a:extLst>
          </p:cNvPr>
          <p:cNvSpPr/>
          <p:nvPr/>
        </p:nvSpPr>
        <p:spPr>
          <a:xfrm>
            <a:off x="573340" y="3527436"/>
            <a:ext cx="2837221" cy="61690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b="1" dirty="0">
                <a:latin typeface="Montserrat" panose="00000500000000000000" pitchFamily="50" charset="0"/>
              </a:rPr>
              <a:t>HISTÓRICO VOLUMEN VENTAS</a:t>
            </a:r>
          </a:p>
          <a:p>
            <a:pPr algn="ctr"/>
            <a:r>
              <a:rPr lang="es-MX" sz="1600" b="1" dirty="0">
                <a:latin typeface="Montserrat" panose="00000500000000000000" pitchFamily="50" charset="0"/>
              </a:rPr>
              <a:t>$ 67.880 Millones (100%)</a:t>
            </a:r>
            <a:endParaRPr lang="es-CO" sz="1600" b="1" dirty="0">
              <a:latin typeface="Montserrat" panose="00000500000000000000" pitchFamily="50" charset="0"/>
            </a:endParaRPr>
          </a:p>
        </p:txBody>
      </p:sp>
      <p:cxnSp>
        <p:nvCxnSpPr>
          <p:cNvPr id="5" name="Conector recto 4">
            <a:extLst>
              <a:ext uri="{FF2B5EF4-FFF2-40B4-BE49-F238E27FC236}">
                <a16:creationId xmlns:a16="http://schemas.microsoft.com/office/drawing/2014/main" id="{84599936-70FF-2F31-0CCE-ED11E2C7EDBE}"/>
              </a:ext>
            </a:extLst>
          </p:cNvPr>
          <p:cNvCxnSpPr/>
          <p:nvPr/>
        </p:nvCxnSpPr>
        <p:spPr>
          <a:xfrm>
            <a:off x="710389" y="3431900"/>
            <a:ext cx="2480093"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42" name="Rectángulo: esquinas redondeadas 41">
            <a:extLst>
              <a:ext uri="{FF2B5EF4-FFF2-40B4-BE49-F238E27FC236}">
                <a16:creationId xmlns:a16="http://schemas.microsoft.com/office/drawing/2014/main" id="{6C7C74AB-209B-0AB5-319C-368032BF3006}"/>
              </a:ext>
            </a:extLst>
          </p:cNvPr>
          <p:cNvSpPr/>
          <p:nvPr/>
        </p:nvSpPr>
        <p:spPr>
          <a:xfrm>
            <a:off x="4453305" y="2987778"/>
            <a:ext cx="870466" cy="254203"/>
          </a:xfrm>
          <a:prstGeom prst="roundRect">
            <a:avLst>
              <a:gd name="adj" fmla="val 14725"/>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latin typeface="Montserrat" panose="00000500000000000000" pitchFamily="50" charset="0"/>
            </a:endParaRPr>
          </a:p>
        </p:txBody>
      </p:sp>
      <p:sp>
        <p:nvSpPr>
          <p:cNvPr id="43" name="Rectángulo: esquinas redondeadas 42">
            <a:extLst>
              <a:ext uri="{FF2B5EF4-FFF2-40B4-BE49-F238E27FC236}">
                <a16:creationId xmlns:a16="http://schemas.microsoft.com/office/drawing/2014/main" id="{C202308A-5732-A99A-B3EF-F9739908AF63}"/>
              </a:ext>
            </a:extLst>
          </p:cNvPr>
          <p:cNvSpPr/>
          <p:nvPr/>
        </p:nvSpPr>
        <p:spPr>
          <a:xfrm>
            <a:off x="4248669" y="2613359"/>
            <a:ext cx="1311895" cy="3455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latin typeface="Montserrat" panose="00000500000000000000" pitchFamily="50" charset="0"/>
              </a:rPr>
              <a:t>159 M</a:t>
            </a:r>
            <a:endParaRPr lang="es-CO" sz="1600" dirty="0">
              <a:latin typeface="Montserrat" panose="00000500000000000000" pitchFamily="50" charset="0"/>
            </a:endParaRPr>
          </a:p>
        </p:txBody>
      </p:sp>
      <p:sp>
        <p:nvSpPr>
          <p:cNvPr id="44" name="Rectángulo: esquinas redondeadas 43">
            <a:extLst>
              <a:ext uri="{FF2B5EF4-FFF2-40B4-BE49-F238E27FC236}">
                <a16:creationId xmlns:a16="http://schemas.microsoft.com/office/drawing/2014/main" id="{04D2587A-9EFB-5931-E506-B18444EC4B1E}"/>
              </a:ext>
            </a:extLst>
          </p:cNvPr>
          <p:cNvSpPr/>
          <p:nvPr/>
        </p:nvSpPr>
        <p:spPr>
          <a:xfrm>
            <a:off x="4390026" y="2947951"/>
            <a:ext cx="1001884" cy="3455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lumMod val="75000"/>
                    <a:lumOff val="25000"/>
                  </a:schemeClr>
                </a:solidFill>
                <a:latin typeface="Montserrat" panose="00000500000000000000" pitchFamily="50" charset="0"/>
              </a:rPr>
              <a:t>2020</a:t>
            </a:r>
            <a:endParaRPr lang="es-CO" sz="1400" dirty="0">
              <a:solidFill>
                <a:schemeClr val="tx1">
                  <a:lumMod val="75000"/>
                  <a:lumOff val="25000"/>
                </a:schemeClr>
              </a:solidFill>
              <a:latin typeface="Montserrat" panose="00000500000000000000" pitchFamily="50" charset="0"/>
            </a:endParaRPr>
          </a:p>
        </p:txBody>
      </p:sp>
      <p:sp>
        <p:nvSpPr>
          <p:cNvPr id="62" name="Rectángulo: esquinas redondeadas 61">
            <a:extLst>
              <a:ext uri="{FF2B5EF4-FFF2-40B4-BE49-F238E27FC236}">
                <a16:creationId xmlns:a16="http://schemas.microsoft.com/office/drawing/2014/main" id="{D1E07383-5631-27AC-C637-D4E786234987}"/>
              </a:ext>
            </a:extLst>
          </p:cNvPr>
          <p:cNvSpPr/>
          <p:nvPr/>
        </p:nvSpPr>
        <p:spPr>
          <a:xfrm>
            <a:off x="5634080" y="2715904"/>
            <a:ext cx="870466" cy="526076"/>
          </a:xfrm>
          <a:prstGeom prst="roundRect">
            <a:avLst>
              <a:gd name="adj" fmla="val 7473"/>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latin typeface="Montserrat" panose="00000500000000000000" pitchFamily="50" charset="0"/>
            </a:endParaRPr>
          </a:p>
        </p:txBody>
      </p:sp>
      <p:sp>
        <p:nvSpPr>
          <p:cNvPr id="67" name="Rectángulo: esquinas redondeadas 66">
            <a:extLst>
              <a:ext uri="{FF2B5EF4-FFF2-40B4-BE49-F238E27FC236}">
                <a16:creationId xmlns:a16="http://schemas.microsoft.com/office/drawing/2014/main" id="{A328C8BA-2A62-EED4-C766-C36CC7DEC5E3}"/>
              </a:ext>
            </a:extLst>
          </p:cNvPr>
          <p:cNvSpPr/>
          <p:nvPr/>
        </p:nvSpPr>
        <p:spPr>
          <a:xfrm>
            <a:off x="5443092" y="2367698"/>
            <a:ext cx="1311895" cy="3455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latin typeface="Montserrat" panose="00000500000000000000" pitchFamily="50" charset="0"/>
              </a:rPr>
              <a:t>1.763 M</a:t>
            </a:r>
            <a:endParaRPr lang="es-CO" sz="1600" dirty="0">
              <a:latin typeface="Montserrat" panose="00000500000000000000" pitchFamily="50" charset="0"/>
            </a:endParaRPr>
          </a:p>
        </p:txBody>
      </p:sp>
      <p:sp>
        <p:nvSpPr>
          <p:cNvPr id="68" name="Rectángulo: esquinas redondeadas 67">
            <a:extLst>
              <a:ext uri="{FF2B5EF4-FFF2-40B4-BE49-F238E27FC236}">
                <a16:creationId xmlns:a16="http://schemas.microsoft.com/office/drawing/2014/main" id="{D9720201-379D-7CC9-97FC-A7510B9F136A}"/>
              </a:ext>
            </a:extLst>
          </p:cNvPr>
          <p:cNvSpPr/>
          <p:nvPr/>
        </p:nvSpPr>
        <p:spPr>
          <a:xfrm>
            <a:off x="5570801" y="2947951"/>
            <a:ext cx="1001884" cy="3455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lumMod val="75000"/>
                    <a:lumOff val="25000"/>
                  </a:schemeClr>
                </a:solidFill>
                <a:latin typeface="Montserrat" panose="00000500000000000000" pitchFamily="50" charset="0"/>
              </a:rPr>
              <a:t>2021</a:t>
            </a:r>
            <a:endParaRPr lang="es-CO" sz="1400" dirty="0">
              <a:solidFill>
                <a:schemeClr val="tx1">
                  <a:lumMod val="75000"/>
                  <a:lumOff val="25000"/>
                </a:schemeClr>
              </a:solidFill>
              <a:latin typeface="Montserrat" panose="00000500000000000000" pitchFamily="50" charset="0"/>
            </a:endParaRPr>
          </a:p>
        </p:txBody>
      </p:sp>
      <p:sp>
        <p:nvSpPr>
          <p:cNvPr id="69" name="CuadroTexto 68">
            <a:extLst>
              <a:ext uri="{FF2B5EF4-FFF2-40B4-BE49-F238E27FC236}">
                <a16:creationId xmlns:a16="http://schemas.microsoft.com/office/drawing/2014/main" id="{4193974D-4DA4-9730-4E41-9C7B518E31C4}"/>
              </a:ext>
            </a:extLst>
          </p:cNvPr>
          <p:cNvSpPr txBox="1"/>
          <p:nvPr/>
        </p:nvSpPr>
        <p:spPr>
          <a:xfrm>
            <a:off x="4429743" y="1510995"/>
            <a:ext cx="1149743" cy="338554"/>
          </a:xfrm>
          <a:prstGeom prst="rect">
            <a:avLst/>
          </a:prstGeom>
          <a:noFill/>
        </p:spPr>
        <p:txBody>
          <a:bodyPr wrap="square">
            <a:spAutoFit/>
          </a:bodyPr>
          <a:lstStyle/>
          <a:p>
            <a:r>
              <a:rPr lang="en-GB" sz="1600" b="1" dirty="0">
                <a:solidFill>
                  <a:schemeClr val="bg1"/>
                </a:solidFill>
                <a:latin typeface="Montserrat" panose="00000500000000000000" pitchFamily="50" charset="0"/>
              </a:rPr>
              <a:t>+ 1.008%</a:t>
            </a:r>
            <a:endParaRPr lang="es-CO" sz="1600" b="1" dirty="0">
              <a:solidFill>
                <a:schemeClr val="bg1"/>
              </a:solidFill>
              <a:latin typeface="Montserrat" panose="00000500000000000000" pitchFamily="50" charset="0"/>
            </a:endParaRPr>
          </a:p>
        </p:txBody>
      </p:sp>
      <p:pic>
        <p:nvPicPr>
          <p:cNvPr id="70" name="Imagen 69">
            <a:extLst>
              <a:ext uri="{FF2B5EF4-FFF2-40B4-BE49-F238E27FC236}">
                <a16:creationId xmlns:a16="http://schemas.microsoft.com/office/drawing/2014/main" id="{52A1D9C6-6C8F-2278-11C3-D74D87341BB8}"/>
              </a:ext>
            </a:extLst>
          </p:cNvPr>
          <p:cNvPicPr>
            <a:picLocks noChangeAspect="1"/>
          </p:cNvPicPr>
          <p:nvPr/>
        </p:nvPicPr>
        <p:blipFill>
          <a:blip r:embed="rId6">
            <a:lum bright="70000" contrast="-70000"/>
            <a:extLst>
              <a:ext uri="{BEBA8EAE-BF5A-486C-A8C5-ECC9F3942E4B}">
                <a14:imgProps xmlns:a14="http://schemas.microsoft.com/office/drawing/2010/main">
                  <a14:imgLayer r:embed="rId7">
                    <a14:imgEffect>
                      <a14:artisticPhotocopy/>
                    </a14:imgEffect>
                  </a14:imgLayer>
                </a14:imgProps>
              </a:ext>
              <a:ext uri="{28A0092B-C50C-407E-A947-70E740481C1C}">
                <a14:useLocalDpi xmlns:a14="http://schemas.microsoft.com/office/drawing/2010/main" val="0"/>
              </a:ext>
            </a:extLst>
          </a:blip>
          <a:stretch>
            <a:fillRect/>
          </a:stretch>
        </p:blipFill>
        <p:spPr>
          <a:xfrm>
            <a:off x="4649261" y="1786943"/>
            <a:ext cx="606596" cy="606596"/>
          </a:xfrm>
          <a:prstGeom prst="rect">
            <a:avLst/>
          </a:prstGeom>
        </p:spPr>
      </p:pic>
      <p:sp>
        <p:nvSpPr>
          <p:cNvPr id="71" name="Rectángulo: esquinas redondeadas 70">
            <a:extLst>
              <a:ext uri="{FF2B5EF4-FFF2-40B4-BE49-F238E27FC236}">
                <a16:creationId xmlns:a16="http://schemas.microsoft.com/office/drawing/2014/main" id="{C8E954B6-C416-A664-C4FB-CD93CE134149}"/>
              </a:ext>
            </a:extLst>
          </p:cNvPr>
          <p:cNvSpPr/>
          <p:nvPr/>
        </p:nvSpPr>
        <p:spPr>
          <a:xfrm>
            <a:off x="4411460" y="4254931"/>
            <a:ext cx="2093086" cy="2108124"/>
          </a:xfrm>
          <a:prstGeom prst="roundRect">
            <a:avLst>
              <a:gd name="adj" fmla="val 6804"/>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latin typeface="Montserrat" panose="00000500000000000000" pitchFamily="50" charset="0"/>
              </a:rPr>
              <a:t>El volumen de las ventas hechas en 2021 en EFECTIVO crecieron en un 1.008% en comparación con el año anterior.</a:t>
            </a:r>
            <a:endParaRPr lang="es-CO" sz="1600" dirty="0">
              <a:latin typeface="Montserrat" panose="00000500000000000000" pitchFamily="50" charset="0"/>
            </a:endParaRPr>
          </a:p>
        </p:txBody>
      </p:sp>
      <p:sp>
        <p:nvSpPr>
          <p:cNvPr id="72" name="Rectángulo: esquinas redondeadas 71">
            <a:extLst>
              <a:ext uri="{FF2B5EF4-FFF2-40B4-BE49-F238E27FC236}">
                <a16:creationId xmlns:a16="http://schemas.microsoft.com/office/drawing/2014/main" id="{3A5497A8-A6B0-8236-C4A8-0C15B2C30B66}"/>
              </a:ext>
            </a:extLst>
          </p:cNvPr>
          <p:cNvSpPr/>
          <p:nvPr/>
        </p:nvSpPr>
        <p:spPr>
          <a:xfrm>
            <a:off x="4411459" y="3524319"/>
            <a:ext cx="2093087" cy="61690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b="1" dirty="0">
                <a:solidFill>
                  <a:srgbClr val="00B050"/>
                </a:solidFill>
                <a:latin typeface="Montserrat" panose="00000500000000000000" pitchFamily="50" charset="0"/>
              </a:rPr>
              <a:t>EFECTIVO</a:t>
            </a:r>
          </a:p>
          <a:p>
            <a:pPr algn="ctr"/>
            <a:r>
              <a:rPr lang="es-MX" sz="1200" b="1" dirty="0">
                <a:solidFill>
                  <a:schemeClr val="tx1">
                    <a:lumMod val="65000"/>
                    <a:lumOff val="35000"/>
                  </a:schemeClr>
                </a:solidFill>
                <a:latin typeface="Montserrat" panose="00000500000000000000" pitchFamily="50" charset="0"/>
              </a:rPr>
              <a:t>$ 1.922 Millones (3%)</a:t>
            </a:r>
            <a:endParaRPr lang="es-CO" sz="1200" b="1" dirty="0">
              <a:solidFill>
                <a:schemeClr val="tx1">
                  <a:lumMod val="65000"/>
                  <a:lumOff val="35000"/>
                </a:schemeClr>
              </a:solidFill>
              <a:latin typeface="Montserrat" panose="00000500000000000000" pitchFamily="50" charset="0"/>
            </a:endParaRPr>
          </a:p>
        </p:txBody>
      </p:sp>
      <p:cxnSp>
        <p:nvCxnSpPr>
          <p:cNvPr id="73" name="Conector recto 72">
            <a:extLst>
              <a:ext uri="{FF2B5EF4-FFF2-40B4-BE49-F238E27FC236}">
                <a16:creationId xmlns:a16="http://schemas.microsoft.com/office/drawing/2014/main" id="{E0D270A2-3C36-94A0-6192-C239D57D1F1F}"/>
              </a:ext>
            </a:extLst>
          </p:cNvPr>
          <p:cNvCxnSpPr>
            <a:cxnSpLocks/>
          </p:cNvCxnSpPr>
          <p:nvPr/>
        </p:nvCxnSpPr>
        <p:spPr>
          <a:xfrm>
            <a:off x="4411460" y="3401487"/>
            <a:ext cx="216122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74" name="Rectángulo: esquinas redondeadas 73">
            <a:extLst>
              <a:ext uri="{FF2B5EF4-FFF2-40B4-BE49-F238E27FC236}">
                <a16:creationId xmlns:a16="http://schemas.microsoft.com/office/drawing/2014/main" id="{34B0E234-C7F8-EFA2-654C-F7429523B7F8}"/>
              </a:ext>
            </a:extLst>
          </p:cNvPr>
          <p:cNvSpPr/>
          <p:nvPr/>
        </p:nvSpPr>
        <p:spPr>
          <a:xfrm>
            <a:off x="7024512" y="2865577"/>
            <a:ext cx="870466" cy="378034"/>
          </a:xfrm>
          <a:prstGeom prst="roundRect">
            <a:avLst>
              <a:gd name="adj" fmla="val 14725"/>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latin typeface="Montserrat" panose="00000500000000000000" pitchFamily="50" charset="0"/>
            </a:endParaRPr>
          </a:p>
        </p:txBody>
      </p:sp>
      <p:sp>
        <p:nvSpPr>
          <p:cNvPr id="75" name="Rectángulo: esquinas redondeadas 74">
            <a:extLst>
              <a:ext uri="{FF2B5EF4-FFF2-40B4-BE49-F238E27FC236}">
                <a16:creationId xmlns:a16="http://schemas.microsoft.com/office/drawing/2014/main" id="{E79CBB86-793D-E4CE-CA50-92200B2904F1}"/>
              </a:ext>
            </a:extLst>
          </p:cNvPr>
          <p:cNvSpPr/>
          <p:nvPr/>
        </p:nvSpPr>
        <p:spPr>
          <a:xfrm>
            <a:off x="6806228" y="2505804"/>
            <a:ext cx="1311895" cy="3455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latin typeface="Montserrat" panose="00000500000000000000" pitchFamily="50" charset="0"/>
              </a:rPr>
              <a:t>2.933 M</a:t>
            </a:r>
            <a:endParaRPr lang="es-CO" sz="1600" dirty="0">
              <a:latin typeface="Montserrat" panose="00000500000000000000" pitchFamily="50" charset="0"/>
            </a:endParaRPr>
          </a:p>
        </p:txBody>
      </p:sp>
      <p:sp>
        <p:nvSpPr>
          <p:cNvPr id="76" name="Rectángulo: esquinas redondeadas 75">
            <a:extLst>
              <a:ext uri="{FF2B5EF4-FFF2-40B4-BE49-F238E27FC236}">
                <a16:creationId xmlns:a16="http://schemas.microsoft.com/office/drawing/2014/main" id="{F61EDEFD-919B-D516-177C-66015B9D42B8}"/>
              </a:ext>
            </a:extLst>
          </p:cNvPr>
          <p:cNvSpPr/>
          <p:nvPr/>
        </p:nvSpPr>
        <p:spPr>
          <a:xfrm>
            <a:off x="6961233" y="2949580"/>
            <a:ext cx="1001884" cy="3455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lumMod val="75000"/>
                    <a:lumOff val="25000"/>
                  </a:schemeClr>
                </a:solidFill>
                <a:latin typeface="Montserrat" panose="00000500000000000000" pitchFamily="50" charset="0"/>
              </a:rPr>
              <a:t>2020</a:t>
            </a:r>
            <a:endParaRPr lang="es-CO" sz="1400" dirty="0">
              <a:solidFill>
                <a:schemeClr val="tx1">
                  <a:lumMod val="75000"/>
                  <a:lumOff val="25000"/>
                </a:schemeClr>
              </a:solidFill>
              <a:latin typeface="Montserrat" panose="00000500000000000000" pitchFamily="50" charset="0"/>
            </a:endParaRPr>
          </a:p>
        </p:txBody>
      </p:sp>
      <p:sp>
        <p:nvSpPr>
          <p:cNvPr id="77" name="Rectángulo: esquinas redondeadas 76">
            <a:extLst>
              <a:ext uri="{FF2B5EF4-FFF2-40B4-BE49-F238E27FC236}">
                <a16:creationId xmlns:a16="http://schemas.microsoft.com/office/drawing/2014/main" id="{91283E04-49D1-142B-E58F-387C9DEC9D16}"/>
              </a:ext>
            </a:extLst>
          </p:cNvPr>
          <p:cNvSpPr/>
          <p:nvPr/>
        </p:nvSpPr>
        <p:spPr>
          <a:xfrm>
            <a:off x="8205287" y="2246276"/>
            <a:ext cx="870466" cy="997334"/>
          </a:xfrm>
          <a:prstGeom prst="roundRect">
            <a:avLst>
              <a:gd name="adj" fmla="val 7473"/>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latin typeface="Montserrat" panose="00000500000000000000" pitchFamily="50" charset="0"/>
            </a:endParaRPr>
          </a:p>
        </p:txBody>
      </p:sp>
      <p:sp>
        <p:nvSpPr>
          <p:cNvPr id="78" name="Rectángulo: esquinas redondeadas 77">
            <a:extLst>
              <a:ext uri="{FF2B5EF4-FFF2-40B4-BE49-F238E27FC236}">
                <a16:creationId xmlns:a16="http://schemas.microsoft.com/office/drawing/2014/main" id="{4AC8867F-FD26-C6CD-E3F4-47901BD49A80}"/>
              </a:ext>
            </a:extLst>
          </p:cNvPr>
          <p:cNvSpPr/>
          <p:nvPr/>
        </p:nvSpPr>
        <p:spPr>
          <a:xfrm>
            <a:off x="7987003" y="1905300"/>
            <a:ext cx="1311895" cy="3455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latin typeface="Montserrat" panose="00000500000000000000" pitchFamily="50" charset="0"/>
              </a:rPr>
              <a:t>9.321 M</a:t>
            </a:r>
            <a:endParaRPr lang="es-CO" sz="1600" dirty="0">
              <a:latin typeface="Montserrat" panose="00000500000000000000" pitchFamily="50" charset="0"/>
            </a:endParaRPr>
          </a:p>
        </p:txBody>
      </p:sp>
      <p:sp>
        <p:nvSpPr>
          <p:cNvPr id="79" name="Rectángulo: esquinas redondeadas 78">
            <a:extLst>
              <a:ext uri="{FF2B5EF4-FFF2-40B4-BE49-F238E27FC236}">
                <a16:creationId xmlns:a16="http://schemas.microsoft.com/office/drawing/2014/main" id="{2391858E-8279-4697-3B77-745AE4CD88EF}"/>
              </a:ext>
            </a:extLst>
          </p:cNvPr>
          <p:cNvSpPr/>
          <p:nvPr/>
        </p:nvSpPr>
        <p:spPr>
          <a:xfrm>
            <a:off x="8142008" y="2949580"/>
            <a:ext cx="1001884" cy="3455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lumMod val="75000"/>
                    <a:lumOff val="25000"/>
                  </a:schemeClr>
                </a:solidFill>
                <a:latin typeface="Montserrat" panose="00000500000000000000" pitchFamily="50" charset="0"/>
              </a:rPr>
              <a:t>2021</a:t>
            </a:r>
            <a:endParaRPr lang="es-CO" sz="1400" dirty="0">
              <a:solidFill>
                <a:schemeClr val="tx1">
                  <a:lumMod val="75000"/>
                  <a:lumOff val="25000"/>
                </a:schemeClr>
              </a:solidFill>
              <a:latin typeface="Montserrat" panose="00000500000000000000" pitchFamily="50" charset="0"/>
            </a:endParaRPr>
          </a:p>
        </p:txBody>
      </p:sp>
      <p:sp>
        <p:nvSpPr>
          <p:cNvPr id="80" name="CuadroTexto 79">
            <a:extLst>
              <a:ext uri="{FF2B5EF4-FFF2-40B4-BE49-F238E27FC236}">
                <a16:creationId xmlns:a16="http://schemas.microsoft.com/office/drawing/2014/main" id="{11D5B978-2BC9-7106-CD65-7A87EC4BE5BD}"/>
              </a:ext>
            </a:extLst>
          </p:cNvPr>
          <p:cNvSpPr txBox="1"/>
          <p:nvPr/>
        </p:nvSpPr>
        <p:spPr>
          <a:xfrm>
            <a:off x="7055542" y="1512624"/>
            <a:ext cx="966387" cy="338554"/>
          </a:xfrm>
          <a:prstGeom prst="rect">
            <a:avLst/>
          </a:prstGeom>
          <a:noFill/>
        </p:spPr>
        <p:txBody>
          <a:bodyPr wrap="square">
            <a:spAutoFit/>
          </a:bodyPr>
          <a:lstStyle/>
          <a:p>
            <a:r>
              <a:rPr lang="en-GB" sz="1600" b="1" dirty="0">
                <a:solidFill>
                  <a:schemeClr val="bg1"/>
                </a:solidFill>
                <a:latin typeface="Montserrat" panose="00000500000000000000" pitchFamily="50" charset="0"/>
              </a:rPr>
              <a:t>+ 218%</a:t>
            </a:r>
            <a:endParaRPr lang="es-CO" sz="1600" b="1" dirty="0">
              <a:solidFill>
                <a:schemeClr val="bg1"/>
              </a:solidFill>
              <a:latin typeface="Montserrat" panose="00000500000000000000" pitchFamily="50" charset="0"/>
            </a:endParaRPr>
          </a:p>
        </p:txBody>
      </p:sp>
      <p:pic>
        <p:nvPicPr>
          <p:cNvPr id="81" name="Imagen 80">
            <a:extLst>
              <a:ext uri="{FF2B5EF4-FFF2-40B4-BE49-F238E27FC236}">
                <a16:creationId xmlns:a16="http://schemas.microsoft.com/office/drawing/2014/main" id="{6D81EB31-6C23-0065-55EA-F0B0F098F6FE}"/>
              </a:ext>
            </a:extLst>
          </p:cNvPr>
          <p:cNvPicPr>
            <a:picLocks noChangeAspect="1"/>
          </p:cNvPicPr>
          <p:nvPr/>
        </p:nvPicPr>
        <p:blipFill>
          <a:blip r:embed="rId6">
            <a:lum bright="70000" contrast="-70000"/>
            <a:extLst>
              <a:ext uri="{BEBA8EAE-BF5A-486C-A8C5-ECC9F3942E4B}">
                <a14:imgProps xmlns:a14="http://schemas.microsoft.com/office/drawing/2010/main">
                  <a14:imgLayer r:embed="rId7">
                    <a14:imgEffect>
                      <a14:artisticPhotocopy/>
                    </a14:imgEffect>
                  </a14:imgLayer>
                </a14:imgProps>
              </a:ext>
              <a:ext uri="{28A0092B-C50C-407E-A947-70E740481C1C}">
                <a14:useLocalDpi xmlns:a14="http://schemas.microsoft.com/office/drawing/2010/main" val="0"/>
              </a:ext>
            </a:extLst>
          </a:blip>
          <a:stretch>
            <a:fillRect/>
          </a:stretch>
        </p:blipFill>
        <p:spPr>
          <a:xfrm>
            <a:off x="7220468" y="1788572"/>
            <a:ext cx="606596" cy="606596"/>
          </a:xfrm>
          <a:prstGeom prst="rect">
            <a:avLst/>
          </a:prstGeom>
        </p:spPr>
      </p:pic>
      <p:sp>
        <p:nvSpPr>
          <p:cNvPr id="82" name="Rectángulo: esquinas redondeadas 81">
            <a:extLst>
              <a:ext uri="{FF2B5EF4-FFF2-40B4-BE49-F238E27FC236}">
                <a16:creationId xmlns:a16="http://schemas.microsoft.com/office/drawing/2014/main" id="{823DF232-3D20-171F-03D4-50E50D74C7EE}"/>
              </a:ext>
            </a:extLst>
          </p:cNvPr>
          <p:cNvSpPr/>
          <p:nvPr/>
        </p:nvSpPr>
        <p:spPr>
          <a:xfrm>
            <a:off x="6982667" y="4256560"/>
            <a:ext cx="2093086" cy="2108124"/>
          </a:xfrm>
          <a:prstGeom prst="roundRect">
            <a:avLst>
              <a:gd name="adj" fmla="val 6804"/>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latin typeface="Montserrat" panose="00000500000000000000" pitchFamily="50" charset="0"/>
              </a:rPr>
              <a:t>El volumen de las ventas hechas en 2021 en TARJETA DE CRÉDITO crecieron en un 218% en comparación con el año anterior.</a:t>
            </a:r>
            <a:endParaRPr lang="es-CO" sz="1600" dirty="0">
              <a:latin typeface="Montserrat" panose="00000500000000000000" pitchFamily="50" charset="0"/>
            </a:endParaRPr>
          </a:p>
        </p:txBody>
      </p:sp>
      <p:sp>
        <p:nvSpPr>
          <p:cNvPr id="83" name="Rectángulo: esquinas redondeadas 82">
            <a:extLst>
              <a:ext uri="{FF2B5EF4-FFF2-40B4-BE49-F238E27FC236}">
                <a16:creationId xmlns:a16="http://schemas.microsoft.com/office/drawing/2014/main" id="{1715F4D5-E98B-501D-EB41-F149046296EC}"/>
              </a:ext>
            </a:extLst>
          </p:cNvPr>
          <p:cNvSpPr/>
          <p:nvPr/>
        </p:nvSpPr>
        <p:spPr>
          <a:xfrm>
            <a:off x="6982666" y="3525948"/>
            <a:ext cx="2093087" cy="61690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b="1" dirty="0">
                <a:solidFill>
                  <a:schemeClr val="accent5">
                    <a:lumMod val="75000"/>
                  </a:schemeClr>
                </a:solidFill>
                <a:latin typeface="Montserrat" panose="00000500000000000000" pitchFamily="50" charset="0"/>
              </a:rPr>
              <a:t>TARJETA CRÉDITO</a:t>
            </a:r>
          </a:p>
          <a:p>
            <a:pPr algn="ctr"/>
            <a:r>
              <a:rPr lang="es-MX" sz="1200" b="1" dirty="0">
                <a:solidFill>
                  <a:schemeClr val="tx1">
                    <a:lumMod val="65000"/>
                    <a:lumOff val="35000"/>
                  </a:schemeClr>
                </a:solidFill>
                <a:latin typeface="Montserrat" panose="00000500000000000000" pitchFamily="50" charset="0"/>
              </a:rPr>
              <a:t>$ 12.254 Millones (18%)</a:t>
            </a:r>
            <a:endParaRPr lang="es-CO" sz="1200" b="1" dirty="0">
              <a:solidFill>
                <a:schemeClr val="tx1">
                  <a:lumMod val="65000"/>
                  <a:lumOff val="35000"/>
                </a:schemeClr>
              </a:solidFill>
              <a:latin typeface="Montserrat" panose="00000500000000000000" pitchFamily="50" charset="0"/>
            </a:endParaRPr>
          </a:p>
        </p:txBody>
      </p:sp>
      <p:cxnSp>
        <p:nvCxnSpPr>
          <p:cNvPr id="84" name="Conector recto 83">
            <a:extLst>
              <a:ext uri="{FF2B5EF4-FFF2-40B4-BE49-F238E27FC236}">
                <a16:creationId xmlns:a16="http://schemas.microsoft.com/office/drawing/2014/main" id="{F28574E5-A1EF-978D-277C-B79E2E249DA6}"/>
              </a:ext>
            </a:extLst>
          </p:cNvPr>
          <p:cNvCxnSpPr>
            <a:cxnSpLocks/>
          </p:cNvCxnSpPr>
          <p:nvPr/>
        </p:nvCxnSpPr>
        <p:spPr>
          <a:xfrm>
            <a:off x="6982667" y="3403116"/>
            <a:ext cx="216122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5" name="Rectángulo: esquinas redondeadas 84">
            <a:extLst>
              <a:ext uri="{FF2B5EF4-FFF2-40B4-BE49-F238E27FC236}">
                <a16:creationId xmlns:a16="http://schemas.microsoft.com/office/drawing/2014/main" id="{67FF7FC3-9C11-CB12-D3FB-1CE698F2CF32}"/>
              </a:ext>
            </a:extLst>
          </p:cNvPr>
          <p:cNvSpPr/>
          <p:nvPr/>
        </p:nvSpPr>
        <p:spPr>
          <a:xfrm>
            <a:off x="9595477" y="2685952"/>
            <a:ext cx="870466" cy="556030"/>
          </a:xfrm>
          <a:prstGeom prst="roundRect">
            <a:avLst>
              <a:gd name="adj" fmla="val 14725"/>
            </a:avLst>
          </a:prstGeom>
          <a:solidFill>
            <a:srgbClr val="FF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latin typeface="Montserrat" panose="00000500000000000000" pitchFamily="50" charset="0"/>
            </a:endParaRPr>
          </a:p>
        </p:txBody>
      </p:sp>
      <p:sp>
        <p:nvSpPr>
          <p:cNvPr id="86" name="Rectángulo: esquinas redondeadas 85">
            <a:extLst>
              <a:ext uri="{FF2B5EF4-FFF2-40B4-BE49-F238E27FC236}">
                <a16:creationId xmlns:a16="http://schemas.microsoft.com/office/drawing/2014/main" id="{D264AD22-0EC1-8F5E-E3B4-2190FDBBAEDD}"/>
              </a:ext>
            </a:extLst>
          </p:cNvPr>
          <p:cNvSpPr/>
          <p:nvPr/>
        </p:nvSpPr>
        <p:spPr>
          <a:xfrm>
            <a:off x="9377193" y="2354047"/>
            <a:ext cx="1311895" cy="3455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latin typeface="Montserrat" panose="00000500000000000000" pitchFamily="50" charset="0"/>
              </a:rPr>
              <a:t>13.248 M</a:t>
            </a:r>
            <a:endParaRPr lang="es-CO" sz="1600" dirty="0">
              <a:latin typeface="Montserrat" panose="00000500000000000000" pitchFamily="50" charset="0"/>
            </a:endParaRPr>
          </a:p>
        </p:txBody>
      </p:sp>
      <p:sp>
        <p:nvSpPr>
          <p:cNvPr id="87" name="Rectángulo: esquinas redondeadas 86">
            <a:extLst>
              <a:ext uri="{FF2B5EF4-FFF2-40B4-BE49-F238E27FC236}">
                <a16:creationId xmlns:a16="http://schemas.microsoft.com/office/drawing/2014/main" id="{5299B1BC-E84C-B5E5-E079-72E71E5090A7}"/>
              </a:ext>
            </a:extLst>
          </p:cNvPr>
          <p:cNvSpPr/>
          <p:nvPr/>
        </p:nvSpPr>
        <p:spPr>
          <a:xfrm>
            <a:off x="9532198" y="2947951"/>
            <a:ext cx="1001884" cy="3455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lumMod val="75000"/>
                    <a:lumOff val="25000"/>
                  </a:schemeClr>
                </a:solidFill>
                <a:latin typeface="Montserrat" panose="00000500000000000000" pitchFamily="50" charset="0"/>
              </a:rPr>
              <a:t>2020</a:t>
            </a:r>
            <a:endParaRPr lang="es-CO" sz="1400" dirty="0">
              <a:solidFill>
                <a:schemeClr val="tx1">
                  <a:lumMod val="75000"/>
                  <a:lumOff val="25000"/>
                </a:schemeClr>
              </a:solidFill>
              <a:latin typeface="Montserrat" panose="00000500000000000000" pitchFamily="50" charset="0"/>
            </a:endParaRPr>
          </a:p>
        </p:txBody>
      </p:sp>
      <p:sp>
        <p:nvSpPr>
          <p:cNvPr id="88" name="Rectángulo: esquinas redondeadas 87">
            <a:extLst>
              <a:ext uri="{FF2B5EF4-FFF2-40B4-BE49-F238E27FC236}">
                <a16:creationId xmlns:a16="http://schemas.microsoft.com/office/drawing/2014/main" id="{ABF56C3B-75A1-A6FA-F63A-48BB2A172202}"/>
              </a:ext>
            </a:extLst>
          </p:cNvPr>
          <p:cNvSpPr/>
          <p:nvPr/>
        </p:nvSpPr>
        <p:spPr>
          <a:xfrm>
            <a:off x="10776252" y="1873537"/>
            <a:ext cx="870466" cy="1368444"/>
          </a:xfrm>
          <a:prstGeom prst="roundRect">
            <a:avLst>
              <a:gd name="adj" fmla="val 7473"/>
            </a:avLst>
          </a:prstGeom>
          <a:solidFill>
            <a:srgbClr val="FF8BA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latin typeface="Montserrat" panose="00000500000000000000" pitchFamily="50" charset="0"/>
            </a:endParaRPr>
          </a:p>
        </p:txBody>
      </p:sp>
      <p:sp>
        <p:nvSpPr>
          <p:cNvPr id="89" name="Rectángulo: esquinas redondeadas 88">
            <a:extLst>
              <a:ext uri="{FF2B5EF4-FFF2-40B4-BE49-F238E27FC236}">
                <a16:creationId xmlns:a16="http://schemas.microsoft.com/office/drawing/2014/main" id="{67C3BFAC-D7B5-3404-C31C-B50340BCA1A1}"/>
              </a:ext>
            </a:extLst>
          </p:cNvPr>
          <p:cNvSpPr/>
          <p:nvPr/>
        </p:nvSpPr>
        <p:spPr>
          <a:xfrm>
            <a:off x="10585264" y="1480589"/>
            <a:ext cx="1311895" cy="3455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latin typeface="Montserrat" panose="00000500000000000000" pitchFamily="50" charset="0"/>
              </a:rPr>
              <a:t>40.545 M</a:t>
            </a:r>
            <a:endParaRPr lang="es-CO" sz="1600" dirty="0">
              <a:latin typeface="Montserrat" panose="00000500000000000000" pitchFamily="50" charset="0"/>
            </a:endParaRPr>
          </a:p>
        </p:txBody>
      </p:sp>
      <p:sp>
        <p:nvSpPr>
          <p:cNvPr id="90" name="Rectángulo: esquinas redondeadas 89">
            <a:extLst>
              <a:ext uri="{FF2B5EF4-FFF2-40B4-BE49-F238E27FC236}">
                <a16:creationId xmlns:a16="http://schemas.microsoft.com/office/drawing/2014/main" id="{E676E749-7D71-B39C-41DA-17A3A94D45C8}"/>
              </a:ext>
            </a:extLst>
          </p:cNvPr>
          <p:cNvSpPr/>
          <p:nvPr/>
        </p:nvSpPr>
        <p:spPr>
          <a:xfrm>
            <a:off x="10712973" y="2947951"/>
            <a:ext cx="1001884" cy="3455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400" dirty="0">
                <a:solidFill>
                  <a:schemeClr val="tx1">
                    <a:lumMod val="75000"/>
                    <a:lumOff val="25000"/>
                  </a:schemeClr>
                </a:solidFill>
                <a:latin typeface="Montserrat" panose="00000500000000000000" pitchFamily="50" charset="0"/>
              </a:rPr>
              <a:t>2021</a:t>
            </a:r>
            <a:endParaRPr lang="es-CO" sz="1400" dirty="0">
              <a:solidFill>
                <a:schemeClr val="tx1">
                  <a:lumMod val="75000"/>
                  <a:lumOff val="25000"/>
                </a:schemeClr>
              </a:solidFill>
              <a:latin typeface="Montserrat" panose="00000500000000000000" pitchFamily="50" charset="0"/>
            </a:endParaRPr>
          </a:p>
        </p:txBody>
      </p:sp>
      <p:sp>
        <p:nvSpPr>
          <p:cNvPr id="91" name="CuadroTexto 90">
            <a:extLst>
              <a:ext uri="{FF2B5EF4-FFF2-40B4-BE49-F238E27FC236}">
                <a16:creationId xmlns:a16="http://schemas.microsoft.com/office/drawing/2014/main" id="{5D877F89-CD12-F425-F0F5-319FE0993A36}"/>
              </a:ext>
            </a:extLst>
          </p:cNvPr>
          <p:cNvSpPr txBox="1"/>
          <p:nvPr/>
        </p:nvSpPr>
        <p:spPr>
          <a:xfrm>
            <a:off x="9626507" y="1510995"/>
            <a:ext cx="966387" cy="338554"/>
          </a:xfrm>
          <a:prstGeom prst="rect">
            <a:avLst/>
          </a:prstGeom>
          <a:noFill/>
        </p:spPr>
        <p:txBody>
          <a:bodyPr wrap="square">
            <a:spAutoFit/>
          </a:bodyPr>
          <a:lstStyle/>
          <a:p>
            <a:r>
              <a:rPr lang="en-GB" sz="1600" b="1" dirty="0">
                <a:solidFill>
                  <a:schemeClr val="bg1"/>
                </a:solidFill>
                <a:latin typeface="Montserrat" panose="00000500000000000000" pitchFamily="50" charset="0"/>
              </a:rPr>
              <a:t>+ 206%</a:t>
            </a:r>
            <a:endParaRPr lang="es-CO" sz="1600" b="1" dirty="0">
              <a:solidFill>
                <a:schemeClr val="bg1"/>
              </a:solidFill>
              <a:latin typeface="Montserrat" panose="00000500000000000000" pitchFamily="50" charset="0"/>
            </a:endParaRPr>
          </a:p>
        </p:txBody>
      </p:sp>
      <p:pic>
        <p:nvPicPr>
          <p:cNvPr id="92" name="Imagen 91">
            <a:extLst>
              <a:ext uri="{FF2B5EF4-FFF2-40B4-BE49-F238E27FC236}">
                <a16:creationId xmlns:a16="http://schemas.microsoft.com/office/drawing/2014/main" id="{8E1544CE-4E30-1F96-D10E-0A0545A7B9B6}"/>
              </a:ext>
            </a:extLst>
          </p:cNvPr>
          <p:cNvPicPr>
            <a:picLocks noChangeAspect="1"/>
          </p:cNvPicPr>
          <p:nvPr/>
        </p:nvPicPr>
        <p:blipFill>
          <a:blip r:embed="rId6">
            <a:lum bright="70000" contrast="-70000"/>
            <a:extLst>
              <a:ext uri="{BEBA8EAE-BF5A-486C-A8C5-ECC9F3942E4B}">
                <a14:imgProps xmlns:a14="http://schemas.microsoft.com/office/drawing/2010/main">
                  <a14:imgLayer r:embed="rId7">
                    <a14:imgEffect>
                      <a14:artisticPhotocopy/>
                    </a14:imgEffect>
                  </a14:imgLayer>
                </a14:imgProps>
              </a:ext>
              <a:ext uri="{28A0092B-C50C-407E-A947-70E740481C1C}">
                <a14:useLocalDpi xmlns:a14="http://schemas.microsoft.com/office/drawing/2010/main" val="0"/>
              </a:ext>
            </a:extLst>
          </a:blip>
          <a:stretch>
            <a:fillRect/>
          </a:stretch>
        </p:blipFill>
        <p:spPr>
          <a:xfrm>
            <a:off x="9791433" y="1786943"/>
            <a:ext cx="606596" cy="606596"/>
          </a:xfrm>
          <a:prstGeom prst="rect">
            <a:avLst/>
          </a:prstGeom>
        </p:spPr>
      </p:pic>
      <p:sp>
        <p:nvSpPr>
          <p:cNvPr id="93" name="Rectángulo: esquinas redondeadas 92">
            <a:extLst>
              <a:ext uri="{FF2B5EF4-FFF2-40B4-BE49-F238E27FC236}">
                <a16:creationId xmlns:a16="http://schemas.microsoft.com/office/drawing/2014/main" id="{B1E387E4-1091-6206-2067-380BFBDFF797}"/>
              </a:ext>
            </a:extLst>
          </p:cNvPr>
          <p:cNvSpPr/>
          <p:nvPr/>
        </p:nvSpPr>
        <p:spPr>
          <a:xfrm>
            <a:off x="9553632" y="4254931"/>
            <a:ext cx="2093086" cy="2108124"/>
          </a:xfrm>
          <a:prstGeom prst="roundRect">
            <a:avLst>
              <a:gd name="adj" fmla="val 6804"/>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600" dirty="0">
                <a:latin typeface="Montserrat" panose="00000500000000000000" pitchFamily="50" charset="0"/>
              </a:rPr>
              <a:t>El volumen de las ventas hechas en 2021 en PSE crecieron en un 206% en comparación con el año anterior.</a:t>
            </a:r>
            <a:endParaRPr lang="es-CO" sz="1600" dirty="0">
              <a:latin typeface="Montserrat" panose="00000500000000000000" pitchFamily="50" charset="0"/>
            </a:endParaRPr>
          </a:p>
        </p:txBody>
      </p:sp>
      <p:sp>
        <p:nvSpPr>
          <p:cNvPr id="94" name="Rectángulo: esquinas redondeadas 93">
            <a:extLst>
              <a:ext uri="{FF2B5EF4-FFF2-40B4-BE49-F238E27FC236}">
                <a16:creationId xmlns:a16="http://schemas.microsoft.com/office/drawing/2014/main" id="{E101EFB0-1979-653C-966A-872A0AE76493}"/>
              </a:ext>
            </a:extLst>
          </p:cNvPr>
          <p:cNvSpPr/>
          <p:nvPr/>
        </p:nvSpPr>
        <p:spPr>
          <a:xfrm>
            <a:off x="9553631" y="3524319"/>
            <a:ext cx="2093087" cy="616902"/>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b="1" dirty="0">
                <a:solidFill>
                  <a:srgbClr val="FE0036"/>
                </a:solidFill>
                <a:latin typeface="Montserrat" panose="00000500000000000000" pitchFamily="50" charset="0"/>
              </a:rPr>
              <a:t>PSE</a:t>
            </a:r>
          </a:p>
          <a:p>
            <a:pPr algn="ctr"/>
            <a:r>
              <a:rPr lang="es-MX" sz="1200" b="1" dirty="0">
                <a:solidFill>
                  <a:schemeClr val="tx1">
                    <a:lumMod val="65000"/>
                    <a:lumOff val="35000"/>
                  </a:schemeClr>
                </a:solidFill>
                <a:latin typeface="Montserrat" panose="00000500000000000000" pitchFamily="50" charset="0"/>
              </a:rPr>
              <a:t>$ 53.793 Millones (79%)</a:t>
            </a:r>
            <a:endParaRPr lang="es-CO" sz="1200" b="1" dirty="0">
              <a:solidFill>
                <a:schemeClr val="tx1">
                  <a:lumMod val="65000"/>
                  <a:lumOff val="35000"/>
                </a:schemeClr>
              </a:solidFill>
              <a:latin typeface="Montserrat" panose="00000500000000000000" pitchFamily="50" charset="0"/>
            </a:endParaRPr>
          </a:p>
        </p:txBody>
      </p:sp>
      <p:cxnSp>
        <p:nvCxnSpPr>
          <p:cNvPr id="95" name="Conector recto 94">
            <a:extLst>
              <a:ext uri="{FF2B5EF4-FFF2-40B4-BE49-F238E27FC236}">
                <a16:creationId xmlns:a16="http://schemas.microsoft.com/office/drawing/2014/main" id="{C422E6B5-AF44-AA2C-8A18-83DD44A0CDEA}"/>
              </a:ext>
            </a:extLst>
          </p:cNvPr>
          <p:cNvCxnSpPr>
            <a:cxnSpLocks/>
          </p:cNvCxnSpPr>
          <p:nvPr/>
        </p:nvCxnSpPr>
        <p:spPr>
          <a:xfrm>
            <a:off x="9553632" y="3401487"/>
            <a:ext cx="2161225"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Conector recto 7">
            <a:extLst>
              <a:ext uri="{FF2B5EF4-FFF2-40B4-BE49-F238E27FC236}">
                <a16:creationId xmlns:a16="http://schemas.microsoft.com/office/drawing/2014/main" id="{DC730F19-AAE6-5FE8-FDF0-2B3A6DC08160}"/>
              </a:ext>
            </a:extLst>
          </p:cNvPr>
          <p:cNvCxnSpPr/>
          <p:nvPr/>
        </p:nvCxnSpPr>
        <p:spPr>
          <a:xfrm>
            <a:off x="3780430" y="1483706"/>
            <a:ext cx="0" cy="4892997"/>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94315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E41726CC-2C3A-49D4-BA4B-F7CF1AC36FE9}"/>
              </a:ext>
            </a:extLst>
          </p:cNvPr>
          <p:cNvSpPr/>
          <p:nvPr/>
        </p:nvSpPr>
        <p:spPr>
          <a:xfrm>
            <a:off x="0" y="868454"/>
            <a:ext cx="12192000" cy="5989545"/>
          </a:xfrm>
          <a:prstGeom prst="rect">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100">
              <a:solidFill>
                <a:schemeClr val="bg1"/>
              </a:solidFill>
            </a:endParaRPr>
          </a:p>
        </p:txBody>
      </p:sp>
      <p:pic>
        <p:nvPicPr>
          <p:cNvPr id="20" name="Imagen 19">
            <a:extLst>
              <a:ext uri="{FF2B5EF4-FFF2-40B4-BE49-F238E27FC236}">
                <a16:creationId xmlns:a16="http://schemas.microsoft.com/office/drawing/2014/main" id="{622AD4E2-75D7-23AD-E41F-AD6F62F9BE7F}"/>
              </a:ext>
            </a:extLst>
          </p:cNvPr>
          <p:cNvPicPr>
            <a:picLocks noChangeAspect="1"/>
          </p:cNvPicPr>
          <p:nvPr/>
        </p:nvPicPr>
        <p:blipFill>
          <a:blip r:embed="rId3"/>
          <a:stretch>
            <a:fillRect/>
          </a:stretch>
        </p:blipFill>
        <p:spPr>
          <a:xfrm>
            <a:off x="1020407" y="1334970"/>
            <a:ext cx="10512807" cy="3471671"/>
          </a:xfrm>
          <a:prstGeom prst="rect">
            <a:avLst/>
          </a:prstGeom>
        </p:spPr>
      </p:pic>
      <p:sp>
        <p:nvSpPr>
          <p:cNvPr id="11" name="Rectángulo: esquinas redondeadas 10">
            <a:extLst>
              <a:ext uri="{FF2B5EF4-FFF2-40B4-BE49-F238E27FC236}">
                <a16:creationId xmlns:a16="http://schemas.microsoft.com/office/drawing/2014/main" id="{B7110A0B-7622-434E-B357-0AF5CFD881F5}"/>
              </a:ext>
            </a:extLst>
          </p:cNvPr>
          <p:cNvSpPr/>
          <p:nvPr/>
        </p:nvSpPr>
        <p:spPr>
          <a:xfrm>
            <a:off x="3319973" y="661180"/>
            <a:ext cx="8773551" cy="449378"/>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pic>
        <p:nvPicPr>
          <p:cNvPr id="14" name="Imagen 13">
            <a:extLst>
              <a:ext uri="{FF2B5EF4-FFF2-40B4-BE49-F238E27FC236}">
                <a16:creationId xmlns:a16="http://schemas.microsoft.com/office/drawing/2014/main" id="{D4F73206-F9BF-4B88-B093-26100A059DFA}"/>
              </a:ext>
            </a:extLst>
          </p:cNvPr>
          <p:cNvPicPr>
            <a:picLocks noChangeAspect="1"/>
          </p:cNvPicPr>
          <p:nvPr/>
        </p:nvPicPr>
        <p:blipFill rotWithShape="1">
          <a:blip r:embed="rId4"/>
          <a:srcRect r="7077"/>
          <a:stretch/>
        </p:blipFill>
        <p:spPr>
          <a:xfrm>
            <a:off x="258811" y="137875"/>
            <a:ext cx="1752756" cy="635692"/>
          </a:xfrm>
          <a:prstGeom prst="rect">
            <a:avLst/>
          </a:prstGeom>
        </p:spPr>
      </p:pic>
      <p:sp>
        <p:nvSpPr>
          <p:cNvPr id="15" name="Subtítulo 2">
            <a:extLst>
              <a:ext uri="{FF2B5EF4-FFF2-40B4-BE49-F238E27FC236}">
                <a16:creationId xmlns:a16="http://schemas.microsoft.com/office/drawing/2014/main" id="{2CE01807-A985-468E-AB0B-63F8B12C35FC}"/>
              </a:ext>
            </a:extLst>
          </p:cNvPr>
          <p:cNvSpPr txBox="1">
            <a:spLocks/>
          </p:cNvSpPr>
          <p:nvPr/>
        </p:nvSpPr>
        <p:spPr>
          <a:xfrm>
            <a:off x="3615282" y="716883"/>
            <a:ext cx="7417574" cy="3388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1600" b="1" dirty="0">
                <a:solidFill>
                  <a:schemeClr val="tx1">
                    <a:lumMod val="75000"/>
                    <a:lumOff val="25000"/>
                  </a:schemeClr>
                </a:solidFill>
                <a:latin typeface="Montserrat" panose="00000500000000000000" pitchFamily="50" charset="0"/>
                <a:cs typeface="Segoe UI Light" panose="020B0502040204020203" pitchFamily="34" charset="0"/>
              </a:rPr>
              <a:t>VENTAS </a:t>
            </a:r>
            <a:r>
              <a:rPr lang="es-MX" sz="2000" b="1" dirty="0">
                <a:solidFill>
                  <a:schemeClr val="tx1">
                    <a:lumMod val="75000"/>
                    <a:lumOff val="25000"/>
                  </a:schemeClr>
                </a:solidFill>
                <a:latin typeface="Montserrat" panose="00000500000000000000" pitchFamily="50" charset="0"/>
                <a:cs typeface="Segoe UI Light" panose="020B0502040204020203" pitchFamily="34" charset="0"/>
              </a:rPr>
              <a:t>2020</a:t>
            </a:r>
            <a:r>
              <a:rPr lang="es-MX" sz="1600" b="1" dirty="0">
                <a:solidFill>
                  <a:schemeClr val="tx1">
                    <a:lumMod val="75000"/>
                    <a:lumOff val="25000"/>
                  </a:schemeClr>
                </a:solidFill>
                <a:latin typeface="Montserrat" panose="00000500000000000000" pitchFamily="50" charset="0"/>
                <a:cs typeface="Segoe UI Light" panose="020B0502040204020203" pitchFamily="34" charset="0"/>
              </a:rPr>
              <a:t> / FORMAS DE PAGO</a:t>
            </a:r>
          </a:p>
        </p:txBody>
      </p:sp>
      <p:sp>
        <p:nvSpPr>
          <p:cNvPr id="16" name="Elipse 15">
            <a:extLst>
              <a:ext uri="{FF2B5EF4-FFF2-40B4-BE49-F238E27FC236}">
                <a16:creationId xmlns:a16="http://schemas.microsoft.com/office/drawing/2014/main" id="{163FA4F9-F47A-473D-A976-C4C8BDFE15EE}"/>
              </a:ext>
            </a:extLst>
          </p:cNvPr>
          <p:cNvSpPr/>
          <p:nvPr/>
        </p:nvSpPr>
        <p:spPr>
          <a:xfrm>
            <a:off x="11149061" y="183331"/>
            <a:ext cx="770060" cy="770060"/>
          </a:xfrm>
          <a:prstGeom prst="ellipse">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6" name="Subtítulo 2">
            <a:extLst>
              <a:ext uri="{FF2B5EF4-FFF2-40B4-BE49-F238E27FC236}">
                <a16:creationId xmlns:a16="http://schemas.microsoft.com/office/drawing/2014/main" id="{E8CC6EB5-4779-4457-A127-6E6651688CC3}"/>
              </a:ext>
            </a:extLst>
          </p:cNvPr>
          <p:cNvSpPr txBox="1">
            <a:spLocks/>
          </p:cNvSpPr>
          <p:nvPr/>
        </p:nvSpPr>
        <p:spPr>
          <a:xfrm>
            <a:off x="1716258" y="197399"/>
            <a:ext cx="9316599" cy="6236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2200" b="1" dirty="0">
                <a:solidFill>
                  <a:srgbClr val="FF0038"/>
                </a:solidFill>
                <a:latin typeface="Bjorn Regular" panose="02000500000000000000" pitchFamily="2" charset="0"/>
                <a:cs typeface="Segoe UI Light" panose="020B0502040204020203" pitchFamily="34" charset="0"/>
              </a:rPr>
              <a:t>MERCADO OBJETIVO Y BUYER</a:t>
            </a:r>
            <a:endParaRPr lang="es-MX" sz="2200" dirty="0">
              <a:solidFill>
                <a:srgbClr val="FF0038"/>
              </a:solidFill>
              <a:latin typeface="Bjorn Regular" panose="02000500000000000000" pitchFamily="2" charset="0"/>
              <a:cs typeface="Segoe UI Light" panose="020B0502040204020203" pitchFamily="34" charset="0"/>
            </a:endParaRPr>
          </a:p>
        </p:txBody>
      </p:sp>
      <p:pic>
        <p:nvPicPr>
          <p:cNvPr id="45" name="Imagen 44">
            <a:extLst>
              <a:ext uri="{FF2B5EF4-FFF2-40B4-BE49-F238E27FC236}">
                <a16:creationId xmlns:a16="http://schemas.microsoft.com/office/drawing/2014/main" id="{A6500821-9F29-037D-74DD-4323E07773AB}"/>
              </a:ext>
            </a:extLst>
          </p:cNvPr>
          <p:cNvPicPr>
            <a:picLocks noChangeAspect="1"/>
          </p:cNvPicPr>
          <p:nvPr/>
        </p:nvPicPr>
        <p:blipFill>
          <a:blip r:embed="rId5">
            <a:lum bright="70000" contrast="-70000"/>
            <a:extLst>
              <a:ext uri="{BEBA8EAE-BF5A-486C-A8C5-ECC9F3942E4B}">
                <a14:imgProps xmlns:a14="http://schemas.microsoft.com/office/drawing/2010/main">
                  <a14:imgLayer r:embed="rId6">
                    <a14:imgEffect>
                      <a14:artisticPhotocopy/>
                    </a14:imgEffect>
                  </a14:imgLayer>
                </a14:imgProps>
              </a:ext>
              <a:ext uri="{28A0092B-C50C-407E-A947-70E740481C1C}">
                <a14:useLocalDpi xmlns:a14="http://schemas.microsoft.com/office/drawing/2010/main" val="0"/>
              </a:ext>
            </a:extLst>
          </a:blip>
          <a:stretch>
            <a:fillRect/>
          </a:stretch>
        </p:blipFill>
        <p:spPr>
          <a:xfrm>
            <a:off x="11328496" y="366365"/>
            <a:ext cx="433127" cy="433127"/>
          </a:xfrm>
          <a:prstGeom prst="rect">
            <a:avLst/>
          </a:prstGeom>
        </p:spPr>
      </p:pic>
      <p:sp>
        <p:nvSpPr>
          <p:cNvPr id="99" name="CuadroTexto 98">
            <a:extLst>
              <a:ext uri="{FF2B5EF4-FFF2-40B4-BE49-F238E27FC236}">
                <a16:creationId xmlns:a16="http://schemas.microsoft.com/office/drawing/2014/main" id="{65D8FFC4-F40B-0CA9-91A8-0B562E3A5E5A}"/>
              </a:ext>
            </a:extLst>
          </p:cNvPr>
          <p:cNvSpPr txBox="1"/>
          <p:nvPr/>
        </p:nvSpPr>
        <p:spPr>
          <a:xfrm>
            <a:off x="1135189" y="5002376"/>
            <a:ext cx="9889004" cy="1200329"/>
          </a:xfrm>
          <a:prstGeom prst="rect">
            <a:avLst/>
          </a:prstGeom>
          <a:noFill/>
        </p:spPr>
        <p:txBody>
          <a:bodyPr wrap="square">
            <a:spAutoFit/>
          </a:bodyPr>
          <a:lstStyle/>
          <a:p>
            <a:pPr marL="342900" indent="-342900">
              <a:buAutoNum type="arabicPeriod"/>
            </a:pPr>
            <a:r>
              <a:rPr lang="es-MX" sz="1200" dirty="0">
                <a:solidFill>
                  <a:schemeClr val="bg1"/>
                </a:solidFill>
                <a:latin typeface="Montserrat" panose="00000500000000000000" pitchFamily="50" charset="0"/>
              </a:rPr>
              <a:t>El segundo semestre representó el mayor volumen de venta con un 77% de los ingresos del año.</a:t>
            </a:r>
          </a:p>
          <a:p>
            <a:pPr marL="342900" indent="-342900">
              <a:buAutoNum type="arabicPeriod"/>
            </a:pPr>
            <a:r>
              <a:rPr lang="es-MX" sz="1200" dirty="0">
                <a:solidFill>
                  <a:schemeClr val="bg1"/>
                </a:solidFill>
                <a:latin typeface="Montserrat" panose="00000500000000000000" pitchFamily="50" charset="0"/>
              </a:rPr>
              <a:t>El cuarto trimestre representó el mayor volumen de venta con un 50% de los ingresos del año.</a:t>
            </a:r>
          </a:p>
          <a:p>
            <a:pPr marL="342900" indent="-342900">
              <a:buAutoNum type="arabicPeriod"/>
            </a:pPr>
            <a:r>
              <a:rPr lang="es-MX" sz="1200" dirty="0">
                <a:solidFill>
                  <a:schemeClr val="bg1"/>
                </a:solidFill>
                <a:latin typeface="Montserrat" panose="00000500000000000000" pitchFamily="50" charset="0"/>
              </a:rPr>
              <a:t>Entre noviembre y diciembre se presentó un crecimiento del 68% en los ingresos totales.</a:t>
            </a:r>
          </a:p>
          <a:p>
            <a:pPr marL="342900" indent="-342900">
              <a:buFontTx/>
              <a:buAutoNum type="arabicPeriod"/>
            </a:pPr>
            <a:r>
              <a:rPr lang="es-MX" sz="1200" dirty="0">
                <a:solidFill>
                  <a:schemeClr val="bg1"/>
                </a:solidFill>
                <a:latin typeface="Montserrat" panose="00000500000000000000" pitchFamily="50" charset="0"/>
              </a:rPr>
              <a:t>Entre noviembre y diciembre se presentó un crecimiento del 73% en el uso de </a:t>
            </a:r>
            <a:r>
              <a:rPr lang="es-MX" sz="1200" dirty="0" err="1">
                <a:solidFill>
                  <a:schemeClr val="bg1"/>
                </a:solidFill>
                <a:latin typeface="Montserrat" panose="00000500000000000000" pitchFamily="50" charset="0"/>
              </a:rPr>
              <a:t>pse</a:t>
            </a:r>
            <a:r>
              <a:rPr lang="es-MX" sz="1200" dirty="0">
                <a:solidFill>
                  <a:schemeClr val="bg1"/>
                </a:solidFill>
                <a:latin typeface="Montserrat" panose="00000500000000000000" pitchFamily="50" charset="0"/>
              </a:rPr>
              <a:t> como forma de pago.</a:t>
            </a:r>
          </a:p>
          <a:p>
            <a:pPr marL="342900" indent="-342900">
              <a:buFontTx/>
              <a:buAutoNum type="arabicPeriod"/>
            </a:pPr>
            <a:r>
              <a:rPr lang="es-MX" sz="1200" dirty="0">
                <a:solidFill>
                  <a:schemeClr val="bg1"/>
                </a:solidFill>
                <a:latin typeface="Montserrat" panose="00000500000000000000" pitchFamily="50" charset="0"/>
              </a:rPr>
              <a:t>Mayo fue el mes de mayor volumen de venta con un 52% de participación del primer semestre del año.</a:t>
            </a:r>
          </a:p>
          <a:p>
            <a:pPr marL="342900" indent="-342900">
              <a:buFontTx/>
              <a:buAutoNum type="arabicPeriod"/>
            </a:pPr>
            <a:r>
              <a:rPr lang="es-MX" sz="1200" dirty="0">
                <a:solidFill>
                  <a:schemeClr val="bg1"/>
                </a:solidFill>
                <a:latin typeface="Montserrat" panose="00000500000000000000" pitchFamily="50" charset="0"/>
              </a:rPr>
              <a:t>Entre abril y mayo se presentó un crecimiento del 313% en el uso de </a:t>
            </a:r>
            <a:r>
              <a:rPr lang="es-MX" sz="1200" dirty="0" err="1">
                <a:solidFill>
                  <a:schemeClr val="bg1"/>
                </a:solidFill>
                <a:latin typeface="Montserrat" panose="00000500000000000000" pitchFamily="50" charset="0"/>
              </a:rPr>
              <a:t>pse</a:t>
            </a:r>
            <a:r>
              <a:rPr lang="es-MX" sz="1200" dirty="0">
                <a:solidFill>
                  <a:schemeClr val="bg1"/>
                </a:solidFill>
                <a:latin typeface="Montserrat" panose="00000500000000000000" pitchFamily="50" charset="0"/>
              </a:rPr>
              <a:t> como la mayor forma de pago.</a:t>
            </a:r>
          </a:p>
        </p:txBody>
      </p:sp>
      <p:sp>
        <p:nvSpPr>
          <p:cNvPr id="100" name="Rectángulo: esquinas redondeadas 99">
            <a:extLst>
              <a:ext uri="{FF2B5EF4-FFF2-40B4-BE49-F238E27FC236}">
                <a16:creationId xmlns:a16="http://schemas.microsoft.com/office/drawing/2014/main" id="{CAB3D838-CB46-5001-E3B6-3B35013E976A}"/>
              </a:ext>
            </a:extLst>
          </p:cNvPr>
          <p:cNvSpPr/>
          <p:nvPr/>
        </p:nvSpPr>
        <p:spPr>
          <a:xfrm>
            <a:off x="6064099" y="4344733"/>
            <a:ext cx="4286382" cy="410275"/>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01" name="Elipse 100">
            <a:extLst>
              <a:ext uri="{FF2B5EF4-FFF2-40B4-BE49-F238E27FC236}">
                <a16:creationId xmlns:a16="http://schemas.microsoft.com/office/drawing/2014/main" id="{C7A1C5DC-A341-6113-E41D-BBAB96A359F3}"/>
              </a:ext>
            </a:extLst>
          </p:cNvPr>
          <p:cNvSpPr/>
          <p:nvPr/>
        </p:nvSpPr>
        <p:spPr>
          <a:xfrm>
            <a:off x="5909902" y="4178768"/>
            <a:ext cx="297712" cy="297712"/>
          </a:xfrm>
          <a:prstGeom prst="ellipse">
            <a:avLst/>
          </a:prstGeom>
          <a:solidFill>
            <a:schemeClr val="accent4">
              <a:lumMod val="60000"/>
              <a:lumOff val="4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lumMod val="75000"/>
                    <a:lumOff val="25000"/>
                  </a:schemeClr>
                </a:solidFill>
              </a:rPr>
              <a:t>1</a:t>
            </a:r>
            <a:endParaRPr lang="es-CO" dirty="0">
              <a:solidFill>
                <a:schemeClr val="tx1">
                  <a:lumMod val="75000"/>
                  <a:lumOff val="25000"/>
                </a:schemeClr>
              </a:solidFill>
            </a:endParaRPr>
          </a:p>
        </p:txBody>
      </p:sp>
      <p:sp>
        <p:nvSpPr>
          <p:cNvPr id="102" name="Rectángulo: esquinas redondeadas 101">
            <a:extLst>
              <a:ext uri="{FF2B5EF4-FFF2-40B4-BE49-F238E27FC236}">
                <a16:creationId xmlns:a16="http://schemas.microsoft.com/office/drawing/2014/main" id="{71F34C3F-62B1-659D-5EBF-FE7F235F4A84}"/>
              </a:ext>
            </a:extLst>
          </p:cNvPr>
          <p:cNvSpPr/>
          <p:nvPr/>
        </p:nvSpPr>
        <p:spPr>
          <a:xfrm>
            <a:off x="8161364" y="3791277"/>
            <a:ext cx="2202118" cy="410275"/>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03" name="Elipse 102">
            <a:extLst>
              <a:ext uri="{FF2B5EF4-FFF2-40B4-BE49-F238E27FC236}">
                <a16:creationId xmlns:a16="http://schemas.microsoft.com/office/drawing/2014/main" id="{EC28B431-CCCA-1127-A12F-F7B31C475538}"/>
              </a:ext>
            </a:extLst>
          </p:cNvPr>
          <p:cNvSpPr/>
          <p:nvPr/>
        </p:nvSpPr>
        <p:spPr>
          <a:xfrm>
            <a:off x="8021776" y="3625312"/>
            <a:ext cx="297712" cy="297712"/>
          </a:xfrm>
          <a:prstGeom prst="ellipse">
            <a:avLst/>
          </a:prstGeom>
          <a:solidFill>
            <a:schemeClr val="accent4">
              <a:lumMod val="60000"/>
              <a:lumOff val="4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lumMod val="75000"/>
                    <a:lumOff val="25000"/>
                  </a:schemeClr>
                </a:solidFill>
              </a:rPr>
              <a:t>2</a:t>
            </a:r>
            <a:endParaRPr lang="es-CO" dirty="0">
              <a:solidFill>
                <a:schemeClr val="tx1">
                  <a:lumMod val="75000"/>
                  <a:lumOff val="25000"/>
                </a:schemeClr>
              </a:solidFill>
            </a:endParaRPr>
          </a:p>
        </p:txBody>
      </p:sp>
      <p:sp>
        <p:nvSpPr>
          <p:cNvPr id="104" name="Rectángulo: esquinas redondeadas 103">
            <a:extLst>
              <a:ext uri="{FF2B5EF4-FFF2-40B4-BE49-F238E27FC236}">
                <a16:creationId xmlns:a16="http://schemas.microsoft.com/office/drawing/2014/main" id="{C96199D3-AB0F-24A2-93DB-2F17DC133E33}"/>
              </a:ext>
            </a:extLst>
          </p:cNvPr>
          <p:cNvSpPr/>
          <p:nvPr/>
        </p:nvSpPr>
        <p:spPr>
          <a:xfrm>
            <a:off x="8843392" y="2786040"/>
            <a:ext cx="1532121" cy="215401"/>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05" name="Elipse 104">
            <a:extLst>
              <a:ext uri="{FF2B5EF4-FFF2-40B4-BE49-F238E27FC236}">
                <a16:creationId xmlns:a16="http://schemas.microsoft.com/office/drawing/2014/main" id="{3A9919AF-369C-3537-E0C9-96BF449F6CCD}"/>
              </a:ext>
            </a:extLst>
          </p:cNvPr>
          <p:cNvSpPr/>
          <p:nvPr/>
        </p:nvSpPr>
        <p:spPr>
          <a:xfrm>
            <a:off x="8717463" y="2634767"/>
            <a:ext cx="297712" cy="297712"/>
          </a:xfrm>
          <a:prstGeom prst="ellipse">
            <a:avLst/>
          </a:prstGeom>
          <a:solidFill>
            <a:schemeClr val="accent4">
              <a:lumMod val="60000"/>
              <a:lumOff val="4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lumMod val="75000"/>
                    <a:lumOff val="25000"/>
                  </a:schemeClr>
                </a:solidFill>
              </a:rPr>
              <a:t>4</a:t>
            </a:r>
            <a:endParaRPr lang="es-CO" dirty="0">
              <a:solidFill>
                <a:schemeClr val="tx1">
                  <a:lumMod val="75000"/>
                  <a:lumOff val="25000"/>
                </a:schemeClr>
              </a:solidFill>
            </a:endParaRPr>
          </a:p>
        </p:txBody>
      </p:sp>
      <p:sp>
        <p:nvSpPr>
          <p:cNvPr id="106" name="Rectángulo: esquinas redondeadas 105">
            <a:extLst>
              <a:ext uri="{FF2B5EF4-FFF2-40B4-BE49-F238E27FC236}">
                <a16:creationId xmlns:a16="http://schemas.microsoft.com/office/drawing/2014/main" id="{FDA1FCD7-5FAA-04A6-01BE-D0D73127A875}"/>
              </a:ext>
            </a:extLst>
          </p:cNvPr>
          <p:cNvSpPr/>
          <p:nvPr/>
        </p:nvSpPr>
        <p:spPr>
          <a:xfrm>
            <a:off x="8842422" y="3338781"/>
            <a:ext cx="1532121" cy="297713"/>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07" name="Elipse 106">
            <a:extLst>
              <a:ext uri="{FF2B5EF4-FFF2-40B4-BE49-F238E27FC236}">
                <a16:creationId xmlns:a16="http://schemas.microsoft.com/office/drawing/2014/main" id="{858F2FF1-3662-0E10-4F3A-0CE96F7453E6}"/>
              </a:ext>
            </a:extLst>
          </p:cNvPr>
          <p:cNvSpPr/>
          <p:nvPr/>
        </p:nvSpPr>
        <p:spPr>
          <a:xfrm>
            <a:off x="8716493" y="3086112"/>
            <a:ext cx="297712" cy="297712"/>
          </a:xfrm>
          <a:prstGeom prst="ellipse">
            <a:avLst/>
          </a:prstGeom>
          <a:solidFill>
            <a:schemeClr val="accent4">
              <a:lumMod val="60000"/>
              <a:lumOff val="4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lumMod val="75000"/>
                    <a:lumOff val="25000"/>
                  </a:schemeClr>
                </a:solidFill>
              </a:rPr>
              <a:t>3</a:t>
            </a:r>
            <a:endParaRPr lang="es-CO" dirty="0">
              <a:solidFill>
                <a:schemeClr val="tx1">
                  <a:lumMod val="75000"/>
                  <a:lumOff val="25000"/>
                </a:schemeClr>
              </a:solidFill>
            </a:endParaRPr>
          </a:p>
        </p:txBody>
      </p:sp>
      <p:sp>
        <p:nvSpPr>
          <p:cNvPr id="108" name="Rectángulo: esquinas redondeadas 107">
            <a:extLst>
              <a:ext uri="{FF2B5EF4-FFF2-40B4-BE49-F238E27FC236}">
                <a16:creationId xmlns:a16="http://schemas.microsoft.com/office/drawing/2014/main" id="{E4BFF019-C0F3-223F-75B1-D62802D5BFFD}"/>
              </a:ext>
            </a:extLst>
          </p:cNvPr>
          <p:cNvSpPr/>
          <p:nvPr/>
        </p:nvSpPr>
        <p:spPr>
          <a:xfrm>
            <a:off x="4646100" y="3334420"/>
            <a:ext cx="726875" cy="297713"/>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09" name="Elipse 108">
            <a:extLst>
              <a:ext uri="{FF2B5EF4-FFF2-40B4-BE49-F238E27FC236}">
                <a16:creationId xmlns:a16="http://schemas.microsoft.com/office/drawing/2014/main" id="{AFFB8E07-2202-8512-74DB-976CDB016926}"/>
              </a:ext>
            </a:extLst>
          </p:cNvPr>
          <p:cNvSpPr/>
          <p:nvPr/>
        </p:nvSpPr>
        <p:spPr>
          <a:xfrm>
            <a:off x="4520171" y="3081751"/>
            <a:ext cx="297712" cy="297712"/>
          </a:xfrm>
          <a:prstGeom prst="ellipse">
            <a:avLst/>
          </a:prstGeom>
          <a:solidFill>
            <a:schemeClr val="accent4">
              <a:lumMod val="60000"/>
              <a:lumOff val="4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lumMod val="75000"/>
                    <a:lumOff val="25000"/>
                  </a:schemeClr>
                </a:solidFill>
              </a:rPr>
              <a:t>5</a:t>
            </a:r>
            <a:endParaRPr lang="es-CO" dirty="0">
              <a:solidFill>
                <a:schemeClr val="tx1">
                  <a:lumMod val="75000"/>
                  <a:lumOff val="25000"/>
                </a:schemeClr>
              </a:solidFill>
            </a:endParaRPr>
          </a:p>
        </p:txBody>
      </p:sp>
      <p:sp>
        <p:nvSpPr>
          <p:cNvPr id="110" name="Rectángulo: esquinas redondeadas 109">
            <a:extLst>
              <a:ext uri="{FF2B5EF4-FFF2-40B4-BE49-F238E27FC236}">
                <a16:creationId xmlns:a16="http://schemas.microsoft.com/office/drawing/2014/main" id="{C86381E6-B201-0154-FBD2-E77915BBC334}"/>
              </a:ext>
            </a:extLst>
          </p:cNvPr>
          <p:cNvSpPr/>
          <p:nvPr/>
        </p:nvSpPr>
        <p:spPr>
          <a:xfrm>
            <a:off x="3944303" y="2789137"/>
            <a:ext cx="1428181" cy="203318"/>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1" name="Elipse 110">
            <a:extLst>
              <a:ext uri="{FF2B5EF4-FFF2-40B4-BE49-F238E27FC236}">
                <a16:creationId xmlns:a16="http://schemas.microsoft.com/office/drawing/2014/main" id="{E961448C-A590-F807-9374-17EED5C29663}"/>
              </a:ext>
            </a:extLst>
          </p:cNvPr>
          <p:cNvSpPr/>
          <p:nvPr/>
        </p:nvSpPr>
        <p:spPr>
          <a:xfrm>
            <a:off x="4036632" y="2537370"/>
            <a:ext cx="297712" cy="297712"/>
          </a:xfrm>
          <a:prstGeom prst="ellipse">
            <a:avLst/>
          </a:prstGeom>
          <a:solidFill>
            <a:schemeClr val="accent4">
              <a:lumMod val="60000"/>
              <a:lumOff val="4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lumMod val="75000"/>
                    <a:lumOff val="25000"/>
                  </a:schemeClr>
                </a:solidFill>
              </a:rPr>
              <a:t>6</a:t>
            </a:r>
            <a:endParaRPr lang="es-CO" dirty="0">
              <a:solidFill>
                <a:schemeClr val="tx1">
                  <a:lumMod val="75000"/>
                  <a:lumOff val="25000"/>
                </a:schemeClr>
              </a:solidFill>
            </a:endParaRPr>
          </a:p>
        </p:txBody>
      </p:sp>
      <p:sp>
        <p:nvSpPr>
          <p:cNvPr id="112" name="CuadroTexto 111">
            <a:extLst>
              <a:ext uri="{FF2B5EF4-FFF2-40B4-BE49-F238E27FC236}">
                <a16:creationId xmlns:a16="http://schemas.microsoft.com/office/drawing/2014/main" id="{5DBBC301-C0C4-5B25-9B17-C88BE30CF880}"/>
              </a:ext>
            </a:extLst>
          </p:cNvPr>
          <p:cNvSpPr txBox="1"/>
          <p:nvPr/>
        </p:nvSpPr>
        <p:spPr>
          <a:xfrm rot="16200000">
            <a:off x="-1922105" y="3632344"/>
            <a:ext cx="4994859" cy="400110"/>
          </a:xfrm>
          <a:prstGeom prst="rect">
            <a:avLst/>
          </a:prstGeom>
          <a:noFill/>
        </p:spPr>
        <p:txBody>
          <a:bodyPr wrap="square">
            <a:spAutoFit/>
          </a:bodyPr>
          <a:lstStyle/>
          <a:p>
            <a:r>
              <a:rPr lang="es-MX" sz="2000" b="1" dirty="0">
                <a:solidFill>
                  <a:schemeClr val="bg1"/>
                </a:solidFill>
                <a:latin typeface="Montserrat" panose="00000500000000000000" pitchFamily="50" charset="0"/>
              </a:rPr>
              <a:t>HITOS - CALENDARIO COMERCIAL</a:t>
            </a:r>
          </a:p>
        </p:txBody>
      </p:sp>
    </p:spTree>
    <p:extLst>
      <p:ext uri="{BB962C8B-B14F-4D97-AF65-F5344CB8AC3E}">
        <p14:creationId xmlns:p14="http://schemas.microsoft.com/office/powerpoint/2010/main" val="11957769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E41726CC-2C3A-49D4-BA4B-F7CF1AC36FE9}"/>
              </a:ext>
            </a:extLst>
          </p:cNvPr>
          <p:cNvSpPr/>
          <p:nvPr/>
        </p:nvSpPr>
        <p:spPr>
          <a:xfrm>
            <a:off x="0" y="868454"/>
            <a:ext cx="12192000" cy="5989545"/>
          </a:xfrm>
          <a:prstGeom prst="rect">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100">
              <a:solidFill>
                <a:schemeClr val="bg1"/>
              </a:solidFill>
            </a:endParaRPr>
          </a:p>
        </p:txBody>
      </p:sp>
      <p:pic>
        <p:nvPicPr>
          <p:cNvPr id="5" name="Imagen 4">
            <a:extLst>
              <a:ext uri="{FF2B5EF4-FFF2-40B4-BE49-F238E27FC236}">
                <a16:creationId xmlns:a16="http://schemas.microsoft.com/office/drawing/2014/main" id="{5F456B89-0527-FD92-C730-C511DEC8E252}"/>
              </a:ext>
            </a:extLst>
          </p:cNvPr>
          <p:cNvPicPr>
            <a:picLocks noChangeAspect="1"/>
          </p:cNvPicPr>
          <p:nvPr/>
        </p:nvPicPr>
        <p:blipFill>
          <a:blip r:embed="rId3"/>
          <a:stretch>
            <a:fillRect/>
          </a:stretch>
        </p:blipFill>
        <p:spPr>
          <a:xfrm>
            <a:off x="1020407" y="1330254"/>
            <a:ext cx="10512807" cy="3485268"/>
          </a:xfrm>
          <a:prstGeom prst="rect">
            <a:avLst/>
          </a:prstGeom>
        </p:spPr>
      </p:pic>
      <p:sp>
        <p:nvSpPr>
          <p:cNvPr id="11" name="Rectángulo: esquinas redondeadas 10">
            <a:extLst>
              <a:ext uri="{FF2B5EF4-FFF2-40B4-BE49-F238E27FC236}">
                <a16:creationId xmlns:a16="http://schemas.microsoft.com/office/drawing/2014/main" id="{B7110A0B-7622-434E-B357-0AF5CFD881F5}"/>
              </a:ext>
            </a:extLst>
          </p:cNvPr>
          <p:cNvSpPr/>
          <p:nvPr/>
        </p:nvSpPr>
        <p:spPr>
          <a:xfrm>
            <a:off x="3319973" y="661180"/>
            <a:ext cx="8773551" cy="449378"/>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pic>
        <p:nvPicPr>
          <p:cNvPr id="14" name="Imagen 13">
            <a:extLst>
              <a:ext uri="{FF2B5EF4-FFF2-40B4-BE49-F238E27FC236}">
                <a16:creationId xmlns:a16="http://schemas.microsoft.com/office/drawing/2014/main" id="{D4F73206-F9BF-4B88-B093-26100A059DFA}"/>
              </a:ext>
            </a:extLst>
          </p:cNvPr>
          <p:cNvPicPr>
            <a:picLocks noChangeAspect="1"/>
          </p:cNvPicPr>
          <p:nvPr/>
        </p:nvPicPr>
        <p:blipFill rotWithShape="1">
          <a:blip r:embed="rId4"/>
          <a:srcRect r="7077"/>
          <a:stretch/>
        </p:blipFill>
        <p:spPr>
          <a:xfrm>
            <a:off x="258811" y="137875"/>
            <a:ext cx="1752756" cy="635692"/>
          </a:xfrm>
          <a:prstGeom prst="rect">
            <a:avLst/>
          </a:prstGeom>
        </p:spPr>
      </p:pic>
      <p:sp>
        <p:nvSpPr>
          <p:cNvPr id="15" name="Subtítulo 2">
            <a:extLst>
              <a:ext uri="{FF2B5EF4-FFF2-40B4-BE49-F238E27FC236}">
                <a16:creationId xmlns:a16="http://schemas.microsoft.com/office/drawing/2014/main" id="{2CE01807-A985-468E-AB0B-63F8B12C35FC}"/>
              </a:ext>
            </a:extLst>
          </p:cNvPr>
          <p:cNvSpPr txBox="1">
            <a:spLocks/>
          </p:cNvSpPr>
          <p:nvPr/>
        </p:nvSpPr>
        <p:spPr>
          <a:xfrm>
            <a:off x="3615282" y="716883"/>
            <a:ext cx="7417574" cy="3388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1600" b="1" dirty="0">
                <a:solidFill>
                  <a:schemeClr val="tx1">
                    <a:lumMod val="75000"/>
                    <a:lumOff val="25000"/>
                  </a:schemeClr>
                </a:solidFill>
                <a:latin typeface="Montserrat" panose="00000500000000000000" pitchFamily="50" charset="0"/>
                <a:cs typeface="Segoe UI Light" panose="020B0502040204020203" pitchFamily="34" charset="0"/>
              </a:rPr>
              <a:t>VENTAS </a:t>
            </a:r>
            <a:r>
              <a:rPr lang="es-MX" sz="2000" b="1" dirty="0">
                <a:solidFill>
                  <a:schemeClr val="tx1">
                    <a:lumMod val="75000"/>
                    <a:lumOff val="25000"/>
                  </a:schemeClr>
                </a:solidFill>
                <a:latin typeface="Montserrat" panose="00000500000000000000" pitchFamily="50" charset="0"/>
                <a:cs typeface="Segoe UI Light" panose="020B0502040204020203" pitchFamily="34" charset="0"/>
              </a:rPr>
              <a:t>2021</a:t>
            </a:r>
            <a:r>
              <a:rPr lang="es-MX" sz="1600" b="1" dirty="0">
                <a:solidFill>
                  <a:schemeClr val="tx1">
                    <a:lumMod val="75000"/>
                    <a:lumOff val="25000"/>
                  </a:schemeClr>
                </a:solidFill>
                <a:latin typeface="Montserrat" panose="00000500000000000000" pitchFamily="50" charset="0"/>
                <a:cs typeface="Segoe UI Light" panose="020B0502040204020203" pitchFamily="34" charset="0"/>
              </a:rPr>
              <a:t> / FORMAS DE PAGO</a:t>
            </a:r>
          </a:p>
        </p:txBody>
      </p:sp>
      <p:sp>
        <p:nvSpPr>
          <p:cNvPr id="16" name="Elipse 15">
            <a:extLst>
              <a:ext uri="{FF2B5EF4-FFF2-40B4-BE49-F238E27FC236}">
                <a16:creationId xmlns:a16="http://schemas.microsoft.com/office/drawing/2014/main" id="{163FA4F9-F47A-473D-A976-C4C8BDFE15EE}"/>
              </a:ext>
            </a:extLst>
          </p:cNvPr>
          <p:cNvSpPr/>
          <p:nvPr/>
        </p:nvSpPr>
        <p:spPr>
          <a:xfrm>
            <a:off x="11149061" y="183331"/>
            <a:ext cx="770060" cy="770060"/>
          </a:xfrm>
          <a:prstGeom prst="ellipse">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6" name="Subtítulo 2">
            <a:extLst>
              <a:ext uri="{FF2B5EF4-FFF2-40B4-BE49-F238E27FC236}">
                <a16:creationId xmlns:a16="http://schemas.microsoft.com/office/drawing/2014/main" id="{E8CC6EB5-4779-4457-A127-6E6651688CC3}"/>
              </a:ext>
            </a:extLst>
          </p:cNvPr>
          <p:cNvSpPr txBox="1">
            <a:spLocks/>
          </p:cNvSpPr>
          <p:nvPr/>
        </p:nvSpPr>
        <p:spPr>
          <a:xfrm>
            <a:off x="1716258" y="197399"/>
            <a:ext cx="9316599" cy="6236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2200" b="1" dirty="0">
                <a:solidFill>
                  <a:srgbClr val="FF0038"/>
                </a:solidFill>
                <a:latin typeface="Bjorn Regular" panose="02000500000000000000" pitchFamily="2" charset="0"/>
                <a:cs typeface="Segoe UI Light" panose="020B0502040204020203" pitchFamily="34" charset="0"/>
              </a:rPr>
              <a:t>MERCADO OBJETIVO Y BUYER</a:t>
            </a:r>
            <a:endParaRPr lang="es-MX" sz="2200" dirty="0">
              <a:solidFill>
                <a:srgbClr val="FF0038"/>
              </a:solidFill>
              <a:latin typeface="Bjorn Regular" panose="02000500000000000000" pitchFamily="2" charset="0"/>
              <a:cs typeface="Segoe UI Light" panose="020B0502040204020203" pitchFamily="34" charset="0"/>
            </a:endParaRPr>
          </a:p>
        </p:txBody>
      </p:sp>
      <p:pic>
        <p:nvPicPr>
          <p:cNvPr id="45" name="Imagen 44">
            <a:extLst>
              <a:ext uri="{FF2B5EF4-FFF2-40B4-BE49-F238E27FC236}">
                <a16:creationId xmlns:a16="http://schemas.microsoft.com/office/drawing/2014/main" id="{A6500821-9F29-037D-74DD-4323E07773AB}"/>
              </a:ext>
            </a:extLst>
          </p:cNvPr>
          <p:cNvPicPr>
            <a:picLocks noChangeAspect="1"/>
          </p:cNvPicPr>
          <p:nvPr/>
        </p:nvPicPr>
        <p:blipFill>
          <a:blip r:embed="rId5">
            <a:lum bright="70000" contrast="-70000"/>
            <a:extLst>
              <a:ext uri="{BEBA8EAE-BF5A-486C-A8C5-ECC9F3942E4B}">
                <a14:imgProps xmlns:a14="http://schemas.microsoft.com/office/drawing/2010/main">
                  <a14:imgLayer r:embed="rId6">
                    <a14:imgEffect>
                      <a14:artisticPhotocopy/>
                    </a14:imgEffect>
                  </a14:imgLayer>
                </a14:imgProps>
              </a:ext>
              <a:ext uri="{28A0092B-C50C-407E-A947-70E740481C1C}">
                <a14:useLocalDpi xmlns:a14="http://schemas.microsoft.com/office/drawing/2010/main" val="0"/>
              </a:ext>
            </a:extLst>
          </a:blip>
          <a:stretch>
            <a:fillRect/>
          </a:stretch>
        </p:blipFill>
        <p:spPr>
          <a:xfrm>
            <a:off x="11328496" y="366365"/>
            <a:ext cx="433127" cy="433127"/>
          </a:xfrm>
          <a:prstGeom prst="rect">
            <a:avLst/>
          </a:prstGeom>
        </p:spPr>
      </p:pic>
      <p:sp>
        <p:nvSpPr>
          <p:cNvPr id="96" name="CuadroTexto 95">
            <a:extLst>
              <a:ext uri="{FF2B5EF4-FFF2-40B4-BE49-F238E27FC236}">
                <a16:creationId xmlns:a16="http://schemas.microsoft.com/office/drawing/2014/main" id="{DC2B426B-E95F-858A-6169-E0DE1FC60FC4}"/>
              </a:ext>
            </a:extLst>
          </p:cNvPr>
          <p:cNvSpPr txBox="1"/>
          <p:nvPr/>
        </p:nvSpPr>
        <p:spPr>
          <a:xfrm>
            <a:off x="1068535" y="4966795"/>
            <a:ext cx="10381930" cy="1384995"/>
          </a:xfrm>
          <a:prstGeom prst="rect">
            <a:avLst/>
          </a:prstGeom>
          <a:noFill/>
        </p:spPr>
        <p:txBody>
          <a:bodyPr wrap="square">
            <a:spAutoFit/>
          </a:bodyPr>
          <a:lstStyle/>
          <a:p>
            <a:pPr marL="342900" indent="-342900">
              <a:buFontTx/>
              <a:buAutoNum type="arabicPeriod"/>
            </a:pPr>
            <a:r>
              <a:rPr lang="es-MX" sz="1200" dirty="0">
                <a:solidFill>
                  <a:schemeClr val="bg1"/>
                </a:solidFill>
                <a:latin typeface="Montserrat" panose="00000500000000000000" pitchFamily="50" charset="0"/>
              </a:rPr>
              <a:t>El segundo semestre representó el mayor volumen de venta con un 61% de los ingresos del año. Bajó con respecto al año anterior (-16%).</a:t>
            </a:r>
          </a:p>
          <a:p>
            <a:pPr marL="342900" indent="-342900">
              <a:buAutoNum type="arabicPeriod"/>
            </a:pPr>
            <a:r>
              <a:rPr lang="es-MX" sz="1200" dirty="0">
                <a:solidFill>
                  <a:schemeClr val="bg1"/>
                </a:solidFill>
                <a:latin typeface="Montserrat" panose="00000500000000000000" pitchFamily="50" charset="0"/>
              </a:rPr>
              <a:t>El cuarto trimestre representó el mayor volumen de venta con un 38% de los ingresos. Bajó con respecto al año anterior (-12%).</a:t>
            </a:r>
          </a:p>
          <a:p>
            <a:pPr marL="342900" indent="-342900">
              <a:buAutoNum type="arabicPeriod"/>
            </a:pPr>
            <a:r>
              <a:rPr lang="es-MX" sz="1200" dirty="0">
                <a:solidFill>
                  <a:schemeClr val="bg1"/>
                </a:solidFill>
                <a:latin typeface="Montserrat" panose="00000500000000000000" pitchFamily="50" charset="0"/>
              </a:rPr>
              <a:t>Entre noviembre y diciembre se presentó un crecimiento del 210% en los ingresos totales.</a:t>
            </a:r>
          </a:p>
          <a:p>
            <a:pPr marL="342900" indent="-342900">
              <a:buFontTx/>
              <a:buAutoNum type="arabicPeriod"/>
            </a:pPr>
            <a:r>
              <a:rPr lang="es-MX" sz="1200" dirty="0">
                <a:solidFill>
                  <a:schemeClr val="bg1"/>
                </a:solidFill>
                <a:latin typeface="Montserrat" panose="00000500000000000000" pitchFamily="50" charset="0"/>
              </a:rPr>
              <a:t>Entre noviembre y diciembre se presentó un crecimiento del 632% en el uso de tarjeta de crédito como forma de pago.</a:t>
            </a:r>
          </a:p>
          <a:p>
            <a:pPr marL="342900" indent="-342900">
              <a:buFontTx/>
              <a:buAutoNum type="arabicPeriod"/>
            </a:pPr>
            <a:r>
              <a:rPr lang="es-MX" sz="1200" dirty="0">
                <a:solidFill>
                  <a:schemeClr val="bg1"/>
                </a:solidFill>
                <a:latin typeface="Montserrat" panose="00000500000000000000" pitchFamily="50" charset="0"/>
              </a:rPr>
              <a:t>Junio fue el mes de mayor volumen de venta con un 22% de participación del primer semestre del año.</a:t>
            </a:r>
          </a:p>
          <a:p>
            <a:pPr marL="342900" indent="-342900">
              <a:buFontTx/>
              <a:buAutoNum type="arabicPeriod"/>
            </a:pPr>
            <a:r>
              <a:rPr lang="es-MX" sz="1200" dirty="0">
                <a:solidFill>
                  <a:schemeClr val="bg1"/>
                </a:solidFill>
                <a:latin typeface="Montserrat" panose="00000500000000000000" pitchFamily="50" charset="0"/>
              </a:rPr>
              <a:t>Entre mayo y junio se presentó un crecimiento del 40% en el uso de </a:t>
            </a:r>
            <a:r>
              <a:rPr lang="es-MX" sz="1200" dirty="0" err="1">
                <a:solidFill>
                  <a:schemeClr val="bg1"/>
                </a:solidFill>
                <a:latin typeface="Montserrat" panose="00000500000000000000" pitchFamily="50" charset="0"/>
              </a:rPr>
              <a:t>pse</a:t>
            </a:r>
            <a:r>
              <a:rPr lang="es-MX" sz="1200" dirty="0">
                <a:solidFill>
                  <a:schemeClr val="bg1"/>
                </a:solidFill>
                <a:latin typeface="Montserrat" panose="00000500000000000000" pitchFamily="50" charset="0"/>
              </a:rPr>
              <a:t> como la mayor forma de pago.</a:t>
            </a:r>
          </a:p>
        </p:txBody>
      </p:sp>
      <p:sp>
        <p:nvSpPr>
          <p:cNvPr id="18" name="Rectángulo: esquinas redondeadas 17">
            <a:extLst>
              <a:ext uri="{FF2B5EF4-FFF2-40B4-BE49-F238E27FC236}">
                <a16:creationId xmlns:a16="http://schemas.microsoft.com/office/drawing/2014/main" id="{CFCB11A1-D551-5820-158E-D1E18DC2C04A}"/>
              </a:ext>
            </a:extLst>
          </p:cNvPr>
          <p:cNvSpPr/>
          <p:nvPr/>
        </p:nvSpPr>
        <p:spPr>
          <a:xfrm>
            <a:off x="6064099" y="4344733"/>
            <a:ext cx="4286382" cy="410275"/>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97" name="Elipse 96">
            <a:extLst>
              <a:ext uri="{FF2B5EF4-FFF2-40B4-BE49-F238E27FC236}">
                <a16:creationId xmlns:a16="http://schemas.microsoft.com/office/drawing/2014/main" id="{CAC60E9B-0A25-D278-176A-D721C8B0E299}"/>
              </a:ext>
            </a:extLst>
          </p:cNvPr>
          <p:cNvSpPr/>
          <p:nvPr/>
        </p:nvSpPr>
        <p:spPr>
          <a:xfrm>
            <a:off x="5909902" y="4178768"/>
            <a:ext cx="297712" cy="297712"/>
          </a:xfrm>
          <a:prstGeom prst="ellipse">
            <a:avLst/>
          </a:prstGeom>
          <a:solidFill>
            <a:schemeClr val="accent4">
              <a:lumMod val="60000"/>
              <a:lumOff val="4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lumMod val="75000"/>
                    <a:lumOff val="25000"/>
                  </a:schemeClr>
                </a:solidFill>
              </a:rPr>
              <a:t>1</a:t>
            </a:r>
            <a:endParaRPr lang="es-CO" dirty="0">
              <a:solidFill>
                <a:schemeClr val="tx1">
                  <a:lumMod val="75000"/>
                  <a:lumOff val="25000"/>
                </a:schemeClr>
              </a:solidFill>
            </a:endParaRPr>
          </a:p>
        </p:txBody>
      </p:sp>
      <p:sp>
        <p:nvSpPr>
          <p:cNvPr id="21" name="Rectángulo: esquinas redondeadas 20">
            <a:extLst>
              <a:ext uri="{FF2B5EF4-FFF2-40B4-BE49-F238E27FC236}">
                <a16:creationId xmlns:a16="http://schemas.microsoft.com/office/drawing/2014/main" id="{7E34DC37-931E-9DAB-659A-194792A8DAAA}"/>
              </a:ext>
            </a:extLst>
          </p:cNvPr>
          <p:cNvSpPr/>
          <p:nvPr/>
        </p:nvSpPr>
        <p:spPr>
          <a:xfrm>
            <a:off x="8161364" y="3791277"/>
            <a:ext cx="2202118" cy="410275"/>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2" name="Elipse 21">
            <a:extLst>
              <a:ext uri="{FF2B5EF4-FFF2-40B4-BE49-F238E27FC236}">
                <a16:creationId xmlns:a16="http://schemas.microsoft.com/office/drawing/2014/main" id="{98D46389-1B1E-52D1-898E-494A464466E2}"/>
              </a:ext>
            </a:extLst>
          </p:cNvPr>
          <p:cNvSpPr/>
          <p:nvPr/>
        </p:nvSpPr>
        <p:spPr>
          <a:xfrm>
            <a:off x="8021776" y="3625312"/>
            <a:ext cx="297712" cy="297712"/>
          </a:xfrm>
          <a:prstGeom prst="ellipse">
            <a:avLst/>
          </a:prstGeom>
          <a:solidFill>
            <a:schemeClr val="accent4">
              <a:lumMod val="60000"/>
              <a:lumOff val="4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lumMod val="75000"/>
                    <a:lumOff val="25000"/>
                  </a:schemeClr>
                </a:solidFill>
              </a:rPr>
              <a:t>2</a:t>
            </a:r>
            <a:endParaRPr lang="es-CO" dirty="0">
              <a:solidFill>
                <a:schemeClr val="tx1">
                  <a:lumMod val="75000"/>
                  <a:lumOff val="25000"/>
                </a:schemeClr>
              </a:solidFill>
            </a:endParaRPr>
          </a:p>
        </p:txBody>
      </p:sp>
      <p:sp>
        <p:nvSpPr>
          <p:cNvPr id="23" name="Rectángulo: esquinas redondeadas 22">
            <a:extLst>
              <a:ext uri="{FF2B5EF4-FFF2-40B4-BE49-F238E27FC236}">
                <a16:creationId xmlns:a16="http://schemas.microsoft.com/office/drawing/2014/main" id="{6B7D77D8-AC41-5C1A-24D9-426D50B2E43A}"/>
              </a:ext>
            </a:extLst>
          </p:cNvPr>
          <p:cNvSpPr/>
          <p:nvPr/>
        </p:nvSpPr>
        <p:spPr>
          <a:xfrm>
            <a:off x="8843392" y="2169340"/>
            <a:ext cx="1532121" cy="435206"/>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4" name="Elipse 23">
            <a:extLst>
              <a:ext uri="{FF2B5EF4-FFF2-40B4-BE49-F238E27FC236}">
                <a16:creationId xmlns:a16="http://schemas.microsoft.com/office/drawing/2014/main" id="{56B20BC8-F166-A9DF-0A13-ACC0066E3C85}"/>
              </a:ext>
            </a:extLst>
          </p:cNvPr>
          <p:cNvSpPr/>
          <p:nvPr/>
        </p:nvSpPr>
        <p:spPr>
          <a:xfrm>
            <a:off x="8717463" y="2018067"/>
            <a:ext cx="297712" cy="297712"/>
          </a:xfrm>
          <a:prstGeom prst="ellipse">
            <a:avLst/>
          </a:prstGeom>
          <a:solidFill>
            <a:schemeClr val="accent4">
              <a:lumMod val="60000"/>
              <a:lumOff val="4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lumMod val="75000"/>
                    <a:lumOff val="25000"/>
                  </a:schemeClr>
                </a:solidFill>
              </a:rPr>
              <a:t>4</a:t>
            </a:r>
            <a:endParaRPr lang="es-CO" dirty="0">
              <a:solidFill>
                <a:schemeClr val="tx1">
                  <a:lumMod val="75000"/>
                  <a:lumOff val="25000"/>
                </a:schemeClr>
              </a:solidFill>
            </a:endParaRPr>
          </a:p>
        </p:txBody>
      </p:sp>
      <p:sp>
        <p:nvSpPr>
          <p:cNvPr id="25" name="Rectángulo: esquinas redondeadas 24">
            <a:extLst>
              <a:ext uri="{FF2B5EF4-FFF2-40B4-BE49-F238E27FC236}">
                <a16:creationId xmlns:a16="http://schemas.microsoft.com/office/drawing/2014/main" id="{3CE38E39-9C9F-9D2F-06DC-E2DD95C10F51}"/>
              </a:ext>
            </a:extLst>
          </p:cNvPr>
          <p:cNvSpPr/>
          <p:nvPr/>
        </p:nvSpPr>
        <p:spPr>
          <a:xfrm>
            <a:off x="8842422" y="3338781"/>
            <a:ext cx="1532121" cy="297713"/>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26" name="Elipse 25">
            <a:extLst>
              <a:ext uri="{FF2B5EF4-FFF2-40B4-BE49-F238E27FC236}">
                <a16:creationId xmlns:a16="http://schemas.microsoft.com/office/drawing/2014/main" id="{1EC06F32-63FA-2249-EED8-437C5D43B701}"/>
              </a:ext>
            </a:extLst>
          </p:cNvPr>
          <p:cNvSpPr/>
          <p:nvPr/>
        </p:nvSpPr>
        <p:spPr>
          <a:xfrm>
            <a:off x="8716493" y="3086112"/>
            <a:ext cx="297712" cy="297712"/>
          </a:xfrm>
          <a:prstGeom prst="ellipse">
            <a:avLst/>
          </a:prstGeom>
          <a:solidFill>
            <a:schemeClr val="accent4">
              <a:lumMod val="60000"/>
              <a:lumOff val="4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lumMod val="75000"/>
                    <a:lumOff val="25000"/>
                  </a:schemeClr>
                </a:solidFill>
              </a:rPr>
              <a:t>3</a:t>
            </a:r>
            <a:endParaRPr lang="es-CO" dirty="0">
              <a:solidFill>
                <a:schemeClr val="tx1">
                  <a:lumMod val="75000"/>
                  <a:lumOff val="25000"/>
                </a:schemeClr>
              </a:solidFill>
            </a:endParaRPr>
          </a:p>
        </p:txBody>
      </p:sp>
      <p:sp>
        <p:nvSpPr>
          <p:cNvPr id="29" name="Rectángulo: esquinas redondeadas 28">
            <a:extLst>
              <a:ext uri="{FF2B5EF4-FFF2-40B4-BE49-F238E27FC236}">
                <a16:creationId xmlns:a16="http://schemas.microsoft.com/office/drawing/2014/main" id="{C578BA09-8F52-4D0F-9017-4194F3BE86B3}"/>
              </a:ext>
            </a:extLst>
          </p:cNvPr>
          <p:cNvSpPr/>
          <p:nvPr/>
        </p:nvSpPr>
        <p:spPr>
          <a:xfrm>
            <a:off x="5337223" y="3334420"/>
            <a:ext cx="726875" cy="297713"/>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0" name="Elipse 29">
            <a:extLst>
              <a:ext uri="{FF2B5EF4-FFF2-40B4-BE49-F238E27FC236}">
                <a16:creationId xmlns:a16="http://schemas.microsoft.com/office/drawing/2014/main" id="{CBE94C74-F54A-5A86-9B26-5E7EE6B50CEA}"/>
              </a:ext>
            </a:extLst>
          </p:cNvPr>
          <p:cNvSpPr/>
          <p:nvPr/>
        </p:nvSpPr>
        <p:spPr>
          <a:xfrm>
            <a:off x="5211294" y="3081751"/>
            <a:ext cx="297712" cy="297712"/>
          </a:xfrm>
          <a:prstGeom prst="ellipse">
            <a:avLst/>
          </a:prstGeom>
          <a:solidFill>
            <a:schemeClr val="accent4">
              <a:lumMod val="60000"/>
              <a:lumOff val="4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lumMod val="75000"/>
                    <a:lumOff val="25000"/>
                  </a:schemeClr>
                </a:solidFill>
              </a:rPr>
              <a:t>5</a:t>
            </a:r>
            <a:endParaRPr lang="es-CO" dirty="0">
              <a:solidFill>
                <a:schemeClr val="tx1">
                  <a:lumMod val="75000"/>
                  <a:lumOff val="25000"/>
                </a:schemeClr>
              </a:solidFill>
            </a:endParaRPr>
          </a:p>
        </p:txBody>
      </p:sp>
      <p:sp>
        <p:nvSpPr>
          <p:cNvPr id="31" name="Rectángulo: esquinas redondeadas 30">
            <a:extLst>
              <a:ext uri="{FF2B5EF4-FFF2-40B4-BE49-F238E27FC236}">
                <a16:creationId xmlns:a16="http://schemas.microsoft.com/office/drawing/2014/main" id="{9FBD0F49-8FA3-BC85-EFBE-1C152CB1CF34}"/>
              </a:ext>
            </a:extLst>
          </p:cNvPr>
          <p:cNvSpPr/>
          <p:nvPr/>
        </p:nvSpPr>
        <p:spPr>
          <a:xfrm>
            <a:off x="4635917" y="2599905"/>
            <a:ext cx="1428181" cy="203318"/>
          </a:xfrm>
          <a:prstGeom prst="roundRect">
            <a:avLst/>
          </a:prstGeom>
          <a:noFill/>
          <a:ln w="38100">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2" name="Elipse 31">
            <a:extLst>
              <a:ext uri="{FF2B5EF4-FFF2-40B4-BE49-F238E27FC236}">
                <a16:creationId xmlns:a16="http://schemas.microsoft.com/office/drawing/2014/main" id="{15D8464F-50A8-B5C6-1D21-8AB911E07143}"/>
              </a:ext>
            </a:extLst>
          </p:cNvPr>
          <p:cNvSpPr/>
          <p:nvPr/>
        </p:nvSpPr>
        <p:spPr>
          <a:xfrm>
            <a:off x="4660116" y="2369711"/>
            <a:ext cx="297712" cy="297712"/>
          </a:xfrm>
          <a:prstGeom prst="ellipse">
            <a:avLst/>
          </a:prstGeom>
          <a:solidFill>
            <a:schemeClr val="accent4">
              <a:lumMod val="60000"/>
              <a:lumOff val="40000"/>
            </a:schemeClr>
          </a:solid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dirty="0">
                <a:solidFill>
                  <a:schemeClr val="tx1">
                    <a:lumMod val="75000"/>
                    <a:lumOff val="25000"/>
                  </a:schemeClr>
                </a:solidFill>
              </a:rPr>
              <a:t>6</a:t>
            </a:r>
            <a:endParaRPr lang="es-CO" dirty="0">
              <a:solidFill>
                <a:schemeClr val="tx1">
                  <a:lumMod val="75000"/>
                  <a:lumOff val="25000"/>
                </a:schemeClr>
              </a:solidFill>
            </a:endParaRPr>
          </a:p>
        </p:txBody>
      </p:sp>
      <p:sp>
        <p:nvSpPr>
          <p:cNvPr id="33" name="CuadroTexto 32">
            <a:extLst>
              <a:ext uri="{FF2B5EF4-FFF2-40B4-BE49-F238E27FC236}">
                <a16:creationId xmlns:a16="http://schemas.microsoft.com/office/drawing/2014/main" id="{7D3C91AB-A504-2E08-6CCD-5750171DFE7D}"/>
              </a:ext>
            </a:extLst>
          </p:cNvPr>
          <p:cNvSpPr txBox="1"/>
          <p:nvPr/>
        </p:nvSpPr>
        <p:spPr>
          <a:xfrm rot="16200000">
            <a:off x="-1924463" y="3629986"/>
            <a:ext cx="4999575" cy="400110"/>
          </a:xfrm>
          <a:prstGeom prst="rect">
            <a:avLst/>
          </a:prstGeom>
          <a:noFill/>
        </p:spPr>
        <p:txBody>
          <a:bodyPr wrap="square">
            <a:spAutoFit/>
          </a:bodyPr>
          <a:lstStyle/>
          <a:p>
            <a:r>
              <a:rPr lang="es-MX" sz="2000" b="1" dirty="0">
                <a:solidFill>
                  <a:schemeClr val="bg1"/>
                </a:solidFill>
                <a:latin typeface="Montserrat" panose="00000500000000000000" pitchFamily="50" charset="0"/>
              </a:rPr>
              <a:t>HITOS - CALENDARIO COMERCIAL</a:t>
            </a:r>
          </a:p>
        </p:txBody>
      </p:sp>
    </p:spTree>
    <p:extLst>
      <p:ext uri="{BB962C8B-B14F-4D97-AF65-F5344CB8AC3E}">
        <p14:creationId xmlns:p14="http://schemas.microsoft.com/office/powerpoint/2010/main" val="17232295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E41726CC-2C3A-49D4-BA4B-F7CF1AC36FE9}"/>
              </a:ext>
            </a:extLst>
          </p:cNvPr>
          <p:cNvSpPr/>
          <p:nvPr/>
        </p:nvSpPr>
        <p:spPr>
          <a:xfrm>
            <a:off x="0" y="868454"/>
            <a:ext cx="12192000" cy="5989545"/>
          </a:xfrm>
          <a:prstGeom prst="rect">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100">
              <a:solidFill>
                <a:schemeClr val="bg1"/>
              </a:solidFill>
            </a:endParaRPr>
          </a:p>
        </p:txBody>
      </p:sp>
      <p:sp>
        <p:nvSpPr>
          <p:cNvPr id="11" name="Rectángulo: esquinas redondeadas 10">
            <a:extLst>
              <a:ext uri="{FF2B5EF4-FFF2-40B4-BE49-F238E27FC236}">
                <a16:creationId xmlns:a16="http://schemas.microsoft.com/office/drawing/2014/main" id="{B7110A0B-7622-434E-B357-0AF5CFD881F5}"/>
              </a:ext>
            </a:extLst>
          </p:cNvPr>
          <p:cNvSpPr/>
          <p:nvPr/>
        </p:nvSpPr>
        <p:spPr>
          <a:xfrm>
            <a:off x="3319973" y="661180"/>
            <a:ext cx="8773551" cy="449378"/>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pic>
        <p:nvPicPr>
          <p:cNvPr id="14" name="Imagen 13">
            <a:extLst>
              <a:ext uri="{FF2B5EF4-FFF2-40B4-BE49-F238E27FC236}">
                <a16:creationId xmlns:a16="http://schemas.microsoft.com/office/drawing/2014/main" id="{D4F73206-F9BF-4B88-B093-26100A059DFA}"/>
              </a:ext>
            </a:extLst>
          </p:cNvPr>
          <p:cNvPicPr>
            <a:picLocks noChangeAspect="1"/>
          </p:cNvPicPr>
          <p:nvPr/>
        </p:nvPicPr>
        <p:blipFill rotWithShape="1">
          <a:blip r:embed="rId3"/>
          <a:srcRect r="7077"/>
          <a:stretch/>
        </p:blipFill>
        <p:spPr>
          <a:xfrm>
            <a:off x="258811" y="137875"/>
            <a:ext cx="1752756" cy="635692"/>
          </a:xfrm>
          <a:prstGeom prst="rect">
            <a:avLst/>
          </a:prstGeom>
        </p:spPr>
      </p:pic>
      <p:sp>
        <p:nvSpPr>
          <p:cNvPr id="15" name="Subtítulo 2">
            <a:extLst>
              <a:ext uri="{FF2B5EF4-FFF2-40B4-BE49-F238E27FC236}">
                <a16:creationId xmlns:a16="http://schemas.microsoft.com/office/drawing/2014/main" id="{2CE01807-A985-468E-AB0B-63F8B12C35FC}"/>
              </a:ext>
            </a:extLst>
          </p:cNvPr>
          <p:cNvSpPr txBox="1">
            <a:spLocks/>
          </p:cNvSpPr>
          <p:nvPr/>
        </p:nvSpPr>
        <p:spPr>
          <a:xfrm>
            <a:off x="3469014" y="730531"/>
            <a:ext cx="7563842" cy="3388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1600" b="1" dirty="0">
                <a:solidFill>
                  <a:schemeClr val="tx1">
                    <a:lumMod val="75000"/>
                    <a:lumOff val="25000"/>
                  </a:schemeClr>
                </a:solidFill>
                <a:latin typeface="Montserrat" panose="00000500000000000000" pitchFamily="50" charset="0"/>
                <a:cs typeface="Segoe UI Light" panose="020B0502040204020203" pitchFamily="34" charset="0"/>
              </a:rPr>
              <a:t>BUYER / PERSONA  - B2C</a:t>
            </a:r>
          </a:p>
        </p:txBody>
      </p:sp>
      <p:sp>
        <p:nvSpPr>
          <p:cNvPr id="16" name="Elipse 15">
            <a:extLst>
              <a:ext uri="{FF2B5EF4-FFF2-40B4-BE49-F238E27FC236}">
                <a16:creationId xmlns:a16="http://schemas.microsoft.com/office/drawing/2014/main" id="{163FA4F9-F47A-473D-A976-C4C8BDFE15EE}"/>
              </a:ext>
            </a:extLst>
          </p:cNvPr>
          <p:cNvSpPr/>
          <p:nvPr/>
        </p:nvSpPr>
        <p:spPr>
          <a:xfrm>
            <a:off x="11149061" y="183331"/>
            <a:ext cx="770060" cy="770060"/>
          </a:xfrm>
          <a:prstGeom prst="ellipse">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6" name="Subtítulo 2">
            <a:extLst>
              <a:ext uri="{FF2B5EF4-FFF2-40B4-BE49-F238E27FC236}">
                <a16:creationId xmlns:a16="http://schemas.microsoft.com/office/drawing/2014/main" id="{E8CC6EB5-4779-4457-A127-6E6651688CC3}"/>
              </a:ext>
            </a:extLst>
          </p:cNvPr>
          <p:cNvSpPr txBox="1">
            <a:spLocks/>
          </p:cNvSpPr>
          <p:nvPr/>
        </p:nvSpPr>
        <p:spPr>
          <a:xfrm>
            <a:off x="1716258" y="197399"/>
            <a:ext cx="9316599" cy="6236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2200" b="1" dirty="0">
                <a:solidFill>
                  <a:srgbClr val="FF0038"/>
                </a:solidFill>
                <a:latin typeface="Bjorn Regular" panose="02000500000000000000" pitchFamily="2" charset="0"/>
                <a:cs typeface="Segoe UI Light" panose="020B0502040204020203" pitchFamily="34" charset="0"/>
              </a:rPr>
              <a:t>MERCADO OBJETIVO Y BUYER</a:t>
            </a:r>
            <a:endParaRPr lang="es-MX" sz="2200" dirty="0">
              <a:solidFill>
                <a:srgbClr val="FF0038"/>
              </a:solidFill>
              <a:latin typeface="Bjorn Regular" panose="02000500000000000000" pitchFamily="2" charset="0"/>
              <a:cs typeface="Segoe UI Light" panose="020B0502040204020203" pitchFamily="34" charset="0"/>
            </a:endParaRPr>
          </a:p>
        </p:txBody>
      </p:sp>
      <p:pic>
        <p:nvPicPr>
          <p:cNvPr id="45" name="Imagen 44">
            <a:extLst>
              <a:ext uri="{FF2B5EF4-FFF2-40B4-BE49-F238E27FC236}">
                <a16:creationId xmlns:a16="http://schemas.microsoft.com/office/drawing/2014/main" id="{A6500821-9F29-037D-74DD-4323E07773AB}"/>
              </a:ext>
            </a:extLst>
          </p:cNvPr>
          <p:cNvPicPr>
            <a:picLocks noChangeAspect="1"/>
          </p:cNvPicPr>
          <p:nvPr/>
        </p:nvPicPr>
        <p:blipFill>
          <a:blip r:embed="rId4">
            <a:lum bright="70000" contrast="-70000"/>
            <a:extLst>
              <a:ext uri="{BEBA8EAE-BF5A-486C-A8C5-ECC9F3942E4B}">
                <a14:imgProps xmlns:a14="http://schemas.microsoft.com/office/drawing/2010/main">
                  <a14:imgLayer r:embed="rId5">
                    <a14:imgEffect>
                      <a14:artisticPhotocopy/>
                    </a14:imgEffect>
                  </a14:imgLayer>
                </a14:imgProps>
              </a:ext>
              <a:ext uri="{28A0092B-C50C-407E-A947-70E740481C1C}">
                <a14:useLocalDpi xmlns:a14="http://schemas.microsoft.com/office/drawing/2010/main" val="0"/>
              </a:ext>
            </a:extLst>
          </a:blip>
          <a:stretch>
            <a:fillRect/>
          </a:stretch>
        </p:blipFill>
        <p:spPr>
          <a:xfrm>
            <a:off x="11328496" y="366365"/>
            <a:ext cx="433127" cy="433127"/>
          </a:xfrm>
          <a:prstGeom prst="rect">
            <a:avLst/>
          </a:prstGeom>
        </p:spPr>
      </p:pic>
      <p:graphicFrame>
        <p:nvGraphicFramePr>
          <p:cNvPr id="3" name="Tabla 3">
            <a:extLst>
              <a:ext uri="{FF2B5EF4-FFF2-40B4-BE49-F238E27FC236}">
                <a16:creationId xmlns:a16="http://schemas.microsoft.com/office/drawing/2014/main" id="{721C206C-D202-B0AA-6787-70D5B4DDF49E}"/>
              </a:ext>
            </a:extLst>
          </p:cNvPr>
          <p:cNvGraphicFramePr>
            <a:graphicFrameLocks noGrp="1"/>
          </p:cNvGraphicFramePr>
          <p:nvPr>
            <p:extLst>
              <p:ext uri="{D42A27DB-BD31-4B8C-83A1-F6EECF244321}">
                <p14:modId xmlns:p14="http://schemas.microsoft.com/office/powerpoint/2010/main" val="3333111114"/>
              </p:ext>
            </p:extLst>
          </p:nvPr>
        </p:nvGraphicFramePr>
        <p:xfrm>
          <a:off x="3808212" y="1615918"/>
          <a:ext cx="7977474" cy="4754880"/>
        </p:xfrm>
        <a:graphic>
          <a:graphicData uri="http://schemas.openxmlformats.org/drawingml/2006/table">
            <a:tbl>
              <a:tblPr firstRow="1" bandRow="1">
                <a:tableStyleId>{5C22544A-7EE6-4342-B048-85BDC9FD1C3A}</a:tableStyleId>
              </a:tblPr>
              <a:tblGrid>
                <a:gridCol w="1603674">
                  <a:extLst>
                    <a:ext uri="{9D8B030D-6E8A-4147-A177-3AD203B41FA5}">
                      <a16:colId xmlns:a16="http://schemas.microsoft.com/office/drawing/2014/main" val="314757093"/>
                    </a:ext>
                  </a:extLst>
                </a:gridCol>
                <a:gridCol w="6373800">
                  <a:extLst>
                    <a:ext uri="{9D8B030D-6E8A-4147-A177-3AD203B41FA5}">
                      <a16:colId xmlns:a16="http://schemas.microsoft.com/office/drawing/2014/main" val="667284153"/>
                    </a:ext>
                  </a:extLst>
                </a:gridCol>
              </a:tblGrid>
              <a:tr h="370840">
                <a:tc>
                  <a:txBody>
                    <a:bodyPr/>
                    <a:lstStyle/>
                    <a:p>
                      <a:r>
                        <a:rPr lang="es-MX" sz="1200" b="1" dirty="0">
                          <a:solidFill>
                            <a:schemeClr val="tx1">
                              <a:lumMod val="75000"/>
                              <a:lumOff val="25000"/>
                            </a:schemeClr>
                          </a:solidFill>
                          <a:latin typeface="Montserrat" panose="00000500000000000000" pitchFamily="50" charset="0"/>
                        </a:rPr>
                        <a:t>Características:</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MX" sz="1200" b="0" i="0" kern="1200" dirty="0">
                          <a:solidFill>
                            <a:schemeClr val="tx1">
                              <a:lumMod val="75000"/>
                              <a:lumOff val="25000"/>
                            </a:schemeClr>
                          </a:solidFill>
                          <a:effectLst/>
                          <a:latin typeface="Montserrat" panose="00000500000000000000" pitchFamily="50" charset="0"/>
                          <a:ea typeface="+mn-ea"/>
                          <a:cs typeface="+mn-cs"/>
                        </a:rPr>
                        <a:t>Emprendedora - Tiene un emprendimiento digital en el que vende accesorios para mascotas.</a:t>
                      </a:r>
                      <a:endParaRPr lang="es-CO" sz="1200" b="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1145253304"/>
                  </a:ext>
                </a:extLst>
              </a:tr>
              <a:tr h="370840">
                <a:tc>
                  <a:txBody>
                    <a:bodyPr/>
                    <a:lstStyle/>
                    <a:p>
                      <a:r>
                        <a:rPr lang="es-MX" sz="1200" b="1" dirty="0">
                          <a:solidFill>
                            <a:schemeClr val="tx1">
                              <a:lumMod val="75000"/>
                              <a:lumOff val="25000"/>
                            </a:schemeClr>
                          </a:solidFill>
                          <a:latin typeface="Montserrat" panose="00000500000000000000" pitchFamily="50" charset="0"/>
                        </a:rPr>
                        <a:t>Hábitos:</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MX" sz="1200" b="0" i="0" kern="1200" dirty="0">
                          <a:solidFill>
                            <a:schemeClr val="tx1">
                              <a:lumMod val="75000"/>
                              <a:lumOff val="25000"/>
                            </a:schemeClr>
                          </a:solidFill>
                          <a:effectLst/>
                          <a:latin typeface="Montserrat" panose="00000500000000000000" pitchFamily="50" charset="0"/>
                          <a:ea typeface="+mn-ea"/>
                          <a:cs typeface="+mn-cs"/>
                        </a:rPr>
                        <a:t>Desafíos: - Dar a conocer su negocio a la mayor cantidad de personas posible - Mostrar y ofrecer sus productos - Generar ventas en redes sociales.</a:t>
                      </a:r>
                      <a:endParaRPr lang="es-CO" sz="120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3686805697"/>
                  </a:ext>
                </a:extLst>
              </a:tr>
              <a:tr h="370840">
                <a:tc>
                  <a:txBody>
                    <a:bodyPr/>
                    <a:lstStyle/>
                    <a:p>
                      <a:r>
                        <a:rPr lang="es-MX" sz="1200" b="1" dirty="0">
                          <a:solidFill>
                            <a:schemeClr val="tx1">
                              <a:lumMod val="75000"/>
                              <a:lumOff val="25000"/>
                            </a:schemeClr>
                          </a:solidFill>
                          <a:latin typeface="Montserrat" panose="00000500000000000000" pitchFamily="50" charset="0"/>
                        </a:rPr>
                        <a:t>Intereses:</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MX" sz="1200" b="0" i="0" kern="1200" dirty="0">
                          <a:solidFill>
                            <a:schemeClr val="tx1">
                              <a:lumMod val="75000"/>
                              <a:lumOff val="25000"/>
                            </a:schemeClr>
                          </a:solidFill>
                          <a:effectLst/>
                          <a:latin typeface="Montserrat" panose="00000500000000000000" pitchFamily="50" charset="0"/>
                          <a:ea typeface="+mn-ea"/>
                          <a:cs typeface="+mn-cs"/>
                        </a:rPr>
                        <a:t>Medios: Compras por internet, muy activa en Instagram, le gusta ver videos en YouTube a veces revisa Facebook y LinkedIn.</a:t>
                      </a:r>
                      <a:endParaRPr lang="es-CO" sz="120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2591463239"/>
                  </a:ext>
                </a:extLst>
              </a:tr>
              <a:tr h="370840">
                <a:tc>
                  <a:txBody>
                    <a:bodyPr/>
                    <a:lstStyle/>
                    <a:p>
                      <a:r>
                        <a:rPr lang="es-MX" sz="1200" b="1" dirty="0">
                          <a:solidFill>
                            <a:schemeClr val="tx1">
                              <a:lumMod val="75000"/>
                              <a:lumOff val="25000"/>
                            </a:schemeClr>
                          </a:solidFill>
                          <a:latin typeface="Montserrat" panose="00000500000000000000" pitchFamily="50" charset="0"/>
                        </a:rPr>
                        <a:t>Objetivo:</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MX" sz="1200" b="0" i="0" kern="1200" dirty="0">
                          <a:solidFill>
                            <a:schemeClr val="tx1">
                              <a:lumMod val="75000"/>
                              <a:lumOff val="25000"/>
                            </a:schemeClr>
                          </a:solidFill>
                          <a:effectLst/>
                          <a:latin typeface="Montserrat" panose="00000500000000000000" pitchFamily="50" charset="0"/>
                          <a:ea typeface="+mn-ea"/>
                          <a:cs typeface="+mn-cs"/>
                        </a:rPr>
                        <a:t>Busca dar a conocer sus productos y generar el mayor alcance con su cuenta de Instagram para incrementar sus ventas. No sabe cómo hacer para generar dinero de su negocio a través de las redes, necesita llegar e interactuar con diferentes tipos de clientes.</a:t>
                      </a:r>
                      <a:endParaRPr lang="es-CO" sz="120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420186942"/>
                  </a:ext>
                </a:extLst>
              </a:tr>
              <a:tr h="370840">
                <a:tc>
                  <a:txBody>
                    <a:bodyPr/>
                    <a:lstStyle/>
                    <a:p>
                      <a:r>
                        <a:rPr lang="es-MX" sz="1200" b="1" dirty="0">
                          <a:solidFill>
                            <a:schemeClr val="tx1">
                              <a:lumMod val="75000"/>
                              <a:lumOff val="25000"/>
                            </a:schemeClr>
                          </a:solidFill>
                          <a:latin typeface="Montserrat" panose="00000500000000000000" pitchFamily="50" charset="0"/>
                        </a:rPr>
                        <a:t>Oportunidad:</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MX" sz="1200" b="0" i="0" kern="1200" dirty="0">
                          <a:solidFill>
                            <a:schemeClr val="tx1">
                              <a:lumMod val="75000"/>
                              <a:lumOff val="25000"/>
                            </a:schemeClr>
                          </a:solidFill>
                          <a:effectLst/>
                          <a:latin typeface="Montserrat" panose="00000500000000000000" pitchFamily="50" charset="0"/>
                          <a:ea typeface="+mn-ea"/>
                          <a:cs typeface="+mn-cs"/>
                        </a:rPr>
                        <a:t>Creación de su e-</a:t>
                      </a:r>
                      <a:r>
                        <a:rPr lang="es-MX" sz="1200" b="0" i="0" kern="1200" dirty="0" err="1">
                          <a:solidFill>
                            <a:schemeClr val="tx1">
                              <a:lumMod val="75000"/>
                              <a:lumOff val="25000"/>
                            </a:schemeClr>
                          </a:solidFill>
                          <a:effectLst/>
                          <a:latin typeface="Montserrat" panose="00000500000000000000" pitchFamily="50" charset="0"/>
                          <a:ea typeface="+mn-ea"/>
                          <a:cs typeface="+mn-cs"/>
                        </a:rPr>
                        <a:t>commerce</a:t>
                      </a:r>
                      <a:r>
                        <a:rPr lang="es-MX" sz="1200" b="0" i="0" kern="1200" dirty="0">
                          <a:solidFill>
                            <a:schemeClr val="tx1">
                              <a:lumMod val="75000"/>
                              <a:lumOff val="25000"/>
                            </a:schemeClr>
                          </a:solidFill>
                          <a:effectLst/>
                          <a:latin typeface="Montserrat" panose="00000500000000000000" pitchFamily="50" charset="0"/>
                          <a:ea typeface="+mn-ea"/>
                          <a:cs typeface="+mn-cs"/>
                        </a:rPr>
                        <a:t> - Integraciones de medios de pago en su e-</a:t>
                      </a:r>
                      <a:r>
                        <a:rPr lang="es-MX" sz="1200" b="0" i="0" kern="1200" dirty="0" err="1">
                          <a:solidFill>
                            <a:schemeClr val="tx1">
                              <a:lumMod val="75000"/>
                              <a:lumOff val="25000"/>
                            </a:schemeClr>
                          </a:solidFill>
                          <a:effectLst/>
                          <a:latin typeface="Montserrat" panose="00000500000000000000" pitchFamily="50" charset="0"/>
                          <a:ea typeface="+mn-ea"/>
                          <a:cs typeface="+mn-cs"/>
                        </a:rPr>
                        <a:t>commerce</a:t>
                      </a:r>
                      <a:r>
                        <a:rPr lang="es-MX" sz="1200" b="0" i="0" kern="1200" dirty="0">
                          <a:solidFill>
                            <a:schemeClr val="tx1">
                              <a:lumMod val="75000"/>
                              <a:lumOff val="25000"/>
                            </a:schemeClr>
                          </a:solidFill>
                          <a:effectLst/>
                          <a:latin typeface="Montserrat" panose="00000500000000000000" pitchFamily="50" charset="0"/>
                          <a:ea typeface="+mn-ea"/>
                          <a:cs typeface="+mn-cs"/>
                        </a:rPr>
                        <a:t> - Opciones de pago para redes - Marketing digital y manejo de redes sociales de negocio - Seguridad y respaldo - Acompañamiento en todo el proceso - Asesoría financiera y de ventas.</a:t>
                      </a:r>
                      <a:endParaRPr lang="es-CO" sz="120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3985739578"/>
                  </a:ext>
                </a:extLst>
              </a:tr>
              <a:tr h="370840">
                <a:tc>
                  <a:txBody>
                    <a:bodyPr/>
                    <a:lstStyle/>
                    <a:p>
                      <a:r>
                        <a:rPr lang="es-MX" sz="1200" b="1" dirty="0">
                          <a:solidFill>
                            <a:schemeClr val="tx1">
                              <a:lumMod val="75000"/>
                              <a:lumOff val="25000"/>
                            </a:schemeClr>
                          </a:solidFill>
                          <a:latin typeface="Montserrat" panose="00000500000000000000" pitchFamily="50" charset="0"/>
                        </a:rPr>
                        <a:t>Objeciones:</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MX" sz="1200" b="0" i="0" kern="1200" dirty="0">
                          <a:solidFill>
                            <a:schemeClr val="tx1">
                              <a:lumMod val="75000"/>
                              <a:lumOff val="25000"/>
                            </a:schemeClr>
                          </a:solidFill>
                          <a:effectLst/>
                          <a:latin typeface="Montserrat" panose="00000500000000000000" pitchFamily="50" charset="0"/>
                          <a:ea typeface="+mn-ea"/>
                          <a:cs typeface="+mn-cs"/>
                        </a:rPr>
                        <a:t>Costos de la pasarela que crea que es costosa por desconocimiento de mercado. - Sentir que sus clientes no van a confiar en PW porque no es una marca posicionada, entonces quiere dar seguridad a sus clientes.</a:t>
                      </a:r>
                      <a:endParaRPr lang="es-CO" sz="120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3752495508"/>
                  </a:ext>
                </a:extLst>
              </a:tr>
              <a:tr h="370840">
                <a:tc>
                  <a:txBody>
                    <a:bodyPr/>
                    <a:lstStyle/>
                    <a:p>
                      <a:r>
                        <a:rPr lang="es-MX" sz="1200" b="1" dirty="0">
                          <a:solidFill>
                            <a:schemeClr val="tx1">
                              <a:lumMod val="75000"/>
                              <a:lumOff val="25000"/>
                            </a:schemeClr>
                          </a:solidFill>
                          <a:latin typeface="Montserrat" panose="00000500000000000000" pitchFamily="50" charset="0"/>
                        </a:rPr>
                        <a:t>Palabras Clave:</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MX" sz="1200" b="0" i="0" kern="1200" dirty="0">
                          <a:solidFill>
                            <a:schemeClr val="tx1">
                              <a:lumMod val="75000"/>
                              <a:lumOff val="25000"/>
                            </a:schemeClr>
                          </a:solidFill>
                          <a:effectLst/>
                          <a:latin typeface="Montserrat" panose="00000500000000000000" pitchFamily="50" charset="0"/>
                          <a:ea typeface="+mn-ea"/>
                          <a:cs typeface="+mn-cs"/>
                        </a:rPr>
                        <a:t>transacciones seguras, seguro contra cargo, antifraude, pagos seguros, tarifas según el modelo de negocio, seguridad transaccional, diseño rápido, sin costo de implementación.</a:t>
                      </a:r>
                      <a:endParaRPr lang="es-CO" sz="120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3682287913"/>
                  </a:ext>
                </a:extLst>
              </a:tr>
              <a:tr h="370840">
                <a:tc>
                  <a:txBody>
                    <a:bodyPr/>
                    <a:lstStyle/>
                    <a:p>
                      <a:r>
                        <a:rPr lang="es-MX" sz="1200" b="1" dirty="0">
                          <a:solidFill>
                            <a:schemeClr val="tx1">
                              <a:lumMod val="75000"/>
                              <a:lumOff val="25000"/>
                            </a:schemeClr>
                          </a:solidFill>
                          <a:latin typeface="Montserrat" panose="00000500000000000000" pitchFamily="50" charset="0"/>
                        </a:rPr>
                        <a:t>Conceptos de Comunicación:</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MX" sz="1200" b="0" i="0" kern="1200" dirty="0">
                          <a:solidFill>
                            <a:schemeClr val="tx1">
                              <a:lumMod val="75000"/>
                              <a:lumOff val="25000"/>
                            </a:schemeClr>
                          </a:solidFill>
                          <a:effectLst/>
                          <a:latin typeface="Montserrat" panose="00000500000000000000" pitchFamily="50" charset="0"/>
                          <a:ea typeface="+mn-ea"/>
                          <a:cs typeface="+mn-cs"/>
                        </a:rPr>
                        <a:t>Cercano, dinámico, visual, aliados, genere confianza, amistad, acompañamiento, crecimiento.</a:t>
                      </a:r>
                      <a:endParaRPr lang="es-CO" sz="120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1515481099"/>
                  </a:ext>
                </a:extLst>
              </a:tr>
            </a:tbl>
          </a:graphicData>
        </a:graphic>
      </p:graphicFrame>
      <p:sp>
        <p:nvSpPr>
          <p:cNvPr id="62" name="Elipse 61">
            <a:extLst>
              <a:ext uri="{FF2B5EF4-FFF2-40B4-BE49-F238E27FC236}">
                <a16:creationId xmlns:a16="http://schemas.microsoft.com/office/drawing/2014/main" id="{E071687F-30A2-6709-F82E-B03D37219F2A}"/>
              </a:ext>
            </a:extLst>
          </p:cNvPr>
          <p:cNvSpPr/>
          <p:nvPr/>
        </p:nvSpPr>
        <p:spPr>
          <a:xfrm>
            <a:off x="1109940" y="1417396"/>
            <a:ext cx="1405148" cy="1405149"/>
          </a:xfrm>
          <a:prstGeom prst="ellipse">
            <a:avLst/>
          </a:prstGeom>
          <a:blipFill dpi="0" rotWithShape="1">
            <a:blip r:embed="rId6">
              <a:extLst>
                <a:ext uri="{28A0092B-C50C-407E-A947-70E740481C1C}">
                  <a14:useLocalDpi xmlns:a14="http://schemas.microsoft.com/office/drawing/2010/main" val="0"/>
                </a:ext>
              </a:extLst>
            </a:blip>
            <a:srcRect/>
            <a:stretch>
              <a:fillRect/>
            </a:stretch>
          </a:blip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5" name="Rectángulo: esquinas redondeadas 64">
            <a:extLst>
              <a:ext uri="{FF2B5EF4-FFF2-40B4-BE49-F238E27FC236}">
                <a16:creationId xmlns:a16="http://schemas.microsoft.com/office/drawing/2014/main" id="{10D7A405-0E1E-A4F0-B916-9F7C44731600}"/>
              </a:ext>
            </a:extLst>
          </p:cNvPr>
          <p:cNvSpPr/>
          <p:nvPr/>
        </p:nvSpPr>
        <p:spPr>
          <a:xfrm>
            <a:off x="912836" y="3043228"/>
            <a:ext cx="1812878" cy="3455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a:solidFill>
                  <a:schemeClr val="bg1"/>
                </a:solidFill>
                <a:latin typeface="Bjorn Regular" panose="02000500000000000000" pitchFamily="2" charset="0"/>
              </a:rPr>
              <a:t>ÁNGELA</a:t>
            </a:r>
            <a:endParaRPr lang="es-CO" sz="2400" b="1" dirty="0">
              <a:solidFill>
                <a:schemeClr val="bg1"/>
              </a:solidFill>
              <a:latin typeface="Bjorn Regular" panose="02000500000000000000" pitchFamily="2" charset="0"/>
            </a:endParaRPr>
          </a:p>
        </p:txBody>
      </p:sp>
      <p:sp>
        <p:nvSpPr>
          <p:cNvPr id="67" name="Rectángulo: esquinas redondeadas 66">
            <a:extLst>
              <a:ext uri="{FF2B5EF4-FFF2-40B4-BE49-F238E27FC236}">
                <a16:creationId xmlns:a16="http://schemas.microsoft.com/office/drawing/2014/main" id="{056AD662-D6AE-0019-D864-ABD58473DBCA}"/>
              </a:ext>
            </a:extLst>
          </p:cNvPr>
          <p:cNvSpPr/>
          <p:nvPr/>
        </p:nvSpPr>
        <p:spPr>
          <a:xfrm>
            <a:off x="372985" y="3355286"/>
            <a:ext cx="2895376" cy="111888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s-MX" sz="1400" b="1" dirty="0">
                <a:latin typeface="Montserrat" panose="00000500000000000000" pitchFamily="50" charset="0"/>
              </a:rPr>
              <a:t>B2C – MUJER</a:t>
            </a:r>
          </a:p>
          <a:p>
            <a:pPr algn="ctr"/>
            <a:r>
              <a:rPr lang="es-MX" sz="1400" b="1" dirty="0">
                <a:latin typeface="Montserrat" panose="00000500000000000000" pitchFamily="50" charset="0"/>
              </a:rPr>
              <a:t>Estado: Soltera</a:t>
            </a:r>
          </a:p>
          <a:p>
            <a:pPr algn="ctr"/>
            <a:r>
              <a:rPr lang="es-MX" sz="1400" b="1" dirty="0">
                <a:latin typeface="Montserrat" panose="00000500000000000000" pitchFamily="50" charset="0"/>
              </a:rPr>
              <a:t>Edad: 25 Años</a:t>
            </a:r>
          </a:p>
          <a:p>
            <a:pPr algn="ctr"/>
            <a:r>
              <a:rPr lang="es-MX" sz="1400" b="1" dirty="0">
                <a:latin typeface="Montserrat" panose="00000500000000000000" pitchFamily="50" charset="0"/>
              </a:rPr>
              <a:t>Hijos: 0</a:t>
            </a:r>
          </a:p>
          <a:p>
            <a:pPr algn="ctr"/>
            <a:r>
              <a:rPr lang="es-MX" sz="1400" b="1" dirty="0">
                <a:latin typeface="Montserrat" panose="00000500000000000000" pitchFamily="50" charset="0"/>
              </a:rPr>
              <a:t>Ingresos: 3 a 5 millones</a:t>
            </a:r>
          </a:p>
          <a:p>
            <a:pPr algn="ctr"/>
            <a:r>
              <a:rPr lang="es-MX" sz="1400" b="1" dirty="0">
                <a:latin typeface="Montserrat" panose="00000500000000000000" pitchFamily="50" charset="0"/>
              </a:rPr>
              <a:t>(Medellín)</a:t>
            </a:r>
            <a:endParaRPr lang="es-CO" sz="1400" dirty="0">
              <a:latin typeface="Montserrat" panose="00000500000000000000" pitchFamily="50" charset="0"/>
            </a:endParaRPr>
          </a:p>
        </p:txBody>
      </p:sp>
      <p:sp>
        <p:nvSpPr>
          <p:cNvPr id="69" name="Rectángulo: esquinas redondeadas 68">
            <a:extLst>
              <a:ext uri="{FF2B5EF4-FFF2-40B4-BE49-F238E27FC236}">
                <a16:creationId xmlns:a16="http://schemas.microsoft.com/office/drawing/2014/main" id="{8E607D7B-E59E-F609-FD55-7664EABC776B}"/>
              </a:ext>
            </a:extLst>
          </p:cNvPr>
          <p:cNvSpPr/>
          <p:nvPr/>
        </p:nvSpPr>
        <p:spPr>
          <a:xfrm>
            <a:off x="442409" y="5185606"/>
            <a:ext cx="2710080" cy="1236708"/>
          </a:xfrm>
          <a:prstGeom prst="roundRect">
            <a:avLst>
              <a:gd name="adj" fmla="val 10966"/>
            </a:avLst>
          </a:prstGeom>
          <a:solidFill>
            <a:srgbClr val="D9D9D9"/>
          </a:solidFill>
          <a:ln w="381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b="1" i="0" kern="1200" dirty="0">
                <a:solidFill>
                  <a:schemeClr val="tx1">
                    <a:lumMod val="75000"/>
                    <a:lumOff val="25000"/>
                  </a:schemeClr>
                </a:solidFill>
                <a:effectLst/>
                <a:latin typeface="Montserrat" panose="00000500000000000000" pitchFamily="50" charset="0"/>
                <a:ea typeface="+mn-ea"/>
                <a:cs typeface="+mn-cs"/>
              </a:rPr>
              <a:t>NECESIDAD:</a:t>
            </a:r>
          </a:p>
          <a:p>
            <a:pPr algn="ctr"/>
            <a:r>
              <a:rPr lang="es-MX" sz="1200" b="0" i="0" kern="1200" dirty="0">
                <a:solidFill>
                  <a:schemeClr val="tx1">
                    <a:lumMod val="75000"/>
                    <a:lumOff val="25000"/>
                  </a:schemeClr>
                </a:solidFill>
                <a:effectLst/>
                <a:latin typeface="Montserrat" panose="00000500000000000000" pitchFamily="50" charset="0"/>
                <a:ea typeface="+mn-ea"/>
                <a:cs typeface="+mn-cs"/>
              </a:rPr>
              <a:t>Vender digitalmente y dar más opciones de pago a sus clientes.</a:t>
            </a:r>
            <a:endParaRPr lang="es-CO" sz="1200" dirty="0">
              <a:solidFill>
                <a:schemeClr val="tx1">
                  <a:lumMod val="75000"/>
                  <a:lumOff val="25000"/>
                </a:schemeClr>
              </a:solidFill>
              <a:latin typeface="Montserrat" panose="00000500000000000000" pitchFamily="50" charset="0"/>
            </a:endParaRPr>
          </a:p>
          <a:p>
            <a:pPr algn="ctr"/>
            <a:endParaRPr lang="es-CO" sz="1400" b="1" dirty="0">
              <a:solidFill>
                <a:schemeClr val="tx1">
                  <a:lumMod val="65000"/>
                  <a:lumOff val="35000"/>
                </a:schemeClr>
              </a:solidFill>
            </a:endParaRPr>
          </a:p>
        </p:txBody>
      </p:sp>
      <p:cxnSp>
        <p:nvCxnSpPr>
          <p:cNvPr id="70" name="Conector recto 69">
            <a:extLst>
              <a:ext uri="{FF2B5EF4-FFF2-40B4-BE49-F238E27FC236}">
                <a16:creationId xmlns:a16="http://schemas.microsoft.com/office/drawing/2014/main" id="{4B885C66-0E16-FD51-CEF4-57F17B6FBBB7}"/>
              </a:ext>
            </a:extLst>
          </p:cNvPr>
          <p:cNvCxnSpPr/>
          <p:nvPr/>
        </p:nvCxnSpPr>
        <p:spPr>
          <a:xfrm>
            <a:off x="3469014" y="1417396"/>
            <a:ext cx="0" cy="500491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3117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E41726CC-2C3A-49D4-BA4B-F7CF1AC36FE9}"/>
              </a:ext>
            </a:extLst>
          </p:cNvPr>
          <p:cNvSpPr/>
          <p:nvPr/>
        </p:nvSpPr>
        <p:spPr>
          <a:xfrm>
            <a:off x="0" y="868454"/>
            <a:ext cx="12192000" cy="5989545"/>
          </a:xfrm>
          <a:prstGeom prst="rect">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100">
              <a:solidFill>
                <a:schemeClr val="bg1"/>
              </a:solidFill>
            </a:endParaRPr>
          </a:p>
        </p:txBody>
      </p:sp>
      <p:sp>
        <p:nvSpPr>
          <p:cNvPr id="11" name="Rectángulo: esquinas redondeadas 10">
            <a:extLst>
              <a:ext uri="{FF2B5EF4-FFF2-40B4-BE49-F238E27FC236}">
                <a16:creationId xmlns:a16="http://schemas.microsoft.com/office/drawing/2014/main" id="{B7110A0B-7622-434E-B357-0AF5CFD881F5}"/>
              </a:ext>
            </a:extLst>
          </p:cNvPr>
          <p:cNvSpPr/>
          <p:nvPr/>
        </p:nvSpPr>
        <p:spPr>
          <a:xfrm>
            <a:off x="3319973" y="661180"/>
            <a:ext cx="8773551" cy="449378"/>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pic>
        <p:nvPicPr>
          <p:cNvPr id="14" name="Imagen 13">
            <a:extLst>
              <a:ext uri="{FF2B5EF4-FFF2-40B4-BE49-F238E27FC236}">
                <a16:creationId xmlns:a16="http://schemas.microsoft.com/office/drawing/2014/main" id="{D4F73206-F9BF-4B88-B093-26100A059DFA}"/>
              </a:ext>
            </a:extLst>
          </p:cNvPr>
          <p:cNvPicPr>
            <a:picLocks noChangeAspect="1"/>
          </p:cNvPicPr>
          <p:nvPr/>
        </p:nvPicPr>
        <p:blipFill rotWithShape="1">
          <a:blip r:embed="rId3"/>
          <a:srcRect r="7077"/>
          <a:stretch/>
        </p:blipFill>
        <p:spPr>
          <a:xfrm>
            <a:off x="258811" y="137875"/>
            <a:ext cx="1752756" cy="635692"/>
          </a:xfrm>
          <a:prstGeom prst="rect">
            <a:avLst/>
          </a:prstGeom>
        </p:spPr>
      </p:pic>
      <p:sp>
        <p:nvSpPr>
          <p:cNvPr id="15" name="Subtítulo 2">
            <a:extLst>
              <a:ext uri="{FF2B5EF4-FFF2-40B4-BE49-F238E27FC236}">
                <a16:creationId xmlns:a16="http://schemas.microsoft.com/office/drawing/2014/main" id="{2CE01807-A985-468E-AB0B-63F8B12C35FC}"/>
              </a:ext>
            </a:extLst>
          </p:cNvPr>
          <p:cNvSpPr txBox="1">
            <a:spLocks/>
          </p:cNvSpPr>
          <p:nvPr/>
        </p:nvSpPr>
        <p:spPr>
          <a:xfrm>
            <a:off x="3469014" y="730531"/>
            <a:ext cx="7563842" cy="3388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1600" b="1" dirty="0">
                <a:solidFill>
                  <a:schemeClr val="tx1">
                    <a:lumMod val="75000"/>
                    <a:lumOff val="25000"/>
                  </a:schemeClr>
                </a:solidFill>
                <a:latin typeface="Montserrat" panose="00000500000000000000" pitchFamily="50" charset="0"/>
                <a:cs typeface="Segoe UI Light" panose="020B0502040204020203" pitchFamily="34" charset="0"/>
              </a:rPr>
              <a:t>BUYER / PERSONA  - B2C</a:t>
            </a:r>
          </a:p>
        </p:txBody>
      </p:sp>
      <p:sp>
        <p:nvSpPr>
          <p:cNvPr id="16" name="Elipse 15">
            <a:extLst>
              <a:ext uri="{FF2B5EF4-FFF2-40B4-BE49-F238E27FC236}">
                <a16:creationId xmlns:a16="http://schemas.microsoft.com/office/drawing/2014/main" id="{163FA4F9-F47A-473D-A976-C4C8BDFE15EE}"/>
              </a:ext>
            </a:extLst>
          </p:cNvPr>
          <p:cNvSpPr/>
          <p:nvPr/>
        </p:nvSpPr>
        <p:spPr>
          <a:xfrm>
            <a:off x="11149061" y="183331"/>
            <a:ext cx="770060" cy="770060"/>
          </a:xfrm>
          <a:prstGeom prst="ellipse">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6" name="Subtítulo 2">
            <a:extLst>
              <a:ext uri="{FF2B5EF4-FFF2-40B4-BE49-F238E27FC236}">
                <a16:creationId xmlns:a16="http://schemas.microsoft.com/office/drawing/2014/main" id="{E8CC6EB5-4779-4457-A127-6E6651688CC3}"/>
              </a:ext>
            </a:extLst>
          </p:cNvPr>
          <p:cNvSpPr txBox="1">
            <a:spLocks/>
          </p:cNvSpPr>
          <p:nvPr/>
        </p:nvSpPr>
        <p:spPr>
          <a:xfrm>
            <a:off x="1716258" y="197399"/>
            <a:ext cx="9316599" cy="6236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2200" b="1" dirty="0">
                <a:solidFill>
                  <a:srgbClr val="FF0038"/>
                </a:solidFill>
                <a:latin typeface="Bjorn Regular" panose="02000500000000000000" pitchFamily="2" charset="0"/>
                <a:cs typeface="Segoe UI Light" panose="020B0502040204020203" pitchFamily="34" charset="0"/>
              </a:rPr>
              <a:t>MERCADO OBJETIVO Y BUYER</a:t>
            </a:r>
            <a:endParaRPr lang="es-MX" sz="2200" dirty="0">
              <a:solidFill>
                <a:srgbClr val="FF0038"/>
              </a:solidFill>
              <a:latin typeface="Bjorn Regular" panose="02000500000000000000" pitchFamily="2" charset="0"/>
              <a:cs typeface="Segoe UI Light" panose="020B0502040204020203" pitchFamily="34" charset="0"/>
            </a:endParaRPr>
          </a:p>
        </p:txBody>
      </p:sp>
      <p:pic>
        <p:nvPicPr>
          <p:cNvPr id="45" name="Imagen 44">
            <a:extLst>
              <a:ext uri="{FF2B5EF4-FFF2-40B4-BE49-F238E27FC236}">
                <a16:creationId xmlns:a16="http://schemas.microsoft.com/office/drawing/2014/main" id="{A6500821-9F29-037D-74DD-4323E07773AB}"/>
              </a:ext>
            </a:extLst>
          </p:cNvPr>
          <p:cNvPicPr>
            <a:picLocks noChangeAspect="1"/>
          </p:cNvPicPr>
          <p:nvPr/>
        </p:nvPicPr>
        <p:blipFill>
          <a:blip r:embed="rId4">
            <a:lum bright="70000" contrast="-70000"/>
            <a:extLst>
              <a:ext uri="{BEBA8EAE-BF5A-486C-A8C5-ECC9F3942E4B}">
                <a14:imgProps xmlns:a14="http://schemas.microsoft.com/office/drawing/2010/main">
                  <a14:imgLayer r:embed="rId5">
                    <a14:imgEffect>
                      <a14:artisticPhotocopy/>
                    </a14:imgEffect>
                  </a14:imgLayer>
                </a14:imgProps>
              </a:ext>
              <a:ext uri="{28A0092B-C50C-407E-A947-70E740481C1C}">
                <a14:useLocalDpi xmlns:a14="http://schemas.microsoft.com/office/drawing/2010/main" val="0"/>
              </a:ext>
            </a:extLst>
          </a:blip>
          <a:stretch>
            <a:fillRect/>
          </a:stretch>
        </p:blipFill>
        <p:spPr>
          <a:xfrm>
            <a:off x="11328496" y="366365"/>
            <a:ext cx="433127" cy="433127"/>
          </a:xfrm>
          <a:prstGeom prst="rect">
            <a:avLst/>
          </a:prstGeom>
        </p:spPr>
      </p:pic>
      <p:graphicFrame>
        <p:nvGraphicFramePr>
          <p:cNvPr id="3" name="Tabla 3">
            <a:extLst>
              <a:ext uri="{FF2B5EF4-FFF2-40B4-BE49-F238E27FC236}">
                <a16:creationId xmlns:a16="http://schemas.microsoft.com/office/drawing/2014/main" id="{721C206C-D202-B0AA-6787-70D5B4DDF49E}"/>
              </a:ext>
            </a:extLst>
          </p:cNvPr>
          <p:cNvGraphicFramePr>
            <a:graphicFrameLocks noGrp="1"/>
          </p:cNvGraphicFramePr>
          <p:nvPr>
            <p:extLst>
              <p:ext uri="{D42A27DB-BD31-4B8C-83A1-F6EECF244321}">
                <p14:modId xmlns:p14="http://schemas.microsoft.com/office/powerpoint/2010/main" val="1238796805"/>
              </p:ext>
            </p:extLst>
          </p:nvPr>
        </p:nvGraphicFramePr>
        <p:xfrm>
          <a:off x="3808212" y="1952805"/>
          <a:ext cx="7977474" cy="4216400"/>
        </p:xfrm>
        <a:graphic>
          <a:graphicData uri="http://schemas.openxmlformats.org/drawingml/2006/table">
            <a:tbl>
              <a:tblPr firstRow="1" bandRow="1">
                <a:tableStyleId>{5C22544A-7EE6-4342-B048-85BDC9FD1C3A}</a:tableStyleId>
              </a:tblPr>
              <a:tblGrid>
                <a:gridCol w="1603674">
                  <a:extLst>
                    <a:ext uri="{9D8B030D-6E8A-4147-A177-3AD203B41FA5}">
                      <a16:colId xmlns:a16="http://schemas.microsoft.com/office/drawing/2014/main" val="314757093"/>
                    </a:ext>
                  </a:extLst>
                </a:gridCol>
                <a:gridCol w="6373800">
                  <a:extLst>
                    <a:ext uri="{9D8B030D-6E8A-4147-A177-3AD203B41FA5}">
                      <a16:colId xmlns:a16="http://schemas.microsoft.com/office/drawing/2014/main" val="667284153"/>
                    </a:ext>
                  </a:extLst>
                </a:gridCol>
              </a:tblGrid>
              <a:tr h="370840">
                <a:tc>
                  <a:txBody>
                    <a:bodyPr/>
                    <a:lstStyle/>
                    <a:p>
                      <a:r>
                        <a:rPr lang="es-MX" sz="1200" b="1" dirty="0">
                          <a:solidFill>
                            <a:schemeClr val="tx1">
                              <a:lumMod val="75000"/>
                              <a:lumOff val="25000"/>
                            </a:schemeClr>
                          </a:solidFill>
                          <a:latin typeface="Montserrat" panose="00000500000000000000" pitchFamily="50" charset="0"/>
                        </a:rPr>
                        <a:t>Características:</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MX" sz="1200" b="0" i="0" kern="1200" dirty="0">
                          <a:solidFill>
                            <a:schemeClr val="tx1">
                              <a:lumMod val="75000"/>
                              <a:lumOff val="25000"/>
                            </a:schemeClr>
                          </a:solidFill>
                          <a:effectLst/>
                          <a:latin typeface="Montserrat" panose="00000500000000000000" pitchFamily="50" charset="0"/>
                          <a:ea typeface="+mn-ea"/>
                          <a:cs typeface="+mn-cs"/>
                        </a:rPr>
                        <a:t>Hombre inquieto, moderno, quiere sacar el máximo potencial a su negocio y busca aliados que se lo permiten. NSE medio alto.</a:t>
                      </a:r>
                      <a:endParaRPr lang="es-CO" sz="1000" b="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1145253304"/>
                  </a:ext>
                </a:extLst>
              </a:tr>
              <a:tr h="370840">
                <a:tc>
                  <a:txBody>
                    <a:bodyPr/>
                    <a:lstStyle/>
                    <a:p>
                      <a:r>
                        <a:rPr lang="es-MX" sz="1200" b="1" dirty="0">
                          <a:solidFill>
                            <a:schemeClr val="tx1">
                              <a:lumMod val="75000"/>
                              <a:lumOff val="25000"/>
                            </a:schemeClr>
                          </a:solidFill>
                          <a:latin typeface="Montserrat" panose="00000500000000000000" pitchFamily="50" charset="0"/>
                        </a:rPr>
                        <a:t>Hábitos:</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MX" sz="1200" b="0" i="0" kern="1200" dirty="0">
                          <a:solidFill>
                            <a:schemeClr val="tx1">
                              <a:lumMod val="75000"/>
                              <a:lumOff val="25000"/>
                            </a:schemeClr>
                          </a:solidFill>
                          <a:effectLst/>
                          <a:latin typeface="Montserrat" panose="00000500000000000000" pitchFamily="50" charset="0"/>
                          <a:ea typeface="+mn-ea"/>
                          <a:cs typeface="+mn-cs"/>
                        </a:rPr>
                        <a:t>Instagram, Facebook, WhatsApp, noticieros, noticias económicas y financieras en medios digitales . Leer, estar enterado, ser inquieto y ofrecer soluciones a sus clientes.</a:t>
                      </a:r>
                      <a:endParaRPr lang="es-CO" sz="100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3686805697"/>
                  </a:ext>
                </a:extLst>
              </a:tr>
              <a:tr h="370840">
                <a:tc>
                  <a:txBody>
                    <a:bodyPr/>
                    <a:lstStyle/>
                    <a:p>
                      <a:r>
                        <a:rPr lang="es-MX" sz="1200" b="1" dirty="0">
                          <a:solidFill>
                            <a:schemeClr val="tx1">
                              <a:lumMod val="75000"/>
                              <a:lumOff val="25000"/>
                            </a:schemeClr>
                          </a:solidFill>
                          <a:latin typeface="Montserrat" panose="00000500000000000000" pitchFamily="50" charset="0"/>
                        </a:rPr>
                        <a:t>Intereses:</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MX" sz="1200" b="0" i="0" kern="1200" dirty="0">
                          <a:solidFill>
                            <a:schemeClr val="tx1">
                              <a:lumMod val="75000"/>
                              <a:lumOff val="25000"/>
                            </a:schemeClr>
                          </a:solidFill>
                          <a:effectLst/>
                          <a:latin typeface="Montserrat" panose="00000500000000000000" pitchFamily="50" charset="0"/>
                          <a:ea typeface="+mn-ea"/>
                          <a:cs typeface="+mn-cs"/>
                        </a:rPr>
                        <a:t>Tiene una página web para incrementar las ventas de su empresa pero no tiene medios de pago. Necesita dar opciones de pago a sus clientes en su página web y en las redes sociales de su marca.</a:t>
                      </a:r>
                      <a:endParaRPr lang="es-CO" sz="100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2591463239"/>
                  </a:ext>
                </a:extLst>
              </a:tr>
              <a:tr h="370840">
                <a:tc>
                  <a:txBody>
                    <a:bodyPr/>
                    <a:lstStyle/>
                    <a:p>
                      <a:r>
                        <a:rPr lang="es-MX" sz="1200" b="1" dirty="0">
                          <a:solidFill>
                            <a:schemeClr val="tx1">
                              <a:lumMod val="75000"/>
                              <a:lumOff val="25000"/>
                            </a:schemeClr>
                          </a:solidFill>
                          <a:latin typeface="Montserrat" panose="00000500000000000000" pitchFamily="50" charset="0"/>
                        </a:rPr>
                        <a:t>Objetivo:</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MX" sz="1200" b="0" i="0" kern="1200" dirty="0">
                          <a:solidFill>
                            <a:schemeClr val="tx1">
                              <a:lumMod val="75000"/>
                              <a:lumOff val="25000"/>
                            </a:schemeClr>
                          </a:solidFill>
                          <a:effectLst/>
                          <a:latin typeface="Montserrat" panose="00000500000000000000" pitchFamily="50" charset="0"/>
                          <a:ea typeface="+mn-ea"/>
                          <a:cs typeface="+mn-cs"/>
                        </a:rPr>
                        <a:t>Ofrecer soluciones de pago a sus clientes.</a:t>
                      </a:r>
                      <a:endParaRPr lang="es-CO" sz="100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420186942"/>
                  </a:ext>
                </a:extLst>
              </a:tr>
              <a:tr h="370840">
                <a:tc>
                  <a:txBody>
                    <a:bodyPr/>
                    <a:lstStyle/>
                    <a:p>
                      <a:r>
                        <a:rPr lang="es-MX" sz="1200" b="1" dirty="0">
                          <a:solidFill>
                            <a:schemeClr val="tx1">
                              <a:lumMod val="75000"/>
                              <a:lumOff val="25000"/>
                            </a:schemeClr>
                          </a:solidFill>
                          <a:latin typeface="Montserrat" panose="00000500000000000000" pitchFamily="50" charset="0"/>
                        </a:rPr>
                        <a:t>Oportunidad:</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MX" sz="1200" b="0" i="0" kern="1200" dirty="0">
                          <a:solidFill>
                            <a:schemeClr val="tx1">
                              <a:lumMod val="75000"/>
                              <a:lumOff val="25000"/>
                            </a:schemeClr>
                          </a:solidFill>
                          <a:effectLst/>
                          <a:latin typeface="Montserrat" panose="00000500000000000000" pitchFamily="50" charset="0"/>
                          <a:ea typeface="+mn-ea"/>
                          <a:cs typeface="+mn-cs"/>
                        </a:rPr>
                        <a:t>Configuración de los medios de pago en su página web. Manejo de diferentes alternativas de pagos electrónicos para sus redes sociales. Acompañamiento en el proceso de gestión de pagos online. Asesoría administrativa y en la gestión y operación de los pagos.</a:t>
                      </a:r>
                      <a:endParaRPr lang="es-CO" sz="100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3985739578"/>
                  </a:ext>
                </a:extLst>
              </a:tr>
              <a:tr h="370840">
                <a:tc>
                  <a:txBody>
                    <a:bodyPr/>
                    <a:lstStyle/>
                    <a:p>
                      <a:r>
                        <a:rPr lang="es-MX" sz="1200" b="1" dirty="0">
                          <a:solidFill>
                            <a:schemeClr val="tx1">
                              <a:lumMod val="75000"/>
                              <a:lumOff val="25000"/>
                            </a:schemeClr>
                          </a:solidFill>
                          <a:latin typeface="Montserrat" panose="00000500000000000000" pitchFamily="50" charset="0"/>
                        </a:rPr>
                        <a:t>Objeciones:</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MX" sz="1200" b="0" i="0" kern="1200" dirty="0">
                          <a:solidFill>
                            <a:schemeClr val="tx1">
                              <a:lumMod val="75000"/>
                              <a:lumOff val="25000"/>
                            </a:schemeClr>
                          </a:solidFill>
                          <a:effectLst/>
                          <a:latin typeface="Montserrat" panose="00000500000000000000" pitchFamily="50" charset="0"/>
                          <a:ea typeface="+mn-ea"/>
                          <a:cs typeface="+mn-cs"/>
                        </a:rPr>
                        <a:t>Que nuestra pasarela no es tan reconocida por el momento y puede no generar confianza en los clientes de su negocio.</a:t>
                      </a:r>
                      <a:endParaRPr lang="es-CO" sz="100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3752495508"/>
                  </a:ext>
                </a:extLst>
              </a:tr>
              <a:tr h="370840">
                <a:tc>
                  <a:txBody>
                    <a:bodyPr/>
                    <a:lstStyle/>
                    <a:p>
                      <a:r>
                        <a:rPr lang="es-MX" sz="1200" b="1" dirty="0">
                          <a:solidFill>
                            <a:schemeClr val="tx1">
                              <a:lumMod val="75000"/>
                              <a:lumOff val="25000"/>
                            </a:schemeClr>
                          </a:solidFill>
                          <a:latin typeface="Montserrat" panose="00000500000000000000" pitchFamily="50" charset="0"/>
                        </a:rPr>
                        <a:t>Palabras Clave:</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CO" sz="1200" b="0" i="0" kern="1200" dirty="0">
                          <a:solidFill>
                            <a:schemeClr val="tx1">
                              <a:lumMod val="75000"/>
                              <a:lumOff val="25000"/>
                            </a:schemeClr>
                          </a:solidFill>
                          <a:effectLst/>
                          <a:latin typeface="Montserrat" panose="00000500000000000000" pitchFamily="50" charset="0"/>
                          <a:ea typeface="+mn-ea"/>
                          <a:cs typeface="+mn-cs"/>
                        </a:rPr>
                        <a:t>pagos digitales, procesamiento, pasarela de pagos, emprendimientos.</a:t>
                      </a:r>
                      <a:endParaRPr lang="es-CO" sz="120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3682287913"/>
                  </a:ext>
                </a:extLst>
              </a:tr>
              <a:tr h="370840">
                <a:tc>
                  <a:txBody>
                    <a:bodyPr/>
                    <a:lstStyle/>
                    <a:p>
                      <a:r>
                        <a:rPr lang="es-MX" sz="1200" b="1" dirty="0">
                          <a:solidFill>
                            <a:schemeClr val="tx1">
                              <a:lumMod val="75000"/>
                              <a:lumOff val="25000"/>
                            </a:schemeClr>
                          </a:solidFill>
                          <a:latin typeface="Montserrat" panose="00000500000000000000" pitchFamily="50" charset="0"/>
                        </a:rPr>
                        <a:t>Conceptos de Comunicación:</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MX" sz="1200" b="0" i="0" kern="1200" dirty="0">
                          <a:solidFill>
                            <a:schemeClr val="tx1">
                              <a:lumMod val="75000"/>
                              <a:lumOff val="25000"/>
                            </a:schemeClr>
                          </a:solidFill>
                          <a:effectLst/>
                          <a:latin typeface="Montserrat" panose="00000500000000000000" pitchFamily="50" charset="0"/>
                          <a:ea typeface="+mn-ea"/>
                          <a:cs typeface="+mn-cs"/>
                        </a:rPr>
                        <a:t>Trato cercano que genere seguridad y confianza, persuasivo para manejar su dinero.</a:t>
                      </a:r>
                      <a:endParaRPr lang="es-CO" sz="120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1515481099"/>
                  </a:ext>
                </a:extLst>
              </a:tr>
            </a:tbl>
          </a:graphicData>
        </a:graphic>
      </p:graphicFrame>
      <p:sp>
        <p:nvSpPr>
          <p:cNvPr id="62" name="Elipse 61">
            <a:extLst>
              <a:ext uri="{FF2B5EF4-FFF2-40B4-BE49-F238E27FC236}">
                <a16:creationId xmlns:a16="http://schemas.microsoft.com/office/drawing/2014/main" id="{E071687F-30A2-6709-F82E-B03D37219F2A}"/>
              </a:ext>
            </a:extLst>
          </p:cNvPr>
          <p:cNvSpPr/>
          <p:nvPr/>
        </p:nvSpPr>
        <p:spPr>
          <a:xfrm>
            <a:off x="1109940" y="1417396"/>
            <a:ext cx="1405148" cy="1405149"/>
          </a:xfrm>
          <a:prstGeom prst="ellipse">
            <a:avLst/>
          </a:prstGeom>
          <a:blipFill dpi="0" rotWithShape="1">
            <a:blip r:embed="rId6">
              <a:extLst>
                <a:ext uri="{28A0092B-C50C-407E-A947-70E740481C1C}">
                  <a14:useLocalDpi xmlns:a14="http://schemas.microsoft.com/office/drawing/2010/main" val="0"/>
                </a:ext>
              </a:extLst>
            </a:blip>
            <a:srcRect/>
            <a:stretch>
              <a:fillRect/>
            </a:stretch>
          </a:blip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65" name="Rectángulo: esquinas redondeadas 64">
            <a:extLst>
              <a:ext uri="{FF2B5EF4-FFF2-40B4-BE49-F238E27FC236}">
                <a16:creationId xmlns:a16="http://schemas.microsoft.com/office/drawing/2014/main" id="{10D7A405-0E1E-A4F0-B916-9F7C44731600}"/>
              </a:ext>
            </a:extLst>
          </p:cNvPr>
          <p:cNvSpPr/>
          <p:nvPr/>
        </p:nvSpPr>
        <p:spPr>
          <a:xfrm>
            <a:off x="912836" y="3043228"/>
            <a:ext cx="1812878" cy="3455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a:solidFill>
                  <a:schemeClr val="bg1"/>
                </a:solidFill>
                <a:latin typeface="Bjorn Regular" panose="02000500000000000000" pitchFamily="2" charset="0"/>
              </a:rPr>
              <a:t>PABLO</a:t>
            </a:r>
            <a:endParaRPr lang="es-CO" sz="2400" b="1" dirty="0">
              <a:solidFill>
                <a:schemeClr val="bg1"/>
              </a:solidFill>
              <a:latin typeface="Bjorn Regular" panose="02000500000000000000" pitchFamily="2" charset="0"/>
            </a:endParaRPr>
          </a:p>
        </p:txBody>
      </p:sp>
      <p:sp>
        <p:nvSpPr>
          <p:cNvPr id="67" name="Rectángulo: esquinas redondeadas 66">
            <a:extLst>
              <a:ext uri="{FF2B5EF4-FFF2-40B4-BE49-F238E27FC236}">
                <a16:creationId xmlns:a16="http://schemas.microsoft.com/office/drawing/2014/main" id="{056AD662-D6AE-0019-D864-ABD58473DBCA}"/>
              </a:ext>
            </a:extLst>
          </p:cNvPr>
          <p:cNvSpPr/>
          <p:nvPr/>
        </p:nvSpPr>
        <p:spPr>
          <a:xfrm>
            <a:off x="372985" y="3355286"/>
            <a:ext cx="2895376" cy="111888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s-MX" sz="1400" b="1" dirty="0">
                <a:latin typeface="Montserrat" panose="00000500000000000000" pitchFamily="50" charset="0"/>
              </a:rPr>
              <a:t>B2C – HOMBRE</a:t>
            </a:r>
          </a:p>
          <a:p>
            <a:pPr algn="ctr"/>
            <a:r>
              <a:rPr lang="es-MX" sz="1400" b="1" dirty="0">
                <a:latin typeface="Montserrat" panose="00000500000000000000" pitchFamily="50" charset="0"/>
              </a:rPr>
              <a:t>Estado: Casado</a:t>
            </a:r>
          </a:p>
          <a:p>
            <a:pPr algn="ctr"/>
            <a:r>
              <a:rPr lang="es-MX" sz="1400" b="1" dirty="0">
                <a:latin typeface="Montserrat" panose="00000500000000000000" pitchFamily="50" charset="0"/>
              </a:rPr>
              <a:t>Edad: 30 Años</a:t>
            </a:r>
          </a:p>
          <a:p>
            <a:pPr algn="ctr"/>
            <a:r>
              <a:rPr lang="es-MX" sz="1400" b="1" dirty="0">
                <a:latin typeface="Montserrat" panose="00000500000000000000" pitchFamily="50" charset="0"/>
              </a:rPr>
              <a:t>Hijos: 1</a:t>
            </a:r>
          </a:p>
          <a:p>
            <a:pPr algn="ctr"/>
            <a:r>
              <a:rPr lang="es-MX" sz="1400" b="1" dirty="0">
                <a:latin typeface="Montserrat" panose="00000500000000000000" pitchFamily="50" charset="0"/>
              </a:rPr>
              <a:t>Ingresos: 5 a 10 millones</a:t>
            </a:r>
          </a:p>
          <a:p>
            <a:pPr algn="ctr"/>
            <a:r>
              <a:rPr lang="es-MX" sz="1400" b="1" dirty="0">
                <a:latin typeface="Montserrat" panose="00000500000000000000" pitchFamily="50" charset="0"/>
              </a:rPr>
              <a:t>(Bogotá)</a:t>
            </a:r>
            <a:endParaRPr lang="es-CO" sz="1400" dirty="0">
              <a:latin typeface="Montserrat" panose="00000500000000000000" pitchFamily="50" charset="0"/>
            </a:endParaRPr>
          </a:p>
        </p:txBody>
      </p:sp>
      <p:sp>
        <p:nvSpPr>
          <p:cNvPr id="69" name="Rectángulo: esquinas redondeadas 68">
            <a:extLst>
              <a:ext uri="{FF2B5EF4-FFF2-40B4-BE49-F238E27FC236}">
                <a16:creationId xmlns:a16="http://schemas.microsoft.com/office/drawing/2014/main" id="{8E607D7B-E59E-F609-FD55-7664EABC776B}"/>
              </a:ext>
            </a:extLst>
          </p:cNvPr>
          <p:cNvSpPr/>
          <p:nvPr/>
        </p:nvSpPr>
        <p:spPr>
          <a:xfrm>
            <a:off x="442409" y="4997319"/>
            <a:ext cx="2710080" cy="1424995"/>
          </a:xfrm>
          <a:prstGeom prst="roundRect">
            <a:avLst>
              <a:gd name="adj" fmla="val 10966"/>
            </a:avLst>
          </a:prstGeom>
          <a:solidFill>
            <a:srgbClr val="D9D9D9"/>
          </a:solidFill>
          <a:ln w="381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b="1" i="0" kern="1200" dirty="0">
                <a:solidFill>
                  <a:schemeClr val="tx1">
                    <a:lumMod val="75000"/>
                    <a:lumOff val="25000"/>
                  </a:schemeClr>
                </a:solidFill>
                <a:effectLst/>
                <a:latin typeface="Montserrat" panose="00000500000000000000" pitchFamily="50" charset="0"/>
                <a:ea typeface="+mn-ea"/>
                <a:cs typeface="+mn-cs"/>
              </a:rPr>
              <a:t>NECESIDAD:</a:t>
            </a:r>
          </a:p>
          <a:p>
            <a:pPr algn="ctr"/>
            <a:r>
              <a:rPr lang="es-MX" sz="1200" dirty="0">
                <a:solidFill>
                  <a:srgbClr val="202124"/>
                </a:solidFill>
                <a:latin typeface="Montserrat" panose="00000500000000000000" pitchFamily="50" charset="0"/>
              </a:rPr>
              <a:t>I</a:t>
            </a:r>
            <a:r>
              <a:rPr lang="es-MX" sz="1200" b="0" i="0" dirty="0">
                <a:solidFill>
                  <a:srgbClr val="202124"/>
                </a:solidFill>
                <a:effectLst/>
                <a:latin typeface="Montserrat" panose="00000500000000000000" pitchFamily="50" charset="0"/>
              </a:rPr>
              <a:t>ncrementar las ventas de su empresa ofreciendo opciones de pago a sus clientes en su página web y en las redes sociales de su marca. </a:t>
            </a:r>
            <a:endParaRPr lang="es-CO" sz="1400" b="1" dirty="0">
              <a:solidFill>
                <a:schemeClr val="tx1">
                  <a:lumMod val="65000"/>
                  <a:lumOff val="35000"/>
                </a:schemeClr>
              </a:solidFill>
              <a:latin typeface="Montserrat" panose="00000500000000000000" pitchFamily="50" charset="0"/>
            </a:endParaRPr>
          </a:p>
        </p:txBody>
      </p:sp>
      <p:cxnSp>
        <p:nvCxnSpPr>
          <p:cNvPr id="70" name="Conector recto 69">
            <a:extLst>
              <a:ext uri="{FF2B5EF4-FFF2-40B4-BE49-F238E27FC236}">
                <a16:creationId xmlns:a16="http://schemas.microsoft.com/office/drawing/2014/main" id="{4B885C66-0E16-FD51-CEF4-57F17B6FBBB7}"/>
              </a:ext>
            </a:extLst>
          </p:cNvPr>
          <p:cNvCxnSpPr/>
          <p:nvPr/>
        </p:nvCxnSpPr>
        <p:spPr>
          <a:xfrm>
            <a:off x="3469014" y="1417396"/>
            <a:ext cx="0" cy="500491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59359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ángulo 9">
            <a:extLst>
              <a:ext uri="{FF2B5EF4-FFF2-40B4-BE49-F238E27FC236}">
                <a16:creationId xmlns:a16="http://schemas.microsoft.com/office/drawing/2014/main" id="{E41726CC-2C3A-49D4-BA4B-F7CF1AC36FE9}"/>
              </a:ext>
            </a:extLst>
          </p:cNvPr>
          <p:cNvSpPr/>
          <p:nvPr/>
        </p:nvSpPr>
        <p:spPr>
          <a:xfrm>
            <a:off x="0" y="868454"/>
            <a:ext cx="12192000" cy="5989545"/>
          </a:xfrm>
          <a:prstGeom prst="rect">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sz="1100">
              <a:solidFill>
                <a:schemeClr val="bg1"/>
              </a:solidFill>
            </a:endParaRPr>
          </a:p>
        </p:txBody>
      </p:sp>
      <p:sp>
        <p:nvSpPr>
          <p:cNvPr id="11" name="Rectángulo: esquinas redondeadas 10">
            <a:extLst>
              <a:ext uri="{FF2B5EF4-FFF2-40B4-BE49-F238E27FC236}">
                <a16:creationId xmlns:a16="http://schemas.microsoft.com/office/drawing/2014/main" id="{B7110A0B-7622-434E-B357-0AF5CFD881F5}"/>
              </a:ext>
            </a:extLst>
          </p:cNvPr>
          <p:cNvSpPr/>
          <p:nvPr/>
        </p:nvSpPr>
        <p:spPr>
          <a:xfrm>
            <a:off x="3319973" y="661180"/>
            <a:ext cx="8773551" cy="449378"/>
          </a:xfrm>
          <a:prstGeom prst="roundRect">
            <a:avLst>
              <a:gd name="adj" fmla="val 50000"/>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s-CO" sz="2400" b="1" dirty="0">
              <a:solidFill>
                <a:schemeClr val="tx1">
                  <a:lumMod val="65000"/>
                  <a:lumOff val="35000"/>
                </a:schemeClr>
              </a:solidFill>
            </a:endParaRPr>
          </a:p>
        </p:txBody>
      </p:sp>
      <p:pic>
        <p:nvPicPr>
          <p:cNvPr id="14" name="Imagen 13">
            <a:extLst>
              <a:ext uri="{FF2B5EF4-FFF2-40B4-BE49-F238E27FC236}">
                <a16:creationId xmlns:a16="http://schemas.microsoft.com/office/drawing/2014/main" id="{D4F73206-F9BF-4B88-B093-26100A059DFA}"/>
              </a:ext>
            </a:extLst>
          </p:cNvPr>
          <p:cNvPicPr>
            <a:picLocks noChangeAspect="1"/>
          </p:cNvPicPr>
          <p:nvPr/>
        </p:nvPicPr>
        <p:blipFill rotWithShape="1">
          <a:blip r:embed="rId3"/>
          <a:srcRect r="7077"/>
          <a:stretch/>
        </p:blipFill>
        <p:spPr>
          <a:xfrm>
            <a:off x="258811" y="137875"/>
            <a:ext cx="1752756" cy="635692"/>
          </a:xfrm>
          <a:prstGeom prst="rect">
            <a:avLst/>
          </a:prstGeom>
        </p:spPr>
      </p:pic>
      <p:sp>
        <p:nvSpPr>
          <p:cNvPr id="15" name="Subtítulo 2">
            <a:extLst>
              <a:ext uri="{FF2B5EF4-FFF2-40B4-BE49-F238E27FC236}">
                <a16:creationId xmlns:a16="http://schemas.microsoft.com/office/drawing/2014/main" id="{2CE01807-A985-468E-AB0B-63F8B12C35FC}"/>
              </a:ext>
            </a:extLst>
          </p:cNvPr>
          <p:cNvSpPr txBox="1">
            <a:spLocks/>
          </p:cNvSpPr>
          <p:nvPr/>
        </p:nvSpPr>
        <p:spPr>
          <a:xfrm>
            <a:off x="3469014" y="730531"/>
            <a:ext cx="7563842" cy="3388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1600" b="1" dirty="0">
                <a:solidFill>
                  <a:schemeClr val="tx1">
                    <a:lumMod val="75000"/>
                    <a:lumOff val="25000"/>
                  </a:schemeClr>
                </a:solidFill>
                <a:latin typeface="Montserrat" panose="00000500000000000000" pitchFamily="50" charset="0"/>
                <a:cs typeface="Segoe UI Light" panose="020B0502040204020203" pitchFamily="34" charset="0"/>
              </a:rPr>
              <a:t>BUYER / EMPRESA  - B2B</a:t>
            </a:r>
          </a:p>
        </p:txBody>
      </p:sp>
      <p:sp>
        <p:nvSpPr>
          <p:cNvPr id="16" name="Elipse 15">
            <a:extLst>
              <a:ext uri="{FF2B5EF4-FFF2-40B4-BE49-F238E27FC236}">
                <a16:creationId xmlns:a16="http://schemas.microsoft.com/office/drawing/2014/main" id="{163FA4F9-F47A-473D-A976-C4C8BDFE15EE}"/>
              </a:ext>
            </a:extLst>
          </p:cNvPr>
          <p:cNvSpPr/>
          <p:nvPr/>
        </p:nvSpPr>
        <p:spPr>
          <a:xfrm>
            <a:off x="11149061" y="183331"/>
            <a:ext cx="770060" cy="770060"/>
          </a:xfrm>
          <a:prstGeom prst="ellipse">
            <a:avLst/>
          </a:prstGeom>
          <a:solidFill>
            <a:srgbClr val="FF00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36" name="Subtítulo 2">
            <a:extLst>
              <a:ext uri="{FF2B5EF4-FFF2-40B4-BE49-F238E27FC236}">
                <a16:creationId xmlns:a16="http://schemas.microsoft.com/office/drawing/2014/main" id="{E8CC6EB5-4779-4457-A127-6E6651688CC3}"/>
              </a:ext>
            </a:extLst>
          </p:cNvPr>
          <p:cNvSpPr txBox="1">
            <a:spLocks/>
          </p:cNvSpPr>
          <p:nvPr/>
        </p:nvSpPr>
        <p:spPr>
          <a:xfrm>
            <a:off x="1716258" y="197399"/>
            <a:ext cx="9316599" cy="623612"/>
          </a:xfrm>
          <a:prstGeom prst="rect">
            <a:avLst/>
          </a:prstGeom>
        </p:spPr>
        <p:txBody>
          <a:bodyPr vert="horz" lIns="91440" tIns="45720" rIns="91440" bIns="4572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r"/>
            <a:r>
              <a:rPr lang="es-MX" sz="2200" b="1" dirty="0">
                <a:solidFill>
                  <a:srgbClr val="FF0038"/>
                </a:solidFill>
                <a:latin typeface="Bjorn Regular" panose="02000500000000000000" pitchFamily="2" charset="0"/>
                <a:cs typeface="Segoe UI Light" panose="020B0502040204020203" pitchFamily="34" charset="0"/>
              </a:rPr>
              <a:t>MERCADO OBJETIVO Y BUYER</a:t>
            </a:r>
            <a:endParaRPr lang="es-MX" sz="2200" dirty="0">
              <a:solidFill>
                <a:srgbClr val="FF0038"/>
              </a:solidFill>
              <a:latin typeface="Bjorn Regular" panose="02000500000000000000" pitchFamily="2" charset="0"/>
              <a:cs typeface="Segoe UI Light" panose="020B0502040204020203" pitchFamily="34" charset="0"/>
            </a:endParaRPr>
          </a:p>
        </p:txBody>
      </p:sp>
      <p:pic>
        <p:nvPicPr>
          <p:cNvPr id="45" name="Imagen 44">
            <a:extLst>
              <a:ext uri="{FF2B5EF4-FFF2-40B4-BE49-F238E27FC236}">
                <a16:creationId xmlns:a16="http://schemas.microsoft.com/office/drawing/2014/main" id="{A6500821-9F29-037D-74DD-4323E07773AB}"/>
              </a:ext>
            </a:extLst>
          </p:cNvPr>
          <p:cNvPicPr>
            <a:picLocks noChangeAspect="1"/>
          </p:cNvPicPr>
          <p:nvPr/>
        </p:nvPicPr>
        <p:blipFill>
          <a:blip r:embed="rId4">
            <a:lum bright="70000" contrast="-70000"/>
            <a:extLst>
              <a:ext uri="{BEBA8EAE-BF5A-486C-A8C5-ECC9F3942E4B}">
                <a14:imgProps xmlns:a14="http://schemas.microsoft.com/office/drawing/2010/main">
                  <a14:imgLayer r:embed="rId5">
                    <a14:imgEffect>
                      <a14:artisticPhotocopy/>
                    </a14:imgEffect>
                  </a14:imgLayer>
                </a14:imgProps>
              </a:ext>
              <a:ext uri="{28A0092B-C50C-407E-A947-70E740481C1C}">
                <a14:useLocalDpi xmlns:a14="http://schemas.microsoft.com/office/drawing/2010/main" val="0"/>
              </a:ext>
            </a:extLst>
          </a:blip>
          <a:stretch>
            <a:fillRect/>
          </a:stretch>
        </p:blipFill>
        <p:spPr>
          <a:xfrm>
            <a:off x="11328496" y="366365"/>
            <a:ext cx="433127" cy="433127"/>
          </a:xfrm>
          <a:prstGeom prst="rect">
            <a:avLst/>
          </a:prstGeom>
        </p:spPr>
      </p:pic>
      <p:graphicFrame>
        <p:nvGraphicFramePr>
          <p:cNvPr id="3" name="Tabla 3">
            <a:extLst>
              <a:ext uri="{FF2B5EF4-FFF2-40B4-BE49-F238E27FC236}">
                <a16:creationId xmlns:a16="http://schemas.microsoft.com/office/drawing/2014/main" id="{721C206C-D202-B0AA-6787-70D5B4DDF49E}"/>
              </a:ext>
            </a:extLst>
          </p:cNvPr>
          <p:cNvGraphicFramePr>
            <a:graphicFrameLocks noGrp="1"/>
          </p:cNvGraphicFramePr>
          <p:nvPr>
            <p:extLst>
              <p:ext uri="{D42A27DB-BD31-4B8C-83A1-F6EECF244321}">
                <p14:modId xmlns:p14="http://schemas.microsoft.com/office/powerpoint/2010/main" val="3772881943"/>
              </p:ext>
            </p:extLst>
          </p:nvPr>
        </p:nvGraphicFramePr>
        <p:xfrm>
          <a:off x="3739282" y="1423414"/>
          <a:ext cx="8070468" cy="5146040"/>
        </p:xfrm>
        <a:graphic>
          <a:graphicData uri="http://schemas.openxmlformats.org/drawingml/2006/table">
            <a:tbl>
              <a:tblPr firstRow="1" bandRow="1">
                <a:tableStyleId>{5C22544A-7EE6-4342-B048-85BDC9FD1C3A}</a:tableStyleId>
              </a:tblPr>
              <a:tblGrid>
                <a:gridCol w="1654403">
                  <a:extLst>
                    <a:ext uri="{9D8B030D-6E8A-4147-A177-3AD203B41FA5}">
                      <a16:colId xmlns:a16="http://schemas.microsoft.com/office/drawing/2014/main" val="314757093"/>
                    </a:ext>
                  </a:extLst>
                </a:gridCol>
                <a:gridCol w="6416065">
                  <a:extLst>
                    <a:ext uri="{9D8B030D-6E8A-4147-A177-3AD203B41FA5}">
                      <a16:colId xmlns:a16="http://schemas.microsoft.com/office/drawing/2014/main" val="667284153"/>
                    </a:ext>
                  </a:extLst>
                </a:gridCol>
              </a:tblGrid>
              <a:tr h="370840">
                <a:tc>
                  <a:txBody>
                    <a:bodyPr/>
                    <a:lstStyle/>
                    <a:p>
                      <a:r>
                        <a:rPr lang="es-MX" sz="1200" b="1" dirty="0">
                          <a:solidFill>
                            <a:schemeClr val="tx1">
                              <a:lumMod val="75000"/>
                              <a:lumOff val="25000"/>
                            </a:schemeClr>
                          </a:solidFill>
                          <a:latin typeface="Montserrat" panose="00000500000000000000" pitchFamily="50" charset="0"/>
                        </a:rPr>
                        <a:t>Actividad:</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MX" sz="1100" b="0" i="0" kern="1200" dirty="0">
                          <a:solidFill>
                            <a:schemeClr val="tx1">
                              <a:lumMod val="75000"/>
                              <a:lumOff val="25000"/>
                            </a:schemeClr>
                          </a:solidFill>
                          <a:effectLst/>
                          <a:latin typeface="Montserrat" panose="00000500000000000000" pitchFamily="50" charset="0"/>
                          <a:ea typeface="+mn-ea"/>
                          <a:cs typeface="+mn-cs"/>
                        </a:rPr>
                        <a:t>Empresa que vende artículos para el hogar a nivel nacional.</a:t>
                      </a:r>
                      <a:endParaRPr lang="es-CO" sz="1100" b="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1145253304"/>
                  </a:ext>
                </a:extLst>
              </a:tr>
              <a:tr h="370840">
                <a:tc>
                  <a:txBody>
                    <a:bodyPr/>
                    <a:lstStyle/>
                    <a:p>
                      <a:r>
                        <a:rPr lang="es-MX" sz="1200" b="1" dirty="0">
                          <a:solidFill>
                            <a:schemeClr val="tx1">
                              <a:lumMod val="75000"/>
                              <a:lumOff val="25000"/>
                            </a:schemeClr>
                          </a:solidFill>
                          <a:latin typeface="Montserrat" panose="00000500000000000000" pitchFamily="50" charset="0"/>
                        </a:rPr>
                        <a:t>Hábitos:</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MX" sz="1100" b="0" i="0" kern="1200" dirty="0">
                          <a:solidFill>
                            <a:schemeClr val="tx1">
                              <a:lumMod val="75000"/>
                              <a:lumOff val="25000"/>
                            </a:schemeClr>
                          </a:solidFill>
                          <a:effectLst/>
                          <a:latin typeface="Montserrat" panose="00000500000000000000" pitchFamily="50" charset="0"/>
                          <a:ea typeface="+mn-ea"/>
                          <a:cs typeface="+mn-cs"/>
                        </a:rPr>
                        <a:t>Tiene perfil en Instagram no muy activo, consulta Google y Pinterest e información de proveedores en LinkedIn. Es una marca cercana y abierta con una filosofía de buen servicio al cliente interno y externo lo cual quiere transmitir en sus canales digitales, pero no tiene experiencia en manejo de su presencia en internet porque acaba de crear su página web y sus redes están mal gestionadas. Quiere acercarse a sus clientes a través de los canales digitales y vender más por estos medios.</a:t>
                      </a:r>
                      <a:endParaRPr lang="es-CO" sz="110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3686805697"/>
                  </a:ext>
                </a:extLst>
              </a:tr>
              <a:tr h="370840">
                <a:tc>
                  <a:txBody>
                    <a:bodyPr/>
                    <a:lstStyle/>
                    <a:p>
                      <a:r>
                        <a:rPr lang="es-MX" sz="1200" b="1" dirty="0">
                          <a:solidFill>
                            <a:schemeClr val="tx1">
                              <a:lumMod val="75000"/>
                              <a:lumOff val="25000"/>
                            </a:schemeClr>
                          </a:solidFill>
                          <a:latin typeface="Montserrat" panose="00000500000000000000" pitchFamily="50" charset="0"/>
                        </a:rPr>
                        <a:t>Intereses:</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MX" sz="1100" b="0" i="0" kern="1200" dirty="0">
                          <a:solidFill>
                            <a:schemeClr val="tx1">
                              <a:lumMod val="75000"/>
                              <a:lumOff val="25000"/>
                            </a:schemeClr>
                          </a:solidFill>
                          <a:effectLst/>
                          <a:latin typeface="Montserrat" panose="00000500000000000000" pitchFamily="50" charset="0"/>
                          <a:ea typeface="+mn-ea"/>
                          <a:cs typeface="+mn-cs"/>
                        </a:rPr>
                        <a:t>Encontrar proveedores de excelente calidad que le permitan dan un buen servicio a sus clientes.</a:t>
                      </a:r>
                      <a:endParaRPr lang="es-CO" sz="110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2591463239"/>
                  </a:ext>
                </a:extLst>
              </a:tr>
              <a:tr h="370840">
                <a:tc>
                  <a:txBody>
                    <a:bodyPr/>
                    <a:lstStyle/>
                    <a:p>
                      <a:r>
                        <a:rPr lang="es-MX" sz="1200" b="1" dirty="0">
                          <a:solidFill>
                            <a:schemeClr val="tx1">
                              <a:lumMod val="75000"/>
                              <a:lumOff val="25000"/>
                            </a:schemeClr>
                          </a:solidFill>
                          <a:latin typeface="Montserrat" panose="00000500000000000000" pitchFamily="50" charset="0"/>
                        </a:rPr>
                        <a:t>Objetivo:</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MX" sz="1100" b="0" i="0" kern="1200" dirty="0">
                          <a:solidFill>
                            <a:schemeClr val="tx1">
                              <a:lumMod val="75000"/>
                              <a:lumOff val="25000"/>
                            </a:schemeClr>
                          </a:solidFill>
                          <a:effectLst/>
                          <a:latin typeface="Montserrat" panose="00000500000000000000" pitchFamily="50" charset="0"/>
                          <a:ea typeface="+mn-ea"/>
                          <a:cs typeface="+mn-cs"/>
                        </a:rPr>
                        <a:t>Tener un portafolio innovador con soluciones innovadoras para sus clientes. Tener buena presencial digital.</a:t>
                      </a:r>
                      <a:endParaRPr lang="es-CO" sz="110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420186942"/>
                  </a:ext>
                </a:extLst>
              </a:tr>
              <a:tr h="370840">
                <a:tc>
                  <a:txBody>
                    <a:bodyPr/>
                    <a:lstStyle/>
                    <a:p>
                      <a:r>
                        <a:rPr lang="es-MX" sz="1200" b="1" dirty="0">
                          <a:solidFill>
                            <a:schemeClr val="tx1">
                              <a:lumMod val="75000"/>
                              <a:lumOff val="25000"/>
                            </a:schemeClr>
                          </a:solidFill>
                          <a:latin typeface="Montserrat" panose="00000500000000000000" pitchFamily="50" charset="0"/>
                        </a:rPr>
                        <a:t>Oportunidad:</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MX" sz="1100" b="0" i="0" kern="1200" dirty="0">
                          <a:solidFill>
                            <a:schemeClr val="tx1">
                              <a:lumMod val="75000"/>
                              <a:lumOff val="25000"/>
                            </a:schemeClr>
                          </a:solidFill>
                          <a:effectLst/>
                          <a:latin typeface="Montserrat" panose="00000500000000000000" pitchFamily="50" charset="0"/>
                          <a:ea typeface="+mn-ea"/>
                          <a:cs typeface="+mn-cs"/>
                        </a:rPr>
                        <a:t>Integrar botón de pagos a su página web. Envío de reportes contables para conciliar las transacciones. Ofrecer diferentes alternativas de pago online para su web y redes sociales. Impulso a través de nuestras redes para que tenga mayor alcance Lenguaje de comunicación: B2B, formal, de negocios, técnico, que genere empatía y autoridad en el tema, seguridad e innovación Palabras clave que lo atraen: - Seguridad - Agilidad - Crecimiento del negocio - Incremento en ventas - Alternativas de medios de pago - Botón de pago - Soluciones a la medida - Digitalización de transacciones.</a:t>
                      </a:r>
                      <a:endParaRPr lang="es-CO" sz="110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3985739578"/>
                  </a:ext>
                </a:extLst>
              </a:tr>
              <a:tr h="370840">
                <a:tc>
                  <a:txBody>
                    <a:bodyPr/>
                    <a:lstStyle/>
                    <a:p>
                      <a:r>
                        <a:rPr lang="es-MX" sz="1200" b="1" dirty="0">
                          <a:solidFill>
                            <a:schemeClr val="tx1">
                              <a:lumMod val="75000"/>
                              <a:lumOff val="25000"/>
                            </a:schemeClr>
                          </a:solidFill>
                          <a:latin typeface="Montserrat" panose="00000500000000000000" pitchFamily="50" charset="0"/>
                        </a:rPr>
                        <a:t>Objeciones:</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MX" sz="1100" b="0" i="0" kern="1200" dirty="0">
                          <a:solidFill>
                            <a:schemeClr val="tx1">
                              <a:lumMod val="75000"/>
                              <a:lumOff val="25000"/>
                            </a:schemeClr>
                          </a:solidFill>
                          <a:effectLst/>
                          <a:latin typeface="Montserrat" panose="00000500000000000000" pitchFamily="50" charset="0"/>
                          <a:ea typeface="+mn-ea"/>
                          <a:cs typeface="+mn-cs"/>
                        </a:rPr>
                        <a:t>Posicionamiento de marca de nuestra pasarela y que no de confianza a sus clientes. Que no se integre fácil con nosotros o sus desarrolladores pongan trabas en la integración.</a:t>
                      </a:r>
                      <a:endParaRPr lang="es-CO" sz="110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3752495508"/>
                  </a:ext>
                </a:extLst>
              </a:tr>
              <a:tr h="370840">
                <a:tc>
                  <a:txBody>
                    <a:bodyPr/>
                    <a:lstStyle/>
                    <a:p>
                      <a:r>
                        <a:rPr lang="es-MX" sz="1200" b="1" dirty="0">
                          <a:solidFill>
                            <a:schemeClr val="tx1">
                              <a:lumMod val="75000"/>
                              <a:lumOff val="25000"/>
                            </a:schemeClr>
                          </a:solidFill>
                          <a:latin typeface="Montserrat" panose="00000500000000000000" pitchFamily="50" charset="0"/>
                        </a:rPr>
                        <a:t>Palabras Clave:</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CO" sz="1100" b="0" i="0" kern="1200" dirty="0">
                          <a:solidFill>
                            <a:schemeClr val="tx1">
                              <a:lumMod val="75000"/>
                              <a:lumOff val="25000"/>
                            </a:schemeClr>
                          </a:solidFill>
                          <a:effectLst/>
                          <a:latin typeface="Montserrat" panose="00000500000000000000" pitchFamily="50" charset="0"/>
                          <a:ea typeface="+mn-ea"/>
                          <a:cs typeface="+mn-cs"/>
                        </a:rPr>
                        <a:t>Pagos digitales - pasarela de pagos - pagos online.</a:t>
                      </a:r>
                      <a:endParaRPr lang="es-CO" sz="110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3682287913"/>
                  </a:ext>
                </a:extLst>
              </a:tr>
              <a:tr h="370840">
                <a:tc>
                  <a:txBody>
                    <a:bodyPr/>
                    <a:lstStyle/>
                    <a:p>
                      <a:r>
                        <a:rPr lang="es-MX" sz="1200" b="1" dirty="0">
                          <a:solidFill>
                            <a:schemeClr val="tx1">
                              <a:lumMod val="75000"/>
                              <a:lumOff val="25000"/>
                            </a:schemeClr>
                          </a:solidFill>
                          <a:latin typeface="Montserrat" panose="00000500000000000000" pitchFamily="50" charset="0"/>
                        </a:rPr>
                        <a:t>Conceptos de Comunicación:</a:t>
                      </a:r>
                      <a:endParaRPr lang="es-CO" sz="1200" b="1" dirty="0">
                        <a:solidFill>
                          <a:schemeClr val="tx1">
                            <a:lumMod val="75000"/>
                            <a:lumOff val="25000"/>
                          </a:schemeClr>
                        </a:solidFill>
                        <a:latin typeface="Montserrat" panose="00000500000000000000" pitchFamily="50" charset="0"/>
                      </a:endParaRPr>
                    </a:p>
                  </a:txBody>
                  <a:tcPr>
                    <a:solidFill>
                      <a:schemeClr val="bg1">
                        <a:lumMod val="85000"/>
                      </a:schemeClr>
                    </a:solidFill>
                  </a:tcPr>
                </a:tc>
                <a:tc>
                  <a:txBody>
                    <a:bodyPr/>
                    <a:lstStyle/>
                    <a:p>
                      <a:r>
                        <a:rPr lang="es-MX" sz="1100" b="0" i="0" kern="1200" dirty="0">
                          <a:solidFill>
                            <a:schemeClr val="tx1">
                              <a:lumMod val="75000"/>
                              <a:lumOff val="25000"/>
                            </a:schemeClr>
                          </a:solidFill>
                          <a:effectLst/>
                          <a:latin typeface="Montserrat" panose="00000500000000000000" pitchFamily="50" charset="0"/>
                          <a:ea typeface="+mn-ea"/>
                          <a:cs typeface="+mn-cs"/>
                        </a:rPr>
                        <a:t>Comunicación clara que de forma concreta dé nuestros atributos y se transmita seguridad a los clientes. Comunicar facilidad y  profesionalismo. Que somos una empresa seria con aliados serios. Que entendemos modelos de negocio y nos adaptamos.</a:t>
                      </a:r>
                      <a:endParaRPr lang="es-CO" sz="1100" dirty="0">
                        <a:solidFill>
                          <a:schemeClr val="tx1">
                            <a:lumMod val="75000"/>
                            <a:lumOff val="25000"/>
                          </a:schemeClr>
                        </a:solidFill>
                        <a:latin typeface="Montserrat" panose="00000500000000000000" pitchFamily="50" charset="0"/>
                      </a:endParaRPr>
                    </a:p>
                  </a:txBody>
                  <a:tcPr>
                    <a:solidFill>
                      <a:schemeClr val="bg1">
                        <a:lumMod val="85000"/>
                      </a:schemeClr>
                    </a:solidFill>
                  </a:tcPr>
                </a:tc>
                <a:extLst>
                  <a:ext uri="{0D108BD9-81ED-4DB2-BD59-A6C34878D82A}">
                    <a16:rowId xmlns:a16="http://schemas.microsoft.com/office/drawing/2014/main" val="1515481099"/>
                  </a:ext>
                </a:extLst>
              </a:tr>
            </a:tbl>
          </a:graphicData>
        </a:graphic>
      </p:graphicFrame>
      <p:sp>
        <p:nvSpPr>
          <p:cNvPr id="65" name="Rectángulo: esquinas redondeadas 64">
            <a:extLst>
              <a:ext uri="{FF2B5EF4-FFF2-40B4-BE49-F238E27FC236}">
                <a16:creationId xmlns:a16="http://schemas.microsoft.com/office/drawing/2014/main" id="{10D7A405-0E1E-A4F0-B916-9F7C44731600}"/>
              </a:ext>
            </a:extLst>
          </p:cNvPr>
          <p:cNvSpPr/>
          <p:nvPr/>
        </p:nvSpPr>
        <p:spPr>
          <a:xfrm>
            <a:off x="551747" y="3019183"/>
            <a:ext cx="2481740" cy="34550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b="1" dirty="0">
                <a:solidFill>
                  <a:schemeClr val="bg1"/>
                </a:solidFill>
                <a:latin typeface="Bjorn Regular" panose="02000500000000000000" pitchFamily="2" charset="0"/>
              </a:rPr>
              <a:t>SUPER TIENDA</a:t>
            </a:r>
            <a:endParaRPr lang="es-CO" sz="2400" b="1" dirty="0">
              <a:solidFill>
                <a:schemeClr val="bg1"/>
              </a:solidFill>
              <a:latin typeface="Bjorn Regular" panose="02000500000000000000" pitchFamily="2" charset="0"/>
            </a:endParaRPr>
          </a:p>
        </p:txBody>
      </p:sp>
      <p:sp>
        <p:nvSpPr>
          <p:cNvPr id="66" name="Rectángulo: esquinas redondeadas 65">
            <a:extLst>
              <a:ext uri="{FF2B5EF4-FFF2-40B4-BE49-F238E27FC236}">
                <a16:creationId xmlns:a16="http://schemas.microsoft.com/office/drawing/2014/main" id="{26BA8EFC-8EB7-E55A-21E1-D2DA53533CA2}"/>
              </a:ext>
            </a:extLst>
          </p:cNvPr>
          <p:cNvSpPr/>
          <p:nvPr/>
        </p:nvSpPr>
        <p:spPr>
          <a:xfrm>
            <a:off x="355065" y="3331241"/>
            <a:ext cx="2809722" cy="111888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s-MX" sz="1400" b="1" dirty="0">
                <a:latin typeface="Montserrat" panose="00000500000000000000" pitchFamily="50" charset="0"/>
              </a:rPr>
              <a:t>B2B – PYME</a:t>
            </a:r>
          </a:p>
          <a:p>
            <a:pPr algn="ctr"/>
            <a:r>
              <a:rPr lang="es-MX" sz="1400" b="1" dirty="0">
                <a:latin typeface="Montserrat" panose="00000500000000000000" pitchFamily="50" charset="0"/>
              </a:rPr>
              <a:t>Sector: Comercio</a:t>
            </a:r>
          </a:p>
          <a:p>
            <a:pPr algn="ctr"/>
            <a:r>
              <a:rPr lang="es-MX" sz="1400" b="1" dirty="0">
                <a:latin typeface="Montserrat" panose="00000500000000000000" pitchFamily="50" charset="0"/>
              </a:rPr>
              <a:t>Experiencia: 5 años</a:t>
            </a:r>
          </a:p>
          <a:p>
            <a:pPr algn="ctr"/>
            <a:r>
              <a:rPr lang="es-MX" sz="1400" b="1" dirty="0">
                <a:latin typeface="Montserrat" panose="00000500000000000000" pitchFamily="50" charset="0"/>
              </a:rPr>
              <a:t>Empleados: 20</a:t>
            </a:r>
          </a:p>
          <a:p>
            <a:pPr algn="ctr"/>
            <a:r>
              <a:rPr lang="es-MX" sz="1400" b="1" dirty="0">
                <a:latin typeface="Montserrat" panose="00000500000000000000" pitchFamily="50" charset="0"/>
              </a:rPr>
              <a:t>Ventas: 20 a 50 millones</a:t>
            </a:r>
          </a:p>
          <a:p>
            <a:pPr algn="ctr"/>
            <a:r>
              <a:rPr lang="es-MX" sz="1400" b="1" dirty="0">
                <a:latin typeface="Montserrat" panose="00000500000000000000" pitchFamily="50" charset="0"/>
              </a:rPr>
              <a:t>(Bogotá)</a:t>
            </a:r>
            <a:endParaRPr lang="es-CO" sz="1400" dirty="0">
              <a:latin typeface="Montserrat" panose="00000500000000000000" pitchFamily="50" charset="0"/>
            </a:endParaRPr>
          </a:p>
        </p:txBody>
      </p:sp>
      <p:sp>
        <p:nvSpPr>
          <p:cNvPr id="17" name="Elipse 16">
            <a:extLst>
              <a:ext uri="{FF2B5EF4-FFF2-40B4-BE49-F238E27FC236}">
                <a16:creationId xmlns:a16="http://schemas.microsoft.com/office/drawing/2014/main" id="{ADF32017-966E-6164-0C62-02A43B989606}"/>
              </a:ext>
            </a:extLst>
          </p:cNvPr>
          <p:cNvSpPr/>
          <p:nvPr/>
        </p:nvSpPr>
        <p:spPr>
          <a:xfrm>
            <a:off x="1097908" y="1405364"/>
            <a:ext cx="1405148" cy="1405149"/>
          </a:xfrm>
          <a:prstGeom prst="ellipse">
            <a:avLst/>
          </a:prstGeom>
          <a:solidFill>
            <a:srgbClr val="151515"/>
          </a:solid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8" name="Rectángulo: esquinas redondeadas 17">
            <a:extLst>
              <a:ext uri="{FF2B5EF4-FFF2-40B4-BE49-F238E27FC236}">
                <a16:creationId xmlns:a16="http://schemas.microsoft.com/office/drawing/2014/main" id="{DAF2A9DD-DA81-A949-342F-62E8B865AB3A}"/>
              </a:ext>
            </a:extLst>
          </p:cNvPr>
          <p:cNvSpPr/>
          <p:nvPr/>
        </p:nvSpPr>
        <p:spPr>
          <a:xfrm>
            <a:off x="442409" y="4957009"/>
            <a:ext cx="2710080" cy="1547179"/>
          </a:xfrm>
          <a:prstGeom prst="roundRect">
            <a:avLst>
              <a:gd name="adj" fmla="val 10966"/>
            </a:avLst>
          </a:prstGeom>
          <a:solidFill>
            <a:srgbClr val="D9D9D9"/>
          </a:solidFill>
          <a:ln w="38100">
            <a:solidFill>
              <a:schemeClr val="bg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1200" b="1" i="0" kern="1200" dirty="0">
                <a:solidFill>
                  <a:schemeClr val="tx1">
                    <a:lumMod val="75000"/>
                    <a:lumOff val="25000"/>
                  </a:schemeClr>
                </a:solidFill>
                <a:effectLst/>
                <a:latin typeface="Montserrat" panose="00000500000000000000" pitchFamily="50" charset="0"/>
                <a:ea typeface="+mn-ea"/>
                <a:cs typeface="+mn-cs"/>
              </a:rPr>
              <a:t>NECESIDAD:</a:t>
            </a:r>
            <a:endParaRPr lang="es-MX" sz="1200" b="1" i="0" kern="1200" dirty="0">
              <a:solidFill>
                <a:schemeClr val="tx1">
                  <a:lumMod val="75000"/>
                  <a:lumOff val="25000"/>
                </a:schemeClr>
              </a:solidFill>
              <a:effectLst/>
              <a:latin typeface="Montserrat" panose="00000500000000000000" pitchFamily="50" charset="0"/>
            </a:endParaRPr>
          </a:p>
          <a:p>
            <a:pPr algn="ctr"/>
            <a:r>
              <a:rPr lang="es-MX" sz="1200" b="0" i="0" dirty="0">
                <a:solidFill>
                  <a:srgbClr val="202124"/>
                </a:solidFill>
                <a:effectLst/>
                <a:latin typeface="Montserrat" panose="00000500000000000000" pitchFamily="50" charset="0"/>
              </a:rPr>
              <a:t>Impulsar su web e Incrementar ventas online - Integrar en su página opciones de pago online optimizando tareas administrativas.  Mejorar su presencia en internet. </a:t>
            </a:r>
            <a:endParaRPr lang="es-CO" sz="1200" dirty="0">
              <a:solidFill>
                <a:schemeClr val="tx1">
                  <a:lumMod val="75000"/>
                  <a:lumOff val="25000"/>
                </a:schemeClr>
              </a:solidFill>
              <a:latin typeface="Montserrat" panose="00000500000000000000" pitchFamily="50" charset="0"/>
            </a:endParaRPr>
          </a:p>
        </p:txBody>
      </p:sp>
      <p:cxnSp>
        <p:nvCxnSpPr>
          <p:cNvPr id="4" name="Conector recto 3">
            <a:extLst>
              <a:ext uri="{FF2B5EF4-FFF2-40B4-BE49-F238E27FC236}">
                <a16:creationId xmlns:a16="http://schemas.microsoft.com/office/drawing/2014/main" id="{7E1252A2-B168-9602-870C-D2DA4016D6A9}"/>
              </a:ext>
            </a:extLst>
          </p:cNvPr>
          <p:cNvCxnSpPr/>
          <p:nvPr/>
        </p:nvCxnSpPr>
        <p:spPr>
          <a:xfrm>
            <a:off x="3469014" y="1417396"/>
            <a:ext cx="0" cy="5004918"/>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Rectángulo: esquinas redondeadas 20">
            <a:extLst>
              <a:ext uri="{FF2B5EF4-FFF2-40B4-BE49-F238E27FC236}">
                <a16:creationId xmlns:a16="http://schemas.microsoft.com/office/drawing/2014/main" id="{83688EF0-2D01-4423-36F7-C864C5FCAE37}"/>
              </a:ext>
            </a:extLst>
          </p:cNvPr>
          <p:cNvSpPr/>
          <p:nvPr/>
        </p:nvSpPr>
        <p:spPr>
          <a:xfrm>
            <a:off x="1078011" y="1807366"/>
            <a:ext cx="1405148" cy="656803"/>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es-MX" sz="1400" b="1" dirty="0">
                <a:latin typeface="Montserrat" panose="00000500000000000000" pitchFamily="50" charset="0"/>
              </a:rPr>
              <a:t>SUPER</a:t>
            </a:r>
          </a:p>
          <a:p>
            <a:pPr algn="ctr"/>
            <a:r>
              <a:rPr lang="es-MX" sz="1400" b="1" dirty="0">
                <a:latin typeface="Montserrat" panose="00000500000000000000" pitchFamily="50" charset="0"/>
              </a:rPr>
              <a:t>TIENDA</a:t>
            </a:r>
            <a:endParaRPr lang="es-CO" sz="1400" b="1" dirty="0">
              <a:latin typeface="Montserrat" panose="00000500000000000000" pitchFamily="50" charset="0"/>
            </a:endParaRPr>
          </a:p>
        </p:txBody>
      </p:sp>
    </p:spTree>
    <p:extLst>
      <p:ext uri="{BB962C8B-B14F-4D97-AF65-F5344CB8AC3E}">
        <p14:creationId xmlns:p14="http://schemas.microsoft.com/office/powerpoint/2010/main" val="3853849064"/>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5702</TotalTime>
  <Words>1786</Words>
  <Application>Microsoft Office PowerPoint</Application>
  <PresentationFormat>Panorámica</PresentationFormat>
  <Paragraphs>266</Paragraphs>
  <Slides>12</Slides>
  <Notes>11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12</vt:i4>
      </vt:variant>
    </vt:vector>
  </HeadingPairs>
  <TitlesOfParts>
    <vt:vector size="18" baseType="lpstr">
      <vt:lpstr>Arial</vt:lpstr>
      <vt:lpstr>Bjorn Regular</vt:lpstr>
      <vt:lpstr>Calibri</vt:lpstr>
      <vt:lpstr>Calibri Light</vt:lpstr>
      <vt:lpstr>Montserrat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PERSONAL</dc:creator>
  <cp:lastModifiedBy>PERSONAL</cp:lastModifiedBy>
  <cp:revision>215</cp:revision>
  <dcterms:created xsi:type="dcterms:W3CDTF">2022-03-16T20:35:17Z</dcterms:created>
  <dcterms:modified xsi:type="dcterms:W3CDTF">2022-05-20T22:25:35Z</dcterms:modified>
</cp:coreProperties>
</file>