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2" r:id="rId2"/>
    <p:sldId id="437" r:id="rId3"/>
    <p:sldId id="444" r:id="rId4"/>
    <p:sldId id="447" r:id="rId5"/>
    <p:sldId id="442" r:id="rId6"/>
    <p:sldId id="443" r:id="rId7"/>
    <p:sldId id="445" r:id="rId8"/>
    <p:sldId id="446" r:id="rId9"/>
    <p:sldId id="313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38"/>
    <a:srgbClr val="404040"/>
    <a:srgbClr val="282828"/>
    <a:srgbClr val="2E6CA4"/>
    <a:srgbClr val="FFFFFF"/>
    <a:srgbClr val="CBCBCB"/>
    <a:srgbClr val="7F7F7F"/>
    <a:srgbClr val="959595"/>
    <a:srgbClr val="9A9A9A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>
        <p:scale>
          <a:sx n="60" d="100"/>
          <a:sy n="60" d="100"/>
        </p:scale>
        <p:origin x="1140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0F0DA-EEF7-435D-8DC3-79234364D979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E32D7-46EC-4578-89B3-05618E7138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36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8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3909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710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0706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231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96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6073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214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93997-0C7D-4B35-88EA-9780400D5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68614E-F4D8-455E-9D33-4752A0874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0FA768-BF1C-45E9-8F05-A03DE3BA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B8991-2463-45E2-9272-2508032E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1FC21C-509A-442E-88A8-465B8E25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586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4E2C1-C2A6-4282-8E13-E5454F0C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D73640-5B1E-4F70-B5B8-604BBBA5B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968369-9A44-4C41-B3BA-79C6BE58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C5A957-89F8-4E21-B8BB-8DB57D6B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64D313-A123-4FAF-BD2F-C8229AD9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97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5D94DA-3E3D-407E-A950-4E6A26C08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2FF193-FA8F-46E0-A703-D1A7394C0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88EE0E-B4DE-4ED2-BD96-B36D5A06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A4EEA-7685-4E4A-9F87-A30E016F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C7F2FE-B238-48F4-8258-E21A29B5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84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ACCA6-B6BE-4D1F-9BDA-B43EA7F2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69F3A-9B54-472D-A661-3CFA569E8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5CF21-6342-41C6-AB59-5E197BAD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BC751E-1B82-433A-B305-33B0F5F2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4C542F-830A-43DE-A5A1-7371C2A0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52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EB4A0-EB72-4A25-B5DC-4A7755DF6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E4C88A-2A9F-41C3-A5C2-330889CF2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1DFF6D-0B14-4D20-97BC-060A9CA3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E2734A-75C5-4117-AA25-281354C8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C4B36D-E3A6-4BC9-89B5-6B6AC732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640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AAF27-3DF8-4108-B07E-3EA42109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320E5-FFF1-4996-8303-A9BEC5F5E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C65441-386D-43F1-9955-900920D8D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05DE2-EB77-4746-B7AF-F3ED4D89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CEC8C-6660-4119-9E28-39941228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569C88-ACF8-45B6-A3A2-06B8C317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220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993EE-6AE4-41BC-831E-BEE6708E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97C2CE-F1B5-4547-B7BB-AD74800B0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1C17E3-327C-4182-B940-A272389C7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8C4508-E2D4-47B5-9C66-0D2879EC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71E08F-E458-4B17-8307-7F59DC54A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D1E34E-327C-4C7D-BB29-CE36F70E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874E39-94AD-40E3-8F40-04DF019A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87ECCB-D33E-4A87-8A10-24C32FCF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47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47C466-729B-4306-AEE3-1F70FB45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53E84A-7D75-4BB3-9AAA-2B9681D7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5DFEDE-30A7-4C10-A2A5-7AB0B139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04B8D1-BC5A-4A05-81EB-25B4232D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01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36B6B8-C69D-4EE3-9576-3B50E106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94696D-B236-45F9-8362-2DD61F14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207B20-262E-4AE4-98F5-C9D3F6D4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57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848C3-C3BF-416D-B21A-FED06E28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240B49-5483-42C7-BA8E-60376BA8F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7A5ED7-C32A-4383-822F-D0D87C5C5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577F55-220B-4738-8A08-3A2FBF45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65B1-5FFA-470C-91EE-2A435F91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704576-9C62-48B1-AD1F-F6C444BD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21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DAB2E-7256-4DAE-8C18-CBBC9B3C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31D0B1-15EA-4E02-94B5-31B264E549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7D15C-7BDE-422F-B678-F27F0E648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55A1AB-03E2-4D3A-BBEC-BDBF5F23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33FE5F-41C3-4D24-A918-BD2FB7667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D0F7F-2AE9-4939-9995-26EE1F4A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0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A2082A-9A6A-40E5-ABE0-B19D58384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3BFFB4-56DE-4516-B008-9DA85AA76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3759E4-F0FE-486D-BD9A-5F8CD165C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FF60-A130-4A0F-889C-66A7CCD15E9B}" type="datetimeFigureOut">
              <a:rPr lang="es-CO" smtClean="0"/>
              <a:t>5/05/2022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8F2888-AEBF-4774-A0B4-FEE97C338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52E7AF-B52C-4062-8923-FA4C875AE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40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8.wdp"/><Relationship Id="rId3" Type="http://schemas.openxmlformats.org/officeDocument/2006/relationships/hyperlink" Target="https://forms.gle/zcCRPPrwWcgbY8qV6" TargetMode="External"/><Relationship Id="rId7" Type="http://schemas.microsoft.com/office/2007/relationships/hdphoto" Target="../media/hdphoto5.wdp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microsoft.com/office/2007/relationships/hdphoto" Target="../media/hdphoto7.wdp"/><Relationship Id="rId5" Type="http://schemas.microsoft.com/office/2007/relationships/hdphoto" Target="../media/hdphoto4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6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4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5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6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7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8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94574793-49E5-484E-9D94-87438680BAF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F452A259-7155-495D-88D6-7B60B57C0A80}"/>
              </a:ext>
            </a:extLst>
          </p:cNvPr>
          <p:cNvSpPr/>
          <p:nvPr/>
        </p:nvSpPr>
        <p:spPr>
          <a:xfrm>
            <a:off x="3003352" y="795298"/>
            <a:ext cx="6135262" cy="180722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0B3A9B9C-3EB2-465B-956F-9083CAF2BF2D}"/>
              </a:ext>
            </a:extLst>
          </p:cNvPr>
          <p:cNvSpPr txBox="1">
            <a:spLocks/>
          </p:cNvSpPr>
          <p:nvPr/>
        </p:nvSpPr>
        <p:spPr>
          <a:xfrm>
            <a:off x="2241451" y="3096850"/>
            <a:ext cx="7652824" cy="1167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200" b="1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ASESORIA BRANDING, MARKETING Y COMUNICACIONES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49AFAB7-20BE-4807-B092-1086D3FEA2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4648677" y="1212251"/>
            <a:ext cx="2838373" cy="102942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CE7BAB7C-41E9-4C74-A5B8-55818D52657A}"/>
              </a:ext>
            </a:extLst>
          </p:cNvPr>
          <p:cNvSpPr/>
          <p:nvPr/>
        </p:nvSpPr>
        <p:spPr>
          <a:xfrm>
            <a:off x="0" y="4476172"/>
            <a:ext cx="12192000" cy="172768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2D15A1-D4C9-4A4A-88E8-B6D7BCE6AF8D}"/>
              </a:ext>
            </a:extLst>
          </p:cNvPr>
          <p:cNvSpPr txBox="1"/>
          <p:nvPr/>
        </p:nvSpPr>
        <p:spPr>
          <a:xfrm>
            <a:off x="2574389" y="4944168"/>
            <a:ext cx="7047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SOLUCIONES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FICHA DE PRODUCTO</a:t>
            </a:r>
            <a:endParaRPr lang="es-MX" sz="2400" i="1" dirty="0">
              <a:solidFill>
                <a:schemeClr val="bg1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7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DDCDDC8B-D24D-C77C-487D-1BD985A324BF}"/>
              </a:ext>
            </a:extLst>
          </p:cNvPr>
          <p:cNvSpPr/>
          <p:nvPr/>
        </p:nvSpPr>
        <p:spPr>
          <a:xfrm>
            <a:off x="0" y="-393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8B89AA6-5676-BBB5-D353-E3FC3CC70DD0}"/>
              </a:ext>
            </a:extLst>
          </p:cNvPr>
          <p:cNvSpPr/>
          <p:nvPr/>
        </p:nvSpPr>
        <p:spPr>
          <a:xfrm>
            <a:off x="1063600" y="5240265"/>
            <a:ext cx="2311231" cy="798339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C11D012-3BB4-B72F-C97A-56DFB0585043}"/>
              </a:ext>
            </a:extLst>
          </p:cNvPr>
          <p:cNvSpPr/>
          <p:nvPr/>
        </p:nvSpPr>
        <p:spPr>
          <a:xfrm>
            <a:off x="5002040" y="5239855"/>
            <a:ext cx="2311231" cy="798339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98D77BAB-10F5-64CB-2BD3-D5D5F459DF20}"/>
              </a:ext>
            </a:extLst>
          </p:cNvPr>
          <p:cNvSpPr/>
          <p:nvPr/>
        </p:nvSpPr>
        <p:spPr>
          <a:xfrm>
            <a:off x="8916100" y="5227093"/>
            <a:ext cx="2311231" cy="798339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2914E69B-8805-46E7-FDFD-90348767DFC7}"/>
              </a:ext>
            </a:extLst>
          </p:cNvPr>
          <p:cNvSpPr txBox="1">
            <a:spLocks/>
          </p:cNvSpPr>
          <p:nvPr/>
        </p:nvSpPr>
        <p:spPr>
          <a:xfrm>
            <a:off x="545914" y="2660972"/>
            <a:ext cx="3274592" cy="3412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Su </a:t>
            </a:r>
            <a:r>
              <a:rPr lang="es-MX" sz="2000" b="1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negocio</a:t>
            </a:r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 sea </a:t>
            </a:r>
            <a:r>
              <a:rPr lang="es-MX" sz="2800" b="1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INNOVADOR</a:t>
            </a:r>
            <a:endParaRPr lang="es-MX" sz="2800" b="1" dirty="0">
              <a:solidFill>
                <a:schemeClr val="bg1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Ofreciéndole a sus clientes total seguridad en la gestión de sus operaciones financieras y manejo confiable de su información.</a:t>
            </a:r>
          </a:p>
        </p:txBody>
      </p:sp>
      <p:sp>
        <p:nvSpPr>
          <p:cNvPr id="24" name="Subtítulo 2">
            <a:extLst>
              <a:ext uri="{FF2B5EF4-FFF2-40B4-BE49-F238E27FC236}">
                <a16:creationId xmlns:a16="http://schemas.microsoft.com/office/drawing/2014/main" id="{E262DE72-DC1C-3A3E-992A-6B41B54A1ABC}"/>
              </a:ext>
            </a:extLst>
          </p:cNvPr>
          <p:cNvSpPr txBox="1">
            <a:spLocks/>
          </p:cNvSpPr>
          <p:nvPr/>
        </p:nvSpPr>
        <p:spPr>
          <a:xfrm>
            <a:off x="4488971" y="2660972"/>
            <a:ext cx="3274592" cy="3412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Su </a:t>
            </a:r>
            <a:r>
              <a:rPr lang="es-MX" sz="2000" b="1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negocio</a:t>
            </a:r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 sea </a:t>
            </a:r>
            <a:r>
              <a:rPr lang="es-MX" sz="28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RENTABLE</a:t>
            </a:r>
            <a:endParaRPr lang="es-MX" sz="2800" dirty="0">
              <a:solidFill>
                <a:schemeClr val="bg1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Automatizando los procesos de recaudo, registro y control de la información para que usted tome decisiones en tiempo real. </a:t>
            </a:r>
            <a:endParaRPr lang="es-MX" sz="1800" b="1" i="1" dirty="0">
              <a:solidFill>
                <a:schemeClr val="bg1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887A84AE-09BF-8420-2A39-65A3A511C1C9}"/>
              </a:ext>
            </a:extLst>
          </p:cNvPr>
          <p:cNvSpPr txBox="1">
            <a:spLocks/>
          </p:cNvSpPr>
          <p:nvPr/>
        </p:nvSpPr>
        <p:spPr>
          <a:xfrm>
            <a:off x="8416298" y="2660972"/>
            <a:ext cx="3274592" cy="29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Su </a:t>
            </a:r>
            <a:r>
              <a:rPr lang="es-MX" sz="2000" b="1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audiencia</a:t>
            </a:r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ea typeface="Segoe UI Black" panose="020B0A02040204020203" pitchFamily="34" charset="0"/>
                <a:cs typeface="Segoe UI Light" panose="020B0502040204020203" pitchFamily="34" charset="0"/>
              </a:rPr>
              <a:t> sea </a:t>
            </a:r>
            <a:r>
              <a:rPr lang="es-MX" sz="2800" b="1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FELIZ</a:t>
            </a:r>
            <a:endParaRPr lang="es-MX" sz="1800" dirty="0">
              <a:solidFill>
                <a:schemeClr val="bg1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  <a:p>
            <a:r>
              <a:rPr lang="es-MX" sz="18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Haciendo que las experiencias de pago sean fáciles, rápidas y seguras, como parte de las nuevas tendencias de consumo cashless.</a:t>
            </a:r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16671FCF-04E5-784D-B5A6-270EB131A8B8}"/>
              </a:ext>
            </a:extLst>
          </p:cNvPr>
          <p:cNvSpPr txBox="1">
            <a:spLocks/>
          </p:cNvSpPr>
          <p:nvPr/>
        </p:nvSpPr>
        <p:spPr>
          <a:xfrm>
            <a:off x="5154880" y="5363438"/>
            <a:ext cx="1983603" cy="102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i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¡Ahorre Tempo y Dinero!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AD6C6A92-57E8-20AD-FA64-5E25CB862B83}"/>
              </a:ext>
            </a:extLst>
          </p:cNvPr>
          <p:cNvSpPr txBox="1">
            <a:spLocks/>
          </p:cNvSpPr>
          <p:nvPr/>
        </p:nvSpPr>
        <p:spPr>
          <a:xfrm>
            <a:off x="1263982" y="5363438"/>
            <a:ext cx="1983603" cy="102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i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¡Marque la Diferencia!</a:t>
            </a: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192291DB-79EE-7830-251D-E7484FCC4A07}"/>
              </a:ext>
            </a:extLst>
          </p:cNvPr>
          <p:cNvSpPr txBox="1">
            <a:spLocks/>
          </p:cNvSpPr>
          <p:nvPr/>
        </p:nvSpPr>
        <p:spPr>
          <a:xfrm>
            <a:off x="9059376" y="5363438"/>
            <a:ext cx="1983603" cy="102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i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¡Fidelice a sus clientes!</a:t>
            </a:r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59612E8B-6614-F2AF-49A6-8C8C765FB94E}"/>
              </a:ext>
            </a:extLst>
          </p:cNvPr>
          <p:cNvSpPr/>
          <p:nvPr/>
        </p:nvSpPr>
        <p:spPr>
          <a:xfrm>
            <a:off x="1227376" y="1948844"/>
            <a:ext cx="1930549" cy="296545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186E70A4-C661-DA51-0A7A-27E8177D5CE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510" y="1797169"/>
            <a:ext cx="627662" cy="627662"/>
          </a:xfrm>
          <a:prstGeom prst="rect">
            <a:avLst/>
          </a:prstGeom>
        </p:spPr>
      </p:pic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6088CE59-58D2-25D9-15EF-A428F50C784D}"/>
              </a:ext>
            </a:extLst>
          </p:cNvPr>
          <p:cNvSpPr/>
          <p:nvPr/>
        </p:nvSpPr>
        <p:spPr>
          <a:xfrm>
            <a:off x="5124872" y="1948434"/>
            <a:ext cx="1930549" cy="296545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E6298A4A-7180-4838-D216-486DAAE337E9}"/>
              </a:ext>
            </a:extLst>
          </p:cNvPr>
          <p:cNvSpPr/>
          <p:nvPr/>
        </p:nvSpPr>
        <p:spPr>
          <a:xfrm>
            <a:off x="9038932" y="1935672"/>
            <a:ext cx="1930549" cy="296545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663703D6-5B60-C174-9EDA-75F64140541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669" y="1763284"/>
            <a:ext cx="666845" cy="666845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1B7A283C-D06F-0497-CD9D-BDF265EAF97D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523" y="1817479"/>
            <a:ext cx="666845" cy="666845"/>
          </a:xfrm>
          <a:prstGeom prst="rect">
            <a:avLst/>
          </a:prstGeom>
        </p:spPr>
      </p:pic>
      <p:sp>
        <p:nvSpPr>
          <p:cNvPr id="19" name="Subtítulo 2">
            <a:extLst>
              <a:ext uri="{FF2B5EF4-FFF2-40B4-BE49-F238E27FC236}">
                <a16:creationId xmlns:a16="http://schemas.microsoft.com/office/drawing/2014/main" id="{35BF71BB-8006-A5DB-CB0D-EF747712A2A1}"/>
              </a:ext>
            </a:extLst>
          </p:cNvPr>
          <p:cNvSpPr txBox="1">
            <a:spLocks/>
          </p:cNvSpPr>
          <p:nvPr/>
        </p:nvSpPr>
        <p:spPr>
          <a:xfrm>
            <a:off x="0" y="704605"/>
            <a:ext cx="12192000" cy="6276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Semibold" panose="020B0702040204020203" pitchFamily="34" charset="0"/>
              </a:rPr>
              <a:t>En </a:t>
            </a:r>
            <a:r>
              <a:rPr lang="es-MX" sz="4000" dirty="0">
                <a:solidFill>
                  <a:srgbClr val="FF0038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Semibold" panose="020B0702040204020203" pitchFamily="34" charset="0"/>
              </a:rPr>
              <a:t>payments way </a:t>
            </a:r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Semibold" panose="020B0702040204020203" pitchFamily="34" charset="0"/>
              </a:rPr>
              <a:t>Trabajamos para que</a:t>
            </a:r>
            <a:r>
              <a:rPr lang="es-MX" sz="3200" b="1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…</a:t>
            </a:r>
            <a:endParaRPr lang="es-MX" sz="4000" b="1" dirty="0">
              <a:solidFill>
                <a:schemeClr val="bg1"/>
              </a:solidFill>
              <a:latin typeface="Bjorn Regular" panose="02000500000000000000" pitchFamily="2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8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DDCDDC8B-D24D-C77C-487D-1BD985A324BF}"/>
              </a:ext>
            </a:extLst>
          </p:cNvPr>
          <p:cNvSpPr/>
          <p:nvPr/>
        </p:nvSpPr>
        <p:spPr>
          <a:xfrm>
            <a:off x="0" y="-393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942B128-D34E-8D1C-6BF5-F5D3546E07DD}"/>
              </a:ext>
            </a:extLst>
          </p:cNvPr>
          <p:cNvSpPr txBox="1"/>
          <p:nvPr/>
        </p:nvSpPr>
        <p:spPr>
          <a:xfrm>
            <a:off x="2019824" y="6361368"/>
            <a:ext cx="4724909" cy="27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solidFill>
                  <a:schemeClr val="bg1">
                    <a:lumMod val="95000"/>
                  </a:schemeClr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Herramienta. FICHA PRODUCTO / Formulario Forms Link: </a:t>
            </a:r>
            <a:endParaRPr lang="es-CO" sz="1200" dirty="0">
              <a:solidFill>
                <a:schemeClr val="bg1">
                  <a:lumMod val="95000"/>
                </a:schemeClr>
              </a:solidFill>
              <a:latin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C9A9DE9-139C-5E17-2EF5-D01B7BE7C4F8}"/>
              </a:ext>
            </a:extLst>
          </p:cNvPr>
          <p:cNvSpPr txBox="1"/>
          <p:nvPr/>
        </p:nvSpPr>
        <p:spPr>
          <a:xfrm>
            <a:off x="6674394" y="6361368"/>
            <a:ext cx="3392151" cy="576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1200" dirty="0">
                <a:solidFill>
                  <a:schemeClr val="bg1">
                    <a:lumMod val="95000"/>
                  </a:schemeClr>
                </a:solidFill>
                <a:latin typeface="Montserrat" panose="00000500000000000000" pitchFamily="50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https://forms.gle/zcCRPPrwWcgbY8qV6</a:t>
            </a:r>
            <a:endParaRPr lang="es-CO" sz="1200" dirty="0">
              <a:solidFill>
                <a:schemeClr val="bg1">
                  <a:lumMod val="95000"/>
                </a:schemeClr>
              </a:solidFill>
              <a:latin typeface="Montserrat" panose="00000500000000000000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sz="1200" dirty="0">
              <a:solidFill>
                <a:schemeClr val="bg1">
                  <a:lumMod val="95000"/>
                </a:schemeClr>
              </a:solidFill>
              <a:latin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2B837B3B-762D-5702-4F8C-1A950FE37142}"/>
              </a:ext>
            </a:extLst>
          </p:cNvPr>
          <p:cNvSpPr txBox="1">
            <a:spLocks/>
          </p:cNvSpPr>
          <p:nvPr/>
        </p:nvSpPr>
        <p:spPr>
          <a:xfrm>
            <a:off x="0" y="608353"/>
            <a:ext cx="12192000" cy="6276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4000" dirty="0">
                <a:solidFill>
                  <a:srgbClr val="FF0038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Semibold" panose="020B0702040204020203" pitchFamily="34" charset="0"/>
              </a:rPr>
              <a:t>SOLUCIONES</a:t>
            </a:r>
            <a:endParaRPr lang="es-MX" sz="4000" b="1" dirty="0">
              <a:solidFill>
                <a:schemeClr val="bg1"/>
              </a:solidFill>
              <a:latin typeface="Bjorn Regular" panose="02000500000000000000" pitchFamily="2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734DD06-2C77-D838-3D65-DF9C5A2659DE}"/>
              </a:ext>
            </a:extLst>
          </p:cNvPr>
          <p:cNvSpPr/>
          <p:nvPr/>
        </p:nvSpPr>
        <p:spPr>
          <a:xfrm>
            <a:off x="718216" y="1491917"/>
            <a:ext cx="2061722" cy="206172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4BDF082-C959-CFDA-3F15-081B937E2959}"/>
              </a:ext>
            </a:extLst>
          </p:cNvPr>
          <p:cNvSpPr/>
          <p:nvPr/>
        </p:nvSpPr>
        <p:spPr>
          <a:xfrm>
            <a:off x="494552" y="3215660"/>
            <a:ext cx="2409568" cy="586317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PAY-CONSOLE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DEF0761-6F17-BAFF-1282-3AAFCBCEE3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4" y="1881198"/>
            <a:ext cx="1215544" cy="1215544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id="{8F73C6D2-5DBA-FE78-0433-7253C484CE99}"/>
              </a:ext>
            </a:extLst>
          </p:cNvPr>
          <p:cNvSpPr/>
          <p:nvPr/>
        </p:nvSpPr>
        <p:spPr>
          <a:xfrm>
            <a:off x="2867859" y="3641557"/>
            <a:ext cx="2061722" cy="206172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B8509615-B179-66EF-3A86-C977D98EB8D2}"/>
              </a:ext>
            </a:extLst>
          </p:cNvPr>
          <p:cNvSpPr/>
          <p:nvPr/>
        </p:nvSpPr>
        <p:spPr>
          <a:xfrm>
            <a:off x="2676279" y="5365300"/>
            <a:ext cx="2409568" cy="586317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PAY-BANDS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FBCA2F38-EFFF-DA59-C850-900E6BA61B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537" y="4001854"/>
            <a:ext cx="1233508" cy="1233508"/>
          </a:xfrm>
          <a:prstGeom prst="rect">
            <a:avLst/>
          </a:prstGeom>
        </p:spPr>
      </p:pic>
      <p:sp>
        <p:nvSpPr>
          <p:cNvPr id="16" name="Elipse 15">
            <a:extLst>
              <a:ext uri="{FF2B5EF4-FFF2-40B4-BE49-F238E27FC236}">
                <a16:creationId xmlns:a16="http://schemas.microsoft.com/office/drawing/2014/main" id="{FCCC6023-E4FE-267D-537A-85289FCF85D6}"/>
              </a:ext>
            </a:extLst>
          </p:cNvPr>
          <p:cNvSpPr/>
          <p:nvPr/>
        </p:nvSpPr>
        <p:spPr>
          <a:xfrm>
            <a:off x="5081673" y="1491917"/>
            <a:ext cx="2061722" cy="206172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A1D00A86-96AC-1FE9-DEA9-359E313C332B}"/>
              </a:ext>
            </a:extLst>
          </p:cNvPr>
          <p:cNvSpPr/>
          <p:nvPr/>
        </p:nvSpPr>
        <p:spPr>
          <a:xfrm>
            <a:off x="4890093" y="3215660"/>
            <a:ext cx="2409568" cy="586317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PAY-DATA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321F52B8-ADEA-E5AF-5AD1-A3928983E9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445" y="1868875"/>
            <a:ext cx="1127288" cy="1127288"/>
          </a:xfrm>
          <a:prstGeom prst="rect">
            <a:avLst/>
          </a:prstGeom>
        </p:spPr>
      </p:pic>
      <p:sp>
        <p:nvSpPr>
          <p:cNvPr id="20" name="Elipse 19">
            <a:extLst>
              <a:ext uri="{FF2B5EF4-FFF2-40B4-BE49-F238E27FC236}">
                <a16:creationId xmlns:a16="http://schemas.microsoft.com/office/drawing/2014/main" id="{D57CD7C0-81BA-1AE7-9B60-6E2757557CFD}"/>
              </a:ext>
            </a:extLst>
          </p:cNvPr>
          <p:cNvSpPr/>
          <p:nvPr/>
        </p:nvSpPr>
        <p:spPr>
          <a:xfrm>
            <a:off x="7231316" y="3641557"/>
            <a:ext cx="2061722" cy="206172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DB1EB360-2CF5-2EE9-80D6-1431E53836EC}"/>
              </a:ext>
            </a:extLst>
          </p:cNvPr>
          <p:cNvSpPr/>
          <p:nvPr/>
        </p:nvSpPr>
        <p:spPr>
          <a:xfrm>
            <a:off x="7071820" y="5365300"/>
            <a:ext cx="2409568" cy="586317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PAY-SHOP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1656C5DF-3FAE-F3A8-3BEE-5FF64941995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157" y="4019357"/>
            <a:ext cx="1126446" cy="1126446"/>
          </a:xfrm>
          <a:prstGeom prst="rect">
            <a:avLst/>
          </a:prstGeom>
        </p:spPr>
      </p:pic>
      <p:sp>
        <p:nvSpPr>
          <p:cNvPr id="23" name="Elipse 22">
            <a:extLst>
              <a:ext uri="{FF2B5EF4-FFF2-40B4-BE49-F238E27FC236}">
                <a16:creationId xmlns:a16="http://schemas.microsoft.com/office/drawing/2014/main" id="{03CB597E-1DDB-9C4C-ECC4-46477B4B29BD}"/>
              </a:ext>
            </a:extLst>
          </p:cNvPr>
          <p:cNvSpPr/>
          <p:nvPr/>
        </p:nvSpPr>
        <p:spPr>
          <a:xfrm>
            <a:off x="9413041" y="1491917"/>
            <a:ext cx="2061722" cy="206172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0FC0A10E-5D14-4794-B422-D36AD698283C}"/>
              </a:ext>
            </a:extLst>
          </p:cNvPr>
          <p:cNvSpPr/>
          <p:nvPr/>
        </p:nvSpPr>
        <p:spPr>
          <a:xfrm>
            <a:off x="9253545" y="3215660"/>
            <a:ext cx="2409568" cy="586317"/>
          </a:xfrm>
          <a:prstGeom prst="roundRect">
            <a:avLst>
              <a:gd name="adj" fmla="val 50000"/>
            </a:avLst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PAY-APP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0C879FD2-623B-3598-DA49-4D8B48375E4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09" y="1934714"/>
            <a:ext cx="1088353" cy="108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5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41726CC-2C3A-49D4-BA4B-F7CF1AC36FE9}"/>
              </a:ext>
            </a:extLst>
          </p:cNvPr>
          <p:cNvSpPr/>
          <p:nvPr/>
        </p:nvSpPr>
        <p:spPr>
          <a:xfrm>
            <a:off x="0" y="868454"/>
            <a:ext cx="12192000" cy="5989545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05371C81-B67B-3EA6-6D1E-8F7051139E1E}"/>
              </a:ext>
            </a:extLst>
          </p:cNvPr>
          <p:cNvSpPr/>
          <p:nvPr/>
        </p:nvSpPr>
        <p:spPr>
          <a:xfrm>
            <a:off x="676093" y="3643578"/>
            <a:ext cx="6096878" cy="276566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1F225C9B-B877-449A-361B-E20BFCAF8593}"/>
              </a:ext>
            </a:extLst>
          </p:cNvPr>
          <p:cNvSpPr/>
          <p:nvPr/>
        </p:nvSpPr>
        <p:spPr>
          <a:xfrm>
            <a:off x="7335304" y="1593412"/>
            <a:ext cx="4362603" cy="4815827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110A0B-7622-434E-B357-0AF5CFD881F5}"/>
              </a:ext>
            </a:extLst>
          </p:cNvPr>
          <p:cNvSpPr/>
          <p:nvPr/>
        </p:nvSpPr>
        <p:spPr>
          <a:xfrm>
            <a:off x="3319973" y="661180"/>
            <a:ext cx="8773551" cy="44937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4F73206-F9BF-4B88-B093-26100A059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258811" y="137875"/>
            <a:ext cx="1752756" cy="635692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2CE01807-A985-468E-AB0B-63F8B12C35FC}"/>
              </a:ext>
            </a:extLst>
          </p:cNvPr>
          <p:cNvSpPr txBox="1">
            <a:spLocks/>
          </p:cNvSpPr>
          <p:nvPr/>
        </p:nvSpPr>
        <p:spPr>
          <a:xfrm>
            <a:off x="4066965" y="730531"/>
            <a:ext cx="6965891" cy="3388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PAY-CONSOLE  (Pasarelas de Pago)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63FA4F9-F47A-473D-A976-C4C8BDFE15EE}"/>
              </a:ext>
            </a:extLst>
          </p:cNvPr>
          <p:cNvSpPr/>
          <p:nvPr/>
        </p:nvSpPr>
        <p:spPr>
          <a:xfrm>
            <a:off x="11149061" y="183331"/>
            <a:ext cx="770060" cy="770060"/>
          </a:xfrm>
          <a:prstGeom prst="ellipse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E8CC6EB5-4779-4457-A127-6E6651688CC3}"/>
              </a:ext>
            </a:extLst>
          </p:cNvPr>
          <p:cNvSpPr txBox="1">
            <a:spLocks/>
          </p:cNvSpPr>
          <p:nvPr/>
        </p:nvSpPr>
        <p:spPr>
          <a:xfrm>
            <a:off x="3319973" y="197399"/>
            <a:ext cx="7712884" cy="6236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2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- FICHA DE PRODUCTO</a:t>
            </a:r>
            <a:endParaRPr lang="es-MX" sz="2200" dirty="0">
              <a:solidFill>
                <a:srgbClr val="FF0038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784D4-CFBD-1217-C815-9168DB8B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31" y="382080"/>
            <a:ext cx="372035" cy="372035"/>
          </a:xfrm>
          <a:prstGeom prst="rect">
            <a:avLst/>
          </a:prstGeom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D76319BB-0635-9C99-7653-60FB813A705F}"/>
              </a:ext>
            </a:extLst>
          </p:cNvPr>
          <p:cNvSpPr/>
          <p:nvPr/>
        </p:nvSpPr>
        <p:spPr>
          <a:xfrm>
            <a:off x="853516" y="1519039"/>
            <a:ext cx="1537726" cy="153772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6E8B9EC-6E87-6043-F281-6D358E65144A}"/>
              </a:ext>
            </a:extLst>
          </p:cNvPr>
          <p:cNvSpPr/>
          <p:nvPr/>
        </p:nvSpPr>
        <p:spPr>
          <a:xfrm>
            <a:off x="497824" y="2909932"/>
            <a:ext cx="2267987" cy="43730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PAY-CONSOLE</a:t>
            </a: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D3C5D12D-FDD6-C97A-A45D-7A1363BB87E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11" y="1772065"/>
            <a:ext cx="1049258" cy="1049258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0762F701-0A99-2084-0923-46BD598B026C}"/>
              </a:ext>
            </a:extLst>
          </p:cNvPr>
          <p:cNvSpPr txBox="1"/>
          <p:nvPr/>
        </p:nvSpPr>
        <p:spPr>
          <a:xfrm>
            <a:off x="3038302" y="1720184"/>
            <a:ext cx="33320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¡RECAUDE EL DINERO DE SUS VENTAS DE MANERA INTEGRAL! TANTO FÍSICA COMO VIRTUALMENTE.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2A490B2-4EEF-D3BE-F9F8-CBDFA4C93A76}"/>
              </a:ext>
            </a:extLst>
          </p:cNvPr>
          <p:cNvSpPr txBox="1"/>
          <p:nvPr/>
        </p:nvSpPr>
        <p:spPr>
          <a:xfrm>
            <a:off x="7679452" y="1910547"/>
            <a:ext cx="3795555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personalizado de asesoramiento.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Personalización de herramientas de cobro.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Diferentes medios de pago online.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(Débito, crédito y pagos alternativos).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Seguro contra fraude.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Fácil y rápida integración vía API o código de inserción.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PRECIO: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Vinculación: ¡Gratis!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Transacción: 2,89% + $600 + I.V.A.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(Sin montos mínimos de venta mensual).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Vigencia: Sin cláusulas de permanencia.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SERVICIO POST-VENTA: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Acompañamiento operativo.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Atención por voz o texto en tiempo real.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(Telefonía o Whats App).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técnico especializado.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Mailing con información de apoyo.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Tutoriales (video y blog).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2F34A-84CC-6FB4-130C-9DAEACFCFB5C}"/>
              </a:ext>
            </a:extLst>
          </p:cNvPr>
          <p:cNvSpPr txBox="1"/>
          <p:nvPr/>
        </p:nvSpPr>
        <p:spPr>
          <a:xfrm>
            <a:off x="1374834" y="4175692"/>
            <a:ext cx="4876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Con Pay-Console puede hacerlo por ser una plataforma integrada de recaudo que permite instalar y ofrecerle a sus clientes diferentes mecanismos de pago, validando las transacciones en línea de manera segura al aplicar los cobros en tiempo real.</a:t>
            </a:r>
            <a:endParaRPr lang="es-CO" sz="16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396E4832-43D5-8799-D974-742975AC5452}"/>
              </a:ext>
            </a:extLst>
          </p:cNvPr>
          <p:cNvSpPr/>
          <p:nvPr/>
        </p:nvSpPr>
        <p:spPr>
          <a:xfrm>
            <a:off x="497824" y="3479374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BUYER </a:t>
            </a:r>
            <a:r>
              <a:rPr lang="es-MX" sz="11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jorn Regular" panose="02000500000000000000" pitchFamily="2" charset="0"/>
                <a:cs typeface="Segoe UI Light" panose="020B0502040204020203" pitchFamily="34" charset="0"/>
              </a:rPr>
              <a:t>B2B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F37FDF76-0022-64FE-2B0A-3DD2976E7D0B}"/>
              </a:ext>
            </a:extLst>
          </p:cNvPr>
          <p:cNvSpPr/>
          <p:nvPr/>
        </p:nvSpPr>
        <p:spPr>
          <a:xfrm>
            <a:off x="467403" y="6211366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Desarrollo Propio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0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41726CC-2C3A-49D4-BA4B-F7CF1AC36FE9}"/>
              </a:ext>
            </a:extLst>
          </p:cNvPr>
          <p:cNvSpPr/>
          <p:nvPr/>
        </p:nvSpPr>
        <p:spPr>
          <a:xfrm>
            <a:off x="0" y="868454"/>
            <a:ext cx="12192000" cy="5989545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05371C81-B67B-3EA6-6D1E-8F7051139E1E}"/>
              </a:ext>
            </a:extLst>
          </p:cNvPr>
          <p:cNvSpPr/>
          <p:nvPr/>
        </p:nvSpPr>
        <p:spPr>
          <a:xfrm>
            <a:off x="692135" y="3643578"/>
            <a:ext cx="5520851" cy="276566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1F225C9B-B877-449A-361B-E20BFCAF8593}"/>
              </a:ext>
            </a:extLst>
          </p:cNvPr>
          <p:cNvSpPr/>
          <p:nvPr/>
        </p:nvSpPr>
        <p:spPr>
          <a:xfrm>
            <a:off x="6645563" y="1431240"/>
            <a:ext cx="5127159" cy="5044680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110A0B-7622-434E-B357-0AF5CFD881F5}"/>
              </a:ext>
            </a:extLst>
          </p:cNvPr>
          <p:cNvSpPr/>
          <p:nvPr/>
        </p:nvSpPr>
        <p:spPr>
          <a:xfrm>
            <a:off x="3319973" y="661180"/>
            <a:ext cx="8773551" cy="44937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4F73206-F9BF-4B88-B093-26100A059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258811" y="137875"/>
            <a:ext cx="1752756" cy="635692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2CE01807-A985-468E-AB0B-63F8B12C35FC}"/>
              </a:ext>
            </a:extLst>
          </p:cNvPr>
          <p:cNvSpPr txBox="1">
            <a:spLocks/>
          </p:cNvSpPr>
          <p:nvPr/>
        </p:nvSpPr>
        <p:spPr>
          <a:xfrm>
            <a:off x="4066965" y="730531"/>
            <a:ext cx="6965891" cy="3388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PAY-BANDS  (Manillas Inteligentes Easygoband)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63FA4F9-F47A-473D-A976-C4C8BDFE15EE}"/>
              </a:ext>
            </a:extLst>
          </p:cNvPr>
          <p:cNvSpPr/>
          <p:nvPr/>
        </p:nvSpPr>
        <p:spPr>
          <a:xfrm>
            <a:off x="11149061" y="183331"/>
            <a:ext cx="770060" cy="770060"/>
          </a:xfrm>
          <a:prstGeom prst="ellipse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E8CC6EB5-4779-4457-A127-6E6651688CC3}"/>
              </a:ext>
            </a:extLst>
          </p:cNvPr>
          <p:cNvSpPr txBox="1">
            <a:spLocks/>
          </p:cNvSpPr>
          <p:nvPr/>
        </p:nvSpPr>
        <p:spPr>
          <a:xfrm>
            <a:off x="3319973" y="197399"/>
            <a:ext cx="7712884" cy="6236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2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- FICHA DE PRODUCTO</a:t>
            </a:r>
            <a:endParaRPr lang="es-MX" sz="2200" dirty="0">
              <a:solidFill>
                <a:srgbClr val="FF0038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784D4-CFBD-1217-C815-9168DB8B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31" y="382080"/>
            <a:ext cx="372035" cy="372035"/>
          </a:xfrm>
          <a:prstGeom prst="rect">
            <a:avLst/>
          </a:prstGeom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D76319BB-0635-9C99-7653-60FB813A705F}"/>
              </a:ext>
            </a:extLst>
          </p:cNvPr>
          <p:cNvSpPr/>
          <p:nvPr/>
        </p:nvSpPr>
        <p:spPr>
          <a:xfrm>
            <a:off x="805390" y="1519039"/>
            <a:ext cx="1537726" cy="153772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6E8B9EC-6E87-6043-F281-6D358E65144A}"/>
              </a:ext>
            </a:extLst>
          </p:cNvPr>
          <p:cNvSpPr/>
          <p:nvPr/>
        </p:nvSpPr>
        <p:spPr>
          <a:xfrm>
            <a:off x="449698" y="2909932"/>
            <a:ext cx="2267987" cy="43730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PAY-BANDS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762F701-0A99-2084-0923-46BD598B026C}"/>
              </a:ext>
            </a:extLst>
          </p:cNvPr>
          <p:cNvSpPr txBox="1"/>
          <p:nvPr/>
        </p:nvSpPr>
        <p:spPr>
          <a:xfrm>
            <a:off x="2775694" y="1631145"/>
            <a:ext cx="312971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¡PERMITA QUE SUS CLIENTES VIVAN UNA EXPERIENCIA DE TOTAL LIBERTAD DURANTE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SU ESTANCIA!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2A490B2-4EEF-D3BE-F9F8-CBDFA4C93A76}"/>
              </a:ext>
            </a:extLst>
          </p:cNvPr>
          <p:cNvSpPr txBox="1"/>
          <p:nvPr/>
        </p:nvSpPr>
        <p:spPr>
          <a:xfrm>
            <a:off x="6985331" y="1651481"/>
            <a:ext cx="463852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 - Clientes: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Libertad de acceso a espacios precodificados.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Pago de consumos sin efectivo o tarjetas (cahsless).</a:t>
            </a:r>
          </a:p>
          <a:p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 - NEGOCIO: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personalizado de asesoramiento.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Personalización de herramientas de cobro.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Manilla inteligente como medio de pago unificado.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Levantamiento de data (lugares de visita, permanencia, tendencias de consumo, tipos de recompra, control de inventarios, </a:t>
            </a:r>
            <a:r>
              <a:rPr lang="es-CO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room</a:t>
            </a: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services, reserva de actividades y business intelligence entre otros).</a:t>
            </a:r>
          </a:p>
          <a:p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PRECIO: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de Implementación: de acuerdo a los requerimientos puntuales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Transacción: 2,89% + $600 + I.V.A.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Vigencia: mínimo 6 meses.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SERVICIO POST-VENTA: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Acompañamiento operativo.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Atención por voz o texto en tiempo real.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(Telefonía o Whats App).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técnico especializado.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2F34A-84CC-6FB4-130C-9DAEACFCFB5C}"/>
              </a:ext>
            </a:extLst>
          </p:cNvPr>
          <p:cNvSpPr txBox="1"/>
          <p:nvPr/>
        </p:nvSpPr>
        <p:spPr>
          <a:xfrm>
            <a:off x="837474" y="4031296"/>
            <a:ext cx="510002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Con Pay-Bands puede hacerlo por ser un ecosistema basado en tecnología RFID/NFC, que de manera integrada con los sistemas de gestión de su negocio (PMS/TPV/otros) puede a través de una manilla inteligente darle a sus clientes total libertad de acceso a cualquier espacio además de permitirle pagar sus consumos sin tener que usar efectivo o tarjetas.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09DCBF2-3889-C39C-C312-8815565F70F4}"/>
              </a:ext>
            </a:extLst>
          </p:cNvPr>
          <p:cNvSpPr/>
          <p:nvPr/>
        </p:nvSpPr>
        <p:spPr>
          <a:xfrm>
            <a:off x="449698" y="3479374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BUYER </a:t>
            </a:r>
            <a:r>
              <a:rPr lang="es-MX" sz="11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jorn Regular" panose="02000500000000000000" pitchFamily="2" charset="0"/>
                <a:cs typeface="Segoe UI Light" panose="020B0502040204020203" pitchFamily="34" charset="0"/>
              </a:rPr>
              <a:t>B2B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40BD64F3-AADC-4514-B4B6-BBBA478F07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33" y="1818772"/>
            <a:ext cx="920007" cy="920007"/>
          </a:xfrm>
          <a:prstGeom prst="rect">
            <a:avLst/>
          </a:prstGeom>
        </p:spPr>
      </p:pic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F0B0662C-6415-0BFE-A11B-8A2638C93021}"/>
              </a:ext>
            </a:extLst>
          </p:cNvPr>
          <p:cNvSpPr/>
          <p:nvPr/>
        </p:nvSpPr>
        <p:spPr>
          <a:xfrm>
            <a:off x="419277" y="6211366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Desarrollo Tercerizado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78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41726CC-2C3A-49D4-BA4B-F7CF1AC36FE9}"/>
              </a:ext>
            </a:extLst>
          </p:cNvPr>
          <p:cNvSpPr/>
          <p:nvPr/>
        </p:nvSpPr>
        <p:spPr>
          <a:xfrm>
            <a:off x="0" y="868454"/>
            <a:ext cx="12192000" cy="5989545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05371C81-B67B-3EA6-6D1E-8F7051139E1E}"/>
              </a:ext>
            </a:extLst>
          </p:cNvPr>
          <p:cNvSpPr/>
          <p:nvPr/>
        </p:nvSpPr>
        <p:spPr>
          <a:xfrm>
            <a:off x="692135" y="3643578"/>
            <a:ext cx="5244641" cy="276566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1F225C9B-B877-449A-361B-E20BFCAF8593}"/>
              </a:ext>
            </a:extLst>
          </p:cNvPr>
          <p:cNvSpPr/>
          <p:nvPr/>
        </p:nvSpPr>
        <p:spPr>
          <a:xfrm>
            <a:off x="6456659" y="1431240"/>
            <a:ext cx="5316064" cy="5044680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110A0B-7622-434E-B357-0AF5CFD881F5}"/>
              </a:ext>
            </a:extLst>
          </p:cNvPr>
          <p:cNvSpPr/>
          <p:nvPr/>
        </p:nvSpPr>
        <p:spPr>
          <a:xfrm>
            <a:off x="3319973" y="661180"/>
            <a:ext cx="8773551" cy="44937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4F73206-F9BF-4B88-B093-26100A059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258811" y="137875"/>
            <a:ext cx="1752756" cy="635692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2CE01807-A985-468E-AB0B-63F8B12C35FC}"/>
              </a:ext>
            </a:extLst>
          </p:cNvPr>
          <p:cNvSpPr txBox="1">
            <a:spLocks/>
          </p:cNvSpPr>
          <p:nvPr/>
        </p:nvSpPr>
        <p:spPr>
          <a:xfrm>
            <a:off x="4066965" y="730531"/>
            <a:ext cx="6965891" cy="3388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PAY-DATA  (Datáfonos)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63FA4F9-F47A-473D-A976-C4C8BDFE15EE}"/>
              </a:ext>
            </a:extLst>
          </p:cNvPr>
          <p:cNvSpPr/>
          <p:nvPr/>
        </p:nvSpPr>
        <p:spPr>
          <a:xfrm>
            <a:off x="11149061" y="183331"/>
            <a:ext cx="770060" cy="770060"/>
          </a:xfrm>
          <a:prstGeom prst="ellipse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E8CC6EB5-4779-4457-A127-6E6651688CC3}"/>
              </a:ext>
            </a:extLst>
          </p:cNvPr>
          <p:cNvSpPr txBox="1">
            <a:spLocks/>
          </p:cNvSpPr>
          <p:nvPr/>
        </p:nvSpPr>
        <p:spPr>
          <a:xfrm>
            <a:off x="3319973" y="197399"/>
            <a:ext cx="7712884" cy="6236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2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- FICHA DE PRODUCTO</a:t>
            </a:r>
            <a:endParaRPr lang="es-MX" sz="2200" dirty="0">
              <a:solidFill>
                <a:srgbClr val="FF0038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784D4-CFBD-1217-C815-9168DB8B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31" y="382080"/>
            <a:ext cx="372035" cy="372035"/>
          </a:xfrm>
          <a:prstGeom prst="rect">
            <a:avLst/>
          </a:prstGeom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D76319BB-0635-9C99-7653-60FB813A705F}"/>
              </a:ext>
            </a:extLst>
          </p:cNvPr>
          <p:cNvSpPr/>
          <p:nvPr/>
        </p:nvSpPr>
        <p:spPr>
          <a:xfrm>
            <a:off x="805390" y="1519039"/>
            <a:ext cx="1537726" cy="153772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6E8B9EC-6E87-6043-F281-6D358E65144A}"/>
              </a:ext>
            </a:extLst>
          </p:cNvPr>
          <p:cNvSpPr/>
          <p:nvPr/>
        </p:nvSpPr>
        <p:spPr>
          <a:xfrm>
            <a:off x="449698" y="2909932"/>
            <a:ext cx="2267987" cy="43730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PAY-DATA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2A490B2-4EEF-D3BE-F9F8-CBDFA4C93A76}"/>
              </a:ext>
            </a:extLst>
          </p:cNvPr>
          <p:cNvSpPr txBox="1"/>
          <p:nvPr/>
        </p:nvSpPr>
        <p:spPr>
          <a:xfrm>
            <a:off x="6669855" y="1692425"/>
            <a:ext cx="4994945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personalizado de asesoramiento.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Diferentes medios de pago offline.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(Tarjetas débito, crédito y códigos QR).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Compatibilidad con sistema integral de pagos PW, para manejar los recaudos de manera holística (offline – online).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Validación de transacciones  y dispersión de los fondos a su comercio.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PRECIO: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Venta Equipo: $98.000 I.V.A. incluido.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Alquiler Mensual: $00.000 I.V.A. incluido.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Vinculación en Alquiler: ¡Gratis!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Transacción: 2,89% + $600 + I.V.A.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(Sin montos mínimos de venta mensual).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Vigencia en Alquiler: mínimo 1 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SERVICIO POST-VENTA: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Acompañamiento operativo.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Atención por voz o texto en tiempo real.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(Telefonía o Whats App).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técnico especializado - directo de operador.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Mailing con información de apoyo.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Tutoriales (video y blog).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2F34A-84CC-6FB4-130C-9DAEACFCFB5C}"/>
              </a:ext>
            </a:extLst>
          </p:cNvPr>
          <p:cNvSpPr txBox="1"/>
          <p:nvPr/>
        </p:nvSpPr>
        <p:spPr>
          <a:xfrm>
            <a:off x="1212017" y="4396695"/>
            <a:ext cx="441325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Con Pay-Data puede hacerlo por ser un dispositivo físico que acepta pagos en venta presente para su comercio a través de tarjeta débito, crédito o códigos QR.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09DCBF2-3889-C39C-C312-8815565F70F4}"/>
              </a:ext>
            </a:extLst>
          </p:cNvPr>
          <p:cNvSpPr/>
          <p:nvPr/>
        </p:nvSpPr>
        <p:spPr>
          <a:xfrm>
            <a:off x="449698" y="3479374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BUYER </a:t>
            </a:r>
            <a:r>
              <a:rPr lang="es-MX" sz="11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jorn Regular" panose="02000500000000000000" pitchFamily="2" charset="0"/>
                <a:cs typeface="Segoe UI Light" panose="020B0502040204020203" pitchFamily="34" charset="0"/>
              </a:rPr>
              <a:t>B2B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F0B0662C-6415-0BFE-A11B-8A2638C93021}"/>
              </a:ext>
            </a:extLst>
          </p:cNvPr>
          <p:cNvSpPr/>
          <p:nvPr/>
        </p:nvSpPr>
        <p:spPr>
          <a:xfrm>
            <a:off x="419277" y="6211366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Desarrollo Tercerizado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4E594431-F295-BDC7-4416-50BAE2520D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073" y="1837562"/>
            <a:ext cx="861227" cy="861227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756712B3-AD13-75CC-41BE-25933E0E2E95}"/>
              </a:ext>
            </a:extLst>
          </p:cNvPr>
          <p:cNvSpPr txBox="1"/>
          <p:nvPr/>
        </p:nvSpPr>
        <p:spPr>
          <a:xfrm>
            <a:off x="2552183" y="1691236"/>
            <a:ext cx="31495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¡GANE LAS OPORTUNIDADES DE VENTA,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EN TODO MOMENTO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Y LUGAR!</a:t>
            </a:r>
          </a:p>
        </p:txBody>
      </p:sp>
    </p:spTree>
    <p:extLst>
      <p:ext uri="{BB962C8B-B14F-4D97-AF65-F5344CB8AC3E}">
        <p14:creationId xmlns:p14="http://schemas.microsoft.com/office/powerpoint/2010/main" val="105867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41726CC-2C3A-49D4-BA4B-F7CF1AC36FE9}"/>
              </a:ext>
            </a:extLst>
          </p:cNvPr>
          <p:cNvSpPr/>
          <p:nvPr/>
        </p:nvSpPr>
        <p:spPr>
          <a:xfrm>
            <a:off x="0" y="868454"/>
            <a:ext cx="12192000" cy="5989545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05371C81-B67B-3EA6-6D1E-8F7051139E1E}"/>
              </a:ext>
            </a:extLst>
          </p:cNvPr>
          <p:cNvSpPr/>
          <p:nvPr/>
        </p:nvSpPr>
        <p:spPr>
          <a:xfrm>
            <a:off x="676093" y="3643578"/>
            <a:ext cx="6096878" cy="276566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1F225C9B-B877-449A-361B-E20BFCAF8593}"/>
              </a:ext>
            </a:extLst>
          </p:cNvPr>
          <p:cNvSpPr/>
          <p:nvPr/>
        </p:nvSpPr>
        <p:spPr>
          <a:xfrm>
            <a:off x="7335304" y="1389658"/>
            <a:ext cx="4362603" cy="501958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110A0B-7622-434E-B357-0AF5CFD881F5}"/>
              </a:ext>
            </a:extLst>
          </p:cNvPr>
          <p:cNvSpPr/>
          <p:nvPr/>
        </p:nvSpPr>
        <p:spPr>
          <a:xfrm>
            <a:off x="3319973" y="661180"/>
            <a:ext cx="8773551" cy="44937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4F73206-F9BF-4B88-B093-26100A059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258811" y="137875"/>
            <a:ext cx="1752756" cy="635692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2CE01807-A985-468E-AB0B-63F8B12C35FC}"/>
              </a:ext>
            </a:extLst>
          </p:cNvPr>
          <p:cNvSpPr txBox="1">
            <a:spLocks/>
          </p:cNvSpPr>
          <p:nvPr/>
        </p:nvSpPr>
        <p:spPr>
          <a:xfrm>
            <a:off x="4066965" y="730531"/>
            <a:ext cx="6965891" cy="3388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PAY-SHOP  (E-</a:t>
            </a:r>
            <a:r>
              <a:rPr lang="es-MX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commerce</a:t>
            </a:r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)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63FA4F9-F47A-473D-A976-C4C8BDFE15EE}"/>
              </a:ext>
            </a:extLst>
          </p:cNvPr>
          <p:cNvSpPr/>
          <p:nvPr/>
        </p:nvSpPr>
        <p:spPr>
          <a:xfrm>
            <a:off x="11149061" y="183331"/>
            <a:ext cx="770060" cy="770060"/>
          </a:xfrm>
          <a:prstGeom prst="ellipse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E8CC6EB5-4779-4457-A127-6E6651688CC3}"/>
              </a:ext>
            </a:extLst>
          </p:cNvPr>
          <p:cNvSpPr txBox="1">
            <a:spLocks/>
          </p:cNvSpPr>
          <p:nvPr/>
        </p:nvSpPr>
        <p:spPr>
          <a:xfrm>
            <a:off x="3319973" y="197399"/>
            <a:ext cx="7712884" cy="6236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2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- FICHA DE PRODUCTO</a:t>
            </a:r>
            <a:endParaRPr lang="es-MX" sz="2200" dirty="0">
              <a:solidFill>
                <a:srgbClr val="FF0038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784D4-CFBD-1217-C815-9168DB8B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31" y="382080"/>
            <a:ext cx="372035" cy="372035"/>
          </a:xfrm>
          <a:prstGeom prst="rect">
            <a:avLst/>
          </a:prstGeom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D76319BB-0635-9C99-7653-60FB813A705F}"/>
              </a:ext>
            </a:extLst>
          </p:cNvPr>
          <p:cNvSpPr/>
          <p:nvPr/>
        </p:nvSpPr>
        <p:spPr>
          <a:xfrm>
            <a:off x="853516" y="1519039"/>
            <a:ext cx="1537726" cy="153772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6E8B9EC-6E87-6043-F281-6D358E65144A}"/>
              </a:ext>
            </a:extLst>
          </p:cNvPr>
          <p:cNvSpPr/>
          <p:nvPr/>
        </p:nvSpPr>
        <p:spPr>
          <a:xfrm>
            <a:off x="497824" y="2909932"/>
            <a:ext cx="2267987" cy="43730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PAY-SHOP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2A490B2-4EEF-D3BE-F9F8-CBDFA4C93A76}"/>
              </a:ext>
            </a:extLst>
          </p:cNvPr>
          <p:cNvSpPr txBox="1"/>
          <p:nvPr/>
        </p:nvSpPr>
        <p:spPr>
          <a:xfrm>
            <a:off x="7679452" y="1692179"/>
            <a:ext cx="3795555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BENEFICIOS:</a:t>
            </a: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Plantillas prediseñadas y de fácil uso.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Autonomía en la gestión de la tienda online.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personalizado de asesoramiento.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Personalización de herramientas de cobro.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Diferentes medios de pago online.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(Débito, crédito y pagos alternativos).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Seguro contra fraude.</a:t>
            </a:r>
          </a:p>
          <a:p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PRECIO: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Vinculación: ¡Gratis!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Comisión: 2% sobre las ventas.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(Sin montos mínimos de venta mensual).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Vigencia: Sin cláusulas de permanencia.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SERVICIO POST-VENTA: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Canal especializado SAC.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(Manejo ejecutivo de cuenta).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Acompañamiento operativo.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Atención por voz o texto en tiempo real.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(Telefonía o Whats App).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técnico especializado.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Mailing con información de apoyo.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Tutoriales (video y blog).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2F34A-84CC-6FB4-130C-9DAEACFCFB5C}"/>
              </a:ext>
            </a:extLst>
          </p:cNvPr>
          <p:cNvSpPr txBox="1"/>
          <p:nvPr/>
        </p:nvSpPr>
        <p:spPr>
          <a:xfrm>
            <a:off x="1631817" y="4118467"/>
            <a:ext cx="46538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Con Pay-Shop puede hacerlo por ser una plataforma de e-</a:t>
            </a:r>
            <a:r>
              <a:rPr lang="es-MX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commerce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automatizada que permite no solo exhibir productos virtualmente sino administrar las ventas a través de su pasarela de pago integrada y gestor de seguimiento, pedidos o entregas. </a:t>
            </a:r>
            <a:endParaRPr lang="es-CO" sz="16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396E4832-43D5-8799-D974-742975AC5452}"/>
              </a:ext>
            </a:extLst>
          </p:cNvPr>
          <p:cNvSpPr/>
          <p:nvPr/>
        </p:nvSpPr>
        <p:spPr>
          <a:xfrm>
            <a:off x="497824" y="3479374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BUYER </a:t>
            </a:r>
            <a:r>
              <a:rPr lang="es-MX" sz="11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jorn Regular" panose="02000500000000000000" pitchFamily="2" charset="0"/>
                <a:cs typeface="Segoe UI Light" panose="020B0502040204020203" pitchFamily="34" charset="0"/>
              </a:rPr>
              <a:t>B2B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F37FDF76-0022-64FE-2B0A-3DD2976E7D0B}"/>
              </a:ext>
            </a:extLst>
          </p:cNvPr>
          <p:cNvSpPr/>
          <p:nvPr/>
        </p:nvSpPr>
        <p:spPr>
          <a:xfrm>
            <a:off x="467403" y="6211366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Desarrollo Propio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48417DA-635E-426E-9F64-1687359B0E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715" y="1847205"/>
            <a:ext cx="804148" cy="804148"/>
          </a:xfrm>
          <a:prstGeom prst="rect">
            <a:avLst/>
          </a:prstGeom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DFF9A0FF-25AE-29E0-7149-80FD1204FE09}"/>
              </a:ext>
            </a:extLst>
          </p:cNvPr>
          <p:cNvSpPr txBox="1"/>
          <p:nvPr/>
        </p:nvSpPr>
        <p:spPr>
          <a:xfrm>
            <a:off x="2568937" y="1766432"/>
            <a:ext cx="400111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¡MEJOR QUE MONTAR SU TIENDA ONLINE,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ES poder ADMINISTRAR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SUS VENTAS DE MANERA INTEGRAL!</a:t>
            </a:r>
          </a:p>
        </p:txBody>
      </p:sp>
    </p:spTree>
    <p:extLst>
      <p:ext uri="{BB962C8B-B14F-4D97-AF65-F5344CB8AC3E}">
        <p14:creationId xmlns:p14="http://schemas.microsoft.com/office/powerpoint/2010/main" val="69128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41726CC-2C3A-49D4-BA4B-F7CF1AC36FE9}"/>
              </a:ext>
            </a:extLst>
          </p:cNvPr>
          <p:cNvSpPr/>
          <p:nvPr/>
        </p:nvSpPr>
        <p:spPr>
          <a:xfrm>
            <a:off x="0" y="868454"/>
            <a:ext cx="12192000" cy="5989545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05371C81-B67B-3EA6-6D1E-8F7051139E1E}"/>
              </a:ext>
            </a:extLst>
          </p:cNvPr>
          <p:cNvSpPr/>
          <p:nvPr/>
        </p:nvSpPr>
        <p:spPr>
          <a:xfrm>
            <a:off x="676093" y="3643578"/>
            <a:ext cx="6096878" cy="276566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1F225C9B-B877-449A-361B-E20BFCAF8593}"/>
              </a:ext>
            </a:extLst>
          </p:cNvPr>
          <p:cNvSpPr/>
          <p:nvPr/>
        </p:nvSpPr>
        <p:spPr>
          <a:xfrm>
            <a:off x="7335304" y="1389658"/>
            <a:ext cx="4362603" cy="5019581"/>
          </a:xfrm>
          <a:prstGeom prst="roundRect">
            <a:avLst>
              <a:gd name="adj" fmla="val 7739"/>
            </a:avLst>
          </a:prstGeom>
          <a:solidFill>
            <a:srgbClr val="D9D9D9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110A0B-7622-434E-B357-0AF5CFD881F5}"/>
              </a:ext>
            </a:extLst>
          </p:cNvPr>
          <p:cNvSpPr/>
          <p:nvPr/>
        </p:nvSpPr>
        <p:spPr>
          <a:xfrm>
            <a:off x="3319973" y="661180"/>
            <a:ext cx="8773551" cy="44937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4F73206-F9BF-4B88-B093-26100A059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258811" y="137875"/>
            <a:ext cx="1752756" cy="635692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2CE01807-A985-468E-AB0B-63F8B12C35FC}"/>
              </a:ext>
            </a:extLst>
          </p:cNvPr>
          <p:cNvSpPr txBox="1">
            <a:spLocks/>
          </p:cNvSpPr>
          <p:nvPr/>
        </p:nvSpPr>
        <p:spPr>
          <a:xfrm>
            <a:off x="4066965" y="730531"/>
            <a:ext cx="6965891" cy="3388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PAY-APP  (Aplicaciones Móviles)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63FA4F9-F47A-473D-A976-C4C8BDFE15EE}"/>
              </a:ext>
            </a:extLst>
          </p:cNvPr>
          <p:cNvSpPr/>
          <p:nvPr/>
        </p:nvSpPr>
        <p:spPr>
          <a:xfrm>
            <a:off x="11149061" y="183331"/>
            <a:ext cx="770060" cy="770060"/>
          </a:xfrm>
          <a:prstGeom prst="ellipse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E8CC6EB5-4779-4457-A127-6E6651688CC3}"/>
              </a:ext>
            </a:extLst>
          </p:cNvPr>
          <p:cNvSpPr txBox="1">
            <a:spLocks/>
          </p:cNvSpPr>
          <p:nvPr/>
        </p:nvSpPr>
        <p:spPr>
          <a:xfrm>
            <a:off x="3319973" y="197399"/>
            <a:ext cx="7712884" cy="6236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2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- FICHA DE PRODUCTO</a:t>
            </a:r>
            <a:endParaRPr lang="es-MX" sz="2200" dirty="0">
              <a:solidFill>
                <a:srgbClr val="FF0038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4784D4-CFBD-1217-C815-9168DB8B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31" y="382080"/>
            <a:ext cx="372035" cy="372035"/>
          </a:xfrm>
          <a:prstGeom prst="rect">
            <a:avLst/>
          </a:prstGeom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D76319BB-0635-9C99-7653-60FB813A705F}"/>
              </a:ext>
            </a:extLst>
          </p:cNvPr>
          <p:cNvSpPr/>
          <p:nvPr/>
        </p:nvSpPr>
        <p:spPr>
          <a:xfrm>
            <a:off x="853516" y="1519039"/>
            <a:ext cx="1537726" cy="153772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6E8B9EC-6E87-6043-F281-6D358E65144A}"/>
              </a:ext>
            </a:extLst>
          </p:cNvPr>
          <p:cNvSpPr/>
          <p:nvPr/>
        </p:nvSpPr>
        <p:spPr>
          <a:xfrm>
            <a:off x="497824" y="2909932"/>
            <a:ext cx="2267987" cy="437302"/>
          </a:xfrm>
          <a:prstGeom prst="roundRect">
            <a:avLst>
              <a:gd name="adj" fmla="val 5000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PAY-APP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2A490B2-4EEF-D3BE-F9F8-CBDFA4C93A76}"/>
              </a:ext>
            </a:extLst>
          </p:cNvPr>
          <p:cNvSpPr txBox="1"/>
          <p:nvPr/>
        </p:nvSpPr>
        <p:spPr>
          <a:xfrm>
            <a:off x="7679452" y="1692179"/>
            <a:ext cx="3795555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BENEFICIOS:</a:t>
            </a: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Diseño, programación y desarrollo del comercio de acuerdo a las necesidades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Disponibilidad de desarrollos </a:t>
            </a:r>
            <a:r>
              <a:rPr lang="es-CO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APIs</a:t>
            </a: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Personalización de herramientas de cobro.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Diferentes medios de pago online.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(Débito, crédito y pagos alternativos).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Seguro contra fraude.</a:t>
            </a:r>
          </a:p>
          <a:p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PRECIO: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de Implementación: de acuerdo a los requerimientos puntuales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Valor por Transacción: 2,89% + $600 + I.V.A.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Vigencia: de acuerdo al proyecto.</a:t>
            </a:r>
          </a:p>
          <a:p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</a:rPr>
              <a:t>SERVICIO POST-VENTA:</a:t>
            </a: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Canal especializado SAC.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(Manejo ejecutivo de cuenta).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Acompañamiento operativo.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Atención por voz o texto en tiempo real.</a:t>
            </a:r>
          </a:p>
          <a:p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    (Telefonía o Whats App).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Servicio técnico especializado.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2F34A-84CC-6FB4-130C-9DAEACFCFB5C}"/>
              </a:ext>
            </a:extLst>
          </p:cNvPr>
          <p:cNvSpPr txBox="1"/>
          <p:nvPr/>
        </p:nvSpPr>
        <p:spPr>
          <a:xfrm>
            <a:off x="765120" y="3934580"/>
            <a:ext cx="57244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Con </a:t>
            </a:r>
            <a:r>
              <a:rPr lang="es-MX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Pay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-App puede hacerlo por ser una plataforma integradora de servicios que de manera customizada permite en un mismo ecosistema tener control de las acciones de los clientes y de la administración de las funciones propias de la solución, como pueden serlo el envío de transferencias entre usuarios, el montaje de campañas comerciales, de marketing o de fidelización, pagos con QR en comercios aliados y retiros en efectivo, entre otros. </a:t>
            </a: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396E4832-43D5-8799-D974-742975AC5452}"/>
              </a:ext>
            </a:extLst>
          </p:cNvPr>
          <p:cNvSpPr/>
          <p:nvPr/>
        </p:nvSpPr>
        <p:spPr>
          <a:xfrm>
            <a:off x="497824" y="3479374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BUYER </a:t>
            </a:r>
            <a:r>
              <a:rPr lang="es-MX" sz="11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jorn Regular" panose="02000500000000000000" pitchFamily="2" charset="0"/>
                <a:cs typeface="Segoe UI Light" panose="020B0502040204020203" pitchFamily="34" charset="0"/>
              </a:rPr>
              <a:t>B2B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F37FDF76-0022-64FE-2B0A-3DD2976E7D0B}"/>
              </a:ext>
            </a:extLst>
          </p:cNvPr>
          <p:cNvSpPr/>
          <p:nvPr/>
        </p:nvSpPr>
        <p:spPr>
          <a:xfrm>
            <a:off x="467403" y="6211366"/>
            <a:ext cx="2267987" cy="3033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Desarrollo Propio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Bjorn Regular" panose="02000500000000000000" pitchFamily="2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94221B85-2F73-804A-DE90-06577FD056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865" y="1884982"/>
            <a:ext cx="811743" cy="811743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41FE3F36-9A5F-1E70-AC04-77CDC48B2D32}"/>
              </a:ext>
            </a:extLst>
          </p:cNvPr>
          <p:cNvSpPr txBox="1"/>
          <p:nvPr/>
        </p:nvSpPr>
        <p:spPr>
          <a:xfrm>
            <a:off x="2953575" y="1766432"/>
            <a:ext cx="361647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¡DESARROLLE LA EXPERIENCIA DE CONSUMO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Que SUS CLIENTES</a:t>
            </a:r>
          </a:p>
          <a:p>
            <a:pPr algn="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esperan!</a:t>
            </a:r>
          </a:p>
        </p:txBody>
      </p:sp>
    </p:spTree>
    <p:extLst>
      <p:ext uri="{BB962C8B-B14F-4D97-AF65-F5344CB8AC3E}">
        <p14:creationId xmlns:p14="http://schemas.microsoft.com/office/powerpoint/2010/main" val="1510826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94574793-49E5-484E-9D94-87438680BAF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7E7CF327-90C4-419F-A0E0-53B7663141FE}"/>
              </a:ext>
            </a:extLst>
          </p:cNvPr>
          <p:cNvSpPr/>
          <p:nvPr/>
        </p:nvSpPr>
        <p:spPr>
          <a:xfrm>
            <a:off x="3028369" y="2156086"/>
            <a:ext cx="6135262" cy="20062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CCE7E63-D9D6-4669-9C00-DDDCA46831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077"/>
          <a:stretch/>
        </p:blipFill>
        <p:spPr>
          <a:xfrm>
            <a:off x="4673694" y="2657447"/>
            <a:ext cx="2838373" cy="10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5667</TotalTime>
  <Words>1223</Words>
  <Application>Microsoft Office PowerPoint</Application>
  <PresentationFormat>Panorámica</PresentationFormat>
  <Paragraphs>178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Bjorn Regular</vt:lpstr>
      <vt:lpstr>Calibri</vt:lpstr>
      <vt:lpstr>Calibri Light</vt:lpstr>
      <vt:lpstr>Montserrat</vt:lpstr>
      <vt:lpstr>Segoe UI Black</vt:lpstr>
      <vt:lpstr>Segoe UI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250</cp:revision>
  <dcterms:created xsi:type="dcterms:W3CDTF">2022-03-16T20:35:17Z</dcterms:created>
  <dcterms:modified xsi:type="dcterms:W3CDTF">2022-05-06T02:03:38Z</dcterms:modified>
</cp:coreProperties>
</file>