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2" r:id="rId18"/>
    <p:sldId id="276" r:id="rId19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elle Seer" initials="GS" lastIdx="24" clrIdx="0">
    <p:extLst>
      <p:ext uri="{19B8F6BF-5375-455C-9EA6-DF929625EA0E}">
        <p15:presenceInfo xmlns:p15="http://schemas.microsoft.com/office/powerpoint/2012/main" userId="4036f45d3a4713c5" providerId="Windows Live"/>
      </p:ext>
    </p:extLst>
  </p:cmAuthor>
  <p:cmAuthor id="2" name="Corinne Shaw" initials="CS" lastIdx="13" clrIdx="1">
    <p:extLst>
      <p:ext uri="{19B8F6BF-5375-455C-9EA6-DF929625EA0E}">
        <p15:presenceInfo xmlns:p15="http://schemas.microsoft.com/office/powerpoint/2012/main" userId="489cc935409db5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8A3"/>
    <a:srgbClr val="FF0000"/>
    <a:srgbClr val="1F08A8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03T12:03:10.829" idx="6">
    <p:pos x="10" y="10"/>
    <p:text>change to say Election Day, November 2nd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784225"/>
            <a:ext cx="6883400" cy="3871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5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04947" y="4905293"/>
            <a:ext cx="6439205" cy="46469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1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93076" cy="5159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556023" y="0"/>
            <a:ext cx="3493076" cy="5159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810956"/>
            <a:ext cx="3493076" cy="515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556023" y="9810956"/>
            <a:ext cx="3493076" cy="515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94C63F9-86E2-4D81-ABF2-E872A9D4C04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r>
              <a:rPr lang="en-US" sz="1100" b="1" spc="-1" dirty="0">
                <a:latin typeface="Arial"/>
              </a:rPr>
              <a:t>Presentation given at general public forum by LWVCYC on Saturday, October 9, 2021</a:t>
            </a:r>
          </a:p>
          <a:p>
            <a:pPr marL="222588" indent="-222588"/>
            <a:endParaRPr lang="en-US" sz="1100" b="1" spc="-1" dirty="0">
              <a:latin typeface="Arial"/>
            </a:endParaRPr>
          </a:p>
        </p:txBody>
      </p:sp>
      <p:sp>
        <p:nvSpPr>
          <p:cNvPr id="2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10248" y="4459525"/>
            <a:ext cx="5681234" cy="4224075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10248" y="4459525"/>
            <a:ext cx="5681234" cy="4224075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2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2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2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9176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303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2112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7483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0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10248" y="4459525"/>
            <a:ext cx="5681234" cy="4224075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0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10248" y="4459525"/>
            <a:ext cx="5681234" cy="4224075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10248" y="4518296"/>
            <a:ext cx="5681234" cy="3696250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10248" y="4459525"/>
            <a:ext cx="5681234" cy="4224075"/>
          </a:xfrm>
          <a:prstGeom prst="rect">
            <a:avLst/>
          </a:prstGeom>
        </p:spPr>
        <p:txBody>
          <a:bodyPr lIns="0" tIns="94229" rIns="0" bIns="94229">
            <a:noAutofit/>
          </a:bodyPr>
          <a:lstStyle/>
          <a:p>
            <a:pPr marL="222588" indent="-222588"/>
            <a:endParaRPr lang="en-US" sz="1100" spc="-1" dirty="0">
              <a:latin typeface="Arial"/>
            </a:endParaRPr>
          </a:p>
        </p:txBody>
      </p:sp>
      <p:sp>
        <p:nvSpPr>
          <p:cNvPr id="2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-9360"/>
            <a:ext cx="9143280" cy="3474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Google Shape;10;p1"/>
          <p:cNvPicPr/>
          <p:nvPr/>
        </p:nvPicPr>
        <p:blipFill>
          <a:blip r:embed="rId14"/>
          <a:stretch/>
        </p:blipFill>
        <p:spPr>
          <a:xfrm>
            <a:off x="7756200" y="98280"/>
            <a:ext cx="1387080" cy="2397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155160"/>
            <a:ext cx="2255400" cy="182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C00000"/>
                </a:solidFill>
                <a:latin typeface="Arial"/>
                <a:ea typeface="Arial"/>
              </a:rPr>
              <a:t>Bootcamp</a:t>
            </a:r>
            <a:r>
              <a:rPr lang="en-US" sz="1100" b="0" strike="noStrike" spc="-1">
                <a:solidFill>
                  <a:srgbClr val="005596"/>
                </a:solidFill>
                <a:latin typeface="Arial"/>
                <a:ea typeface="Arial"/>
              </a:rPr>
              <a:t> – VOTE 411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3" name="Google Shape;12;p1"/>
          <p:cNvPicPr/>
          <p:nvPr/>
        </p:nvPicPr>
        <p:blipFill>
          <a:blip r:embed="rId15"/>
          <a:stretch/>
        </p:blipFill>
        <p:spPr>
          <a:xfrm>
            <a:off x="3987360" y="-1800"/>
            <a:ext cx="1017720" cy="40032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-9360"/>
            <a:ext cx="9143280" cy="3474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10;p1"/>
          <p:cNvPicPr/>
          <p:nvPr/>
        </p:nvPicPr>
        <p:blipFill>
          <a:blip r:embed="rId14"/>
          <a:stretch/>
        </p:blipFill>
        <p:spPr>
          <a:xfrm>
            <a:off x="7756200" y="98280"/>
            <a:ext cx="1387080" cy="23976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0" y="155160"/>
            <a:ext cx="2255400" cy="182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C00000"/>
                </a:solidFill>
                <a:latin typeface="Arial"/>
                <a:ea typeface="Arial"/>
              </a:rPr>
              <a:t>Bootcamp</a:t>
            </a:r>
            <a:r>
              <a:rPr lang="en-US" sz="1100" b="0" strike="noStrike" spc="-1">
                <a:solidFill>
                  <a:srgbClr val="005596"/>
                </a:solidFill>
                <a:latin typeface="Arial"/>
                <a:ea typeface="Arial"/>
              </a:rPr>
              <a:t> – VOTE 411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45" name="Google Shape;12;p1"/>
          <p:cNvPicPr/>
          <p:nvPr/>
        </p:nvPicPr>
        <p:blipFill>
          <a:blip r:embed="rId15"/>
          <a:stretch/>
        </p:blipFill>
        <p:spPr>
          <a:xfrm>
            <a:off x="3987360" y="-1800"/>
            <a:ext cx="1017720" cy="40032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-9360"/>
            <a:ext cx="9143280" cy="3474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Google Shape;10;p1"/>
          <p:cNvPicPr/>
          <p:nvPr/>
        </p:nvPicPr>
        <p:blipFill>
          <a:blip r:embed="rId14"/>
          <a:stretch/>
        </p:blipFill>
        <p:spPr>
          <a:xfrm>
            <a:off x="7756200" y="98280"/>
            <a:ext cx="1387080" cy="23976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0" y="155160"/>
            <a:ext cx="2255400" cy="182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C00000"/>
                </a:solidFill>
                <a:latin typeface="Arial"/>
                <a:ea typeface="Arial"/>
              </a:rPr>
              <a:t>Bootcamp</a:t>
            </a:r>
            <a:r>
              <a:rPr lang="en-US" sz="1100" b="0" strike="noStrike" spc="-1">
                <a:solidFill>
                  <a:srgbClr val="005596"/>
                </a:solidFill>
                <a:latin typeface="Arial"/>
                <a:ea typeface="Arial"/>
              </a:rPr>
              <a:t> – VOTE 411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87" name="Google Shape;12;p1"/>
          <p:cNvPicPr/>
          <p:nvPr/>
        </p:nvPicPr>
        <p:blipFill>
          <a:blip r:embed="rId15"/>
          <a:stretch/>
        </p:blipFill>
        <p:spPr>
          <a:xfrm>
            <a:off x="3987360" y="-1800"/>
            <a:ext cx="1017720" cy="40032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vote411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281240" y="278280"/>
            <a:ext cx="6909120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216080" y="2142000"/>
            <a:ext cx="7039080" cy="14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400" b="1" strike="noStrike" spc="-1">
                <a:solidFill>
                  <a:srgbClr val="1C4587"/>
                </a:solidFill>
                <a:latin typeface="Merriweather"/>
                <a:ea typeface="Merriweather"/>
              </a:rPr>
              <a:t>League of Women Voters</a:t>
            </a:r>
            <a:endParaRPr lang="en-US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400" b="1" strike="noStrike" spc="-1">
                <a:solidFill>
                  <a:srgbClr val="1C4587"/>
                </a:solidFill>
                <a:latin typeface="Merriweather"/>
                <a:ea typeface="Merriweather"/>
              </a:rPr>
              <a:t>Central Yavapai County</a:t>
            </a:r>
            <a:endParaRPr lang="en-US" sz="3400" b="0" strike="noStrike" spc="-1">
              <a:latin typeface="Arial"/>
            </a:endParaRPr>
          </a:p>
        </p:txBody>
      </p:sp>
      <p:pic>
        <p:nvPicPr>
          <p:cNvPr id="134" name="Google Shape;32;p5"/>
          <p:cNvPicPr/>
          <p:nvPr/>
        </p:nvPicPr>
        <p:blipFill>
          <a:blip r:embed="rId3"/>
          <a:stretch/>
        </p:blipFill>
        <p:spPr>
          <a:xfrm>
            <a:off x="2811600" y="533160"/>
            <a:ext cx="3398760" cy="13377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CC794-D459-49B1-B383-7C9471761142}"/>
              </a:ext>
            </a:extLst>
          </p:cNvPr>
          <p:cNvSpPr txBox="1"/>
          <p:nvPr/>
        </p:nvSpPr>
        <p:spPr>
          <a:xfrm>
            <a:off x="1576137" y="4319337"/>
            <a:ext cx="661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C00000"/>
                </a:solidFill>
                <a:latin typeface="Calibri"/>
                <a:ea typeface="Calibri"/>
              </a:rPr>
              <a:t>“Election Information You Need - Your Voice, Your Vote”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C9D1C-74B9-4013-8048-670031E8F98C}"/>
              </a:ext>
            </a:extLst>
          </p:cNvPr>
          <p:cNvSpPr txBox="1"/>
          <p:nvPr/>
        </p:nvSpPr>
        <p:spPr>
          <a:xfrm>
            <a:off x="336885" y="278280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1200" b="1" dirty="0">
              <a:solidFill>
                <a:srgbClr val="3348A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BDFAF-54EB-457E-9935-29D90B213C47}"/>
              </a:ext>
            </a:extLst>
          </p:cNvPr>
          <p:cNvSpPr txBox="1"/>
          <p:nvPr/>
        </p:nvSpPr>
        <p:spPr>
          <a:xfrm>
            <a:off x="236646" y="4680554"/>
            <a:ext cx="2047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E: VOTE411October 9 forum cms FINAL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89880" y="590400"/>
            <a:ext cx="8519760" cy="27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Organizing for Vote411 </a:t>
            </a:r>
            <a:endParaRPr lang="en-US" sz="210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46160" y="1145309"/>
            <a:ext cx="8848080" cy="35005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1970" b="1" spc="-1" dirty="0">
                <a:solidFill>
                  <a:srgbClr val="0000FF"/>
                </a:solidFill>
                <a:latin typeface="Calibri"/>
              </a:rPr>
              <a:t>LWVCYC and LWVAZ</a:t>
            </a:r>
            <a:endParaRPr lang="en-US" sz="1970" b="0" strike="noStrike" spc="-1" dirty="0">
              <a:latin typeface="Arial"/>
            </a:endParaRPr>
          </a:p>
          <a:p>
            <a:pPr marL="914400" lvl="1" indent="-326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Identify trusted sources for election information, Ex: Clean Elections and Service Arizona</a:t>
            </a:r>
          </a:p>
          <a:p>
            <a:pPr marL="588240" lvl="1">
              <a:lnSpc>
                <a:spcPct val="10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914400" lvl="1" indent="-353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Develop race-</a:t>
            </a:r>
            <a:r>
              <a:rPr lang="en-US" sz="1550" b="1" spc="-1" dirty="0">
                <a:solidFill>
                  <a:srgbClr val="0000FF"/>
                </a:solidFill>
                <a:latin typeface="Calibri"/>
                <a:ea typeface="Calibri"/>
              </a:rPr>
              <a:t>specific</a:t>
            </a: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 questionnaires for candidates</a:t>
            </a:r>
            <a:endParaRPr lang="en-US" sz="1550" spc="-1" dirty="0">
              <a:solidFill>
                <a:srgbClr val="0000FF"/>
              </a:solidFill>
              <a:latin typeface="Arial"/>
              <a:ea typeface="Calibri"/>
            </a:endParaRPr>
          </a:p>
          <a:p>
            <a:pPr marL="1371600" lvl="2" indent="-353160">
              <a:lnSpc>
                <a:spcPct val="105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sz="1500" spc="-1" dirty="0">
                <a:solidFill>
                  <a:srgbClr val="0000FF"/>
                </a:solidFill>
                <a:latin typeface="Arial"/>
              </a:rPr>
              <a:t>To ensure questions are nonpartisan, must be approved by LWVAZ &amp; LWVUS </a:t>
            </a:r>
          </a:p>
          <a:p>
            <a:pPr marL="1018440" lvl="2">
              <a:lnSpc>
                <a:spcPct val="10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914400" lvl="1" indent="-326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Prepare analysis and information for statewide ballot measures</a:t>
            </a:r>
          </a:p>
          <a:p>
            <a:pPr marL="588240" lvl="1">
              <a:lnSpc>
                <a:spcPct val="10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914400" lvl="1" indent="-326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</a:rPr>
              <a:t>Update LWVCYC.org directory of local election officials </a:t>
            </a:r>
          </a:p>
          <a:p>
            <a:pPr marL="588240" lvl="1">
              <a:lnSpc>
                <a:spcPct val="105000"/>
              </a:lnSpc>
              <a:buClr>
                <a:srgbClr val="0000FF"/>
              </a:buClr>
            </a:pPr>
            <a:endParaRPr lang="en-US" sz="800" b="0" strike="sngStrike" spc="-1" dirty="0">
              <a:solidFill>
                <a:srgbClr val="FF0000"/>
              </a:solidFill>
              <a:latin typeface="Arial"/>
            </a:endParaRPr>
          </a:p>
          <a:p>
            <a:pPr marL="914400" lvl="1" indent="-326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Identify and obtain other digital media that would expand education of voters, e.g., videos of LWVCYC sponsored or hosted forums, debates</a:t>
            </a:r>
          </a:p>
          <a:p>
            <a:pPr marL="588240" lvl="1">
              <a:lnSpc>
                <a:spcPct val="10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914400" lvl="1" indent="-326160">
              <a:lnSpc>
                <a:spcPct val="10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Document all procedures, cite all sources</a:t>
            </a:r>
            <a:r>
              <a:rPr lang="en-US" sz="1550" b="1" spc="-1" dirty="0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endParaRPr lang="en-US" sz="1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06280" y="724320"/>
            <a:ext cx="8739360" cy="27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0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Organizing for Vote411 – LWVCYC Team </a:t>
            </a:r>
            <a:endParaRPr lang="en-US" sz="2100" b="0" strike="noStrike" spc="-1" dirty="0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80290" y="1302326"/>
            <a:ext cx="8039469" cy="37153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57200" indent="-36900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225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Candidate follow-up by local VOTE411 Team</a:t>
            </a:r>
            <a:endParaRPr lang="en-US" sz="2250" b="0" strike="noStrike" spc="-1" dirty="0">
              <a:latin typeface="Arial"/>
            </a:endParaRPr>
          </a:p>
          <a:p>
            <a:pPr marL="914400" lvl="1" indent="-335880">
              <a:lnSpc>
                <a:spcPct val="11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7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Team members contact the candidates who have not completed the questionnaire </a:t>
            </a:r>
            <a:endParaRPr lang="en-US" sz="1700" b="0" strike="noStrike" spc="-1" dirty="0">
              <a:latin typeface="Arial"/>
            </a:endParaRPr>
          </a:p>
          <a:p>
            <a:pPr marL="1371600" lvl="2" indent="-335880">
              <a:lnSpc>
                <a:spcPct val="115000"/>
              </a:lnSpc>
              <a:buClr>
                <a:srgbClr val="0000FF"/>
              </a:buClr>
              <a:buFont typeface="Calibri"/>
              <a:buChar char="■"/>
            </a:pPr>
            <a:r>
              <a:rPr lang="en-US" sz="16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Critical to ensure that voters have all the information they need to make informed choices </a:t>
            </a:r>
          </a:p>
          <a:p>
            <a:pPr marL="1371600" lvl="2" indent="-335880">
              <a:lnSpc>
                <a:spcPct val="115000"/>
              </a:lnSpc>
              <a:buClr>
                <a:srgbClr val="0000FF"/>
              </a:buClr>
              <a:buFont typeface="Calibri"/>
              <a:buChar char="■"/>
            </a:pPr>
            <a:r>
              <a:rPr lang="en-US" sz="1600" spc="-1" dirty="0">
                <a:solidFill>
                  <a:srgbClr val="0000FF"/>
                </a:solidFill>
                <a:latin typeface="Calibri"/>
                <a:ea typeface="Calibri"/>
              </a:rPr>
              <a:t>Note: the League does not make changes to candidate responses</a:t>
            </a:r>
            <a:endParaRPr lang="en-US" sz="1600" b="0" strike="noStrike" spc="-1" dirty="0">
              <a:solidFill>
                <a:srgbClr val="0000FF"/>
              </a:solidFill>
              <a:latin typeface="Calibri"/>
              <a:ea typeface="Calibri"/>
            </a:endParaRPr>
          </a:p>
          <a:p>
            <a:pPr marL="1035720" lvl="2">
              <a:lnSpc>
                <a:spcPct val="115000"/>
              </a:lnSpc>
              <a:buClr>
                <a:srgbClr val="0000FF"/>
              </a:buClr>
            </a:pPr>
            <a:endParaRPr lang="en-US" sz="1700" b="0" strike="noStrike" spc="-1" dirty="0">
              <a:solidFill>
                <a:srgbClr val="00B05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281240" y="278280"/>
            <a:ext cx="6909120" cy="24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1204560" y="534240"/>
            <a:ext cx="6300000" cy="62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20" b="1" spc="-1" dirty="0">
                <a:solidFill>
                  <a:srgbClr val="C00000"/>
                </a:solidFill>
                <a:latin typeface="Merriweather"/>
                <a:ea typeface="Merriweather"/>
              </a:rPr>
              <a:t>City of Prescott General Election</a:t>
            </a:r>
          </a:p>
          <a:p>
            <a:pPr algn="ctr">
              <a:lnSpc>
                <a:spcPct val="100000"/>
              </a:lnSpc>
            </a:pPr>
            <a:r>
              <a:rPr lang="en-US" sz="262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Election 2021 Timeline</a:t>
            </a:r>
            <a:endParaRPr lang="en-US" sz="262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782054" y="1515978"/>
            <a:ext cx="8186986" cy="271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b="1" spc="-1" dirty="0">
                <a:solidFill>
                  <a:srgbClr val="0000FF"/>
                </a:solidFill>
                <a:latin typeface="Calibri"/>
              </a:rPr>
              <a:t>Mon., October 4 – last day to register to vote</a:t>
            </a:r>
          </a:p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b="1" spc="-1" dirty="0">
                <a:solidFill>
                  <a:srgbClr val="0000FF"/>
                </a:solidFill>
                <a:latin typeface="Calibri"/>
              </a:rPr>
              <a:t>Wed., October 6 – in-person voting begins</a:t>
            </a:r>
          </a:p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b="1" spc="-1" dirty="0">
                <a:solidFill>
                  <a:srgbClr val="0000FF"/>
                </a:solidFill>
                <a:latin typeface="Calibri"/>
              </a:rPr>
              <a:t>Wed., October 6 – ballots mailed</a:t>
            </a:r>
          </a:p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b="1" spc="-1" dirty="0">
                <a:solidFill>
                  <a:srgbClr val="0000FF"/>
                </a:solidFill>
                <a:latin typeface="Calibri"/>
              </a:rPr>
              <a:t>Fri., October 22 – last day to request and be mailed a ballot</a:t>
            </a:r>
          </a:p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b="1" spc="-1" dirty="0">
                <a:solidFill>
                  <a:srgbClr val="0000FF"/>
                </a:solidFill>
                <a:latin typeface="Calibri"/>
              </a:rPr>
              <a:t>Tues., November 2 – last day to vote in-person</a:t>
            </a:r>
          </a:p>
          <a:p>
            <a:pPr marL="457200" indent="-34236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endParaRPr lang="en-US" b="1" spc="-1" dirty="0">
              <a:solidFill>
                <a:srgbClr val="0000FF"/>
              </a:solidFill>
              <a:latin typeface="Calibri"/>
            </a:endParaRPr>
          </a:p>
          <a:p>
            <a:pPr marL="114840">
              <a:lnSpc>
                <a:spcPct val="115000"/>
              </a:lnSpc>
              <a:buClr>
                <a:srgbClr val="0000FF"/>
              </a:buClr>
            </a:pPr>
            <a:r>
              <a:rPr lang="en-US" sz="2800" b="1" spc="-1" dirty="0">
                <a:solidFill>
                  <a:srgbClr val="0000FF"/>
                </a:solidFill>
                <a:latin typeface="Calibri"/>
                <a:ea typeface="Calibri"/>
              </a:rPr>
              <a:t>            Tuesday -  November 2 – Election </a:t>
            </a:r>
            <a:endParaRPr lang="en-US" sz="2800" b="0" spc="-1" dirty="0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408600" y="4422600"/>
            <a:ext cx="8308800" cy="40011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https://www.azcleanelections.gov/voting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2280" y="1204200"/>
            <a:ext cx="882468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Google Shape;266;p31"/>
          <p:cNvPicPr/>
          <p:nvPr/>
        </p:nvPicPr>
        <p:blipFill>
          <a:blip r:embed="rId3"/>
          <a:srcRect l="7908" t="12386" r="15635"/>
          <a:stretch/>
        </p:blipFill>
        <p:spPr>
          <a:xfrm>
            <a:off x="445168" y="529389"/>
            <a:ext cx="8181474" cy="44519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068120" y="1735920"/>
            <a:ext cx="6872040" cy="240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 b="0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What Questions do You have? 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281240" y="278280"/>
            <a:ext cx="6909120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618836" y="2142000"/>
            <a:ext cx="7636324" cy="1583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C4587"/>
                </a:solidFill>
                <a:latin typeface="Merriweather"/>
                <a:ea typeface="Merriweather"/>
              </a:rPr>
              <a:t>LWV Central Yavapai County</a:t>
            </a:r>
          </a:p>
          <a:p>
            <a:pPr algn="ctr">
              <a:lnSpc>
                <a:spcPct val="100000"/>
              </a:lnSpc>
            </a:pPr>
            <a:endParaRPr lang="en-US" sz="800" b="1" strike="noStrike" spc="-1" dirty="0">
              <a:solidFill>
                <a:srgbClr val="1C4587"/>
              </a:solidFill>
              <a:latin typeface="Merriweather"/>
              <a:ea typeface="Merriweather"/>
            </a:endParaRPr>
          </a:p>
          <a:p>
            <a:pPr algn="ctr">
              <a:lnSpc>
                <a:spcPct val="100000"/>
              </a:lnSpc>
            </a:pPr>
            <a:endParaRPr lang="en-US" sz="800" b="1" strike="noStrike" spc="-1" dirty="0">
              <a:solidFill>
                <a:srgbClr val="1C4587"/>
              </a:solidFill>
              <a:latin typeface="Merriweather"/>
              <a:ea typeface="Merriweather"/>
            </a:endParaRPr>
          </a:p>
          <a:p>
            <a:pPr>
              <a:lnSpc>
                <a:spcPct val="100000"/>
              </a:lnSpc>
            </a:pPr>
            <a:r>
              <a:rPr lang="en-US" sz="1700" b="1" spc="-1" dirty="0">
                <a:solidFill>
                  <a:srgbClr val="1C4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</a:rPr>
              <a:t>Thank You to our team: 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1C4587"/>
                </a:solidFill>
                <a:latin typeface="Merriweather"/>
              </a:rPr>
              <a:t>                </a:t>
            </a:r>
            <a:r>
              <a:rPr lang="en-US" sz="1600" b="1" spc="-1" dirty="0">
                <a:solidFill>
                  <a:srgbClr val="1C4587"/>
                </a:solidFill>
                <a:latin typeface="Merriweather"/>
              </a:rPr>
              <a:t>Joyce Haas, Vivian Perry, Deb Dillon, Judy Kelch,</a:t>
            </a: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1C4587"/>
                </a:solidFill>
                <a:latin typeface="Merriweather"/>
              </a:rPr>
              <a:t>                 Bobbi Boyd, Cory Shaw, Bonnie McMinn, Greg Stein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134" name="Google Shape;32;p5"/>
          <p:cNvPicPr/>
          <p:nvPr/>
        </p:nvPicPr>
        <p:blipFill>
          <a:blip r:embed="rId3"/>
          <a:stretch/>
        </p:blipFill>
        <p:spPr>
          <a:xfrm>
            <a:off x="2811600" y="533160"/>
            <a:ext cx="3398760" cy="13377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3B2AB-DEC7-4E7D-8156-E3E6C1ABB4F0}"/>
              </a:ext>
            </a:extLst>
          </p:cNvPr>
          <p:cNvSpPr txBox="1"/>
          <p:nvPr/>
        </p:nvSpPr>
        <p:spPr>
          <a:xfrm>
            <a:off x="1455822" y="4280704"/>
            <a:ext cx="604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“Election Information You Need - Your Voice, Your Vote”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9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281240" y="278280"/>
            <a:ext cx="6909120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216080" y="2142000"/>
            <a:ext cx="7039080" cy="14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400" b="1" strike="noStrike" spc="-1">
                <a:solidFill>
                  <a:srgbClr val="1C4587"/>
                </a:solidFill>
                <a:latin typeface="Merriweather"/>
                <a:ea typeface="Merriweather"/>
              </a:rPr>
              <a:t>League of Women Voters</a:t>
            </a:r>
            <a:endParaRPr lang="en-US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400" b="1" strike="noStrike" spc="-1">
                <a:solidFill>
                  <a:srgbClr val="1C4587"/>
                </a:solidFill>
                <a:latin typeface="Merriweather"/>
                <a:ea typeface="Merriweather"/>
              </a:rPr>
              <a:t>Central Yavapai County</a:t>
            </a:r>
            <a:endParaRPr lang="en-US" sz="3400" b="0" strike="noStrike" spc="-1">
              <a:latin typeface="Arial"/>
            </a:endParaRPr>
          </a:p>
        </p:txBody>
      </p:sp>
      <p:pic>
        <p:nvPicPr>
          <p:cNvPr id="134" name="Google Shape;32;p5"/>
          <p:cNvPicPr/>
          <p:nvPr/>
        </p:nvPicPr>
        <p:blipFill>
          <a:blip r:embed="rId3"/>
          <a:stretch/>
        </p:blipFill>
        <p:spPr>
          <a:xfrm>
            <a:off x="2811600" y="533160"/>
            <a:ext cx="3398760" cy="13377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3B2AB-DEC7-4E7D-8156-E3E6C1ABB4F0}"/>
              </a:ext>
            </a:extLst>
          </p:cNvPr>
          <p:cNvSpPr txBox="1"/>
          <p:nvPr/>
        </p:nvSpPr>
        <p:spPr>
          <a:xfrm>
            <a:off x="683491" y="4280704"/>
            <a:ext cx="750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“Election Information You Need - Your Voice, Your Vote”</a:t>
            </a: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15720" y="988560"/>
            <a:ext cx="6909120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1459345" y="515160"/>
            <a:ext cx="5948219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2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Education Fund and VOTE411 </a:t>
            </a:r>
            <a:endParaRPr lang="en-US" sz="2720" b="0" strike="noStrike" spc="-1" dirty="0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28600" y="1248840"/>
            <a:ext cx="82911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57200" indent="-36756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pc="-1" dirty="0">
                <a:solidFill>
                  <a:srgbClr val="0000FF"/>
                </a:solidFill>
                <a:latin typeface="Calibri"/>
                <a:ea typeface="Calibri"/>
              </a:rPr>
              <a:t>1957, Education Fund established. The Ed Fund is a separate organization for voter registration and information to encourage the active and informed participation of citizens in government and increase understanding of major public policy issues. The Ed Fund is a 501 (c)(3). </a:t>
            </a:r>
            <a:endParaRPr lang="en-US" b="0" strike="noStrike" spc="-1" dirty="0">
              <a:solidFill>
                <a:srgbClr val="0000FF"/>
              </a:solidFill>
              <a:latin typeface="Calibri"/>
              <a:ea typeface="Calibri"/>
            </a:endParaRPr>
          </a:p>
          <a:p>
            <a:pPr marL="89640">
              <a:lnSpc>
                <a:spcPct val="100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457200" indent="-36108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pc="-1" dirty="0">
                <a:solidFill>
                  <a:srgbClr val="0000FF"/>
                </a:solidFill>
                <a:latin typeface="Calibri"/>
              </a:rPr>
              <a:t>Early 1990’s, LWVUS established a dedicated website for voter information.</a:t>
            </a:r>
          </a:p>
          <a:p>
            <a:pPr marL="457200" indent="-36108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endParaRPr lang="en-US" sz="800" spc="-1" dirty="0">
              <a:solidFill>
                <a:srgbClr val="0000FF"/>
              </a:solidFill>
              <a:latin typeface="Arial"/>
            </a:endParaRPr>
          </a:p>
          <a:p>
            <a:pPr marL="457200" indent="-36108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2006, VOTE411.org website was established as a “one-stop-shop” for election related information. Today, VOTE411 provides both general and state-specific nonpartisan resources for the voting public. </a:t>
            </a:r>
            <a:endParaRPr lang="en-US" spc="-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4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32509" y="988560"/>
            <a:ext cx="7792331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1126837" y="604259"/>
            <a:ext cx="6280728" cy="757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C00000"/>
                </a:solidFill>
                <a:latin typeface="Merriweather"/>
                <a:ea typeface="Merriweather"/>
              </a:rPr>
              <a:t>VOTE411.org </a:t>
            </a:r>
            <a:r>
              <a:rPr lang="en-US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 Wins Webby People’s Voice Award   Best Government &amp; Civil Innovation Website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28600" y="1487054"/>
            <a:ext cx="8291160" cy="31774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89640">
              <a:lnSpc>
                <a:spcPct val="100000"/>
              </a:lnSpc>
              <a:buClr>
                <a:srgbClr val="0000FF"/>
              </a:buClr>
            </a:pPr>
            <a:r>
              <a:rPr lang="en-US" sz="16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May 19, 2020 – The League of Women </a:t>
            </a:r>
            <a:r>
              <a:rPr lang="en-US" sz="1600" spc="-1" dirty="0">
                <a:solidFill>
                  <a:srgbClr val="0000FF"/>
                </a:solidFill>
                <a:latin typeface="Calibri"/>
                <a:ea typeface="Calibri"/>
              </a:rPr>
              <a:t>Voters Education Fund announced 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  <a:ea typeface="Calibri"/>
              </a:rPr>
              <a:t>VOTE411.org</a:t>
            </a:r>
            <a:r>
              <a:rPr lang="en-US" sz="1600" spc="-1" dirty="0">
                <a:solidFill>
                  <a:srgbClr val="0000FF"/>
                </a:solidFill>
                <a:latin typeface="Calibri"/>
                <a:ea typeface="Calibri"/>
              </a:rPr>
              <a:t>, its “one-stop-shop” for election information, has been named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  <a:ea typeface="Calibri"/>
              </a:rPr>
              <a:t>Best Government &amp; Civil Innovation Website </a:t>
            </a:r>
            <a:r>
              <a:rPr lang="en-US" sz="1600" spc="-1" dirty="0">
                <a:solidFill>
                  <a:srgbClr val="0000FF"/>
                </a:solidFill>
                <a:latin typeface="Calibri"/>
                <a:ea typeface="Calibri"/>
              </a:rPr>
              <a:t>in the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  <a:ea typeface="Calibri"/>
              </a:rPr>
              <a:t>24</a:t>
            </a:r>
            <a:r>
              <a:rPr lang="en-US" sz="1600" b="1" spc="-1" baseline="30000" dirty="0">
                <a:solidFill>
                  <a:srgbClr val="0000FF"/>
                </a:solidFill>
                <a:latin typeface="Calibri"/>
                <a:ea typeface="Calibri"/>
              </a:rPr>
              <a:t>th</a:t>
            </a:r>
            <a:r>
              <a:rPr lang="en-US" sz="1600" b="1" spc="-1" dirty="0">
                <a:solidFill>
                  <a:srgbClr val="0000FF"/>
                </a:solidFill>
                <a:latin typeface="Calibri"/>
                <a:ea typeface="Calibri"/>
              </a:rPr>
              <a:t> Annual Webby People’s Voice Awards. </a:t>
            </a:r>
            <a:endParaRPr lang="en-US" sz="1600" b="0" strike="noStrike" spc="-1" dirty="0">
              <a:solidFill>
                <a:srgbClr val="0000FF"/>
              </a:solidFill>
              <a:latin typeface="Calibri"/>
              <a:ea typeface="Calibri"/>
            </a:endParaRPr>
          </a:p>
          <a:p>
            <a:pPr marL="89640">
              <a:lnSpc>
                <a:spcPct val="100000"/>
              </a:lnSpc>
              <a:buClr>
                <a:srgbClr val="0000FF"/>
              </a:buClr>
            </a:pPr>
            <a:endParaRPr lang="en-US" sz="1000" b="0" strike="noStrike" spc="-1" dirty="0">
              <a:latin typeface="Arial"/>
            </a:endParaRPr>
          </a:p>
          <a:p>
            <a:pPr marL="96120">
              <a:lnSpc>
                <a:spcPct val="115000"/>
              </a:lnSpc>
              <a:buClr>
                <a:srgbClr val="0000FF"/>
              </a:buClr>
            </a:pPr>
            <a:r>
              <a:rPr lang="en-US" sz="1600" spc="-1" dirty="0">
                <a:solidFill>
                  <a:srgbClr val="0000FF"/>
                </a:solidFill>
                <a:latin typeface="Calibri"/>
              </a:rPr>
              <a:t>The Webby Awards, presented by the International Academy of Digital Arts and Sciences, is the leading international awards organization honoring excellence on the Internet. </a:t>
            </a:r>
          </a:p>
          <a:p>
            <a:pPr marL="96120">
              <a:lnSpc>
                <a:spcPct val="115000"/>
              </a:lnSpc>
              <a:buClr>
                <a:srgbClr val="0000FF"/>
              </a:buClr>
            </a:pPr>
            <a:endParaRPr lang="en-US" sz="1000" spc="-1" dirty="0">
              <a:solidFill>
                <a:srgbClr val="0000FF"/>
              </a:solidFill>
              <a:latin typeface="Arial"/>
            </a:endParaRPr>
          </a:p>
          <a:p>
            <a:pPr marL="96120">
              <a:lnSpc>
                <a:spcPct val="115000"/>
              </a:lnSpc>
              <a:buClr>
                <a:srgbClr val="0000FF"/>
              </a:buClr>
            </a:pPr>
            <a:r>
              <a:rPr lang="en-US" sz="1600" spc="-1" dirty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1600" b="1" spc="-1" dirty="0">
                <a:solidFill>
                  <a:srgbClr val="0000FF"/>
                </a:solidFill>
                <a:latin typeface="Arial"/>
              </a:rPr>
              <a:t>VOTE411 </a:t>
            </a:r>
            <a:r>
              <a:rPr lang="en-US" sz="1600" spc="-1" dirty="0">
                <a:solidFill>
                  <a:srgbClr val="0000FF"/>
                </a:solidFill>
                <a:latin typeface="Arial"/>
              </a:rPr>
              <a:t>has set the standard for innovation and creativity on the Internet,” said Claire Graves, Executive Director of The Webby Awards. “This award is a testament to the skill, ingenuity, and vision of its creators. </a:t>
            </a:r>
            <a:endParaRPr lang="en-US" sz="1600" spc="-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2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481680"/>
            <a:ext cx="8976960" cy="44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Google Shape;48;p7"/>
          <p:cNvPicPr/>
          <p:nvPr/>
        </p:nvPicPr>
        <p:blipFill>
          <a:blip r:embed="rId3"/>
          <a:stretch/>
        </p:blipFill>
        <p:spPr>
          <a:xfrm>
            <a:off x="214920" y="628560"/>
            <a:ext cx="3074040" cy="12099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214920" y="2176560"/>
            <a:ext cx="2136960" cy="1714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200" rIns="0" bIns="0">
            <a:spAutoFit/>
          </a:bodyPr>
          <a:lstStyle/>
          <a:p>
            <a:pPr marL="12600">
              <a:lnSpc>
                <a:spcPct val="90000"/>
              </a:lnSpc>
            </a:pPr>
            <a:r>
              <a:rPr lang="en-US" sz="2400" b="1" spc="-1" dirty="0">
                <a:solidFill>
                  <a:srgbClr val="0000FF"/>
                </a:solidFill>
                <a:latin typeface="Calibri"/>
                <a:ea typeface="Calibri"/>
              </a:rPr>
              <a:t>Central to </a:t>
            </a:r>
            <a:r>
              <a:rPr lang="en-US" sz="240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voter  registration,  education, </a:t>
            </a:r>
            <a:r>
              <a:rPr lang="en-US" sz="2400" b="1" spc="-1" dirty="0">
                <a:solidFill>
                  <a:srgbClr val="0000FF"/>
                </a:solidFill>
                <a:latin typeface="Calibri"/>
                <a:ea typeface="Calibri"/>
              </a:rPr>
              <a:t>mobilization, and protection.</a:t>
            </a:r>
          </a:p>
        </p:txBody>
      </p:sp>
      <p:sp>
        <p:nvSpPr>
          <p:cNvPr id="138" name="CustomShape 3"/>
          <p:cNvSpPr/>
          <p:nvPr/>
        </p:nvSpPr>
        <p:spPr>
          <a:xfrm>
            <a:off x="3769200" y="481680"/>
            <a:ext cx="5374080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i="1" strike="noStrike" spc="-1" dirty="0">
                <a:solidFill>
                  <a:srgbClr val="C00000"/>
                </a:solidFill>
                <a:latin typeface="Calibri"/>
                <a:ea typeface="Calibri"/>
              </a:rPr>
              <a:t>What is it?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LWVUS Web Portal for providing digital voter guides </a:t>
            </a:r>
            <a:r>
              <a:rPr lang="en-US" sz="1400" b="0" u="sng" strike="noStrike" spc="-1" dirty="0">
                <a:solidFill>
                  <a:srgbClr val="C00000"/>
                </a:solidFill>
                <a:uFillTx/>
                <a:latin typeface="Calibri"/>
                <a:ea typeface="Calibri"/>
                <a:hlinkClick r:id="rId4"/>
              </a:rPr>
              <a:t>https://www.vote411.org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Voters can find information on elections, candidates, ballot measures, links to register to vote, and verify your registration</a:t>
            </a:r>
            <a:endParaRPr lang="en-US" sz="1400" b="0" strike="noStrike" spc="-1" dirty="0">
              <a:solidFill>
                <a:srgbClr val="3348A3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 dirty="0">
                <a:solidFill>
                  <a:srgbClr val="C00000"/>
                </a:solidFill>
                <a:latin typeface="Calibri"/>
                <a:ea typeface="Calibri"/>
              </a:rPr>
              <a:t>Who provides information?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State and local leagues decide the information to include on this portal, the National League reviews all material </a:t>
            </a:r>
            <a:r>
              <a:rPr lang="en-US" sz="1400" b="0" strike="noStrike" spc="-1" dirty="0">
                <a:solidFill>
                  <a:srgbClr val="1F08A8"/>
                </a:solidFill>
                <a:latin typeface="Calibri"/>
                <a:ea typeface="Calibri"/>
              </a:rPr>
              <a:t> </a:t>
            </a:r>
            <a:endParaRPr lang="en-US" sz="1400" b="0" strike="noStrike" spc="-1" dirty="0">
              <a:solidFill>
                <a:srgbClr val="1F08A8"/>
              </a:solidFill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Candidates provide information in response to league’s questionnaires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Leagues provide recorded candidate forums, debates, and town halls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 dirty="0">
                <a:solidFill>
                  <a:srgbClr val="C00000"/>
                </a:solidFill>
                <a:latin typeface="Calibri"/>
                <a:ea typeface="Calibri"/>
              </a:rPr>
              <a:t>Who can access VOTE411?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It is a public website, open to everyone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i="1" strike="noStrike" spc="-1" dirty="0">
                <a:solidFill>
                  <a:srgbClr val="C00000"/>
                </a:solidFill>
                <a:latin typeface="Calibri"/>
                <a:ea typeface="Calibri"/>
              </a:rPr>
              <a:t>How is it accessed?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Use a computer, mobile device; accessible through all social media platforms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Local leagues can use QR code or widget to add to website, social media posts, newsletters, and emails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139" name="Google Shape;51;p7"/>
          <p:cNvPicPr/>
          <p:nvPr/>
        </p:nvPicPr>
        <p:blipFill>
          <a:blip r:embed="rId5"/>
          <a:stretch/>
        </p:blipFill>
        <p:spPr>
          <a:xfrm>
            <a:off x="2517480" y="3174120"/>
            <a:ext cx="1085760" cy="153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41360" y="605160"/>
            <a:ext cx="8260560" cy="8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2480" rIns="0" bIns="0">
            <a:spAutoFit/>
          </a:bodyPr>
          <a:lstStyle/>
          <a:p>
            <a:pPr marL="9360" algn="ctr">
              <a:lnSpc>
                <a:spcPct val="108000"/>
              </a:lnSpc>
              <a:spcBef>
                <a:spcPts val="334"/>
              </a:spcBef>
            </a:pPr>
            <a:r>
              <a:rPr lang="en-US" sz="240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League Participation VOTE 411 Voter Guide Program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536480" y="1228680"/>
            <a:ext cx="1128960" cy="24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50" b="1" strike="noStrike" spc="-1">
                <a:solidFill>
                  <a:srgbClr val="0000FF"/>
                </a:solidFill>
                <a:latin typeface="Merriweather"/>
                <a:ea typeface="Merriweather"/>
              </a:rPr>
              <a:t>2020</a:t>
            </a:r>
            <a:endParaRPr lang="en-US" sz="155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1609559" y="3268440"/>
            <a:ext cx="2786949" cy="247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936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50" b="1" strike="noStrike" spc="-1" dirty="0">
                <a:solidFill>
                  <a:srgbClr val="0000FF"/>
                </a:solidFill>
                <a:latin typeface="Merriweather"/>
                <a:ea typeface="Merriweather"/>
              </a:rPr>
              <a:t>2021 (to date) </a:t>
            </a:r>
            <a:endParaRPr lang="en-US" sz="1550" b="0" strike="noStrike" spc="-1" dirty="0">
              <a:latin typeface="Arial"/>
            </a:endParaRPr>
          </a:p>
        </p:txBody>
      </p:sp>
      <p:grpSp>
        <p:nvGrpSpPr>
          <p:cNvPr id="143" name="Group 4"/>
          <p:cNvGrpSpPr/>
          <p:nvPr/>
        </p:nvGrpSpPr>
        <p:grpSpPr>
          <a:xfrm>
            <a:off x="1609560" y="1542240"/>
            <a:ext cx="3751200" cy="3371040"/>
            <a:chOff x="1609560" y="1542240"/>
            <a:chExt cx="3751200" cy="3371040"/>
          </a:xfrm>
        </p:grpSpPr>
        <p:pic>
          <p:nvPicPr>
            <p:cNvPr id="144" name="Google Shape;60;p8"/>
            <p:cNvPicPr/>
            <p:nvPr/>
          </p:nvPicPr>
          <p:blipFill>
            <a:blip r:embed="rId3"/>
            <a:stretch/>
          </p:blipFill>
          <p:spPr>
            <a:xfrm>
              <a:off x="2626560" y="1542240"/>
              <a:ext cx="2321640" cy="1521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Google Shape;61;p8"/>
            <p:cNvPicPr/>
            <p:nvPr/>
          </p:nvPicPr>
          <p:blipFill>
            <a:blip r:embed="rId4"/>
            <a:stretch/>
          </p:blipFill>
          <p:spPr>
            <a:xfrm>
              <a:off x="2646000" y="1557720"/>
              <a:ext cx="2244960" cy="1448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Google Shape;62;p8"/>
            <p:cNvPicPr/>
            <p:nvPr/>
          </p:nvPicPr>
          <p:blipFill>
            <a:blip r:embed="rId5"/>
            <a:stretch/>
          </p:blipFill>
          <p:spPr>
            <a:xfrm>
              <a:off x="1609560" y="2161440"/>
              <a:ext cx="1016640" cy="519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CustomShape 5"/>
            <p:cNvSpPr/>
            <p:nvPr/>
          </p:nvSpPr>
          <p:spPr>
            <a:xfrm>
              <a:off x="1632240" y="2184120"/>
              <a:ext cx="932760" cy="435600"/>
            </a:xfrm>
            <a:custGeom>
              <a:avLst/>
              <a:gdLst/>
              <a:ahLst/>
              <a:cxnLst/>
              <a:rect l="l" t="t" r="r" b="b"/>
              <a:pathLst>
                <a:path w="1244600" h="581660">
                  <a:moveTo>
                    <a:pt x="7581" y="0"/>
                  </a:moveTo>
                  <a:lnTo>
                    <a:pt x="952" y="762"/>
                  </a:lnTo>
                  <a:lnTo>
                    <a:pt x="0" y="7874"/>
                  </a:lnTo>
                  <a:lnTo>
                    <a:pt x="1892" y="13462"/>
                  </a:lnTo>
                  <a:lnTo>
                    <a:pt x="9474" y="13462"/>
                  </a:lnTo>
                  <a:lnTo>
                    <a:pt x="14223" y="11937"/>
                  </a:lnTo>
                  <a:lnTo>
                    <a:pt x="17056" y="8762"/>
                  </a:lnTo>
                  <a:lnTo>
                    <a:pt x="16341" y="3937"/>
                  </a:lnTo>
                  <a:lnTo>
                    <a:pt x="8534" y="3937"/>
                  </a:lnTo>
                  <a:lnTo>
                    <a:pt x="7581" y="0"/>
                  </a:lnTo>
                  <a:close/>
                  <a:moveTo>
                    <a:pt x="16116" y="2412"/>
                  </a:moveTo>
                  <a:lnTo>
                    <a:pt x="8534" y="3937"/>
                  </a:lnTo>
                  <a:lnTo>
                    <a:pt x="16341" y="3937"/>
                  </a:lnTo>
                  <a:lnTo>
                    <a:pt x="16116" y="2412"/>
                  </a:lnTo>
                  <a:close/>
                  <a:moveTo>
                    <a:pt x="420889" y="117078"/>
                  </a:moveTo>
                  <a:lnTo>
                    <a:pt x="396821" y="121761"/>
                  </a:lnTo>
                  <a:lnTo>
                    <a:pt x="379329" y="133730"/>
                  </a:lnTo>
                  <a:lnTo>
                    <a:pt x="370636" y="153797"/>
                  </a:lnTo>
                  <a:lnTo>
                    <a:pt x="384953" y="160510"/>
                  </a:lnTo>
                  <a:lnTo>
                    <a:pt x="399896" y="166735"/>
                  </a:lnTo>
                  <a:lnTo>
                    <a:pt x="416083" y="171031"/>
                  </a:lnTo>
                  <a:lnTo>
                    <a:pt x="434136" y="171957"/>
                  </a:lnTo>
                  <a:lnTo>
                    <a:pt x="445571" y="161770"/>
                  </a:lnTo>
                  <a:lnTo>
                    <a:pt x="452388" y="148081"/>
                  </a:lnTo>
                  <a:lnTo>
                    <a:pt x="453873" y="133060"/>
                  </a:lnTo>
                  <a:lnTo>
                    <a:pt x="449313" y="118872"/>
                  </a:lnTo>
                  <a:lnTo>
                    <a:pt x="420889" y="117078"/>
                  </a:lnTo>
                  <a:close/>
                  <a:moveTo>
                    <a:pt x="329869" y="155320"/>
                  </a:moveTo>
                  <a:lnTo>
                    <a:pt x="317325" y="159547"/>
                  </a:lnTo>
                  <a:lnTo>
                    <a:pt x="307001" y="165512"/>
                  </a:lnTo>
                  <a:lnTo>
                    <a:pt x="299342" y="173716"/>
                  </a:lnTo>
                  <a:lnTo>
                    <a:pt x="294792" y="184657"/>
                  </a:lnTo>
                  <a:lnTo>
                    <a:pt x="297637" y="187832"/>
                  </a:lnTo>
                  <a:lnTo>
                    <a:pt x="299542" y="191769"/>
                  </a:lnTo>
                  <a:lnTo>
                    <a:pt x="305231" y="191769"/>
                  </a:lnTo>
                  <a:lnTo>
                    <a:pt x="307673" y="184913"/>
                  </a:lnTo>
                  <a:lnTo>
                    <a:pt x="311981" y="179689"/>
                  </a:lnTo>
                  <a:lnTo>
                    <a:pt x="317890" y="175964"/>
                  </a:lnTo>
                  <a:lnTo>
                    <a:pt x="325132" y="173609"/>
                  </a:lnTo>
                  <a:lnTo>
                    <a:pt x="322287" y="164084"/>
                  </a:lnTo>
                  <a:lnTo>
                    <a:pt x="329869" y="162432"/>
                  </a:lnTo>
                  <a:lnTo>
                    <a:pt x="329869" y="155320"/>
                  </a:lnTo>
                  <a:close/>
                  <a:moveTo>
                    <a:pt x="738007" y="245236"/>
                  </a:moveTo>
                  <a:lnTo>
                    <a:pt x="689848" y="245236"/>
                  </a:lnTo>
                  <a:lnTo>
                    <a:pt x="702569" y="246887"/>
                  </a:lnTo>
                  <a:lnTo>
                    <a:pt x="714755" y="251967"/>
                  </a:lnTo>
                  <a:lnTo>
                    <a:pt x="722332" y="249223"/>
                  </a:lnTo>
                  <a:lnTo>
                    <a:pt x="730123" y="248491"/>
                  </a:lnTo>
                  <a:lnTo>
                    <a:pt x="736865" y="246735"/>
                  </a:lnTo>
                  <a:lnTo>
                    <a:pt x="738007" y="245236"/>
                  </a:lnTo>
                  <a:close/>
                  <a:moveTo>
                    <a:pt x="646170" y="202799"/>
                  </a:moveTo>
                  <a:lnTo>
                    <a:pt x="638635" y="203231"/>
                  </a:lnTo>
                  <a:lnTo>
                    <a:pt x="632172" y="204854"/>
                  </a:lnTo>
                  <a:lnTo>
                    <a:pt x="627507" y="208406"/>
                  </a:lnTo>
                  <a:lnTo>
                    <a:pt x="638008" y="218295"/>
                  </a:lnTo>
                  <a:lnTo>
                    <a:pt x="645509" y="226742"/>
                  </a:lnTo>
                  <a:lnTo>
                    <a:pt x="652295" y="235928"/>
                  </a:lnTo>
                  <a:lnTo>
                    <a:pt x="660654" y="248030"/>
                  </a:lnTo>
                  <a:lnTo>
                    <a:pt x="676054" y="245967"/>
                  </a:lnTo>
                  <a:lnTo>
                    <a:pt x="689848" y="245236"/>
                  </a:lnTo>
                  <a:lnTo>
                    <a:pt x="738007" y="245236"/>
                  </a:lnTo>
                  <a:lnTo>
                    <a:pt x="741299" y="240918"/>
                  </a:lnTo>
                  <a:lnTo>
                    <a:pt x="734363" y="237017"/>
                  </a:lnTo>
                  <a:lnTo>
                    <a:pt x="728678" y="231616"/>
                  </a:lnTo>
                  <a:lnTo>
                    <a:pt x="725493" y="225309"/>
                  </a:lnTo>
                  <a:lnTo>
                    <a:pt x="725722" y="222630"/>
                  </a:lnTo>
                  <a:lnTo>
                    <a:pt x="712851" y="222630"/>
                  </a:lnTo>
                  <a:lnTo>
                    <a:pt x="703326" y="218693"/>
                  </a:lnTo>
                  <a:lnTo>
                    <a:pt x="705230" y="216280"/>
                  </a:lnTo>
                  <a:lnTo>
                    <a:pt x="706246" y="205993"/>
                  </a:lnTo>
                  <a:lnTo>
                    <a:pt x="700371" y="202818"/>
                  </a:lnTo>
                  <a:lnTo>
                    <a:pt x="654049" y="202818"/>
                  </a:lnTo>
                  <a:lnTo>
                    <a:pt x="646170" y="202799"/>
                  </a:lnTo>
                  <a:close/>
                  <a:moveTo>
                    <a:pt x="718566" y="217931"/>
                  </a:moveTo>
                  <a:lnTo>
                    <a:pt x="714755" y="219455"/>
                  </a:lnTo>
                  <a:lnTo>
                    <a:pt x="712851" y="222630"/>
                  </a:lnTo>
                  <a:lnTo>
                    <a:pt x="725722" y="222630"/>
                  </a:lnTo>
                  <a:lnTo>
                    <a:pt x="726058" y="218693"/>
                  </a:lnTo>
                  <a:lnTo>
                    <a:pt x="718566" y="217931"/>
                  </a:lnTo>
                  <a:close/>
                  <a:moveTo>
                    <a:pt x="677799" y="182244"/>
                  </a:moveTo>
                  <a:lnTo>
                    <a:pt x="670087" y="185906"/>
                  </a:lnTo>
                  <a:lnTo>
                    <a:pt x="664495" y="191341"/>
                  </a:lnTo>
                  <a:lnTo>
                    <a:pt x="659618" y="197371"/>
                  </a:lnTo>
                  <a:lnTo>
                    <a:pt x="654049" y="202818"/>
                  </a:lnTo>
                  <a:lnTo>
                    <a:pt x="700371" y="202818"/>
                  </a:lnTo>
                  <a:lnTo>
                    <a:pt x="697926" y="201497"/>
                  </a:lnTo>
                  <a:lnTo>
                    <a:pt x="692356" y="194405"/>
                  </a:lnTo>
                  <a:lnTo>
                    <a:pt x="686619" y="187170"/>
                  </a:lnTo>
                  <a:lnTo>
                    <a:pt x="677799" y="182244"/>
                  </a:lnTo>
                  <a:close/>
                  <a:moveTo>
                    <a:pt x="884983" y="269674"/>
                  </a:moveTo>
                  <a:lnTo>
                    <a:pt x="828708" y="269674"/>
                  </a:lnTo>
                  <a:lnTo>
                    <a:pt x="858948" y="272653"/>
                  </a:lnTo>
                  <a:lnTo>
                    <a:pt x="884402" y="270273"/>
                  </a:lnTo>
                  <a:lnTo>
                    <a:pt x="884983" y="269674"/>
                  </a:lnTo>
                  <a:close/>
                  <a:moveTo>
                    <a:pt x="803783" y="249681"/>
                  </a:moveTo>
                  <a:lnTo>
                    <a:pt x="805338" y="255289"/>
                  </a:lnTo>
                  <a:lnTo>
                    <a:pt x="802417" y="259302"/>
                  </a:lnTo>
                  <a:lnTo>
                    <a:pt x="798782" y="263648"/>
                  </a:lnTo>
                  <a:lnTo>
                    <a:pt x="798195" y="270255"/>
                  </a:lnTo>
                  <a:lnTo>
                    <a:pt x="828708" y="269674"/>
                  </a:lnTo>
                  <a:lnTo>
                    <a:pt x="884983" y="269674"/>
                  </a:lnTo>
                  <a:lnTo>
                    <a:pt x="900403" y="253777"/>
                  </a:lnTo>
                  <a:lnTo>
                    <a:pt x="873125" y="253777"/>
                  </a:lnTo>
                  <a:lnTo>
                    <a:pt x="862230" y="253583"/>
                  </a:lnTo>
                  <a:lnTo>
                    <a:pt x="860274" y="252503"/>
                  </a:lnTo>
                  <a:lnTo>
                    <a:pt x="844770" y="252503"/>
                  </a:lnTo>
                  <a:lnTo>
                    <a:pt x="831929" y="252380"/>
                  </a:lnTo>
                  <a:lnTo>
                    <a:pt x="817112" y="250495"/>
                  </a:lnTo>
                  <a:lnTo>
                    <a:pt x="803783" y="249681"/>
                  </a:lnTo>
                  <a:close/>
                  <a:moveTo>
                    <a:pt x="885638" y="252495"/>
                  </a:moveTo>
                  <a:lnTo>
                    <a:pt x="873125" y="253777"/>
                  </a:lnTo>
                  <a:lnTo>
                    <a:pt x="900403" y="253777"/>
                  </a:lnTo>
                  <a:lnTo>
                    <a:pt x="900557" y="253618"/>
                  </a:lnTo>
                  <a:lnTo>
                    <a:pt x="885638" y="252495"/>
                  </a:lnTo>
                  <a:close/>
                  <a:moveTo>
                    <a:pt x="852169" y="248030"/>
                  </a:moveTo>
                  <a:lnTo>
                    <a:pt x="844770" y="252503"/>
                  </a:lnTo>
                  <a:lnTo>
                    <a:pt x="860274" y="252503"/>
                  </a:lnTo>
                  <a:lnTo>
                    <a:pt x="852169" y="248030"/>
                  </a:lnTo>
                  <a:close/>
                  <a:moveTo>
                    <a:pt x="925790" y="336680"/>
                  </a:moveTo>
                  <a:lnTo>
                    <a:pt x="917225" y="339343"/>
                  </a:lnTo>
                  <a:lnTo>
                    <a:pt x="910230" y="344677"/>
                  </a:lnTo>
                  <a:lnTo>
                    <a:pt x="906144" y="351789"/>
                  </a:lnTo>
                  <a:lnTo>
                    <a:pt x="913350" y="353373"/>
                  </a:lnTo>
                  <a:lnTo>
                    <a:pt x="921496" y="352837"/>
                  </a:lnTo>
                  <a:lnTo>
                    <a:pt x="929808" y="351397"/>
                  </a:lnTo>
                  <a:lnTo>
                    <a:pt x="937513" y="350265"/>
                  </a:lnTo>
                  <a:lnTo>
                    <a:pt x="933707" y="344674"/>
                  </a:lnTo>
                  <a:lnTo>
                    <a:pt x="937513" y="340740"/>
                  </a:lnTo>
                  <a:lnTo>
                    <a:pt x="934593" y="337565"/>
                  </a:lnTo>
                  <a:lnTo>
                    <a:pt x="925790" y="336680"/>
                  </a:lnTo>
                  <a:close/>
                  <a:moveTo>
                    <a:pt x="1026530" y="308228"/>
                  </a:moveTo>
                  <a:lnTo>
                    <a:pt x="941324" y="308228"/>
                  </a:lnTo>
                  <a:lnTo>
                    <a:pt x="945028" y="314152"/>
                  </a:lnTo>
                  <a:lnTo>
                    <a:pt x="946959" y="321706"/>
                  </a:lnTo>
                  <a:lnTo>
                    <a:pt x="948199" y="329856"/>
                  </a:lnTo>
                  <a:lnTo>
                    <a:pt x="949832" y="337565"/>
                  </a:lnTo>
                  <a:lnTo>
                    <a:pt x="954532" y="337565"/>
                  </a:lnTo>
                  <a:lnTo>
                    <a:pt x="957326" y="338327"/>
                  </a:lnTo>
                  <a:lnTo>
                    <a:pt x="959231" y="340740"/>
                  </a:lnTo>
                  <a:lnTo>
                    <a:pt x="980707" y="334956"/>
                  </a:lnTo>
                  <a:lnTo>
                    <a:pt x="1002363" y="330565"/>
                  </a:lnTo>
                  <a:lnTo>
                    <a:pt x="1019756" y="322149"/>
                  </a:lnTo>
                  <a:lnTo>
                    <a:pt x="1026530" y="308228"/>
                  </a:lnTo>
                  <a:close/>
                  <a:moveTo>
                    <a:pt x="918670" y="274018"/>
                  </a:moveTo>
                  <a:lnTo>
                    <a:pt x="906702" y="277369"/>
                  </a:lnTo>
                  <a:lnTo>
                    <a:pt x="902462" y="290067"/>
                  </a:lnTo>
                  <a:lnTo>
                    <a:pt x="906641" y="299388"/>
                  </a:lnTo>
                  <a:lnTo>
                    <a:pt x="916177" y="306911"/>
                  </a:lnTo>
                  <a:lnTo>
                    <a:pt x="928572" y="310552"/>
                  </a:lnTo>
                  <a:lnTo>
                    <a:pt x="941324" y="308228"/>
                  </a:lnTo>
                  <a:lnTo>
                    <a:pt x="1026530" y="308228"/>
                  </a:lnTo>
                  <a:lnTo>
                    <a:pt x="1028446" y="304291"/>
                  </a:lnTo>
                  <a:lnTo>
                    <a:pt x="1006357" y="295854"/>
                  </a:lnTo>
                  <a:lnTo>
                    <a:pt x="993716" y="290067"/>
                  </a:lnTo>
                  <a:lnTo>
                    <a:pt x="944118" y="290067"/>
                  </a:lnTo>
                  <a:lnTo>
                    <a:pt x="932947" y="278691"/>
                  </a:lnTo>
                  <a:lnTo>
                    <a:pt x="918670" y="274018"/>
                  </a:lnTo>
                  <a:close/>
                  <a:moveTo>
                    <a:pt x="965706" y="282503"/>
                  </a:moveTo>
                  <a:lnTo>
                    <a:pt x="944118" y="290067"/>
                  </a:lnTo>
                  <a:lnTo>
                    <a:pt x="993716" y="290067"/>
                  </a:lnTo>
                  <a:lnTo>
                    <a:pt x="985948" y="286511"/>
                  </a:lnTo>
                  <a:lnTo>
                    <a:pt x="965706" y="282503"/>
                  </a:lnTo>
                  <a:close/>
                  <a:moveTo>
                    <a:pt x="862810" y="290325"/>
                  </a:moveTo>
                  <a:lnTo>
                    <a:pt x="841756" y="297179"/>
                  </a:lnTo>
                  <a:lnTo>
                    <a:pt x="847236" y="302256"/>
                  </a:lnTo>
                  <a:lnTo>
                    <a:pt x="852074" y="308070"/>
                  </a:lnTo>
                  <a:lnTo>
                    <a:pt x="856007" y="314789"/>
                  </a:lnTo>
                  <a:lnTo>
                    <a:pt x="858774" y="322579"/>
                  </a:lnTo>
                  <a:lnTo>
                    <a:pt x="883582" y="315575"/>
                  </a:lnTo>
                  <a:lnTo>
                    <a:pt x="880840" y="300640"/>
                  </a:lnTo>
                  <a:lnTo>
                    <a:pt x="862810" y="290325"/>
                  </a:lnTo>
                  <a:close/>
                  <a:moveTo>
                    <a:pt x="1050290" y="379602"/>
                  </a:moveTo>
                  <a:lnTo>
                    <a:pt x="1048385" y="379602"/>
                  </a:lnTo>
                  <a:lnTo>
                    <a:pt x="1047496" y="380364"/>
                  </a:lnTo>
                  <a:lnTo>
                    <a:pt x="1046480" y="381126"/>
                  </a:lnTo>
                  <a:lnTo>
                    <a:pt x="1046341" y="394372"/>
                  </a:lnTo>
                  <a:lnTo>
                    <a:pt x="1050893" y="403653"/>
                  </a:lnTo>
                  <a:lnTo>
                    <a:pt x="1057017" y="411577"/>
                  </a:lnTo>
                  <a:lnTo>
                    <a:pt x="1061593" y="420750"/>
                  </a:lnTo>
                  <a:lnTo>
                    <a:pt x="1052371" y="431462"/>
                  </a:lnTo>
                  <a:lnTo>
                    <a:pt x="1041733" y="440912"/>
                  </a:lnTo>
                  <a:lnTo>
                    <a:pt x="1031785" y="450790"/>
                  </a:lnTo>
                  <a:lnTo>
                    <a:pt x="1024636" y="462788"/>
                  </a:lnTo>
                  <a:lnTo>
                    <a:pt x="1032317" y="470155"/>
                  </a:lnTo>
                  <a:lnTo>
                    <a:pt x="1037701" y="478774"/>
                  </a:lnTo>
                  <a:lnTo>
                    <a:pt x="1042013" y="488130"/>
                  </a:lnTo>
                  <a:lnTo>
                    <a:pt x="1046480" y="497713"/>
                  </a:lnTo>
                  <a:lnTo>
                    <a:pt x="1050198" y="503299"/>
                  </a:lnTo>
                  <a:lnTo>
                    <a:pt x="1054798" y="508682"/>
                  </a:lnTo>
                  <a:lnTo>
                    <a:pt x="1059017" y="514518"/>
                  </a:lnTo>
                  <a:lnTo>
                    <a:pt x="1061593" y="521462"/>
                  </a:lnTo>
                  <a:lnTo>
                    <a:pt x="1060894" y="528962"/>
                  </a:lnTo>
                  <a:lnTo>
                    <a:pt x="1058576" y="536892"/>
                  </a:lnTo>
                  <a:lnTo>
                    <a:pt x="1056592" y="544822"/>
                  </a:lnTo>
                  <a:lnTo>
                    <a:pt x="1056894" y="552323"/>
                  </a:lnTo>
                  <a:lnTo>
                    <a:pt x="1064865" y="563461"/>
                  </a:lnTo>
                  <a:lnTo>
                    <a:pt x="1077896" y="569039"/>
                  </a:lnTo>
                  <a:lnTo>
                    <a:pt x="1092523" y="573593"/>
                  </a:lnTo>
                  <a:lnTo>
                    <a:pt x="1105281" y="581660"/>
                  </a:lnTo>
                  <a:lnTo>
                    <a:pt x="1112506" y="576075"/>
                  </a:lnTo>
                  <a:lnTo>
                    <a:pt x="1118314" y="569658"/>
                  </a:lnTo>
                  <a:lnTo>
                    <a:pt x="1122336" y="561907"/>
                  </a:lnTo>
                  <a:lnTo>
                    <a:pt x="1124204" y="552323"/>
                  </a:lnTo>
                  <a:lnTo>
                    <a:pt x="1136219" y="545274"/>
                  </a:lnTo>
                  <a:lnTo>
                    <a:pt x="1147270" y="537654"/>
                  </a:lnTo>
                  <a:lnTo>
                    <a:pt x="1158154" y="530034"/>
                  </a:lnTo>
                  <a:lnTo>
                    <a:pt x="1169670" y="522986"/>
                  </a:lnTo>
                  <a:lnTo>
                    <a:pt x="1194057" y="519304"/>
                  </a:lnTo>
                  <a:lnTo>
                    <a:pt x="1215326" y="510111"/>
                  </a:lnTo>
                  <a:lnTo>
                    <a:pt x="1232499" y="496464"/>
                  </a:lnTo>
                  <a:lnTo>
                    <a:pt x="1244600" y="479425"/>
                  </a:lnTo>
                  <a:lnTo>
                    <a:pt x="1232336" y="474370"/>
                  </a:lnTo>
                  <a:lnTo>
                    <a:pt x="1221740" y="468137"/>
                  </a:lnTo>
                  <a:lnTo>
                    <a:pt x="1213810" y="459833"/>
                  </a:lnTo>
                  <a:lnTo>
                    <a:pt x="1211325" y="453263"/>
                  </a:lnTo>
                  <a:lnTo>
                    <a:pt x="1196213" y="453263"/>
                  </a:lnTo>
                  <a:lnTo>
                    <a:pt x="1194308" y="448563"/>
                  </a:lnTo>
                  <a:lnTo>
                    <a:pt x="1193419" y="442213"/>
                  </a:lnTo>
                  <a:lnTo>
                    <a:pt x="1190625" y="438276"/>
                  </a:lnTo>
                  <a:lnTo>
                    <a:pt x="1152429" y="408320"/>
                  </a:lnTo>
                  <a:lnTo>
                    <a:pt x="1100455" y="397763"/>
                  </a:lnTo>
                  <a:lnTo>
                    <a:pt x="1089044" y="391372"/>
                  </a:lnTo>
                  <a:lnTo>
                    <a:pt x="1077182" y="384540"/>
                  </a:lnTo>
                  <a:lnTo>
                    <a:pt x="1064414" y="379779"/>
                  </a:lnTo>
                  <a:lnTo>
                    <a:pt x="1050290" y="379602"/>
                  </a:lnTo>
                  <a:close/>
                  <a:moveTo>
                    <a:pt x="1202944" y="446150"/>
                  </a:moveTo>
                  <a:lnTo>
                    <a:pt x="1196213" y="453263"/>
                  </a:lnTo>
                  <a:lnTo>
                    <a:pt x="1211325" y="453263"/>
                  </a:lnTo>
                  <a:lnTo>
                    <a:pt x="1209548" y="448563"/>
                  </a:lnTo>
                  <a:lnTo>
                    <a:pt x="1202944" y="446150"/>
                  </a:lnTo>
                  <a:close/>
                </a:path>
              </a:pathLst>
            </a:custGeom>
            <a:solidFill>
              <a:srgbClr val="09539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6"/>
            <p:cNvSpPr/>
            <p:nvPr/>
          </p:nvSpPr>
          <p:spPr>
            <a:xfrm>
              <a:off x="1632240" y="2184120"/>
              <a:ext cx="12240" cy="9720"/>
            </a:xfrm>
            <a:custGeom>
              <a:avLst/>
              <a:gdLst/>
              <a:ahLst/>
              <a:cxnLst/>
              <a:rect l="l" t="t" r="r" b="b"/>
              <a:pathLst>
                <a:path w="17145" h="13969">
                  <a:moveTo>
                    <a:pt x="952" y="762"/>
                  </a:moveTo>
                  <a:lnTo>
                    <a:pt x="0" y="7874"/>
                  </a:lnTo>
                  <a:lnTo>
                    <a:pt x="1892" y="13462"/>
                  </a:lnTo>
                  <a:lnTo>
                    <a:pt x="9474" y="13462"/>
                  </a:lnTo>
                  <a:lnTo>
                    <a:pt x="14223" y="11937"/>
                  </a:lnTo>
                  <a:lnTo>
                    <a:pt x="17056" y="8762"/>
                  </a:lnTo>
                  <a:lnTo>
                    <a:pt x="16116" y="2412"/>
                  </a:lnTo>
                  <a:lnTo>
                    <a:pt x="8534" y="3937"/>
                  </a:lnTo>
                  <a:lnTo>
                    <a:pt x="7581" y="0"/>
                  </a:lnTo>
                  <a:lnTo>
                    <a:pt x="952" y="76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9" name="Google Shape;65;p8"/>
            <p:cNvPicPr/>
            <p:nvPr/>
          </p:nvPicPr>
          <p:blipFill>
            <a:blip r:embed="rId6"/>
            <a:stretch/>
          </p:blipFill>
          <p:spPr>
            <a:xfrm>
              <a:off x="1906560" y="2268360"/>
              <a:ext cx="68760" cy="4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0" name="CustomShape 7"/>
            <p:cNvSpPr/>
            <p:nvPr/>
          </p:nvSpPr>
          <p:spPr>
            <a:xfrm>
              <a:off x="1853280" y="2300760"/>
              <a:ext cx="25920" cy="27000"/>
            </a:xfrm>
            <a:custGeom>
              <a:avLst/>
              <a:gdLst/>
              <a:ahLst/>
              <a:cxnLst/>
              <a:rect l="l" t="t" r="r" b="b"/>
              <a:pathLst>
                <a:path w="35559" h="36830">
                  <a:moveTo>
                    <a:pt x="0" y="29337"/>
                  </a:moveTo>
                  <a:lnTo>
                    <a:pt x="2844" y="32512"/>
                  </a:lnTo>
                  <a:lnTo>
                    <a:pt x="4749" y="36449"/>
                  </a:lnTo>
                  <a:lnTo>
                    <a:pt x="10439" y="36449"/>
                  </a:lnTo>
                  <a:lnTo>
                    <a:pt x="12880" y="29592"/>
                  </a:lnTo>
                  <a:lnTo>
                    <a:pt x="17189" y="24368"/>
                  </a:lnTo>
                  <a:lnTo>
                    <a:pt x="23098" y="20643"/>
                  </a:lnTo>
                  <a:lnTo>
                    <a:pt x="30340" y="18288"/>
                  </a:lnTo>
                  <a:lnTo>
                    <a:pt x="27495" y="8763"/>
                  </a:lnTo>
                  <a:lnTo>
                    <a:pt x="35077" y="7112"/>
                  </a:lnTo>
                  <a:lnTo>
                    <a:pt x="35077" y="0"/>
                  </a:lnTo>
                  <a:lnTo>
                    <a:pt x="22533" y="4226"/>
                  </a:lnTo>
                  <a:lnTo>
                    <a:pt x="12209" y="10191"/>
                  </a:lnTo>
                  <a:lnTo>
                    <a:pt x="4550" y="18395"/>
                  </a:lnTo>
                  <a:lnTo>
                    <a:pt x="0" y="29337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1" name="Google Shape;67;p8"/>
            <p:cNvPicPr/>
            <p:nvPr/>
          </p:nvPicPr>
          <p:blipFill>
            <a:blip r:embed="rId7"/>
            <a:stretch/>
          </p:blipFill>
          <p:spPr>
            <a:xfrm>
              <a:off x="2099520" y="2317320"/>
              <a:ext cx="91800" cy="5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Google Shape;68;p8"/>
            <p:cNvPicPr/>
            <p:nvPr/>
          </p:nvPicPr>
          <p:blipFill>
            <a:blip r:embed="rId8"/>
            <a:stretch/>
          </p:blipFill>
          <p:spPr>
            <a:xfrm>
              <a:off x="2227320" y="2366640"/>
              <a:ext cx="341280" cy="256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Google Shape;69;p8"/>
            <p:cNvPicPr/>
            <p:nvPr/>
          </p:nvPicPr>
          <p:blipFill>
            <a:blip r:embed="rId9"/>
            <a:stretch/>
          </p:blipFill>
          <p:spPr>
            <a:xfrm>
              <a:off x="2607840" y="3475800"/>
              <a:ext cx="2493000" cy="1348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Google Shape;70;p8"/>
            <p:cNvPicPr/>
            <p:nvPr/>
          </p:nvPicPr>
          <p:blipFill>
            <a:blip r:embed="rId10"/>
            <a:stretch/>
          </p:blipFill>
          <p:spPr>
            <a:xfrm>
              <a:off x="2626920" y="3495240"/>
              <a:ext cx="2416320" cy="127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Google Shape;71;p8"/>
            <p:cNvPicPr/>
            <p:nvPr/>
          </p:nvPicPr>
          <p:blipFill>
            <a:blip r:embed="rId11"/>
            <a:stretch/>
          </p:blipFill>
          <p:spPr>
            <a:xfrm>
              <a:off x="1706760" y="4392000"/>
              <a:ext cx="1016640" cy="521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6" name="CustomShape 8"/>
            <p:cNvSpPr/>
            <p:nvPr/>
          </p:nvSpPr>
          <p:spPr>
            <a:xfrm>
              <a:off x="1729440" y="4415040"/>
              <a:ext cx="932760" cy="437400"/>
            </a:xfrm>
            <a:custGeom>
              <a:avLst/>
              <a:gdLst/>
              <a:ahLst/>
              <a:cxnLst/>
              <a:rect l="l" t="t" r="r" b="b"/>
              <a:pathLst>
                <a:path w="1244600" h="584200">
                  <a:moveTo>
                    <a:pt x="7581" y="0"/>
                  </a:moveTo>
                  <a:lnTo>
                    <a:pt x="952" y="762"/>
                  </a:lnTo>
                  <a:lnTo>
                    <a:pt x="0" y="8000"/>
                  </a:lnTo>
                  <a:lnTo>
                    <a:pt x="1892" y="13588"/>
                  </a:lnTo>
                  <a:lnTo>
                    <a:pt x="9474" y="13588"/>
                  </a:lnTo>
                  <a:lnTo>
                    <a:pt x="14224" y="11937"/>
                  </a:lnTo>
                  <a:lnTo>
                    <a:pt x="17056" y="8762"/>
                  </a:lnTo>
                  <a:lnTo>
                    <a:pt x="16341" y="3937"/>
                  </a:lnTo>
                  <a:lnTo>
                    <a:pt x="8534" y="3937"/>
                  </a:lnTo>
                  <a:lnTo>
                    <a:pt x="7581" y="0"/>
                  </a:lnTo>
                  <a:close/>
                  <a:moveTo>
                    <a:pt x="16116" y="2412"/>
                  </a:moveTo>
                  <a:lnTo>
                    <a:pt x="8534" y="3937"/>
                  </a:lnTo>
                  <a:lnTo>
                    <a:pt x="16341" y="3937"/>
                  </a:lnTo>
                  <a:lnTo>
                    <a:pt x="16116" y="2412"/>
                  </a:lnTo>
                  <a:close/>
                  <a:moveTo>
                    <a:pt x="420873" y="117588"/>
                  </a:moveTo>
                  <a:lnTo>
                    <a:pt x="396803" y="122285"/>
                  </a:lnTo>
                  <a:lnTo>
                    <a:pt x="379322" y="134292"/>
                  </a:lnTo>
                  <a:lnTo>
                    <a:pt x="370636" y="154431"/>
                  </a:lnTo>
                  <a:lnTo>
                    <a:pt x="384976" y="161200"/>
                  </a:lnTo>
                  <a:lnTo>
                    <a:pt x="399913" y="167433"/>
                  </a:lnTo>
                  <a:lnTo>
                    <a:pt x="416074" y="171737"/>
                  </a:lnTo>
                  <a:lnTo>
                    <a:pt x="434086" y="172719"/>
                  </a:lnTo>
                  <a:lnTo>
                    <a:pt x="445539" y="162456"/>
                  </a:lnTo>
                  <a:lnTo>
                    <a:pt x="452374" y="148717"/>
                  </a:lnTo>
                  <a:lnTo>
                    <a:pt x="453874" y="133643"/>
                  </a:lnTo>
                  <a:lnTo>
                    <a:pt x="449326" y="119380"/>
                  </a:lnTo>
                  <a:lnTo>
                    <a:pt x="420873" y="117588"/>
                  </a:lnTo>
                  <a:close/>
                  <a:moveTo>
                    <a:pt x="329869" y="155956"/>
                  </a:moveTo>
                  <a:lnTo>
                    <a:pt x="317325" y="160256"/>
                  </a:lnTo>
                  <a:lnTo>
                    <a:pt x="307001" y="166258"/>
                  </a:lnTo>
                  <a:lnTo>
                    <a:pt x="299342" y="174476"/>
                  </a:lnTo>
                  <a:lnTo>
                    <a:pt x="294792" y="185419"/>
                  </a:lnTo>
                  <a:lnTo>
                    <a:pt x="297637" y="188594"/>
                  </a:lnTo>
                  <a:lnTo>
                    <a:pt x="299542" y="192659"/>
                  </a:lnTo>
                  <a:lnTo>
                    <a:pt x="305231" y="192659"/>
                  </a:lnTo>
                  <a:lnTo>
                    <a:pt x="307673" y="185727"/>
                  </a:lnTo>
                  <a:lnTo>
                    <a:pt x="311981" y="180451"/>
                  </a:lnTo>
                  <a:lnTo>
                    <a:pt x="317890" y="176674"/>
                  </a:lnTo>
                  <a:lnTo>
                    <a:pt x="325132" y="174244"/>
                  </a:lnTo>
                  <a:lnTo>
                    <a:pt x="322287" y="164719"/>
                  </a:lnTo>
                  <a:lnTo>
                    <a:pt x="329869" y="163194"/>
                  </a:lnTo>
                  <a:lnTo>
                    <a:pt x="329869" y="155956"/>
                  </a:lnTo>
                  <a:close/>
                  <a:moveTo>
                    <a:pt x="738002" y="246333"/>
                  </a:moveTo>
                  <a:lnTo>
                    <a:pt x="689848" y="246333"/>
                  </a:lnTo>
                  <a:lnTo>
                    <a:pt x="702569" y="247999"/>
                  </a:lnTo>
                  <a:lnTo>
                    <a:pt x="714756" y="253098"/>
                  </a:lnTo>
                  <a:lnTo>
                    <a:pt x="722332" y="250352"/>
                  </a:lnTo>
                  <a:lnTo>
                    <a:pt x="730123" y="249620"/>
                  </a:lnTo>
                  <a:lnTo>
                    <a:pt x="736865" y="247842"/>
                  </a:lnTo>
                  <a:lnTo>
                    <a:pt x="738002" y="246333"/>
                  </a:lnTo>
                  <a:close/>
                  <a:moveTo>
                    <a:pt x="646170" y="203688"/>
                  </a:moveTo>
                  <a:lnTo>
                    <a:pt x="638635" y="204120"/>
                  </a:lnTo>
                  <a:lnTo>
                    <a:pt x="632172" y="205743"/>
                  </a:lnTo>
                  <a:lnTo>
                    <a:pt x="627507" y="209296"/>
                  </a:lnTo>
                  <a:lnTo>
                    <a:pt x="638008" y="219205"/>
                  </a:lnTo>
                  <a:lnTo>
                    <a:pt x="645509" y="227704"/>
                  </a:lnTo>
                  <a:lnTo>
                    <a:pt x="652295" y="236956"/>
                  </a:lnTo>
                  <a:lnTo>
                    <a:pt x="660654" y="249123"/>
                  </a:lnTo>
                  <a:lnTo>
                    <a:pt x="676054" y="247056"/>
                  </a:lnTo>
                  <a:lnTo>
                    <a:pt x="689848" y="246333"/>
                  </a:lnTo>
                  <a:lnTo>
                    <a:pt x="738002" y="246333"/>
                  </a:lnTo>
                  <a:lnTo>
                    <a:pt x="741298" y="241960"/>
                  </a:lnTo>
                  <a:lnTo>
                    <a:pt x="734363" y="238044"/>
                  </a:lnTo>
                  <a:lnTo>
                    <a:pt x="728678" y="232635"/>
                  </a:lnTo>
                  <a:lnTo>
                    <a:pt x="725493" y="226326"/>
                  </a:lnTo>
                  <a:lnTo>
                    <a:pt x="725722" y="223647"/>
                  </a:lnTo>
                  <a:lnTo>
                    <a:pt x="712851" y="223647"/>
                  </a:lnTo>
                  <a:lnTo>
                    <a:pt x="703326" y="219709"/>
                  </a:lnTo>
                  <a:lnTo>
                    <a:pt x="705231" y="217297"/>
                  </a:lnTo>
                  <a:lnTo>
                    <a:pt x="706247" y="206883"/>
                  </a:lnTo>
                  <a:lnTo>
                    <a:pt x="700374" y="203708"/>
                  </a:lnTo>
                  <a:lnTo>
                    <a:pt x="654050" y="203708"/>
                  </a:lnTo>
                  <a:lnTo>
                    <a:pt x="646170" y="203688"/>
                  </a:lnTo>
                  <a:close/>
                  <a:moveTo>
                    <a:pt x="718566" y="218821"/>
                  </a:moveTo>
                  <a:lnTo>
                    <a:pt x="714756" y="220472"/>
                  </a:lnTo>
                  <a:lnTo>
                    <a:pt x="712851" y="223647"/>
                  </a:lnTo>
                  <a:lnTo>
                    <a:pt x="725722" y="223647"/>
                  </a:lnTo>
                  <a:lnTo>
                    <a:pt x="726059" y="219709"/>
                  </a:lnTo>
                  <a:lnTo>
                    <a:pt x="718566" y="218821"/>
                  </a:lnTo>
                  <a:close/>
                  <a:moveTo>
                    <a:pt x="677799" y="183006"/>
                  </a:moveTo>
                  <a:lnTo>
                    <a:pt x="670087" y="186688"/>
                  </a:lnTo>
                  <a:lnTo>
                    <a:pt x="664495" y="192166"/>
                  </a:lnTo>
                  <a:lnTo>
                    <a:pt x="659618" y="198241"/>
                  </a:lnTo>
                  <a:lnTo>
                    <a:pt x="654050" y="203708"/>
                  </a:lnTo>
                  <a:lnTo>
                    <a:pt x="700374" y="203708"/>
                  </a:lnTo>
                  <a:lnTo>
                    <a:pt x="697926" y="202384"/>
                  </a:lnTo>
                  <a:lnTo>
                    <a:pt x="686619" y="188005"/>
                  </a:lnTo>
                  <a:lnTo>
                    <a:pt x="677799" y="183006"/>
                  </a:lnTo>
                  <a:close/>
                  <a:moveTo>
                    <a:pt x="884979" y="270814"/>
                  </a:moveTo>
                  <a:lnTo>
                    <a:pt x="828708" y="270814"/>
                  </a:lnTo>
                  <a:lnTo>
                    <a:pt x="858948" y="273799"/>
                  </a:lnTo>
                  <a:lnTo>
                    <a:pt x="884402" y="271411"/>
                  </a:lnTo>
                  <a:lnTo>
                    <a:pt x="884979" y="270814"/>
                  </a:lnTo>
                  <a:close/>
                  <a:moveTo>
                    <a:pt x="803783" y="250710"/>
                  </a:moveTo>
                  <a:lnTo>
                    <a:pt x="805338" y="256406"/>
                  </a:lnTo>
                  <a:lnTo>
                    <a:pt x="802417" y="260461"/>
                  </a:lnTo>
                  <a:lnTo>
                    <a:pt x="798782" y="264816"/>
                  </a:lnTo>
                  <a:lnTo>
                    <a:pt x="798195" y="271411"/>
                  </a:lnTo>
                  <a:lnTo>
                    <a:pt x="828708" y="270814"/>
                  </a:lnTo>
                  <a:lnTo>
                    <a:pt x="884979" y="270814"/>
                  </a:lnTo>
                  <a:lnTo>
                    <a:pt x="900369" y="254892"/>
                  </a:lnTo>
                  <a:lnTo>
                    <a:pt x="873125" y="254892"/>
                  </a:lnTo>
                  <a:lnTo>
                    <a:pt x="862230" y="254694"/>
                  </a:lnTo>
                  <a:lnTo>
                    <a:pt x="860299" y="253625"/>
                  </a:lnTo>
                  <a:lnTo>
                    <a:pt x="844770" y="253625"/>
                  </a:lnTo>
                  <a:lnTo>
                    <a:pt x="831929" y="253498"/>
                  </a:lnTo>
                  <a:lnTo>
                    <a:pt x="817112" y="251580"/>
                  </a:lnTo>
                  <a:lnTo>
                    <a:pt x="803783" y="250710"/>
                  </a:lnTo>
                  <a:close/>
                  <a:moveTo>
                    <a:pt x="885638" y="253598"/>
                  </a:moveTo>
                  <a:lnTo>
                    <a:pt x="873125" y="254892"/>
                  </a:lnTo>
                  <a:lnTo>
                    <a:pt x="900369" y="254892"/>
                  </a:lnTo>
                  <a:lnTo>
                    <a:pt x="900557" y="254698"/>
                  </a:lnTo>
                  <a:lnTo>
                    <a:pt x="885638" y="253598"/>
                  </a:lnTo>
                  <a:close/>
                  <a:moveTo>
                    <a:pt x="852170" y="249123"/>
                  </a:moveTo>
                  <a:lnTo>
                    <a:pt x="844770" y="253625"/>
                  </a:lnTo>
                  <a:lnTo>
                    <a:pt x="860299" y="253625"/>
                  </a:lnTo>
                  <a:lnTo>
                    <a:pt x="852170" y="249123"/>
                  </a:lnTo>
                  <a:close/>
                  <a:moveTo>
                    <a:pt x="925790" y="338165"/>
                  </a:moveTo>
                  <a:lnTo>
                    <a:pt x="917225" y="340850"/>
                  </a:lnTo>
                  <a:lnTo>
                    <a:pt x="910231" y="346227"/>
                  </a:lnTo>
                  <a:lnTo>
                    <a:pt x="906145" y="353390"/>
                  </a:lnTo>
                  <a:lnTo>
                    <a:pt x="913350" y="354929"/>
                  </a:lnTo>
                  <a:lnTo>
                    <a:pt x="921496" y="354380"/>
                  </a:lnTo>
                  <a:lnTo>
                    <a:pt x="929808" y="352936"/>
                  </a:lnTo>
                  <a:lnTo>
                    <a:pt x="937514" y="351790"/>
                  </a:lnTo>
                  <a:lnTo>
                    <a:pt x="933706" y="346224"/>
                  </a:lnTo>
                  <a:lnTo>
                    <a:pt x="937514" y="342239"/>
                  </a:lnTo>
                  <a:lnTo>
                    <a:pt x="934592" y="339064"/>
                  </a:lnTo>
                  <a:lnTo>
                    <a:pt x="925790" y="338165"/>
                  </a:lnTo>
                  <a:close/>
                  <a:moveTo>
                    <a:pt x="1026512" y="309613"/>
                  </a:moveTo>
                  <a:lnTo>
                    <a:pt x="941323" y="309613"/>
                  </a:lnTo>
                  <a:lnTo>
                    <a:pt x="945028" y="315554"/>
                  </a:lnTo>
                  <a:lnTo>
                    <a:pt x="946959" y="323138"/>
                  </a:lnTo>
                  <a:lnTo>
                    <a:pt x="948199" y="331323"/>
                  </a:lnTo>
                  <a:lnTo>
                    <a:pt x="949833" y="339064"/>
                  </a:lnTo>
                  <a:lnTo>
                    <a:pt x="954532" y="339064"/>
                  </a:lnTo>
                  <a:lnTo>
                    <a:pt x="957326" y="339852"/>
                  </a:lnTo>
                  <a:lnTo>
                    <a:pt x="959231" y="342239"/>
                  </a:lnTo>
                  <a:lnTo>
                    <a:pt x="980707" y="336409"/>
                  </a:lnTo>
                  <a:lnTo>
                    <a:pt x="1002363" y="331995"/>
                  </a:lnTo>
                  <a:lnTo>
                    <a:pt x="1019756" y="323549"/>
                  </a:lnTo>
                  <a:lnTo>
                    <a:pt x="1026512" y="309613"/>
                  </a:lnTo>
                  <a:close/>
                  <a:moveTo>
                    <a:pt x="918670" y="275183"/>
                  </a:moveTo>
                  <a:lnTo>
                    <a:pt x="906702" y="278541"/>
                  </a:lnTo>
                  <a:lnTo>
                    <a:pt x="902462" y="291299"/>
                  </a:lnTo>
                  <a:lnTo>
                    <a:pt x="906641" y="300653"/>
                  </a:lnTo>
                  <a:lnTo>
                    <a:pt x="916178" y="308214"/>
                  </a:lnTo>
                  <a:lnTo>
                    <a:pt x="928572" y="311897"/>
                  </a:lnTo>
                  <a:lnTo>
                    <a:pt x="941323" y="309613"/>
                  </a:lnTo>
                  <a:lnTo>
                    <a:pt x="1026512" y="309613"/>
                  </a:lnTo>
                  <a:lnTo>
                    <a:pt x="1028446" y="305625"/>
                  </a:lnTo>
                  <a:lnTo>
                    <a:pt x="1006357" y="297123"/>
                  </a:lnTo>
                  <a:lnTo>
                    <a:pt x="993713" y="291299"/>
                  </a:lnTo>
                  <a:lnTo>
                    <a:pt x="944117" y="291299"/>
                  </a:lnTo>
                  <a:lnTo>
                    <a:pt x="932947" y="279884"/>
                  </a:lnTo>
                  <a:lnTo>
                    <a:pt x="918670" y="275183"/>
                  </a:lnTo>
                  <a:close/>
                  <a:moveTo>
                    <a:pt x="965706" y="283692"/>
                  </a:moveTo>
                  <a:lnTo>
                    <a:pt x="944117" y="291299"/>
                  </a:lnTo>
                  <a:lnTo>
                    <a:pt x="993713" y="291299"/>
                  </a:lnTo>
                  <a:lnTo>
                    <a:pt x="985948" y="287723"/>
                  </a:lnTo>
                  <a:lnTo>
                    <a:pt x="965706" y="283692"/>
                  </a:lnTo>
                  <a:close/>
                  <a:moveTo>
                    <a:pt x="862810" y="291586"/>
                  </a:moveTo>
                  <a:lnTo>
                    <a:pt x="841756" y="298462"/>
                  </a:lnTo>
                  <a:lnTo>
                    <a:pt x="847236" y="303564"/>
                  </a:lnTo>
                  <a:lnTo>
                    <a:pt x="852074" y="309410"/>
                  </a:lnTo>
                  <a:lnTo>
                    <a:pt x="856007" y="316150"/>
                  </a:lnTo>
                  <a:lnTo>
                    <a:pt x="858773" y="323938"/>
                  </a:lnTo>
                  <a:lnTo>
                    <a:pt x="883582" y="316934"/>
                  </a:lnTo>
                  <a:lnTo>
                    <a:pt x="880840" y="301947"/>
                  </a:lnTo>
                  <a:lnTo>
                    <a:pt x="862810" y="291586"/>
                  </a:lnTo>
                  <a:close/>
                  <a:moveTo>
                    <a:pt x="1050290" y="381241"/>
                  </a:moveTo>
                  <a:lnTo>
                    <a:pt x="1048385" y="381241"/>
                  </a:lnTo>
                  <a:lnTo>
                    <a:pt x="1047496" y="382041"/>
                  </a:lnTo>
                  <a:lnTo>
                    <a:pt x="1046479" y="382828"/>
                  </a:lnTo>
                  <a:lnTo>
                    <a:pt x="1046341" y="396104"/>
                  </a:lnTo>
                  <a:lnTo>
                    <a:pt x="1050893" y="405420"/>
                  </a:lnTo>
                  <a:lnTo>
                    <a:pt x="1057017" y="413391"/>
                  </a:lnTo>
                  <a:lnTo>
                    <a:pt x="1061592" y="422630"/>
                  </a:lnTo>
                  <a:lnTo>
                    <a:pt x="1052371" y="433360"/>
                  </a:lnTo>
                  <a:lnTo>
                    <a:pt x="1041733" y="442823"/>
                  </a:lnTo>
                  <a:lnTo>
                    <a:pt x="1031785" y="452734"/>
                  </a:lnTo>
                  <a:lnTo>
                    <a:pt x="1024635" y="464807"/>
                  </a:lnTo>
                  <a:lnTo>
                    <a:pt x="1032317" y="472185"/>
                  </a:lnTo>
                  <a:lnTo>
                    <a:pt x="1037701" y="480829"/>
                  </a:lnTo>
                  <a:lnTo>
                    <a:pt x="1042013" y="490219"/>
                  </a:lnTo>
                  <a:lnTo>
                    <a:pt x="1046479" y="499833"/>
                  </a:lnTo>
                  <a:lnTo>
                    <a:pt x="1050198" y="505468"/>
                  </a:lnTo>
                  <a:lnTo>
                    <a:pt x="1054798" y="510876"/>
                  </a:lnTo>
                  <a:lnTo>
                    <a:pt x="1059017" y="516732"/>
                  </a:lnTo>
                  <a:lnTo>
                    <a:pt x="1061592" y="523709"/>
                  </a:lnTo>
                  <a:lnTo>
                    <a:pt x="1060894" y="531245"/>
                  </a:lnTo>
                  <a:lnTo>
                    <a:pt x="1058576" y="539229"/>
                  </a:lnTo>
                  <a:lnTo>
                    <a:pt x="1056592" y="547212"/>
                  </a:lnTo>
                  <a:lnTo>
                    <a:pt x="1056894" y="554748"/>
                  </a:lnTo>
                  <a:lnTo>
                    <a:pt x="1064865" y="565956"/>
                  </a:lnTo>
                  <a:lnTo>
                    <a:pt x="1077896" y="571565"/>
                  </a:lnTo>
                  <a:lnTo>
                    <a:pt x="1092523" y="576128"/>
                  </a:lnTo>
                  <a:lnTo>
                    <a:pt x="1105281" y="584200"/>
                  </a:lnTo>
                  <a:lnTo>
                    <a:pt x="1112506" y="578590"/>
                  </a:lnTo>
                  <a:lnTo>
                    <a:pt x="1118314" y="572160"/>
                  </a:lnTo>
                  <a:lnTo>
                    <a:pt x="1122336" y="564386"/>
                  </a:lnTo>
                  <a:lnTo>
                    <a:pt x="1124204" y="554748"/>
                  </a:lnTo>
                  <a:lnTo>
                    <a:pt x="1136219" y="547687"/>
                  </a:lnTo>
                  <a:lnTo>
                    <a:pt x="1147270" y="540027"/>
                  </a:lnTo>
                  <a:lnTo>
                    <a:pt x="1158154" y="532365"/>
                  </a:lnTo>
                  <a:lnTo>
                    <a:pt x="1169670" y="525297"/>
                  </a:lnTo>
                  <a:lnTo>
                    <a:pt x="1194057" y="521595"/>
                  </a:lnTo>
                  <a:lnTo>
                    <a:pt x="1215326" y="512368"/>
                  </a:lnTo>
                  <a:lnTo>
                    <a:pt x="1232499" y="498665"/>
                  </a:lnTo>
                  <a:lnTo>
                    <a:pt x="1244600" y="481533"/>
                  </a:lnTo>
                  <a:lnTo>
                    <a:pt x="1232336" y="476454"/>
                  </a:lnTo>
                  <a:lnTo>
                    <a:pt x="1221740" y="470184"/>
                  </a:lnTo>
                  <a:lnTo>
                    <a:pt x="1213810" y="461825"/>
                  </a:lnTo>
                  <a:lnTo>
                    <a:pt x="1211342" y="455256"/>
                  </a:lnTo>
                  <a:lnTo>
                    <a:pt x="1196213" y="455256"/>
                  </a:lnTo>
                  <a:lnTo>
                    <a:pt x="1194308" y="450481"/>
                  </a:lnTo>
                  <a:lnTo>
                    <a:pt x="1193419" y="444119"/>
                  </a:lnTo>
                  <a:lnTo>
                    <a:pt x="1190625" y="440143"/>
                  </a:lnTo>
                  <a:lnTo>
                    <a:pt x="1152429" y="410092"/>
                  </a:lnTo>
                  <a:lnTo>
                    <a:pt x="1100455" y="399541"/>
                  </a:lnTo>
                  <a:lnTo>
                    <a:pt x="1089044" y="393101"/>
                  </a:lnTo>
                  <a:lnTo>
                    <a:pt x="1077182" y="386214"/>
                  </a:lnTo>
                  <a:lnTo>
                    <a:pt x="1064414" y="381416"/>
                  </a:lnTo>
                  <a:lnTo>
                    <a:pt x="1050290" y="381241"/>
                  </a:lnTo>
                  <a:close/>
                  <a:moveTo>
                    <a:pt x="1202944" y="448094"/>
                  </a:moveTo>
                  <a:lnTo>
                    <a:pt x="1196213" y="455256"/>
                  </a:lnTo>
                  <a:lnTo>
                    <a:pt x="1211342" y="455256"/>
                  </a:lnTo>
                  <a:lnTo>
                    <a:pt x="1209548" y="450481"/>
                  </a:lnTo>
                  <a:lnTo>
                    <a:pt x="1202944" y="44809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9"/>
            <p:cNvSpPr/>
            <p:nvPr/>
          </p:nvSpPr>
          <p:spPr>
            <a:xfrm>
              <a:off x="1729440" y="4415040"/>
              <a:ext cx="12240" cy="9720"/>
            </a:xfrm>
            <a:custGeom>
              <a:avLst/>
              <a:gdLst/>
              <a:ahLst/>
              <a:cxnLst/>
              <a:rect l="l" t="t" r="r" b="b"/>
              <a:pathLst>
                <a:path w="17144" h="13970">
                  <a:moveTo>
                    <a:pt x="952" y="762"/>
                  </a:moveTo>
                  <a:lnTo>
                    <a:pt x="0" y="8000"/>
                  </a:lnTo>
                  <a:lnTo>
                    <a:pt x="1892" y="13588"/>
                  </a:lnTo>
                  <a:lnTo>
                    <a:pt x="9474" y="13588"/>
                  </a:lnTo>
                  <a:lnTo>
                    <a:pt x="14224" y="11937"/>
                  </a:lnTo>
                  <a:lnTo>
                    <a:pt x="17056" y="8762"/>
                  </a:lnTo>
                  <a:lnTo>
                    <a:pt x="16116" y="2412"/>
                  </a:lnTo>
                  <a:lnTo>
                    <a:pt x="8534" y="3937"/>
                  </a:lnTo>
                  <a:lnTo>
                    <a:pt x="7581" y="0"/>
                  </a:lnTo>
                  <a:lnTo>
                    <a:pt x="952" y="76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8" name="Google Shape;74;p8"/>
            <p:cNvPicPr/>
            <p:nvPr/>
          </p:nvPicPr>
          <p:blipFill>
            <a:blip r:embed="rId12"/>
            <a:stretch/>
          </p:blipFill>
          <p:spPr>
            <a:xfrm>
              <a:off x="2003760" y="4499640"/>
              <a:ext cx="68760" cy="4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CustomShape 10"/>
            <p:cNvSpPr/>
            <p:nvPr/>
          </p:nvSpPr>
          <p:spPr>
            <a:xfrm>
              <a:off x="1950480" y="4532040"/>
              <a:ext cx="25920" cy="27000"/>
            </a:xfrm>
            <a:custGeom>
              <a:avLst/>
              <a:gdLst/>
              <a:ahLst/>
              <a:cxnLst/>
              <a:rect l="l" t="t" r="r" b="b"/>
              <a:pathLst>
                <a:path w="35559" h="36829">
                  <a:moveTo>
                    <a:pt x="0" y="29464"/>
                  </a:moveTo>
                  <a:lnTo>
                    <a:pt x="2844" y="32639"/>
                  </a:lnTo>
                  <a:lnTo>
                    <a:pt x="4749" y="36703"/>
                  </a:lnTo>
                  <a:lnTo>
                    <a:pt x="10439" y="36703"/>
                  </a:lnTo>
                  <a:lnTo>
                    <a:pt x="12880" y="29771"/>
                  </a:lnTo>
                  <a:lnTo>
                    <a:pt x="17189" y="24495"/>
                  </a:lnTo>
                  <a:lnTo>
                    <a:pt x="23098" y="20718"/>
                  </a:lnTo>
                  <a:lnTo>
                    <a:pt x="30340" y="18288"/>
                  </a:lnTo>
                  <a:lnTo>
                    <a:pt x="27495" y="8763"/>
                  </a:lnTo>
                  <a:lnTo>
                    <a:pt x="35077" y="7239"/>
                  </a:lnTo>
                  <a:lnTo>
                    <a:pt x="35077" y="0"/>
                  </a:lnTo>
                  <a:lnTo>
                    <a:pt x="22533" y="4300"/>
                  </a:lnTo>
                  <a:lnTo>
                    <a:pt x="12209" y="10302"/>
                  </a:lnTo>
                  <a:lnTo>
                    <a:pt x="4550" y="18520"/>
                  </a:lnTo>
                  <a:lnTo>
                    <a:pt x="0" y="29464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60" name="Google Shape;76;p8"/>
            <p:cNvPicPr/>
            <p:nvPr/>
          </p:nvPicPr>
          <p:blipFill>
            <a:blip r:embed="rId13"/>
            <a:stretch/>
          </p:blipFill>
          <p:spPr>
            <a:xfrm>
              <a:off x="2196360" y="4548600"/>
              <a:ext cx="91800" cy="5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Google Shape;77;p8"/>
            <p:cNvPicPr/>
            <p:nvPr/>
          </p:nvPicPr>
          <p:blipFill>
            <a:blip r:embed="rId14"/>
            <a:stretch/>
          </p:blipFill>
          <p:spPr>
            <a:xfrm>
              <a:off x="2324520" y="4598280"/>
              <a:ext cx="341280" cy="257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Google Shape;78;p8"/>
            <p:cNvPicPr/>
            <p:nvPr/>
          </p:nvPicPr>
          <p:blipFill>
            <a:blip r:embed="rId15"/>
            <a:stretch/>
          </p:blipFill>
          <p:spPr>
            <a:xfrm>
              <a:off x="1743120" y="1594080"/>
              <a:ext cx="861840" cy="623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Google Shape;79;p8"/>
            <p:cNvPicPr/>
            <p:nvPr/>
          </p:nvPicPr>
          <p:blipFill>
            <a:blip r:embed="rId16"/>
            <a:stretch/>
          </p:blipFill>
          <p:spPr>
            <a:xfrm>
              <a:off x="1714320" y="3580920"/>
              <a:ext cx="861840" cy="623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CustomShape 11"/>
            <p:cNvSpPr/>
            <p:nvPr/>
          </p:nvSpPr>
          <p:spPr>
            <a:xfrm>
              <a:off x="5127120" y="2011680"/>
              <a:ext cx="220320" cy="147960"/>
            </a:xfrm>
            <a:custGeom>
              <a:avLst/>
              <a:gdLst/>
              <a:ahLst/>
              <a:cxnLst/>
              <a:rect l="l" t="t" r="r" b="b"/>
              <a:pathLst>
                <a:path w="294639" h="198119">
                  <a:moveTo>
                    <a:pt x="294639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94639" y="19812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ECB3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2"/>
            <p:cNvSpPr/>
            <p:nvPr/>
          </p:nvSpPr>
          <p:spPr>
            <a:xfrm>
              <a:off x="5127120" y="2011680"/>
              <a:ext cx="220320" cy="147960"/>
            </a:xfrm>
            <a:custGeom>
              <a:avLst/>
              <a:gdLst/>
              <a:ahLst/>
              <a:cxnLst/>
              <a:rect l="l" t="t" r="r" b="b"/>
              <a:pathLst>
                <a:path w="294639" h="198119">
                  <a:moveTo>
                    <a:pt x="0" y="198120"/>
                  </a:moveTo>
                  <a:lnTo>
                    <a:pt x="294639" y="19812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noFill/>
            <a:ln w="12600">
              <a:solidFill>
                <a:srgbClr val="2E52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13"/>
            <p:cNvSpPr/>
            <p:nvPr/>
          </p:nvSpPr>
          <p:spPr>
            <a:xfrm>
              <a:off x="5140440" y="2432880"/>
              <a:ext cx="220320" cy="147960"/>
            </a:xfrm>
            <a:custGeom>
              <a:avLst/>
              <a:gdLst/>
              <a:ahLst/>
              <a:cxnLst/>
              <a:rect l="l" t="t" r="r" b="b"/>
              <a:pathLst>
                <a:path w="294639" h="198119">
                  <a:moveTo>
                    <a:pt x="294639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94639" y="19812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9539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14"/>
            <p:cNvSpPr/>
            <p:nvPr/>
          </p:nvSpPr>
          <p:spPr>
            <a:xfrm>
              <a:off x="5140440" y="2432880"/>
              <a:ext cx="220320" cy="147960"/>
            </a:xfrm>
            <a:custGeom>
              <a:avLst/>
              <a:gdLst/>
              <a:ahLst/>
              <a:cxnLst/>
              <a:rect l="l" t="t" r="r" b="b"/>
              <a:pathLst>
                <a:path w="294639" h="198119">
                  <a:moveTo>
                    <a:pt x="0" y="198120"/>
                  </a:moveTo>
                  <a:lnTo>
                    <a:pt x="294639" y="19812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noFill/>
            <a:ln w="12600">
              <a:solidFill>
                <a:srgbClr val="2E52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15"/>
            <p:cNvSpPr/>
            <p:nvPr/>
          </p:nvSpPr>
          <p:spPr>
            <a:xfrm>
              <a:off x="5115600" y="2804400"/>
              <a:ext cx="222120" cy="147960"/>
            </a:xfrm>
            <a:custGeom>
              <a:avLst/>
              <a:gdLst/>
              <a:ahLst/>
              <a:cxnLst/>
              <a:rect l="l" t="t" r="r" b="b"/>
              <a:pathLst>
                <a:path w="297179" h="198120">
                  <a:moveTo>
                    <a:pt x="297179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97179" y="19812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7B1F6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16"/>
            <p:cNvSpPr/>
            <p:nvPr/>
          </p:nvSpPr>
          <p:spPr>
            <a:xfrm>
              <a:off x="5115600" y="2804400"/>
              <a:ext cx="222120" cy="147960"/>
            </a:xfrm>
            <a:custGeom>
              <a:avLst/>
              <a:gdLst/>
              <a:ahLst/>
              <a:cxnLst/>
              <a:rect l="l" t="t" r="r" b="b"/>
              <a:pathLst>
                <a:path w="297179" h="198120">
                  <a:moveTo>
                    <a:pt x="0" y="198120"/>
                  </a:moveTo>
                  <a:lnTo>
                    <a:pt x="297179" y="198120"/>
                  </a:lnTo>
                  <a:lnTo>
                    <a:pt x="297179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noFill/>
            <a:ln w="12600">
              <a:solidFill>
                <a:srgbClr val="2E52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17"/>
            <p:cNvSpPr/>
            <p:nvPr/>
          </p:nvSpPr>
          <p:spPr>
            <a:xfrm>
              <a:off x="5127120" y="3231000"/>
              <a:ext cx="220320" cy="149760"/>
            </a:xfrm>
            <a:custGeom>
              <a:avLst/>
              <a:gdLst/>
              <a:ahLst/>
              <a:cxnLst/>
              <a:rect l="l" t="t" r="r" b="b"/>
              <a:pathLst>
                <a:path w="294639" h="200660">
                  <a:moveTo>
                    <a:pt x="294639" y="0"/>
                  </a:moveTo>
                  <a:lnTo>
                    <a:pt x="0" y="0"/>
                  </a:lnTo>
                  <a:lnTo>
                    <a:pt x="0" y="200660"/>
                  </a:lnTo>
                  <a:lnTo>
                    <a:pt x="294639" y="20066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18"/>
            <p:cNvSpPr/>
            <p:nvPr/>
          </p:nvSpPr>
          <p:spPr>
            <a:xfrm>
              <a:off x="5127120" y="3231000"/>
              <a:ext cx="220320" cy="149760"/>
            </a:xfrm>
            <a:custGeom>
              <a:avLst/>
              <a:gdLst/>
              <a:ahLst/>
              <a:cxnLst/>
              <a:rect l="l" t="t" r="r" b="b"/>
              <a:pathLst>
                <a:path w="294639" h="200660">
                  <a:moveTo>
                    <a:pt x="0" y="200660"/>
                  </a:moveTo>
                  <a:lnTo>
                    <a:pt x="294639" y="20066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200660"/>
                  </a:lnTo>
                  <a:close/>
                </a:path>
              </a:pathLst>
            </a:custGeom>
            <a:noFill/>
            <a:ln w="12600">
              <a:solidFill>
                <a:srgbClr val="2E52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2" name="CustomShape 19"/>
          <p:cNvSpPr/>
          <p:nvPr/>
        </p:nvSpPr>
        <p:spPr>
          <a:xfrm>
            <a:off x="5425920" y="1746720"/>
            <a:ext cx="1572840" cy="12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>
            <a:spAutoFit/>
          </a:bodyPr>
          <a:lstStyle/>
          <a:p>
            <a:pPr marL="9360"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Calibri"/>
              </a:rPr>
              <a:t>Key:</a:t>
            </a:r>
            <a:endParaRPr lang="en-US" sz="1350" b="0" strike="noStrike" spc="-1"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Calibri"/>
              </a:rPr>
              <a:t>1-2 local Leagues</a:t>
            </a:r>
            <a:endParaRPr lang="en-US" sz="1350" b="0" strike="noStrike" spc="-1">
              <a:latin typeface="Arial"/>
            </a:endParaRPr>
          </a:p>
          <a:p>
            <a:pPr marL="9360">
              <a:lnSpc>
                <a:spcPct val="100000"/>
              </a:lnSpc>
              <a:spcBef>
                <a:spcPts val="14"/>
              </a:spcBef>
            </a:pPr>
            <a:endParaRPr lang="en-US" sz="1350" b="0" strike="noStrike" spc="-1"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Calibri"/>
              </a:rPr>
              <a:t>Many Local Leagues</a:t>
            </a:r>
            <a:endParaRPr lang="en-US" sz="1350" b="0" strike="noStrike" spc="-1">
              <a:latin typeface="Arial"/>
            </a:endParaRPr>
          </a:p>
          <a:p>
            <a:pPr marL="9360">
              <a:lnSpc>
                <a:spcPct val="100000"/>
              </a:lnSpc>
              <a:spcBef>
                <a:spcPts val="23"/>
              </a:spcBef>
            </a:pPr>
            <a:endParaRPr lang="en-US" sz="1350" b="0" strike="noStrike" spc="-1"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Calibri"/>
              </a:rPr>
              <a:t>Entire State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173" name="CustomShape 20"/>
          <p:cNvSpPr/>
          <p:nvPr/>
        </p:nvSpPr>
        <p:spPr>
          <a:xfrm>
            <a:off x="5425920" y="3124251"/>
            <a:ext cx="1276920" cy="2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360" rIns="0" bIns="0">
            <a:spAutoFit/>
          </a:bodyPr>
          <a:lstStyle/>
          <a:p>
            <a:pPr marL="9360"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Calibri"/>
              </a:rPr>
              <a:t>No Leagues</a:t>
            </a:r>
            <a:endParaRPr lang="en-US" sz="13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326840" y="1026000"/>
            <a:ext cx="4253040" cy="39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Google Shape;95;p9"/>
          <p:cNvPicPr/>
          <p:nvPr/>
        </p:nvPicPr>
        <p:blipFill>
          <a:blip r:embed="rId3"/>
          <a:stretch/>
        </p:blipFill>
        <p:spPr>
          <a:xfrm>
            <a:off x="216000" y="1222200"/>
            <a:ext cx="3632760" cy="259200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4551480" y="709200"/>
            <a:ext cx="4406400" cy="3887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9040" rIns="0" bIns="0">
            <a:spAutoFit/>
          </a:bodyPr>
          <a:lstStyle/>
          <a:p>
            <a:pPr marL="457200" indent="-342360">
              <a:lnSpc>
                <a:spcPct val="100000"/>
              </a:lnSpc>
              <a:buClr>
                <a:srgbClr val="C00000"/>
              </a:buClr>
              <a:buFont typeface="Calibri"/>
              <a:buChar char="●"/>
            </a:pPr>
            <a:r>
              <a:rPr lang="en-US" sz="18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2020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Served 6.1 million users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13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Launched Spanish website</a:t>
            </a:r>
            <a:endParaRPr lang="en-US" sz="1800" b="0" strike="noStrike" spc="-1" dirty="0">
              <a:latin typeface="Arial"/>
            </a:endParaRPr>
          </a:p>
          <a:p>
            <a:pPr marL="1371600" lvl="2" indent="-342360">
              <a:lnSpc>
                <a:spcPct val="113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VOTE411.org/es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450+ Leagues from 44 states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14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Detailed candidate information on 41,000 candidates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14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Candidates from 23,000 races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14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AZ site had ≈ 58K visitors</a:t>
            </a:r>
            <a:endParaRPr lang="en-US" sz="1800" b="0" strike="noStrike" spc="-1" dirty="0"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C00000"/>
              </a:buClr>
              <a:buFont typeface="Calibri"/>
              <a:buChar char="●"/>
            </a:pPr>
            <a:r>
              <a:rPr lang="en-US" sz="18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2021 (to date)</a:t>
            </a:r>
            <a:r>
              <a:rPr lang="en-US" sz="18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300+ Leagues from 31 states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Served 435,000 users</a:t>
            </a:r>
            <a:endParaRPr lang="en-US" sz="1800" b="0" strike="noStrike" spc="-1" dirty="0">
              <a:latin typeface="Arial"/>
            </a:endParaRPr>
          </a:p>
          <a:p>
            <a:pPr marL="914400" lvl="1" indent="-34236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Launching new features!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16000" y="579600"/>
            <a:ext cx="4253040" cy="44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b="1" strike="noStrike" spc="-1">
                <a:solidFill>
                  <a:srgbClr val="C00000"/>
                </a:solidFill>
                <a:latin typeface="Merriweather"/>
                <a:ea typeface="Merriweather"/>
              </a:rPr>
              <a:t>BENCHMARK - BY THE NUMBERS</a:t>
            </a:r>
            <a:endParaRPr lang="en-US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11760" y="596520"/>
            <a:ext cx="851976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7000"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State &amp; Local Elections and Why They Matter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520720" y="1241280"/>
            <a:ext cx="6471360" cy="38933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State and local elections impact our daily lives in countless ways that our national elections never could, including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Directly control the budgets and policies that are key to our quality of life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Determining how much funding our schools receive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Whether we invest in employment programs 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Law enforcement budgets &amp; how we handle police conduct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Funding and maintenance of infrastructure, including roads, bridges, water systems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Funding and maintenance of cultural &amp; community institutions like</a:t>
            </a:r>
            <a:endParaRPr lang="en-US" sz="14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libraries &amp; parks</a:t>
            </a:r>
            <a:endParaRPr lang="en-US" sz="1400" b="0" strike="noStrike" spc="-1" dirty="0">
              <a:latin typeface="Arial"/>
            </a:endParaRPr>
          </a:p>
          <a:p>
            <a:pPr marL="457200" indent="-31680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40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One major reason for notoriously low voter turnout for local and state elections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People don't have enough information or easy access to trusted sources</a:t>
            </a:r>
            <a:endParaRPr lang="en-US" sz="1400" b="0" strike="noStrike" spc="-1" dirty="0">
              <a:latin typeface="Arial"/>
            </a:endParaRPr>
          </a:p>
          <a:p>
            <a:pPr marL="914400" lvl="1" indent="-316800">
              <a:lnSpc>
                <a:spcPct val="100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4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According to a study by the National Civic League, "lower turnout is frequently a result of a lack of awareness of the candidates and issues."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“Election Information You Need - Your Voice, Your Vote”</a:t>
            </a:r>
            <a:endParaRPr lang="en-US" sz="1700" b="0" strike="noStrike" spc="-1" dirty="0">
              <a:latin typeface="Arial"/>
            </a:endParaRPr>
          </a:p>
        </p:txBody>
      </p:sp>
      <p:pic>
        <p:nvPicPr>
          <p:cNvPr id="180" name="Google Shape;104;p10"/>
          <p:cNvPicPr/>
          <p:nvPr/>
        </p:nvPicPr>
        <p:blipFill>
          <a:blip r:embed="rId3"/>
          <a:stretch/>
        </p:blipFill>
        <p:spPr>
          <a:xfrm>
            <a:off x="152640" y="1882800"/>
            <a:ext cx="2367360" cy="148176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2887200" y="4411080"/>
            <a:ext cx="59446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15720" y="988560"/>
            <a:ext cx="6909120" cy="35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2279880" y="515160"/>
            <a:ext cx="39603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20" b="1" strike="noStrike" spc="-1">
                <a:solidFill>
                  <a:srgbClr val="C00000"/>
                </a:solidFill>
                <a:latin typeface="Merriweather"/>
                <a:ea typeface="Merriweather"/>
              </a:rPr>
              <a:t>Licensing VOTE411 </a:t>
            </a:r>
            <a:endParaRPr lang="en-US" sz="272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28600" y="1248840"/>
            <a:ext cx="82911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57200" indent="-36756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22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To ensure that all local leagues can participate LWVAZ purchased statewide licenses </a:t>
            </a:r>
            <a:r>
              <a:rPr lang="en-US" sz="2200" spc="-1" dirty="0">
                <a:solidFill>
                  <a:srgbClr val="0000FF"/>
                </a:solidFill>
                <a:latin typeface="Calibri"/>
                <a:ea typeface="Calibri"/>
              </a:rPr>
              <a:t>through </a:t>
            </a:r>
            <a:r>
              <a:rPr lang="en-US" sz="22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2023</a:t>
            </a:r>
          </a:p>
          <a:p>
            <a:pPr marL="89640">
              <a:lnSpc>
                <a:spcPct val="100000"/>
              </a:lnSpc>
              <a:buClr>
                <a:srgbClr val="0000FF"/>
              </a:buClr>
            </a:pPr>
            <a:endParaRPr lang="en-US" sz="1200" b="0" strike="noStrike" spc="-1" dirty="0">
              <a:latin typeface="Arial"/>
            </a:endParaRPr>
          </a:p>
          <a:p>
            <a:pPr marL="457200" indent="-361080">
              <a:lnSpc>
                <a:spcPct val="11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21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The statewide license allows</a:t>
            </a:r>
            <a:endParaRPr lang="en-US" sz="2100" b="0" strike="noStrike" spc="-1" dirty="0">
              <a:latin typeface="Arial"/>
            </a:endParaRPr>
          </a:p>
          <a:p>
            <a:pPr marL="914400" lvl="1" indent="-348480">
              <a:lnSpc>
                <a:spcPct val="11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9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Posting information for all Federal, state and local elections (candidates, ballot measures and key voting information) in Arizona </a:t>
            </a:r>
            <a:endParaRPr lang="en-US" sz="1900" b="0" strike="noStrike" spc="-1" dirty="0">
              <a:latin typeface="Arial"/>
            </a:endParaRPr>
          </a:p>
          <a:p>
            <a:pPr marL="914400" lvl="1" indent="-348480">
              <a:lnSpc>
                <a:spcPct val="11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9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Ensures that all local leagues can participate without funding constraints</a:t>
            </a:r>
            <a:endParaRPr lang="en-US" sz="1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32960" y="775800"/>
            <a:ext cx="7677360" cy="6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2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State Advocacy Committee and </a:t>
            </a:r>
            <a:r>
              <a:rPr lang="en-US" sz="2020" b="1" spc="-1" dirty="0">
                <a:solidFill>
                  <a:srgbClr val="C00000"/>
                </a:solidFill>
                <a:latin typeface="Merriweather"/>
                <a:ea typeface="Merriweather"/>
              </a:rPr>
              <a:t>LWVCYC </a:t>
            </a:r>
            <a:r>
              <a:rPr lang="en-US" sz="2020" b="1" strike="noStrike" spc="-1" dirty="0">
                <a:solidFill>
                  <a:srgbClr val="C00000"/>
                </a:solidFill>
                <a:latin typeface="Merriweather"/>
                <a:ea typeface="Merriweather"/>
              </a:rPr>
              <a:t>Work Together “Speaking with One Voice”</a:t>
            </a:r>
            <a:endParaRPr lang="en-US" sz="2020" b="0" strike="noStrike" spc="-1" dirty="0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49382" y="1535760"/>
            <a:ext cx="8497454" cy="349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348480">
              <a:lnSpc>
                <a:spcPct val="9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770" b="1" spc="-1" dirty="0">
                <a:solidFill>
                  <a:srgbClr val="0000FF"/>
                </a:solidFill>
                <a:latin typeface="Calibri"/>
                <a:ea typeface="Calibri"/>
              </a:rPr>
              <a:t>LWVAZ</a:t>
            </a:r>
            <a:r>
              <a:rPr lang="en-US" sz="177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 VOTE411 team will organize the content and uploading of information for Federal and statewide races, ballot initiatives and statewide elections information</a:t>
            </a:r>
            <a:endParaRPr lang="en-US" sz="1770" b="0" strike="noStrike" spc="-1" dirty="0">
              <a:latin typeface="Arial"/>
            </a:endParaRPr>
          </a:p>
          <a:p>
            <a:pPr marL="914400" lvl="1" indent="-334800">
              <a:lnSpc>
                <a:spcPct val="9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8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Provide elections information from secure sites and Clean Elections Commission</a:t>
            </a:r>
          </a:p>
          <a:p>
            <a:pPr marL="579600" lvl="1">
              <a:lnSpc>
                <a:spcPct val="9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457200" indent="-348480">
              <a:lnSpc>
                <a:spcPct val="9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770" b="1" spc="-1" dirty="0">
                <a:solidFill>
                  <a:srgbClr val="0000FF"/>
                </a:solidFill>
                <a:latin typeface="Calibri"/>
                <a:ea typeface="Calibri"/>
              </a:rPr>
              <a:t>LWVCYC, </a:t>
            </a:r>
            <a:r>
              <a:rPr lang="en-US" sz="177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with guidance from state, will research local  jurisdiction elections, e.g., county, city, town, special districts, school boards, others as determined by the local league</a:t>
            </a:r>
            <a:endParaRPr lang="en-US" sz="1770" b="0" strike="noStrike" spc="-1" dirty="0">
              <a:latin typeface="Arial"/>
            </a:endParaRPr>
          </a:p>
          <a:p>
            <a:pPr marL="914400" lvl="1" indent="-328320">
              <a:lnSpc>
                <a:spcPct val="9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8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Provide election information from trusted sources</a:t>
            </a:r>
            <a:endParaRPr lang="en-US" sz="1580" b="0" strike="noStrike" spc="-1" dirty="0">
              <a:latin typeface="Arial"/>
            </a:endParaRPr>
          </a:p>
          <a:p>
            <a:pPr marL="914400" lvl="1" indent="-328320">
              <a:lnSpc>
                <a:spcPct val="95000"/>
              </a:lnSpc>
              <a:buClr>
                <a:srgbClr val="0000FF"/>
              </a:buClr>
              <a:buFont typeface="Calibri"/>
              <a:buChar char="○"/>
            </a:pPr>
            <a:r>
              <a:rPr lang="en-US" sz="158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Countywide and other local elections are at the discretion of the local league</a:t>
            </a:r>
          </a:p>
          <a:p>
            <a:pPr marL="586080" lvl="1">
              <a:lnSpc>
                <a:spcPct val="95000"/>
              </a:lnSpc>
              <a:buClr>
                <a:srgbClr val="0000FF"/>
              </a:buClr>
            </a:pPr>
            <a:endParaRPr lang="en-US" sz="800" b="0" strike="noStrike" spc="-1" dirty="0">
              <a:latin typeface="Arial"/>
            </a:endParaRPr>
          </a:p>
          <a:p>
            <a:pPr marL="457200" indent="-328320">
              <a:lnSpc>
                <a:spcPct val="9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77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Uniformity and consistency of approach, adherence to all guidelines and protocols are critical to ensure that we are speaking with one voice</a:t>
            </a:r>
          </a:p>
          <a:p>
            <a:pPr marL="128880">
              <a:lnSpc>
                <a:spcPct val="95000"/>
              </a:lnSpc>
              <a:buClr>
                <a:srgbClr val="0000FF"/>
              </a:buClr>
            </a:pPr>
            <a:endParaRPr lang="en-US" sz="800" b="1" strike="noStrike" spc="-1" dirty="0">
              <a:solidFill>
                <a:srgbClr val="00B050"/>
              </a:solidFill>
              <a:latin typeface="Calibri"/>
              <a:ea typeface="Calibri"/>
            </a:endParaRPr>
          </a:p>
          <a:p>
            <a:pPr marL="457200" indent="-328320">
              <a:lnSpc>
                <a:spcPct val="95000"/>
              </a:lnSpc>
              <a:buClr>
                <a:srgbClr val="0000FF"/>
              </a:buClr>
              <a:buFont typeface="Calibri"/>
              <a:buChar char="●"/>
            </a:pPr>
            <a:r>
              <a:rPr lang="en-US" sz="1770" b="1" spc="-1" dirty="0">
                <a:solidFill>
                  <a:srgbClr val="0000FF"/>
                </a:solidFill>
                <a:latin typeface="Calibri"/>
              </a:rPr>
              <a:t>All communication with candidates is delivered through the VOTE411 portal</a:t>
            </a:r>
            <a:r>
              <a:rPr lang="en-US" sz="1770" b="1" spc="-1" dirty="0">
                <a:solidFill>
                  <a:srgbClr val="00B050"/>
                </a:solidFill>
                <a:latin typeface="Calibri"/>
              </a:rPr>
              <a:t> </a:t>
            </a:r>
            <a:endParaRPr lang="en-US" sz="177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96"/>
      </a:dk2>
      <a:lt2>
        <a:srgbClr val="9BB4E9"/>
      </a:lt2>
      <a:accent1>
        <a:srgbClr val="005596"/>
      </a:accent1>
      <a:accent2>
        <a:srgbClr val="9BB4E9"/>
      </a:accent2>
      <a:accent3>
        <a:srgbClr val="BCCDF0"/>
      </a:accent3>
      <a:accent4>
        <a:srgbClr val="DDE6F7"/>
      </a:accent4>
      <a:accent5>
        <a:srgbClr val="FFFFFF"/>
      </a:accent5>
      <a:accent6>
        <a:srgbClr val="FFFFFF"/>
      </a:accent6>
      <a:hlink>
        <a:srgbClr val="C00000"/>
      </a:hlink>
      <a:folHlink>
        <a:srgbClr val="7F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96"/>
      </a:dk2>
      <a:lt2>
        <a:srgbClr val="9BB4E9"/>
      </a:lt2>
      <a:accent1>
        <a:srgbClr val="005596"/>
      </a:accent1>
      <a:accent2>
        <a:srgbClr val="9BB4E9"/>
      </a:accent2>
      <a:accent3>
        <a:srgbClr val="BCCDF0"/>
      </a:accent3>
      <a:accent4>
        <a:srgbClr val="DDE6F7"/>
      </a:accent4>
      <a:accent5>
        <a:srgbClr val="FFFFFF"/>
      </a:accent5>
      <a:accent6>
        <a:srgbClr val="FFFFFF"/>
      </a:accent6>
      <a:hlink>
        <a:srgbClr val="C00000"/>
      </a:hlink>
      <a:folHlink>
        <a:srgbClr val="7F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96"/>
      </a:dk2>
      <a:lt2>
        <a:srgbClr val="9BB4E9"/>
      </a:lt2>
      <a:accent1>
        <a:srgbClr val="005596"/>
      </a:accent1>
      <a:accent2>
        <a:srgbClr val="9BB4E9"/>
      </a:accent2>
      <a:accent3>
        <a:srgbClr val="BCCDF0"/>
      </a:accent3>
      <a:accent4>
        <a:srgbClr val="DDE6F7"/>
      </a:accent4>
      <a:accent5>
        <a:srgbClr val="FFFFFF"/>
      </a:accent5>
      <a:accent6>
        <a:srgbClr val="FFFFFF"/>
      </a:accent6>
      <a:hlink>
        <a:srgbClr val="C00000"/>
      </a:hlink>
      <a:folHlink>
        <a:srgbClr val="7F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96"/>
      </a:dk2>
      <a:lt2>
        <a:srgbClr val="9BB4E9"/>
      </a:lt2>
      <a:accent1>
        <a:srgbClr val="005596"/>
      </a:accent1>
      <a:accent2>
        <a:srgbClr val="9BB4E9"/>
      </a:accent2>
      <a:accent3>
        <a:srgbClr val="BCCDF0"/>
      </a:accent3>
      <a:accent4>
        <a:srgbClr val="DDE6F7"/>
      </a:accent4>
      <a:accent5>
        <a:srgbClr val="FFFFFF"/>
      </a:accent5>
      <a:accent6>
        <a:srgbClr val="FFFFFF"/>
      </a:accent6>
      <a:hlink>
        <a:srgbClr val="C00000"/>
      </a:hlink>
      <a:folHlink>
        <a:srgbClr val="7F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1119</Words>
  <Application>Microsoft Office PowerPoint</Application>
  <PresentationFormat>On-screen Show (16:9)</PresentationFormat>
  <Paragraphs>127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Merriweather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Corinne Shaw</dc:creator>
  <dc:description/>
  <cp:lastModifiedBy>Kate Robbins</cp:lastModifiedBy>
  <cp:revision>64</cp:revision>
  <cp:lastPrinted>2021-10-08T20:28:45Z</cp:lastPrinted>
  <dcterms:modified xsi:type="dcterms:W3CDTF">2021-10-28T18:04:26Z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