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6" r:id="rId2"/>
    <p:sldId id="266" r:id="rId3"/>
    <p:sldId id="258" r:id="rId4"/>
    <p:sldId id="273" r:id="rId5"/>
    <p:sldId id="275" r:id="rId6"/>
    <p:sldId id="268" r:id="rId7"/>
    <p:sldId id="267" r:id="rId8"/>
    <p:sldId id="276" r:id="rId9"/>
    <p:sldId id="272" r:id="rId10"/>
    <p:sldId id="270" r:id="rId11"/>
  </p:sldIdLst>
  <p:sldSz cx="18288000" cy="10287000"/>
  <p:notesSz cx="6858000" cy="9144000"/>
  <p:embeddedFontLst>
    <p:embeddedFont>
      <p:font typeface="EB Garamond Semi-Bold" pitchFamily="2" charset="0"/>
      <p:regular r:id="rId13"/>
      <p:bold r:id="rId14"/>
    </p:embeddedFont>
    <p:embeddedFont>
      <p:font typeface="Open Sans" panose="020B0606030504020204" pitchFamily="34" charset="0"/>
      <p:regular r:id="rId15"/>
      <p:bold r:id="rId16"/>
      <p:italic r:id="rId17"/>
      <p:boldItalic r:id="rId18"/>
    </p:embeddedFont>
    <p:embeddedFont>
      <p:font typeface="TT Hoves" panose="02000003020000060003" pitchFamily="2"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23" autoAdjust="0"/>
    <p:restoredTop sz="94721" autoAdjust="0"/>
  </p:normalViewPr>
  <p:slideViewPr>
    <p:cSldViewPr>
      <p:cViewPr varScale="1">
        <p:scale>
          <a:sx n="60" d="100"/>
          <a:sy n="60" d="100"/>
        </p:scale>
        <p:origin x="1336" y="4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HK"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1A10BC-5EEF-E440-9028-F8D95B5F0C1C}" type="datetimeFigureOut">
              <a:rPr kumimoji="1" lang="zh-HK" altLang="en-US" smtClean="0"/>
              <a:t>08/02/26</a:t>
            </a:fld>
            <a:endParaRPr kumimoji="1" lang="zh-HK"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endParaRPr kumimoji="1" lang="zh-HK"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HK"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CCFD11-D9E6-774F-ADFF-D806C045C893}" type="slidenum">
              <a:rPr kumimoji="1" lang="zh-HK" altLang="en-US" smtClean="0"/>
              <a:t>‹#›</a:t>
            </a:fld>
            <a:endParaRPr kumimoji="1" lang="zh-HK" altLang="en-US"/>
          </a:p>
        </p:txBody>
      </p:sp>
    </p:spTree>
    <p:extLst>
      <p:ext uri="{BB962C8B-B14F-4D97-AF65-F5344CB8AC3E}">
        <p14:creationId xmlns:p14="http://schemas.microsoft.com/office/powerpoint/2010/main" val="4051624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HK" altLang="en-US" dirty="0"/>
          </a:p>
        </p:txBody>
      </p:sp>
      <p:sp>
        <p:nvSpPr>
          <p:cNvPr id="4" name="投影片編號版面配置區 3"/>
          <p:cNvSpPr>
            <a:spLocks noGrp="1"/>
          </p:cNvSpPr>
          <p:nvPr>
            <p:ph type="sldNum" sz="quarter" idx="5"/>
          </p:nvPr>
        </p:nvSpPr>
        <p:spPr/>
        <p:txBody>
          <a:bodyPr/>
          <a:lstStyle/>
          <a:p>
            <a:fld id="{9B161618-7164-B945-AA01-EB1D9A34B8D9}" type="slidenum">
              <a:rPr kumimoji="1" lang="zh-HK" altLang="en-US" smtClean="0"/>
              <a:t>2</a:t>
            </a:fld>
            <a:endParaRPr kumimoji="1" lang="zh-HK" altLang="en-US"/>
          </a:p>
        </p:txBody>
      </p:sp>
    </p:spTree>
    <p:extLst>
      <p:ext uri="{BB962C8B-B14F-4D97-AF65-F5344CB8AC3E}">
        <p14:creationId xmlns:p14="http://schemas.microsoft.com/office/powerpoint/2010/main" val="3586156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HK" altLang="en-US" dirty="0"/>
          </a:p>
        </p:txBody>
      </p:sp>
      <p:sp>
        <p:nvSpPr>
          <p:cNvPr id="4" name="投影片編號版面配置區 3"/>
          <p:cNvSpPr>
            <a:spLocks noGrp="1"/>
          </p:cNvSpPr>
          <p:nvPr>
            <p:ph type="sldNum" sz="quarter" idx="5"/>
          </p:nvPr>
        </p:nvSpPr>
        <p:spPr/>
        <p:txBody>
          <a:bodyPr/>
          <a:lstStyle/>
          <a:p>
            <a:fld id="{45CCFD11-D9E6-774F-ADFF-D806C045C893}" type="slidenum">
              <a:rPr kumimoji="1" lang="zh-HK" altLang="en-US" smtClean="0"/>
              <a:t>5</a:t>
            </a:fld>
            <a:endParaRPr kumimoji="1" lang="zh-HK" altLang="en-US"/>
          </a:p>
        </p:txBody>
      </p:sp>
    </p:spTree>
    <p:extLst>
      <p:ext uri="{BB962C8B-B14F-4D97-AF65-F5344CB8AC3E}">
        <p14:creationId xmlns:p14="http://schemas.microsoft.com/office/powerpoint/2010/main" val="4118232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HK" altLang="en-US" dirty="0"/>
          </a:p>
        </p:txBody>
      </p:sp>
      <p:sp>
        <p:nvSpPr>
          <p:cNvPr id="4" name="投影片編號版面配置區 3"/>
          <p:cNvSpPr>
            <a:spLocks noGrp="1"/>
          </p:cNvSpPr>
          <p:nvPr>
            <p:ph type="sldNum" sz="quarter" idx="5"/>
          </p:nvPr>
        </p:nvSpPr>
        <p:spPr/>
        <p:txBody>
          <a:bodyPr/>
          <a:lstStyle/>
          <a:p>
            <a:fld id="{45CCFD11-D9E6-774F-ADFF-D806C045C893}" type="slidenum">
              <a:rPr kumimoji="1" lang="zh-HK" altLang="en-US" smtClean="0"/>
              <a:t>6</a:t>
            </a:fld>
            <a:endParaRPr kumimoji="1" lang="zh-HK" altLang="en-US"/>
          </a:p>
        </p:txBody>
      </p:sp>
    </p:spTree>
    <p:extLst>
      <p:ext uri="{BB962C8B-B14F-4D97-AF65-F5344CB8AC3E}">
        <p14:creationId xmlns:p14="http://schemas.microsoft.com/office/powerpoint/2010/main" val="754280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HK" altLang="en-US" dirty="0"/>
          </a:p>
        </p:txBody>
      </p:sp>
      <p:sp>
        <p:nvSpPr>
          <p:cNvPr id="4" name="投影片編號版面配置區 3"/>
          <p:cNvSpPr>
            <a:spLocks noGrp="1"/>
          </p:cNvSpPr>
          <p:nvPr>
            <p:ph type="sldNum" sz="quarter" idx="5"/>
          </p:nvPr>
        </p:nvSpPr>
        <p:spPr/>
        <p:txBody>
          <a:bodyPr/>
          <a:lstStyle/>
          <a:p>
            <a:fld id="{45CCFD11-D9E6-774F-ADFF-D806C045C893}" type="slidenum">
              <a:rPr kumimoji="1" lang="zh-HK" altLang="en-US" smtClean="0"/>
              <a:t>7</a:t>
            </a:fld>
            <a:endParaRPr kumimoji="1" lang="zh-HK" altLang="en-US"/>
          </a:p>
        </p:txBody>
      </p:sp>
    </p:spTree>
    <p:extLst>
      <p:ext uri="{BB962C8B-B14F-4D97-AF65-F5344CB8AC3E}">
        <p14:creationId xmlns:p14="http://schemas.microsoft.com/office/powerpoint/2010/main" val="2558659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HK" altLang="en-US" dirty="0"/>
          </a:p>
        </p:txBody>
      </p:sp>
      <p:sp>
        <p:nvSpPr>
          <p:cNvPr id="4" name="投影片編號版面配置區 3"/>
          <p:cNvSpPr>
            <a:spLocks noGrp="1"/>
          </p:cNvSpPr>
          <p:nvPr>
            <p:ph type="sldNum" sz="quarter" idx="5"/>
          </p:nvPr>
        </p:nvSpPr>
        <p:spPr/>
        <p:txBody>
          <a:bodyPr/>
          <a:lstStyle/>
          <a:p>
            <a:fld id="{AB772DA9-7775-8748-B43C-CD23F398BFF2}" type="slidenum">
              <a:rPr kumimoji="1" lang="zh-HK" altLang="en-US" smtClean="0"/>
              <a:t>8</a:t>
            </a:fld>
            <a:endParaRPr kumimoji="1" lang="zh-HK" altLang="en-US"/>
          </a:p>
        </p:txBody>
      </p:sp>
    </p:spTree>
    <p:extLst>
      <p:ext uri="{BB962C8B-B14F-4D97-AF65-F5344CB8AC3E}">
        <p14:creationId xmlns:p14="http://schemas.microsoft.com/office/powerpoint/2010/main" val="3601077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HK" altLang="en-US" dirty="0"/>
          </a:p>
        </p:txBody>
      </p:sp>
      <p:sp>
        <p:nvSpPr>
          <p:cNvPr id="4" name="投影片編號版面配置區 3"/>
          <p:cNvSpPr>
            <a:spLocks noGrp="1"/>
          </p:cNvSpPr>
          <p:nvPr>
            <p:ph type="sldNum" sz="quarter" idx="5"/>
          </p:nvPr>
        </p:nvSpPr>
        <p:spPr/>
        <p:txBody>
          <a:bodyPr/>
          <a:lstStyle/>
          <a:p>
            <a:fld id="{AB772DA9-7775-8748-B43C-CD23F398BFF2}" type="slidenum">
              <a:rPr kumimoji="1" lang="zh-HK" altLang="en-US" smtClean="0"/>
              <a:t>9</a:t>
            </a:fld>
            <a:endParaRPr kumimoji="1" lang="zh-HK" altLang="en-US"/>
          </a:p>
        </p:txBody>
      </p:sp>
    </p:spTree>
    <p:extLst>
      <p:ext uri="{BB962C8B-B14F-4D97-AF65-F5344CB8AC3E}">
        <p14:creationId xmlns:p14="http://schemas.microsoft.com/office/powerpoint/2010/main" val="3601077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hyperlink" Target="mailto:hello@qeynotes.com" TargetMode="External"/><Relationship Id="rId3" Type="http://schemas.openxmlformats.org/officeDocument/2006/relationships/image" Target="../media/image5.png"/><Relationship Id="rId7" Type="http://schemas.openxmlformats.org/officeDocument/2006/relationships/image" Target="../media/image4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hyperlink" Target="http://www.qeynotes.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13" Type="http://schemas.openxmlformats.org/officeDocument/2006/relationships/image" Target="../media/image5.png"/><Relationship Id="rId18" Type="http://schemas.openxmlformats.org/officeDocument/2006/relationships/image" Target="../media/image22.png"/><Relationship Id="rId26" Type="http://schemas.openxmlformats.org/officeDocument/2006/relationships/image" Target="../media/image30.png"/><Relationship Id="rId39" Type="http://schemas.openxmlformats.org/officeDocument/2006/relationships/image" Target="../media/image43.png"/><Relationship Id="rId21" Type="http://schemas.openxmlformats.org/officeDocument/2006/relationships/image" Target="../media/image25.png"/><Relationship Id="rId34" Type="http://schemas.openxmlformats.org/officeDocument/2006/relationships/image" Target="../media/image38.jpeg"/><Relationship Id="rId7" Type="http://schemas.openxmlformats.org/officeDocument/2006/relationships/image" Target="../media/image12.jpeg"/><Relationship Id="rId12" Type="http://schemas.openxmlformats.org/officeDocument/2006/relationships/image" Target="../media/image17.png"/><Relationship Id="rId17" Type="http://schemas.openxmlformats.org/officeDocument/2006/relationships/image" Target="../media/image21.png"/><Relationship Id="rId25" Type="http://schemas.openxmlformats.org/officeDocument/2006/relationships/image" Target="../media/image29.png"/><Relationship Id="rId33" Type="http://schemas.openxmlformats.org/officeDocument/2006/relationships/image" Target="../media/image37.png"/><Relationship Id="rId38" Type="http://schemas.openxmlformats.org/officeDocument/2006/relationships/image" Target="../media/image42.png"/><Relationship Id="rId2" Type="http://schemas.openxmlformats.org/officeDocument/2006/relationships/notesSlide" Target="../notesSlides/notesSlide6.xml"/><Relationship Id="rId16" Type="http://schemas.openxmlformats.org/officeDocument/2006/relationships/image" Target="../media/image20.png"/><Relationship Id="rId20" Type="http://schemas.openxmlformats.org/officeDocument/2006/relationships/image" Target="../media/image24.png"/><Relationship Id="rId29"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8.png"/><Relationship Id="rId32" Type="http://schemas.openxmlformats.org/officeDocument/2006/relationships/image" Target="../media/image36.png"/><Relationship Id="rId37" Type="http://schemas.openxmlformats.org/officeDocument/2006/relationships/image" Target="../media/image41.png"/><Relationship Id="rId5" Type="http://schemas.microsoft.com/office/2007/relationships/hdphoto" Target="../media/hdphoto1.wdp"/><Relationship Id="rId15" Type="http://schemas.openxmlformats.org/officeDocument/2006/relationships/image" Target="../media/image19.png"/><Relationship Id="rId23" Type="http://schemas.openxmlformats.org/officeDocument/2006/relationships/image" Target="../media/image27.png"/><Relationship Id="rId28" Type="http://schemas.openxmlformats.org/officeDocument/2006/relationships/image" Target="../media/image32.jpeg"/><Relationship Id="rId36" Type="http://schemas.openxmlformats.org/officeDocument/2006/relationships/image" Target="../media/image40.png"/><Relationship Id="rId10" Type="http://schemas.openxmlformats.org/officeDocument/2006/relationships/image" Target="../media/image15.jpeg"/><Relationship Id="rId19" Type="http://schemas.openxmlformats.org/officeDocument/2006/relationships/image" Target="../media/image23.png"/><Relationship Id="rId31" Type="http://schemas.openxmlformats.org/officeDocument/2006/relationships/image" Target="../media/image35.png"/><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jpeg"/><Relationship Id="rId30" Type="http://schemas.openxmlformats.org/officeDocument/2006/relationships/image" Target="../media/image34.jpeg"/><Relationship Id="rId35" Type="http://schemas.openxmlformats.org/officeDocument/2006/relationships/image" Target="../media/image39.png"/><Relationship Id="rId8" Type="http://schemas.openxmlformats.org/officeDocument/2006/relationships/image" Target="../media/image13.png"/><Relationship Id="rId3"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zh-HK" altLang="en-US"/>
          </a:p>
        </p:txBody>
      </p:sp>
      <p:sp>
        <p:nvSpPr>
          <p:cNvPr id="5" name="TextBox 5"/>
          <p:cNvSpPr txBox="1"/>
          <p:nvPr/>
        </p:nvSpPr>
        <p:spPr>
          <a:xfrm>
            <a:off x="5257801" y="8238553"/>
            <a:ext cx="8229600" cy="928844"/>
          </a:xfrm>
          <a:prstGeom prst="rect">
            <a:avLst/>
          </a:prstGeom>
        </p:spPr>
        <p:txBody>
          <a:bodyPr wrap="square" lIns="0" tIns="0" rIns="0" bIns="0" rtlCol="0" anchor="t">
            <a:spAutoFit/>
          </a:bodyPr>
          <a:lstStyle/>
          <a:p>
            <a:pPr algn="l">
              <a:lnSpc>
                <a:spcPts val="7139"/>
              </a:lnSpc>
            </a:pPr>
            <a:r>
              <a:rPr lang="en-US" sz="6999" b="1" dirty="0">
                <a:solidFill>
                  <a:srgbClr val="454D3E"/>
                </a:solidFill>
                <a:latin typeface="EB Garamond Semi-Bold"/>
                <a:ea typeface="EB Garamond Semi-Bold"/>
                <a:cs typeface="EB Garamond Semi-Bold"/>
                <a:sym typeface="EB Garamond Semi-Bold"/>
              </a:rPr>
              <a:t>Learning library 2026</a:t>
            </a:r>
          </a:p>
        </p:txBody>
      </p:sp>
      <p:pic>
        <p:nvPicPr>
          <p:cNvPr id="13" name="圖片 12" descr="一張含有 設計, 圖形, 螢幕擷取畫面, 寫生 的圖片&#10;&#10;自動產生的描述">
            <a:extLst>
              <a:ext uri="{FF2B5EF4-FFF2-40B4-BE49-F238E27FC236}">
                <a16:creationId xmlns:a16="http://schemas.microsoft.com/office/drawing/2014/main" id="{7300B86E-DE30-EA6D-CB84-F042963DC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11206"/>
            <a:ext cx="7772400" cy="8238553"/>
          </a:xfrm>
          <a:prstGeom prst="rect">
            <a:avLst/>
          </a:prstGeom>
        </p:spPr>
      </p:pic>
      <p:sp>
        <p:nvSpPr>
          <p:cNvPr id="14" name="TextBox 5">
            <a:extLst>
              <a:ext uri="{FF2B5EF4-FFF2-40B4-BE49-F238E27FC236}">
                <a16:creationId xmlns:a16="http://schemas.microsoft.com/office/drawing/2014/main" id="{0796EE9A-07C3-0896-2B45-48D31F7428E6}"/>
              </a:ext>
            </a:extLst>
          </p:cNvPr>
          <p:cNvSpPr txBox="1"/>
          <p:nvPr/>
        </p:nvSpPr>
        <p:spPr>
          <a:xfrm>
            <a:off x="7251164" y="9167397"/>
            <a:ext cx="3785672" cy="837473"/>
          </a:xfrm>
          <a:prstGeom prst="rect">
            <a:avLst/>
          </a:prstGeom>
        </p:spPr>
        <p:txBody>
          <a:bodyPr wrap="square" lIns="0" tIns="0" rIns="0" bIns="0" rtlCol="0" anchor="t">
            <a:spAutoFit/>
          </a:bodyPr>
          <a:lstStyle/>
          <a:p>
            <a:pPr algn="l">
              <a:lnSpc>
                <a:spcPts val="7139"/>
              </a:lnSpc>
            </a:pPr>
            <a:r>
              <a:rPr lang="en-US" sz="4000" b="1" dirty="0">
                <a:solidFill>
                  <a:srgbClr val="454D3E"/>
                </a:solidFill>
                <a:latin typeface="EB Garamond Semi-Bold"/>
                <a:ea typeface="EB Garamond Semi-Bold"/>
                <a:cs typeface="EB Garamond Semi-Bold"/>
                <a:sym typeface="EB Garamond Semi-Bold"/>
              </a:rPr>
              <a:t>Be the Better Best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C2956E9-BBB6-A751-DFA8-6CB4B1971511}"/>
              </a:ext>
            </a:extLst>
          </p:cNvPr>
          <p:cNvSpPr/>
          <p:nvPr/>
        </p:nvSpPr>
        <p:spPr>
          <a:xfrm>
            <a:off x="0" y="0"/>
            <a:ext cx="18288000" cy="10584892"/>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zh-HK" altLang="en-US" dirty="0"/>
          </a:p>
        </p:txBody>
      </p:sp>
      <p:sp>
        <p:nvSpPr>
          <p:cNvPr id="4" name="TextBox 4">
            <a:extLst>
              <a:ext uri="{FF2B5EF4-FFF2-40B4-BE49-F238E27FC236}">
                <a16:creationId xmlns:a16="http://schemas.microsoft.com/office/drawing/2014/main" id="{382A37B6-71D7-F83D-5196-38AEC236D7EB}"/>
              </a:ext>
            </a:extLst>
          </p:cNvPr>
          <p:cNvSpPr txBox="1"/>
          <p:nvPr/>
        </p:nvSpPr>
        <p:spPr>
          <a:xfrm>
            <a:off x="1828800" y="800100"/>
            <a:ext cx="6833969" cy="760914"/>
          </a:xfrm>
          <a:prstGeom prst="rect">
            <a:avLst/>
          </a:prstGeom>
        </p:spPr>
        <p:txBody>
          <a:bodyPr lIns="0" tIns="0" rIns="0" bIns="0" rtlCol="0" anchor="t">
            <a:spAutoFit/>
          </a:bodyPr>
          <a:lstStyle/>
          <a:p>
            <a:pPr>
              <a:lnSpc>
                <a:spcPts val="5537"/>
              </a:lnSpc>
            </a:pPr>
            <a:r>
              <a:rPr lang="en-US" sz="6600" b="1" dirty="0">
                <a:solidFill>
                  <a:srgbClr val="454D3E"/>
                </a:solidFill>
                <a:latin typeface="EB Garamond Semi-Bold"/>
                <a:ea typeface="EB Garamond Semi-Bold"/>
                <a:cs typeface="EB Garamond Semi-Bold"/>
                <a:sym typeface="EB Garamond Semi-Bold"/>
              </a:rPr>
              <a:t>Contact us</a:t>
            </a:r>
          </a:p>
        </p:txBody>
      </p:sp>
      <p:pic>
        <p:nvPicPr>
          <p:cNvPr id="5" name="圖片 4" descr="一張含有 字型, 文字, 標誌, 圖形 的圖片&#10;&#10;自動產生的描述">
            <a:extLst>
              <a:ext uri="{FF2B5EF4-FFF2-40B4-BE49-F238E27FC236}">
                <a16:creationId xmlns:a16="http://schemas.microsoft.com/office/drawing/2014/main" id="{FFA1B8CB-2F96-B289-3438-418562D0E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08721" y="117700"/>
            <a:ext cx="3350949" cy="659138"/>
          </a:xfrm>
          <a:prstGeom prst="rect">
            <a:avLst/>
          </a:prstGeom>
        </p:spPr>
      </p:pic>
      <p:pic>
        <p:nvPicPr>
          <p:cNvPr id="9" name="圖形 8" descr="電子郵件 外框">
            <a:extLst>
              <a:ext uri="{FF2B5EF4-FFF2-40B4-BE49-F238E27FC236}">
                <a16:creationId xmlns:a16="http://schemas.microsoft.com/office/drawing/2014/main" id="{4F35A499-AB6C-75FA-B2EB-BF1E5FCBD4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01000" y="4149446"/>
            <a:ext cx="2286000" cy="2286000"/>
          </a:xfrm>
          <a:prstGeom prst="rect">
            <a:avLst/>
          </a:prstGeom>
        </p:spPr>
      </p:pic>
      <p:pic>
        <p:nvPicPr>
          <p:cNvPr id="11" name="圖形 10" descr="網際網路 以實心填滿">
            <a:extLst>
              <a:ext uri="{FF2B5EF4-FFF2-40B4-BE49-F238E27FC236}">
                <a16:creationId xmlns:a16="http://schemas.microsoft.com/office/drawing/2014/main" id="{58FBE6DB-1FD4-3BBF-0504-392112E90F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826376" y="3956495"/>
            <a:ext cx="2870824" cy="2870824"/>
          </a:xfrm>
          <a:prstGeom prst="rect">
            <a:avLst/>
          </a:prstGeom>
        </p:spPr>
      </p:pic>
      <p:sp>
        <p:nvSpPr>
          <p:cNvPr id="13" name="文字方塊 12">
            <a:extLst>
              <a:ext uri="{FF2B5EF4-FFF2-40B4-BE49-F238E27FC236}">
                <a16:creationId xmlns:a16="http://schemas.microsoft.com/office/drawing/2014/main" id="{33B85813-81A8-838F-8FA0-F80E090FDC29}"/>
              </a:ext>
            </a:extLst>
          </p:cNvPr>
          <p:cNvSpPr txBox="1"/>
          <p:nvPr/>
        </p:nvSpPr>
        <p:spPr>
          <a:xfrm>
            <a:off x="3174433" y="6872838"/>
            <a:ext cx="2275841" cy="1200329"/>
          </a:xfrm>
          <a:prstGeom prst="rect">
            <a:avLst/>
          </a:prstGeom>
          <a:noFill/>
        </p:spPr>
        <p:txBody>
          <a:bodyPr wrap="square" rtlCol="0">
            <a:spAutoFit/>
          </a:bodyPr>
          <a:lstStyle/>
          <a:p>
            <a:r>
              <a:rPr kumimoji="1" lang="en-US" altLang="zh-HK" sz="3600" dirty="0"/>
              <a:t>WhatsApp</a:t>
            </a:r>
          </a:p>
          <a:p>
            <a:r>
              <a:rPr kumimoji="1" lang="en-US" altLang="zh-HK" sz="3600" dirty="0"/>
              <a:t>94489049</a:t>
            </a:r>
            <a:endParaRPr kumimoji="1" lang="zh-HK" altLang="en-US" sz="3600" dirty="0"/>
          </a:p>
        </p:txBody>
      </p:sp>
      <p:sp>
        <p:nvSpPr>
          <p:cNvPr id="14" name="文字方塊 13">
            <a:extLst>
              <a:ext uri="{FF2B5EF4-FFF2-40B4-BE49-F238E27FC236}">
                <a16:creationId xmlns:a16="http://schemas.microsoft.com/office/drawing/2014/main" id="{DAD77523-4586-3B5A-7F31-F40D6B869497}"/>
              </a:ext>
            </a:extLst>
          </p:cNvPr>
          <p:cNvSpPr txBox="1"/>
          <p:nvPr/>
        </p:nvSpPr>
        <p:spPr>
          <a:xfrm>
            <a:off x="6992337" y="6872838"/>
            <a:ext cx="4303326" cy="2308324"/>
          </a:xfrm>
          <a:prstGeom prst="rect">
            <a:avLst/>
          </a:prstGeom>
          <a:noFill/>
        </p:spPr>
        <p:txBody>
          <a:bodyPr wrap="square" rtlCol="0">
            <a:spAutoFit/>
          </a:bodyPr>
          <a:lstStyle/>
          <a:p>
            <a:pPr algn="ctr"/>
            <a:r>
              <a:rPr kumimoji="1" lang="en-US" altLang="zh-HK" sz="3600" dirty="0"/>
              <a:t>Email</a:t>
            </a:r>
          </a:p>
          <a:p>
            <a:pPr algn="ctr"/>
            <a:r>
              <a:rPr kumimoji="1" lang="en-US" altLang="zh-HK" sz="3600" dirty="0">
                <a:hlinkClick r:id="rId8"/>
              </a:rPr>
              <a:t>hello@qeynotes.com</a:t>
            </a:r>
            <a:endParaRPr kumimoji="1" lang="en-US" altLang="zh-HK" sz="3600" dirty="0"/>
          </a:p>
          <a:p>
            <a:pPr algn="ctr"/>
            <a:endParaRPr kumimoji="1" lang="en-US" altLang="zh-HK" sz="3600" dirty="0"/>
          </a:p>
          <a:p>
            <a:pPr algn="ctr"/>
            <a:endParaRPr kumimoji="1" lang="zh-HK" altLang="en-US" sz="3600" dirty="0"/>
          </a:p>
        </p:txBody>
      </p:sp>
      <p:sp>
        <p:nvSpPr>
          <p:cNvPr id="15" name="文字方塊 14">
            <a:extLst>
              <a:ext uri="{FF2B5EF4-FFF2-40B4-BE49-F238E27FC236}">
                <a16:creationId xmlns:a16="http://schemas.microsoft.com/office/drawing/2014/main" id="{87454552-BC79-890F-9D17-832D159D05EF}"/>
              </a:ext>
            </a:extLst>
          </p:cNvPr>
          <p:cNvSpPr txBox="1"/>
          <p:nvPr/>
        </p:nvSpPr>
        <p:spPr>
          <a:xfrm>
            <a:off x="12110125" y="6872838"/>
            <a:ext cx="4303326" cy="1754326"/>
          </a:xfrm>
          <a:prstGeom prst="rect">
            <a:avLst/>
          </a:prstGeom>
          <a:noFill/>
        </p:spPr>
        <p:txBody>
          <a:bodyPr wrap="square" rtlCol="0">
            <a:spAutoFit/>
          </a:bodyPr>
          <a:lstStyle/>
          <a:p>
            <a:pPr algn="ctr"/>
            <a:r>
              <a:rPr kumimoji="1" lang="en-US" altLang="zh-HK" sz="3600" dirty="0"/>
              <a:t>Website</a:t>
            </a:r>
          </a:p>
          <a:p>
            <a:pPr algn="ctr"/>
            <a:r>
              <a:rPr kumimoji="1" lang="en-US" altLang="zh-HK" sz="3600" dirty="0">
                <a:hlinkClick r:id="rId9"/>
              </a:rPr>
              <a:t>www.qeynotes.com</a:t>
            </a:r>
            <a:endParaRPr kumimoji="1" lang="en-US" altLang="zh-HK" sz="3600" dirty="0"/>
          </a:p>
          <a:p>
            <a:pPr algn="ctr"/>
            <a:endParaRPr kumimoji="1" lang="zh-HK" altLang="en-US" sz="3600" dirty="0"/>
          </a:p>
        </p:txBody>
      </p:sp>
      <p:pic>
        <p:nvPicPr>
          <p:cNvPr id="2056" name="Picture 8" descr="WhatsApp Logo PNG Vector (EPS) Free Download">
            <a:extLst>
              <a:ext uri="{FF2B5EF4-FFF2-40B4-BE49-F238E27FC236}">
                <a16:creationId xmlns:a16="http://schemas.microsoft.com/office/drawing/2014/main" id="{ED00A674-0E19-908C-4ED3-513A0323563A}"/>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90191" y="4211865"/>
            <a:ext cx="2360083" cy="2360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445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9EF12558-E49C-3684-54C1-5984B97757EA}"/>
              </a:ext>
            </a:extLst>
          </p:cNvPr>
          <p:cNvSpPr/>
          <p:nvPr/>
        </p:nvSpPr>
        <p:spPr>
          <a:xfrm>
            <a:off x="0" y="-453283"/>
            <a:ext cx="18282832" cy="10740283"/>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zh-HK" altLang="en-US" dirty="0"/>
          </a:p>
        </p:txBody>
      </p:sp>
      <p:sp>
        <p:nvSpPr>
          <p:cNvPr id="2" name="TextBox 2"/>
          <p:cNvSpPr txBox="1"/>
          <p:nvPr/>
        </p:nvSpPr>
        <p:spPr>
          <a:xfrm>
            <a:off x="7696200" y="855627"/>
            <a:ext cx="10192871" cy="8575746"/>
          </a:xfrm>
          <a:prstGeom prst="rect">
            <a:avLst/>
          </a:prstGeom>
        </p:spPr>
        <p:txBody>
          <a:bodyPr wrap="square" lIns="0" tIns="0" rIns="0" bIns="0" rtlCol="0" anchor="t">
            <a:spAutoFit/>
          </a:bodyPr>
          <a:lstStyle/>
          <a:p>
            <a:pPr>
              <a:lnSpc>
                <a:spcPts val="4199"/>
              </a:lnSpc>
            </a:pPr>
            <a:r>
              <a:rPr lang="en-US" sz="28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sym typeface="Open Sans"/>
              </a:rPr>
              <a:t>At </a:t>
            </a:r>
            <a:r>
              <a:rPr lang="en-US" sz="28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sym typeface="Open Sans"/>
              </a:rPr>
              <a:t>Qeynotes</a:t>
            </a:r>
            <a:r>
              <a:rPr lang="en-US" sz="28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sym typeface="Open Sans"/>
              </a:rPr>
              <a:t>, we believe that learning is not an event, but a continuous journey of growth. Founded with a passion for people development, we partner with organizations to unlock the full potential of their talent—empowering individuals to perform at their best and contribute meaningfully to business success.</a:t>
            </a:r>
          </a:p>
          <a:p>
            <a:pPr>
              <a:lnSpc>
                <a:spcPts val="4199"/>
              </a:lnSpc>
            </a:pPr>
            <a:endParaRPr lang="en-US" sz="28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sym typeface="Open Sans"/>
            </a:endParaRPr>
          </a:p>
          <a:p>
            <a:pPr>
              <a:lnSpc>
                <a:spcPts val="4199"/>
              </a:lnSpc>
            </a:pPr>
            <a:r>
              <a:rPr lang="en-US" sz="28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sym typeface="Open Sans"/>
              </a:rPr>
              <a:t>Our vision is simple yet powerful: to help everyone be their best at work. Through thoughtfully designed workshops, </a:t>
            </a:r>
            <a:r>
              <a:rPr lang="en-US" sz="2800"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sym typeface="Open Sans"/>
              </a:rPr>
              <a:t>Qeynotes</a:t>
            </a:r>
            <a:r>
              <a:rPr lang="en-US" sz="28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sym typeface="Open Sans"/>
              </a:rPr>
              <a:t> inspires professionals to embrace a growth mindset and pursue continuous improvement.</a:t>
            </a:r>
          </a:p>
          <a:p>
            <a:pPr>
              <a:lnSpc>
                <a:spcPts val="4199"/>
              </a:lnSpc>
            </a:pPr>
            <a:endParaRPr lang="en-US" sz="28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sym typeface="Open Sans"/>
            </a:endParaRPr>
          </a:p>
          <a:p>
            <a:pPr>
              <a:lnSpc>
                <a:spcPts val="4199"/>
              </a:lnSpc>
            </a:pPr>
            <a:r>
              <a:rPr lang="en-US" sz="28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sym typeface="Open Sans"/>
              </a:rPr>
              <a:t>Guided by our tagline </a:t>
            </a:r>
            <a:r>
              <a:rPr lang="en-US" sz="28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sym typeface="Open Sans"/>
              </a:rPr>
              <a:t>“Be the Better Best,” </a:t>
            </a:r>
            <a:r>
              <a:rPr lang="en-US" sz="28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sym typeface="Open Sans"/>
              </a:rPr>
              <a:t>we are committed to creating learning that transforms perspectives, strengthens capability, and builds a culture where growth, connection, and excellence thrive.</a:t>
            </a:r>
            <a:endParaRPr lang="en-US" sz="2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3" name="TextBox 3"/>
          <p:cNvSpPr txBox="1"/>
          <p:nvPr/>
        </p:nvSpPr>
        <p:spPr>
          <a:xfrm>
            <a:off x="769103" y="1685001"/>
            <a:ext cx="6541803" cy="772712"/>
          </a:xfrm>
          <a:prstGeom prst="rect">
            <a:avLst/>
          </a:prstGeom>
        </p:spPr>
        <p:txBody>
          <a:bodyPr wrap="square" lIns="0" tIns="0" rIns="0" bIns="0" rtlCol="0" anchor="t">
            <a:spAutoFit/>
          </a:bodyPr>
          <a:lstStyle/>
          <a:p>
            <a:pPr lvl="0" indent="0">
              <a:lnSpc>
                <a:spcPts val="5536"/>
              </a:lnSpc>
              <a:spcBef>
                <a:spcPct val="0"/>
              </a:spcBef>
            </a:pPr>
            <a:r>
              <a:rPr lang="en-US" sz="7200" b="1" dirty="0">
                <a:solidFill>
                  <a:srgbClr val="454D3E"/>
                </a:solidFill>
                <a:latin typeface="EB Garamond Semi-Bold"/>
                <a:ea typeface="EB Garamond Semi-Bold"/>
                <a:cs typeface="EB Garamond Semi-Bold"/>
                <a:sym typeface="Open Sans Bold"/>
              </a:rPr>
              <a:t>About </a:t>
            </a:r>
            <a:r>
              <a:rPr lang="en-US" sz="7200" b="1" dirty="0" err="1">
                <a:solidFill>
                  <a:srgbClr val="454D3E"/>
                </a:solidFill>
                <a:latin typeface="EB Garamond Semi-Bold"/>
                <a:ea typeface="EB Garamond Semi-Bold"/>
                <a:cs typeface="EB Garamond Semi-Bold"/>
                <a:sym typeface="Open Sans Bold"/>
              </a:rPr>
              <a:t>Qeynotes</a:t>
            </a:r>
            <a:endParaRPr lang="en-US" sz="7200" b="1" dirty="0">
              <a:solidFill>
                <a:srgbClr val="454D3E"/>
              </a:solidFill>
              <a:latin typeface="EB Garamond Semi-Bold"/>
              <a:ea typeface="EB Garamond Semi-Bold"/>
              <a:cs typeface="EB Garamond Semi-Bold"/>
              <a:sym typeface="Open Sans Bold"/>
            </a:endParaRPr>
          </a:p>
        </p:txBody>
      </p:sp>
      <p:pic>
        <p:nvPicPr>
          <p:cNvPr id="7" name="圖片 6" descr="一張含有 螢幕擷取畫面, 行, 圖形, 寫生 的圖片&#10;&#10;自動產生的描述">
            <a:extLst>
              <a:ext uri="{FF2B5EF4-FFF2-40B4-BE49-F238E27FC236}">
                <a16:creationId xmlns:a16="http://schemas.microsoft.com/office/drawing/2014/main" id="{7E5B99CF-04A5-7187-9DA3-9D29A7475A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0" y="3238500"/>
            <a:ext cx="4038600" cy="517852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zh-HK" altLang="en-US"/>
          </a:p>
        </p:txBody>
      </p:sp>
      <p:sp>
        <p:nvSpPr>
          <p:cNvPr id="3" name="TextBox 3"/>
          <p:cNvSpPr txBox="1"/>
          <p:nvPr/>
        </p:nvSpPr>
        <p:spPr>
          <a:xfrm>
            <a:off x="15073258" y="9092517"/>
            <a:ext cx="2186042" cy="269304"/>
          </a:xfrm>
          <a:prstGeom prst="rect">
            <a:avLst/>
          </a:prstGeom>
        </p:spPr>
        <p:txBody>
          <a:bodyPr lIns="0" tIns="0" rIns="0" bIns="0" rtlCol="0" anchor="t">
            <a:spAutoFit/>
          </a:bodyPr>
          <a:lstStyle/>
          <a:p>
            <a:pPr algn="r">
              <a:lnSpc>
                <a:spcPts val="2098"/>
              </a:lnSpc>
            </a:pPr>
            <a:r>
              <a:rPr lang="en-US" sz="1925" dirty="0">
                <a:solidFill>
                  <a:srgbClr val="454D3E"/>
                </a:solidFill>
                <a:latin typeface="TT Hoves"/>
                <a:ea typeface="TT Hoves"/>
                <a:cs typeface="TT Hoves"/>
                <a:sym typeface="TT Hoves"/>
              </a:rPr>
              <a:t>1 / 5</a:t>
            </a:r>
          </a:p>
        </p:txBody>
      </p:sp>
      <p:sp>
        <p:nvSpPr>
          <p:cNvPr id="4" name="AutoShape 4"/>
          <p:cNvSpPr/>
          <p:nvPr/>
        </p:nvSpPr>
        <p:spPr>
          <a:xfrm rot="-30092">
            <a:off x="1029093" y="9182239"/>
            <a:ext cx="15201114" cy="156399"/>
          </a:xfrm>
          <a:prstGeom prst="line">
            <a:avLst/>
          </a:prstGeom>
          <a:ln w="19050" cap="flat">
            <a:solidFill>
              <a:srgbClr val="3D3D3D"/>
            </a:solidFill>
            <a:prstDash val="solid"/>
            <a:headEnd type="none" w="sm" len="sm"/>
            <a:tailEnd type="none" w="sm" len="sm"/>
          </a:ln>
        </p:spPr>
        <p:txBody>
          <a:bodyPr/>
          <a:lstStyle/>
          <a:p>
            <a:endParaRPr lang="zh-HK" altLang="en-US"/>
          </a:p>
        </p:txBody>
      </p:sp>
      <p:sp>
        <p:nvSpPr>
          <p:cNvPr id="8" name="TextBox 8"/>
          <p:cNvSpPr txBox="1"/>
          <p:nvPr/>
        </p:nvSpPr>
        <p:spPr>
          <a:xfrm>
            <a:off x="1028617" y="3011019"/>
            <a:ext cx="6159930" cy="978217"/>
          </a:xfrm>
          <a:prstGeom prst="rect">
            <a:avLst/>
          </a:prstGeom>
        </p:spPr>
        <p:txBody>
          <a:bodyPr lIns="0" tIns="0" rIns="0" bIns="0" rtlCol="0" anchor="t">
            <a:spAutoFit/>
          </a:bodyPr>
          <a:lstStyle/>
          <a:p>
            <a:pPr algn="l">
              <a:lnSpc>
                <a:spcPts val="7456"/>
              </a:lnSpc>
            </a:pPr>
            <a:r>
              <a:rPr lang="en-US" sz="7310" b="1" dirty="0">
                <a:solidFill>
                  <a:srgbClr val="454D3E"/>
                </a:solidFill>
                <a:latin typeface="EB Garamond Semi-Bold"/>
                <a:ea typeface="EB Garamond Semi-Bold"/>
                <a:cs typeface="EB Garamond Semi-Bold"/>
                <a:sym typeface="EB Garamond Semi-Bold"/>
              </a:rPr>
              <a:t>Our Solutions</a:t>
            </a:r>
          </a:p>
        </p:txBody>
      </p:sp>
      <p:sp>
        <p:nvSpPr>
          <p:cNvPr id="9" name="TextBox 9"/>
          <p:cNvSpPr txBox="1"/>
          <p:nvPr/>
        </p:nvSpPr>
        <p:spPr>
          <a:xfrm>
            <a:off x="863877" y="4739668"/>
            <a:ext cx="5613123" cy="1467838"/>
          </a:xfrm>
          <a:prstGeom prst="rect">
            <a:avLst/>
          </a:prstGeom>
        </p:spPr>
        <p:txBody>
          <a:bodyPr wrap="square" lIns="0" tIns="0" rIns="0" bIns="0" rtlCol="0" anchor="t">
            <a:spAutoFit/>
          </a:bodyPr>
          <a:lstStyle/>
          <a:p>
            <a:pPr marL="628756" lvl="1" indent="-314378" algn="l">
              <a:lnSpc>
                <a:spcPts val="3873"/>
              </a:lnSpc>
              <a:buFont typeface="Arial"/>
              <a:buChar char="•"/>
            </a:pPr>
            <a:r>
              <a:rPr lang="en-US" sz="2912" dirty="0">
                <a:solidFill>
                  <a:srgbClr val="000000"/>
                </a:solidFill>
                <a:latin typeface="TT Hoves"/>
                <a:ea typeface="TT Hoves"/>
                <a:cs typeface="TT Hoves"/>
                <a:sym typeface="TT Hoves"/>
              </a:rPr>
              <a:t>Personal Development</a:t>
            </a:r>
          </a:p>
          <a:p>
            <a:pPr marL="628756" lvl="1" indent="-314378" algn="l">
              <a:lnSpc>
                <a:spcPts val="3873"/>
              </a:lnSpc>
              <a:buFont typeface="Arial"/>
              <a:buChar char="•"/>
            </a:pPr>
            <a:r>
              <a:rPr lang="en-US" sz="2912" dirty="0">
                <a:solidFill>
                  <a:srgbClr val="000000"/>
                </a:solidFill>
                <a:latin typeface="TT Hoves"/>
                <a:ea typeface="TT Hoves"/>
                <a:cs typeface="TT Hoves"/>
                <a:sym typeface="TT Hoves"/>
              </a:rPr>
              <a:t>Leadership Development</a:t>
            </a:r>
          </a:p>
          <a:p>
            <a:pPr marL="628756" lvl="1" indent="-314378" algn="l">
              <a:lnSpc>
                <a:spcPts val="3873"/>
              </a:lnSpc>
              <a:buFont typeface="Arial"/>
              <a:buChar char="•"/>
            </a:pPr>
            <a:r>
              <a:rPr lang="en-US" sz="2912" dirty="0">
                <a:solidFill>
                  <a:srgbClr val="000000"/>
                </a:solidFill>
                <a:latin typeface="TT Hoves"/>
                <a:ea typeface="TT Hoves"/>
                <a:cs typeface="TT Hoves"/>
                <a:sym typeface="TT Hoves"/>
              </a:rPr>
              <a:t>Team Development</a:t>
            </a:r>
          </a:p>
        </p:txBody>
      </p:sp>
      <p:grpSp>
        <p:nvGrpSpPr>
          <p:cNvPr id="14" name="Group 14"/>
          <p:cNvGrpSpPr>
            <a:grpSpLocks noChangeAspect="1"/>
          </p:cNvGrpSpPr>
          <p:nvPr/>
        </p:nvGrpSpPr>
        <p:grpSpPr>
          <a:xfrm rot="-353408">
            <a:off x="9286120" y="2366663"/>
            <a:ext cx="7752605" cy="4697643"/>
            <a:chOff x="0" y="0"/>
            <a:chExt cx="6922770" cy="4194810"/>
          </a:xfrm>
        </p:grpSpPr>
        <p:sp>
          <p:nvSpPr>
            <p:cNvPr id="15" name="Freeform 15"/>
            <p:cNvSpPr/>
            <p:nvPr/>
          </p:nvSpPr>
          <p:spPr>
            <a:xfrm>
              <a:off x="-138430" y="-199390"/>
              <a:ext cx="7198360" cy="4594860"/>
            </a:xfrm>
            <a:custGeom>
              <a:avLst/>
              <a:gdLst/>
              <a:ahLst/>
              <a:cxnLst/>
              <a:rect l="l" t="t" r="r" b="b"/>
              <a:pathLst>
                <a:path w="7198360" h="4594860">
                  <a:moveTo>
                    <a:pt x="3332480" y="248920"/>
                  </a:moveTo>
                  <a:cubicBezTo>
                    <a:pt x="5238750" y="0"/>
                    <a:pt x="6902450" y="715010"/>
                    <a:pt x="7051040" y="1846580"/>
                  </a:cubicBezTo>
                  <a:cubicBezTo>
                    <a:pt x="7198360" y="2978150"/>
                    <a:pt x="5773420" y="4097020"/>
                    <a:pt x="3868420" y="4345940"/>
                  </a:cubicBezTo>
                  <a:cubicBezTo>
                    <a:pt x="1963420" y="4594860"/>
                    <a:pt x="297180" y="3878580"/>
                    <a:pt x="148590" y="2748280"/>
                  </a:cubicBezTo>
                  <a:cubicBezTo>
                    <a:pt x="0" y="1617980"/>
                    <a:pt x="1426210" y="497840"/>
                    <a:pt x="3332480" y="248920"/>
                  </a:cubicBezTo>
                  <a:close/>
                </a:path>
              </a:pathLst>
            </a:custGeom>
            <a:blipFill>
              <a:blip r:embed="rId3"/>
              <a:stretch>
                <a:fillRect t="-86855" b="-60811"/>
              </a:stretch>
            </a:blipFill>
          </p:spPr>
          <p:txBody>
            <a:bodyPr/>
            <a:lstStyle/>
            <a:p>
              <a:endParaRPr lang="zh-HK" altLang="en-US"/>
            </a:p>
          </p:txBody>
        </p:sp>
      </p:grpSp>
      <p:pic>
        <p:nvPicPr>
          <p:cNvPr id="22" name="圖片 21" descr="一張含有 字型, 文字, 標誌, 圖形 的圖片&#10;&#10;自動產生的描述">
            <a:extLst>
              <a:ext uri="{FF2B5EF4-FFF2-40B4-BE49-F238E27FC236}">
                <a16:creationId xmlns:a16="http://schemas.microsoft.com/office/drawing/2014/main" id="{E8A0F56E-CAD4-BC42-A208-F6A9F3CA99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44600" y="225266"/>
            <a:ext cx="4005373" cy="78786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ED47F-8593-F215-9619-48841D90753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96985D3-E318-72D5-3DDA-A9C44980B067}"/>
              </a:ext>
            </a:extLst>
          </p:cNvPr>
          <p:cNvSpPr>
            <a:spLocks noGrp="1" noRot="1" noMove="1" noResize="1" noEditPoints="1" noAdjustHandles="1" noChangeArrowheads="1" noChangeShapeType="1"/>
          </p:cNvSpPr>
          <p:nvPr/>
        </p:nvSpPr>
        <p:spPr>
          <a:xfrm>
            <a:off x="0" y="423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zh-HK" altLang="en-US" dirty="0"/>
          </a:p>
        </p:txBody>
      </p:sp>
      <p:sp>
        <p:nvSpPr>
          <p:cNvPr id="3" name="TextBox 3">
            <a:extLst>
              <a:ext uri="{FF2B5EF4-FFF2-40B4-BE49-F238E27FC236}">
                <a16:creationId xmlns:a16="http://schemas.microsoft.com/office/drawing/2014/main" id="{51697F7E-9CBE-B59A-6F62-D4E795C4CB64}"/>
              </a:ext>
            </a:extLst>
          </p:cNvPr>
          <p:cNvSpPr txBox="1"/>
          <p:nvPr/>
        </p:nvSpPr>
        <p:spPr>
          <a:xfrm>
            <a:off x="15046404" y="9462416"/>
            <a:ext cx="2186042" cy="269304"/>
          </a:xfrm>
          <a:prstGeom prst="rect">
            <a:avLst/>
          </a:prstGeom>
        </p:spPr>
        <p:txBody>
          <a:bodyPr lIns="0" tIns="0" rIns="0" bIns="0" rtlCol="0" anchor="t">
            <a:spAutoFit/>
          </a:bodyPr>
          <a:lstStyle/>
          <a:p>
            <a:pPr algn="r">
              <a:lnSpc>
                <a:spcPts val="2098"/>
              </a:lnSpc>
            </a:pPr>
            <a:r>
              <a:rPr lang="en-US" sz="1925" dirty="0">
                <a:solidFill>
                  <a:srgbClr val="454D3E"/>
                </a:solidFill>
                <a:latin typeface="TT Hoves"/>
                <a:ea typeface="TT Hoves"/>
                <a:cs typeface="TT Hoves"/>
                <a:sym typeface="TT Hoves"/>
              </a:rPr>
              <a:t>2 / 5</a:t>
            </a:r>
          </a:p>
        </p:txBody>
      </p:sp>
      <p:sp>
        <p:nvSpPr>
          <p:cNvPr id="4" name="AutoShape 4">
            <a:extLst>
              <a:ext uri="{FF2B5EF4-FFF2-40B4-BE49-F238E27FC236}">
                <a16:creationId xmlns:a16="http://schemas.microsoft.com/office/drawing/2014/main" id="{E8A25135-F4A1-2296-0F4A-0696C31F76B5}"/>
              </a:ext>
            </a:extLst>
          </p:cNvPr>
          <p:cNvSpPr/>
          <p:nvPr/>
        </p:nvSpPr>
        <p:spPr>
          <a:xfrm rot="4662">
            <a:off x="9143997" y="9673271"/>
            <a:ext cx="7022272" cy="0"/>
          </a:xfrm>
          <a:prstGeom prst="line">
            <a:avLst/>
          </a:prstGeom>
          <a:ln w="19050" cap="flat">
            <a:solidFill>
              <a:srgbClr val="3D3D3D"/>
            </a:solidFill>
            <a:prstDash val="solid"/>
            <a:headEnd type="none" w="sm" len="sm"/>
            <a:tailEnd type="none" w="sm" len="sm"/>
          </a:ln>
        </p:spPr>
        <p:txBody>
          <a:bodyPr/>
          <a:lstStyle/>
          <a:p>
            <a:endParaRPr lang="zh-HK" altLang="en-US"/>
          </a:p>
        </p:txBody>
      </p:sp>
      <p:sp>
        <p:nvSpPr>
          <p:cNvPr id="6" name="TextBox 6">
            <a:extLst>
              <a:ext uri="{FF2B5EF4-FFF2-40B4-BE49-F238E27FC236}">
                <a16:creationId xmlns:a16="http://schemas.microsoft.com/office/drawing/2014/main" id="{F1FB5777-9A1D-0EDA-67CA-71BDDED340E7}"/>
              </a:ext>
            </a:extLst>
          </p:cNvPr>
          <p:cNvSpPr txBox="1"/>
          <p:nvPr/>
        </p:nvSpPr>
        <p:spPr>
          <a:xfrm>
            <a:off x="676203" y="853507"/>
            <a:ext cx="7801192" cy="960328"/>
          </a:xfrm>
          <a:prstGeom prst="rect">
            <a:avLst/>
          </a:prstGeom>
        </p:spPr>
        <p:txBody>
          <a:bodyPr wrap="square" lIns="0" tIns="0" rIns="0" bIns="0" rtlCol="0" anchor="t">
            <a:spAutoFit/>
          </a:bodyPr>
          <a:lstStyle/>
          <a:p>
            <a:pPr algn="l">
              <a:lnSpc>
                <a:spcPts val="8375"/>
              </a:lnSpc>
            </a:pPr>
            <a:r>
              <a:rPr lang="en-US" sz="4800" b="1" dirty="0">
                <a:solidFill>
                  <a:srgbClr val="3D3D3D"/>
                </a:solidFill>
                <a:latin typeface="TT Hoves"/>
                <a:sym typeface="EB Garamond Semi-Bold"/>
              </a:rPr>
              <a:t>Personal Development</a:t>
            </a:r>
          </a:p>
        </p:txBody>
      </p:sp>
      <p:sp>
        <p:nvSpPr>
          <p:cNvPr id="7" name="TextBox 7">
            <a:extLst>
              <a:ext uri="{FF2B5EF4-FFF2-40B4-BE49-F238E27FC236}">
                <a16:creationId xmlns:a16="http://schemas.microsoft.com/office/drawing/2014/main" id="{DD070340-BA13-D4F0-9EBA-9670EDDA7C22}"/>
              </a:ext>
            </a:extLst>
          </p:cNvPr>
          <p:cNvSpPr txBox="1"/>
          <p:nvPr/>
        </p:nvSpPr>
        <p:spPr>
          <a:xfrm>
            <a:off x="9144000" y="1114316"/>
            <a:ext cx="7801192" cy="438710"/>
          </a:xfrm>
          <a:prstGeom prst="rect">
            <a:avLst/>
          </a:prstGeom>
        </p:spPr>
        <p:txBody>
          <a:bodyPr wrap="square" lIns="0" tIns="0" rIns="0" bIns="0" rtlCol="0" anchor="t">
            <a:spAutoFit/>
          </a:bodyPr>
          <a:lstStyle/>
          <a:p>
            <a:pPr algn="l">
              <a:lnSpc>
                <a:spcPts val="3552"/>
              </a:lnSpc>
            </a:pPr>
            <a:r>
              <a:rPr lang="en-US" sz="2800" b="1" dirty="0">
                <a:solidFill>
                  <a:srgbClr val="3D3D3D"/>
                </a:solidFill>
                <a:latin typeface="TT Hoves"/>
                <a:ea typeface="TT Hoves"/>
                <a:cs typeface="TT Hoves"/>
                <a:sym typeface="TT Hoves"/>
              </a:rPr>
              <a:t>Embracing Change with Growth Mindset</a:t>
            </a:r>
          </a:p>
        </p:txBody>
      </p:sp>
      <p:sp>
        <p:nvSpPr>
          <p:cNvPr id="8" name="TextBox 8">
            <a:extLst>
              <a:ext uri="{FF2B5EF4-FFF2-40B4-BE49-F238E27FC236}">
                <a16:creationId xmlns:a16="http://schemas.microsoft.com/office/drawing/2014/main" id="{724EEFD1-FE36-9035-5DC6-FB7BEA3A7442}"/>
              </a:ext>
            </a:extLst>
          </p:cNvPr>
          <p:cNvSpPr txBox="1"/>
          <p:nvPr/>
        </p:nvSpPr>
        <p:spPr>
          <a:xfrm>
            <a:off x="9189954" y="6635733"/>
            <a:ext cx="8597018" cy="430887"/>
          </a:xfrm>
          <a:prstGeom prst="rect">
            <a:avLst/>
          </a:prstGeom>
        </p:spPr>
        <p:txBody>
          <a:bodyPr wrap="square" lIns="0" tIns="0" rIns="0" bIns="0" rtlCol="0" anchor="t">
            <a:spAutoFit/>
          </a:bodyPr>
          <a:lstStyle/>
          <a:p>
            <a:pPr marL="0" indent="0">
              <a:buFont typeface="Arial" panose="020B0604020202020204" pitchFamily="34" charset="0"/>
              <a:buNone/>
            </a:pPr>
            <a:r>
              <a:rPr lang="en-US" altLang="zh-HK" sz="2800" b="1" dirty="0">
                <a:solidFill>
                  <a:srgbClr val="3D3D3D"/>
                </a:solidFill>
                <a:latin typeface="TT Hoves"/>
              </a:rPr>
              <a:t>From Order Takers to Trusted Advisors</a:t>
            </a:r>
          </a:p>
        </p:txBody>
      </p:sp>
      <p:sp>
        <p:nvSpPr>
          <p:cNvPr id="9" name="TextBox 9">
            <a:extLst>
              <a:ext uri="{FF2B5EF4-FFF2-40B4-BE49-F238E27FC236}">
                <a16:creationId xmlns:a16="http://schemas.microsoft.com/office/drawing/2014/main" id="{F77CB3DB-569B-53EB-1F31-FC9334694623}"/>
              </a:ext>
            </a:extLst>
          </p:cNvPr>
          <p:cNvSpPr txBox="1"/>
          <p:nvPr/>
        </p:nvSpPr>
        <p:spPr>
          <a:xfrm>
            <a:off x="9144000" y="3828992"/>
            <a:ext cx="7315201" cy="430887"/>
          </a:xfrm>
          <a:prstGeom prst="rect">
            <a:avLst/>
          </a:prstGeom>
        </p:spPr>
        <p:txBody>
          <a:bodyPr wrap="square" lIns="0" tIns="0" rIns="0" bIns="0" rtlCol="0" anchor="t">
            <a:spAutoFit/>
          </a:bodyPr>
          <a:lstStyle/>
          <a:p>
            <a:pPr marL="0" indent="0">
              <a:buFont typeface="Arial" panose="020B0604020202020204" pitchFamily="34" charset="0"/>
              <a:buNone/>
            </a:pPr>
            <a:r>
              <a:rPr lang="en-US" altLang="zh-HK" sz="2800" b="1" dirty="0">
                <a:solidFill>
                  <a:srgbClr val="3D3D3D"/>
                </a:solidFill>
                <a:latin typeface="TT Hoves"/>
              </a:rPr>
              <a:t>Professional Workplace Communication</a:t>
            </a:r>
          </a:p>
        </p:txBody>
      </p:sp>
      <p:sp>
        <p:nvSpPr>
          <p:cNvPr id="11" name="TextBox 11">
            <a:extLst>
              <a:ext uri="{FF2B5EF4-FFF2-40B4-BE49-F238E27FC236}">
                <a16:creationId xmlns:a16="http://schemas.microsoft.com/office/drawing/2014/main" id="{B89A4BB8-2BA8-82C0-F70C-7125FD487B2E}"/>
              </a:ext>
            </a:extLst>
          </p:cNvPr>
          <p:cNvSpPr txBox="1"/>
          <p:nvPr/>
        </p:nvSpPr>
        <p:spPr>
          <a:xfrm>
            <a:off x="9144000" y="1655477"/>
            <a:ext cx="8382000" cy="1938992"/>
          </a:xfrm>
          <a:prstGeom prst="rect">
            <a:avLst/>
          </a:prstGeom>
        </p:spPr>
        <p:txBody>
          <a:bodyPr wrap="square" lIns="0" tIns="0" rIns="0" bIns="0" rtlCol="0" anchor="t">
            <a:spAutoFit/>
          </a:bodyPr>
          <a:lstStyle/>
          <a:p>
            <a:pPr marL="0" indent="0">
              <a:buFont typeface="Arial" panose="020B0604020202020204" pitchFamily="34" charset="0"/>
              <a:buNone/>
            </a:pPr>
            <a:r>
              <a:rPr kumimoji="1" lang="en-US" altLang="zh-HK" dirty="0">
                <a:solidFill>
                  <a:srgbClr val="575757"/>
                </a:solidFill>
                <a:latin typeface="Open Sans" panose="020B0606030504020204" pitchFamily="34" charset="0"/>
              </a:rPr>
              <a:t>In times of constant transformation, mindset shapes how we adapt and thrive. This course helps participants understand the principles of a growth mindset and apply them to navigate personal and organizational change. </a:t>
            </a:r>
          </a:p>
          <a:p>
            <a:pPr marL="0" indent="0">
              <a:buFont typeface="Arial" panose="020B0604020202020204" pitchFamily="34" charset="0"/>
              <a:buNone/>
            </a:pPr>
            <a:endParaRPr kumimoji="1" lang="en-US" altLang="zh-HK" dirty="0">
              <a:solidFill>
                <a:srgbClr val="575757"/>
              </a:solidFill>
              <a:latin typeface="Open Sans" panose="020B0606030504020204" pitchFamily="34" charset="0"/>
            </a:endParaRPr>
          </a:p>
          <a:p>
            <a:pPr marL="0" indent="0">
              <a:buFont typeface="Arial" panose="020B0604020202020204" pitchFamily="34" charset="0"/>
              <a:buNone/>
            </a:pPr>
            <a:r>
              <a:rPr kumimoji="1" lang="en-US" altLang="zh-HK" dirty="0">
                <a:solidFill>
                  <a:srgbClr val="575757"/>
                </a:solidFill>
                <a:latin typeface="Open Sans" panose="020B0606030504020204" pitchFamily="34" charset="0"/>
              </a:rPr>
              <a:t>Through exploring the change curve, learners will discover practical actions to take at each stage—turning uncertainty into opportunity and developing the resilience needed to grow through change.</a:t>
            </a:r>
            <a:endParaRPr kumimoji="1" lang="zh-HK" altLang="en-US" dirty="0"/>
          </a:p>
        </p:txBody>
      </p:sp>
      <p:sp>
        <p:nvSpPr>
          <p:cNvPr id="12" name="TextBox 12">
            <a:extLst>
              <a:ext uri="{FF2B5EF4-FFF2-40B4-BE49-F238E27FC236}">
                <a16:creationId xmlns:a16="http://schemas.microsoft.com/office/drawing/2014/main" id="{7F9ACFF7-F010-5985-1E07-DA04C280F72F}"/>
              </a:ext>
            </a:extLst>
          </p:cNvPr>
          <p:cNvSpPr txBox="1"/>
          <p:nvPr/>
        </p:nvSpPr>
        <p:spPr>
          <a:xfrm>
            <a:off x="9189954" y="7200514"/>
            <a:ext cx="8115300" cy="2215991"/>
          </a:xfrm>
          <a:prstGeom prst="rect">
            <a:avLst/>
          </a:prstGeom>
        </p:spPr>
        <p:txBody>
          <a:bodyPr wrap="square" lIns="0" tIns="0" rIns="0" bIns="0" rtlCol="0" anchor="t">
            <a:spAutoFit/>
          </a:bodyPr>
          <a:lstStyle/>
          <a:p>
            <a:pPr algn="l"/>
            <a:r>
              <a:rPr kumimoji="1" lang="en-US" altLang="zh-HK" dirty="0">
                <a:solidFill>
                  <a:srgbClr val="575757"/>
                </a:solidFill>
                <a:latin typeface="Open Sans" panose="020B0606030504020204" pitchFamily="34" charset="0"/>
                <a:sym typeface="TT Hoves"/>
              </a:rPr>
              <a:t>Strong relationships are built on trust, understanding, and genuine care for our clients—both internal and external. This course invites participants to adopt a client-centric mindset that goes beyond service to true partnership.</a:t>
            </a:r>
          </a:p>
          <a:p>
            <a:pPr algn="l"/>
            <a:r>
              <a:rPr kumimoji="1" lang="en-US" altLang="zh-HK" dirty="0">
                <a:solidFill>
                  <a:srgbClr val="575757"/>
                </a:solidFill>
                <a:latin typeface="Open Sans" panose="020B0606030504020204" pitchFamily="34" charset="0"/>
                <a:sym typeface="TT Hoves"/>
              </a:rPr>
              <a:t> </a:t>
            </a:r>
          </a:p>
          <a:p>
            <a:pPr algn="l"/>
            <a:r>
              <a:rPr kumimoji="1" lang="en-US" altLang="zh-HK" dirty="0">
                <a:solidFill>
                  <a:srgbClr val="575757"/>
                </a:solidFill>
                <a:latin typeface="Open Sans" panose="020B0606030504020204" pitchFamily="34" charset="0"/>
                <a:sym typeface="TT Hoves"/>
              </a:rPr>
              <a:t>Through exploring how to listen actively, understand evolving needs, and communicate with empathy, learners will discover how to build meaningful connections that create long-term value for both clients and the organization.</a:t>
            </a:r>
          </a:p>
        </p:txBody>
      </p:sp>
      <p:sp>
        <p:nvSpPr>
          <p:cNvPr id="13" name="TextBox 13">
            <a:extLst>
              <a:ext uri="{FF2B5EF4-FFF2-40B4-BE49-F238E27FC236}">
                <a16:creationId xmlns:a16="http://schemas.microsoft.com/office/drawing/2014/main" id="{1F8B85C1-2F6A-6AF4-2099-FE20EA2A34E0}"/>
              </a:ext>
            </a:extLst>
          </p:cNvPr>
          <p:cNvSpPr txBox="1"/>
          <p:nvPr/>
        </p:nvSpPr>
        <p:spPr>
          <a:xfrm>
            <a:off x="9189954" y="4391028"/>
            <a:ext cx="8597018" cy="1938992"/>
          </a:xfrm>
          <a:prstGeom prst="rect">
            <a:avLst/>
          </a:prstGeom>
        </p:spPr>
        <p:txBody>
          <a:bodyPr wrap="square" lIns="0" tIns="0" rIns="0" bIns="0" rtlCol="0" anchor="t">
            <a:spAutoFit/>
          </a:bodyPr>
          <a:lstStyle/>
          <a:p>
            <a:pPr marL="0" indent="0">
              <a:buFont typeface="Arial" panose="020B0604020202020204" pitchFamily="34" charset="0"/>
              <a:buNone/>
            </a:pPr>
            <a:r>
              <a:rPr kumimoji="1" lang="en-US" altLang="zh-HK" dirty="0">
                <a:solidFill>
                  <a:srgbClr val="575757"/>
                </a:solidFill>
                <a:latin typeface="Open Sans" panose="020B0606030504020204" pitchFamily="34" charset="0"/>
              </a:rPr>
              <a:t>Strong communication is the foundation of effective leadership at every level. This course helps participants develop clarity, structure, and empathy in their business communication to enhance influence and collaboration. </a:t>
            </a:r>
          </a:p>
          <a:p>
            <a:pPr marL="0" indent="0">
              <a:buFont typeface="Arial" panose="020B0604020202020204" pitchFamily="34" charset="0"/>
              <a:buNone/>
            </a:pPr>
            <a:endParaRPr kumimoji="1" lang="en-US" altLang="zh-HK" dirty="0">
              <a:solidFill>
                <a:srgbClr val="575757"/>
              </a:solidFill>
              <a:latin typeface="Open Sans" panose="020B0606030504020204" pitchFamily="34" charset="0"/>
            </a:endParaRPr>
          </a:p>
          <a:p>
            <a:pPr marL="0" indent="0">
              <a:buFont typeface="Arial" panose="020B0604020202020204" pitchFamily="34" charset="0"/>
              <a:buNone/>
            </a:pPr>
            <a:r>
              <a:rPr kumimoji="1" lang="en-US" altLang="zh-HK" dirty="0">
                <a:solidFill>
                  <a:srgbClr val="575757"/>
                </a:solidFill>
                <a:latin typeface="Open Sans" panose="020B0606030504020204" pitchFamily="34" charset="0"/>
              </a:rPr>
              <a:t>By understanding how to craft messages that connect and motivate, learners will strengthen their ability to lead conversations, build trust, and create positive impact across the workplace.</a:t>
            </a:r>
            <a:endParaRPr kumimoji="1" lang="zh-HK" altLang="en-US" dirty="0"/>
          </a:p>
        </p:txBody>
      </p:sp>
      <p:sp>
        <p:nvSpPr>
          <p:cNvPr id="21" name="TextBox 6">
            <a:extLst>
              <a:ext uri="{FF2B5EF4-FFF2-40B4-BE49-F238E27FC236}">
                <a16:creationId xmlns:a16="http://schemas.microsoft.com/office/drawing/2014/main" id="{5A9DFA76-4DDA-9DA9-4532-B07B35557804}"/>
              </a:ext>
            </a:extLst>
          </p:cNvPr>
          <p:cNvSpPr txBox="1"/>
          <p:nvPr/>
        </p:nvSpPr>
        <p:spPr>
          <a:xfrm>
            <a:off x="676203" y="2852145"/>
            <a:ext cx="7801192" cy="1538883"/>
          </a:xfrm>
          <a:prstGeom prst="rect">
            <a:avLst/>
          </a:prstGeom>
        </p:spPr>
        <p:txBody>
          <a:bodyPr wrap="square" lIns="0" tIns="0" rIns="0" bIns="0" rtlCol="0" anchor="t">
            <a:spAutoFit/>
          </a:bodyPr>
          <a:lstStyle/>
          <a:p>
            <a:pPr algn="l"/>
            <a:r>
              <a:rPr lang="en-US" altLang="zh-HK" sz="2000" b="0" i="0" dirty="0">
                <a:solidFill>
                  <a:srgbClr val="575757"/>
                </a:solidFill>
                <a:effectLst/>
                <a:latin typeface="Open Sans" panose="020B0606030504020204" pitchFamily="34" charset="0"/>
              </a:rPr>
              <a:t>This series is designed to develop interpersonal skills and self-competent. </a:t>
            </a:r>
          </a:p>
          <a:p>
            <a:pPr algn="l"/>
            <a:endParaRPr lang="en-US" altLang="zh-HK" sz="2000" dirty="0">
              <a:solidFill>
                <a:srgbClr val="575757"/>
              </a:solidFill>
              <a:latin typeface="Open Sans" panose="020B0606030504020204" pitchFamily="34" charset="0"/>
            </a:endParaRPr>
          </a:p>
          <a:p>
            <a:pPr algn="l"/>
            <a:r>
              <a:rPr lang="en-US" altLang="zh-HK" sz="2000" b="1" i="0" dirty="0">
                <a:solidFill>
                  <a:srgbClr val="575757"/>
                </a:solidFill>
                <a:effectLst/>
                <a:latin typeface="Open Sans" panose="020B0606030504020204" pitchFamily="34" charset="0"/>
              </a:rPr>
              <a:t>Suitable for High Potential talents or individuals who needs to enhance personal competency for job efficiency.  </a:t>
            </a:r>
            <a:endParaRPr lang="en-US" sz="2000" b="1" dirty="0">
              <a:solidFill>
                <a:srgbClr val="3D3D3D"/>
              </a:solidFill>
              <a:latin typeface="TT Hoves"/>
              <a:sym typeface="EB Garamond Semi-Bold"/>
            </a:endParaRPr>
          </a:p>
        </p:txBody>
      </p:sp>
      <p:pic>
        <p:nvPicPr>
          <p:cNvPr id="22" name="圖片 21" descr="一張含有 字型, 文字, 標誌, 圖形 的圖片&#10;&#10;自動產生的描述">
            <a:extLst>
              <a:ext uri="{FF2B5EF4-FFF2-40B4-BE49-F238E27FC236}">
                <a16:creationId xmlns:a16="http://schemas.microsoft.com/office/drawing/2014/main" id="{EA306DC9-DBF4-7CF9-C34E-D23FF7D1D3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08721" y="117700"/>
            <a:ext cx="3350949" cy="659138"/>
          </a:xfrm>
          <a:prstGeom prst="rect">
            <a:avLst/>
          </a:prstGeom>
        </p:spPr>
      </p:pic>
      <p:pic>
        <p:nvPicPr>
          <p:cNvPr id="1026" name="Picture 2">
            <a:extLst>
              <a:ext uri="{FF2B5EF4-FFF2-40B4-BE49-F238E27FC236}">
                <a16:creationId xmlns:a16="http://schemas.microsoft.com/office/drawing/2014/main" id="{F70736D0-74E2-C32E-51CB-52B54F95CE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203" y="5839442"/>
            <a:ext cx="762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031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B809B-046A-9944-253A-C5FD92EC067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8C6B23A-35E2-DEC9-640B-A7E6ADA3889D}"/>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zh-HK" altLang="en-US" dirty="0"/>
          </a:p>
        </p:txBody>
      </p:sp>
      <p:sp>
        <p:nvSpPr>
          <p:cNvPr id="3" name="TextBox 3">
            <a:extLst>
              <a:ext uri="{FF2B5EF4-FFF2-40B4-BE49-F238E27FC236}">
                <a16:creationId xmlns:a16="http://schemas.microsoft.com/office/drawing/2014/main" id="{020C340D-DC35-410E-2919-42409898F51E}"/>
              </a:ext>
            </a:extLst>
          </p:cNvPr>
          <p:cNvSpPr txBox="1"/>
          <p:nvPr/>
        </p:nvSpPr>
        <p:spPr>
          <a:xfrm>
            <a:off x="15041091" y="9533856"/>
            <a:ext cx="2186042" cy="269304"/>
          </a:xfrm>
          <a:prstGeom prst="rect">
            <a:avLst/>
          </a:prstGeom>
        </p:spPr>
        <p:txBody>
          <a:bodyPr lIns="0" tIns="0" rIns="0" bIns="0" rtlCol="0" anchor="t">
            <a:spAutoFit/>
          </a:bodyPr>
          <a:lstStyle/>
          <a:p>
            <a:pPr algn="r">
              <a:lnSpc>
                <a:spcPts val="2098"/>
              </a:lnSpc>
            </a:pPr>
            <a:r>
              <a:rPr lang="en-US" sz="1925" dirty="0">
                <a:solidFill>
                  <a:srgbClr val="454D3E"/>
                </a:solidFill>
                <a:latin typeface="TT Hoves"/>
                <a:ea typeface="TT Hoves"/>
                <a:cs typeface="TT Hoves"/>
                <a:sym typeface="TT Hoves"/>
              </a:rPr>
              <a:t>3 / 5</a:t>
            </a:r>
          </a:p>
        </p:txBody>
      </p:sp>
      <p:sp>
        <p:nvSpPr>
          <p:cNvPr id="4" name="AutoShape 4">
            <a:extLst>
              <a:ext uri="{FF2B5EF4-FFF2-40B4-BE49-F238E27FC236}">
                <a16:creationId xmlns:a16="http://schemas.microsoft.com/office/drawing/2014/main" id="{C8019361-6597-4DB1-CE29-4B05914E21A5}"/>
              </a:ext>
            </a:extLst>
          </p:cNvPr>
          <p:cNvSpPr/>
          <p:nvPr/>
        </p:nvSpPr>
        <p:spPr>
          <a:xfrm rot="4662">
            <a:off x="9143997" y="9760400"/>
            <a:ext cx="7022272" cy="0"/>
          </a:xfrm>
          <a:prstGeom prst="line">
            <a:avLst/>
          </a:prstGeom>
          <a:ln w="19050" cap="flat">
            <a:solidFill>
              <a:srgbClr val="3D3D3D"/>
            </a:solidFill>
            <a:prstDash val="solid"/>
            <a:headEnd type="none" w="sm" len="sm"/>
            <a:tailEnd type="none" w="sm" len="sm"/>
          </a:ln>
        </p:spPr>
        <p:txBody>
          <a:bodyPr/>
          <a:lstStyle/>
          <a:p>
            <a:endParaRPr lang="zh-HK" altLang="en-US"/>
          </a:p>
        </p:txBody>
      </p:sp>
      <p:sp>
        <p:nvSpPr>
          <p:cNvPr id="6" name="TextBox 6">
            <a:extLst>
              <a:ext uri="{FF2B5EF4-FFF2-40B4-BE49-F238E27FC236}">
                <a16:creationId xmlns:a16="http://schemas.microsoft.com/office/drawing/2014/main" id="{166853E5-F7E5-9E05-F279-314DE28B035E}"/>
              </a:ext>
            </a:extLst>
          </p:cNvPr>
          <p:cNvSpPr txBox="1"/>
          <p:nvPr/>
        </p:nvSpPr>
        <p:spPr>
          <a:xfrm>
            <a:off x="671404" y="1114316"/>
            <a:ext cx="7801192" cy="1477328"/>
          </a:xfrm>
          <a:prstGeom prst="rect">
            <a:avLst/>
          </a:prstGeom>
        </p:spPr>
        <p:txBody>
          <a:bodyPr wrap="square" lIns="0" tIns="0" rIns="0" bIns="0" rtlCol="0" anchor="t">
            <a:spAutoFit/>
          </a:bodyPr>
          <a:lstStyle/>
          <a:p>
            <a:pPr algn="l"/>
            <a:r>
              <a:rPr lang="en-US" sz="4800" b="1" dirty="0">
                <a:solidFill>
                  <a:srgbClr val="3D3D3D"/>
                </a:solidFill>
                <a:latin typeface="TT Hoves"/>
                <a:sym typeface="EB Garamond Semi-Bold"/>
              </a:rPr>
              <a:t>Personal Development (cont.) </a:t>
            </a:r>
          </a:p>
        </p:txBody>
      </p:sp>
      <p:sp>
        <p:nvSpPr>
          <p:cNvPr id="7" name="TextBox 7">
            <a:extLst>
              <a:ext uri="{FF2B5EF4-FFF2-40B4-BE49-F238E27FC236}">
                <a16:creationId xmlns:a16="http://schemas.microsoft.com/office/drawing/2014/main" id="{9292898B-428E-DA24-48A6-067AB7663FB0}"/>
              </a:ext>
            </a:extLst>
          </p:cNvPr>
          <p:cNvSpPr txBox="1"/>
          <p:nvPr/>
        </p:nvSpPr>
        <p:spPr>
          <a:xfrm>
            <a:off x="9144000" y="1114316"/>
            <a:ext cx="7801192" cy="438710"/>
          </a:xfrm>
          <a:prstGeom prst="rect">
            <a:avLst/>
          </a:prstGeom>
        </p:spPr>
        <p:txBody>
          <a:bodyPr wrap="square" lIns="0" tIns="0" rIns="0" bIns="0" rtlCol="0" anchor="t">
            <a:spAutoFit/>
          </a:bodyPr>
          <a:lstStyle/>
          <a:p>
            <a:pPr algn="l">
              <a:lnSpc>
                <a:spcPts val="3552"/>
              </a:lnSpc>
            </a:pPr>
            <a:r>
              <a:rPr lang="en-US" altLang="zh-HK" sz="2800" b="1" dirty="0">
                <a:solidFill>
                  <a:srgbClr val="3D3D3D"/>
                </a:solidFill>
                <a:latin typeface="TT Hoves"/>
                <a:ea typeface="TT Hoves"/>
                <a:cs typeface="TT Hoves"/>
                <a:sym typeface="TT Hoves"/>
              </a:rPr>
              <a:t>Influencing Without Authority</a:t>
            </a:r>
          </a:p>
        </p:txBody>
      </p:sp>
      <p:sp>
        <p:nvSpPr>
          <p:cNvPr id="8" name="TextBox 8">
            <a:extLst>
              <a:ext uri="{FF2B5EF4-FFF2-40B4-BE49-F238E27FC236}">
                <a16:creationId xmlns:a16="http://schemas.microsoft.com/office/drawing/2014/main" id="{C53E7600-E018-F1DB-2655-17F58A3617AC}"/>
              </a:ext>
            </a:extLst>
          </p:cNvPr>
          <p:cNvSpPr txBox="1"/>
          <p:nvPr/>
        </p:nvSpPr>
        <p:spPr>
          <a:xfrm>
            <a:off x="9189954" y="6700292"/>
            <a:ext cx="6798263" cy="430887"/>
          </a:xfrm>
          <a:prstGeom prst="rect">
            <a:avLst/>
          </a:prstGeom>
        </p:spPr>
        <p:txBody>
          <a:bodyPr wrap="square" lIns="0" tIns="0" rIns="0" bIns="0" rtlCol="0" anchor="t">
            <a:spAutoFit/>
          </a:bodyPr>
          <a:lstStyle/>
          <a:p>
            <a:pPr marL="0" indent="0">
              <a:buFont typeface="Arial" panose="020B0604020202020204" pitchFamily="34" charset="0"/>
              <a:buNone/>
            </a:pPr>
            <a:r>
              <a:rPr lang="en-US" altLang="zh-HK" sz="2800" b="1" dirty="0">
                <a:solidFill>
                  <a:srgbClr val="3D3D3D"/>
                </a:solidFill>
                <a:latin typeface="TT Hoves"/>
              </a:rPr>
              <a:t>Confident Voices at Every Level</a:t>
            </a:r>
          </a:p>
        </p:txBody>
      </p:sp>
      <p:sp>
        <p:nvSpPr>
          <p:cNvPr id="9" name="TextBox 9">
            <a:extLst>
              <a:ext uri="{FF2B5EF4-FFF2-40B4-BE49-F238E27FC236}">
                <a16:creationId xmlns:a16="http://schemas.microsoft.com/office/drawing/2014/main" id="{2E9DBF40-0291-066A-AD4C-6EB9C53E2A66}"/>
              </a:ext>
            </a:extLst>
          </p:cNvPr>
          <p:cNvSpPr txBox="1"/>
          <p:nvPr/>
        </p:nvSpPr>
        <p:spPr>
          <a:xfrm>
            <a:off x="9144000" y="3828992"/>
            <a:ext cx="7315201" cy="430887"/>
          </a:xfrm>
          <a:prstGeom prst="rect">
            <a:avLst/>
          </a:prstGeom>
        </p:spPr>
        <p:txBody>
          <a:bodyPr wrap="square" lIns="0" tIns="0" rIns="0" bIns="0" rtlCol="0" anchor="t">
            <a:spAutoFit/>
          </a:bodyPr>
          <a:lstStyle/>
          <a:p>
            <a:pPr marL="0" indent="0">
              <a:buFont typeface="Arial" panose="020B0604020202020204" pitchFamily="34" charset="0"/>
              <a:buNone/>
            </a:pPr>
            <a:r>
              <a:rPr lang="en-US" altLang="zh-HK" sz="2800" b="1" dirty="0">
                <a:solidFill>
                  <a:srgbClr val="3D3D3D"/>
                </a:solidFill>
                <a:latin typeface="TT Hoves"/>
              </a:rPr>
              <a:t>Personal Branding</a:t>
            </a:r>
          </a:p>
        </p:txBody>
      </p:sp>
      <p:sp>
        <p:nvSpPr>
          <p:cNvPr id="11" name="TextBox 11">
            <a:extLst>
              <a:ext uri="{FF2B5EF4-FFF2-40B4-BE49-F238E27FC236}">
                <a16:creationId xmlns:a16="http://schemas.microsoft.com/office/drawing/2014/main" id="{FF2BA89F-3B13-522B-0D9B-26C4CA585B3E}"/>
              </a:ext>
            </a:extLst>
          </p:cNvPr>
          <p:cNvSpPr txBox="1"/>
          <p:nvPr/>
        </p:nvSpPr>
        <p:spPr>
          <a:xfrm>
            <a:off x="9144000" y="1655477"/>
            <a:ext cx="8382000" cy="1938992"/>
          </a:xfrm>
          <a:prstGeom prst="rect">
            <a:avLst/>
          </a:prstGeom>
        </p:spPr>
        <p:txBody>
          <a:bodyPr wrap="square" lIns="0" tIns="0" rIns="0" bIns="0" rtlCol="0" anchor="t">
            <a:spAutoFit/>
          </a:bodyPr>
          <a:lstStyle/>
          <a:p>
            <a:pPr marL="0" indent="0">
              <a:buFont typeface="Arial" panose="020B0604020202020204" pitchFamily="34" charset="0"/>
              <a:buNone/>
            </a:pPr>
            <a:r>
              <a:rPr kumimoji="1" lang="en-US" altLang="zh-HK" sz="1800" dirty="0">
                <a:solidFill>
                  <a:srgbClr val="575757"/>
                </a:solidFill>
                <a:latin typeface="Open Sans" panose="020B0606030504020204" pitchFamily="34" charset="0"/>
              </a:rPr>
              <a:t>True influence stems from mindset, credibility, and connection—not just position or title. This course helps participants develop the confidence and techniques to lead through influence across all levels of the organization. </a:t>
            </a:r>
          </a:p>
          <a:p>
            <a:pPr marL="0" indent="0">
              <a:buFont typeface="Arial" panose="020B0604020202020204" pitchFamily="34" charset="0"/>
              <a:buNone/>
            </a:pPr>
            <a:endParaRPr kumimoji="1" lang="en-US" altLang="zh-HK" sz="1800" dirty="0">
              <a:solidFill>
                <a:srgbClr val="575757"/>
              </a:solidFill>
              <a:latin typeface="Open Sans" panose="020B0606030504020204" pitchFamily="34" charset="0"/>
            </a:endParaRPr>
          </a:p>
          <a:p>
            <a:pPr marL="0" indent="0">
              <a:buFont typeface="Arial" panose="020B0604020202020204" pitchFamily="34" charset="0"/>
              <a:buNone/>
            </a:pPr>
            <a:r>
              <a:rPr kumimoji="1" lang="en-US" altLang="zh-HK" sz="1800" dirty="0">
                <a:solidFill>
                  <a:srgbClr val="575757"/>
                </a:solidFill>
                <a:latin typeface="Open Sans" panose="020B0606030504020204" pitchFamily="34" charset="0"/>
              </a:rPr>
              <a:t>By leveraging personal power, understanding others’ motivations, and applying practical strategies, learners will discover how to gain trust, build alignment, and drive positive outcomes without formal authority.</a:t>
            </a:r>
            <a:endParaRPr kumimoji="1" lang="zh-HK" altLang="en-US" sz="1800" dirty="0"/>
          </a:p>
        </p:txBody>
      </p:sp>
      <p:sp>
        <p:nvSpPr>
          <p:cNvPr id="12" name="TextBox 12">
            <a:extLst>
              <a:ext uri="{FF2B5EF4-FFF2-40B4-BE49-F238E27FC236}">
                <a16:creationId xmlns:a16="http://schemas.microsoft.com/office/drawing/2014/main" id="{208342B7-7EEB-94F0-3945-EC1D730C034C}"/>
              </a:ext>
            </a:extLst>
          </p:cNvPr>
          <p:cNvSpPr txBox="1"/>
          <p:nvPr/>
        </p:nvSpPr>
        <p:spPr>
          <a:xfrm>
            <a:off x="9189954" y="7291848"/>
            <a:ext cx="8115300" cy="2215991"/>
          </a:xfrm>
          <a:prstGeom prst="rect">
            <a:avLst/>
          </a:prstGeom>
        </p:spPr>
        <p:txBody>
          <a:bodyPr wrap="square" lIns="0" tIns="0" rIns="0" bIns="0" rtlCol="0" anchor="t">
            <a:spAutoFit/>
          </a:bodyPr>
          <a:lstStyle/>
          <a:p>
            <a:pPr algn="l"/>
            <a:r>
              <a:rPr kumimoji="1" lang="en-US" altLang="zh-HK" sz="1800" dirty="0">
                <a:solidFill>
                  <a:srgbClr val="575757"/>
                </a:solidFill>
                <a:latin typeface="Open Sans" panose="020B0606030504020204" pitchFamily="34" charset="0"/>
                <a:sym typeface="TT Hoves"/>
              </a:rPr>
              <a:t>Business presentation is a vital professional skill that builds credibility and influence. This course helps participants strengthen their speaking ability through practical techniques in energy control, voice modulation, sentence refinement, and non-verbal communication. </a:t>
            </a:r>
          </a:p>
          <a:p>
            <a:pPr algn="l"/>
            <a:endParaRPr kumimoji="1" lang="en-US" altLang="zh-HK" sz="1800" dirty="0">
              <a:solidFill>
                <a:srgbClr val="575757"/>
              </a:solidFill>
              <a:latin typeface="Open Sans" panose="020B0606030504020204" pitchFamily="34" charset="0"/>
              <a:sym typeface="TT Hoves"/>
            </a:endParaRPr>
          </a:p>
          <a:p>
            <a:pPr algn="l"/>
            <a:r>
              <a:rPr kumimoji="1" lang="en-US" altLang="zh-HK" sz="1800" dirty="0">
                <a:solidFill>
                  <a:srgbClr val="575757"/>
                </a:solidFill>
                <a:latin typeface="Open Sans" panose="020B0606030504020204" pitchFamily="34" charset="0"/>
                <a:sym typeface="TT Hoves"/>
              </a:rPr>
              <a:t>By applying storytelling methods, learners will learn to structure their messages clearly, engage their audience with confidence, and deliver presentations that convey clarity and professionalism.</a:t>
            </a:r>
          </a:p>
        </p:txBody>
      </p:sp>
      <p:sp>
        <p:nvSpPr>
          <p:cNvPr id="13" name="TextBox 13">
            <a:extLst>
              <a:ext uri="{FF2B5EF4-FFF2-40B4-BE49-F238E27FC236}">
                <a16:creationId xmlns:a16="http://schemas.microsoft.com/office/drawing/2014/main" id="{A98F9F6E-3770-2A63-8356-BFDBA771F98B}"/>
              </a:ext>
            </a:extLst>
          </p:cNvPr>
          <p:cNvSpPr txBox="1"/>
          <p:nvPr/>
        </p:nvSpPr>
        <p:spPr>
          <a:xfrm>
            <a:off x="9189954" y="4391028"/>
            <a:ext cx="8597018" cy="2215991"/>
          </a:xfrm>
          <a:prstGeom prst="rect">
            <a:avLst/>
          </a:prstGeom>
        </p:spPr>
        <p:txBody>
          <a:bodyPr wrap="square" lIns="0" tIns="0" rIns="0" bIns="0" rtlCol="0" anchor="t">
            <a:spAutoFit/>
          </a:bodyPr>
          <a:lstStyle/>
          <a:p>
            <a:pPr marL="0" indent="0">
              <a:buFont typeface="Arial" panose="020B0604020202020204" pitchFamily="34" charset="0"/>
              <a:buNone/>
            </a:pPr>
            <a:r>
              <a:rPr kumimoji="1" lang="en-US" altLang="zh-HK" sz="1800" dirty="0">
                <a:solidFill>
                  <a:srgbClr val="575757"/>
                </a:solidFill>
                <a:latin typeface="Open Sans" panose="020B0606030504020204" pitchFamily="34" charset="0"/>
              </a:rPr>
              <a:t>Your personal brand is a key driver of career success. This course guides participants to understand how their strengths, values, and actions shape the way they are perceived in the workplace. </a:t>
            </a:r>
          </a:p>
          <a:p>
            <a:pPr marL="0" indent="0">
              <a:buFont typeface="Arial" panose="020B0604020202020204" pitchFamily="34" charset="0"/>
              <a:buNone/>
            </a:pPr>
            <a:endParaRPr kumimoji="1" lang="en-US" altLang="zh-HK" sz="1800" dirty="0">
              <a:solidFill>
                <a:srgbClr val="575757"/>
              </a:solidFill>
              <a:latin typeface="Open Sans" panose="020B0606030504020204" pitchFamily="34" charset="0"/>
            </a:endParaRPr>
          </a:p>
          <a:p>
            <a:pPr marL="0" indent="0">
              <a:buFont typeface="Arial" panose="020B0604020202020204" pitchFamily="34" charset="0"/>
              <a:buNone/>
            </a:pPr>
            <a:r>
              <a:rPr kumimoji="1" lang="en-US" altLang="zh-HK" sz="1800" dirty="0">
                <a:solidFill>
                  <a:srgbClr val="575757"/>
                </a:solidFill>
                <a:latin typeface="Open Sans" panose="020B0606030504020204" pitchFamily="34" charset="0"/>
              </a:rPr>
              <a:t>By aligning their brand with professional aspirations and learning practical strategies to build visibility and credibility, learners will be equipped to take ownership of their career growth and confidently position themselves for future opportunities.</a:t>
            </a:r>
            <a:endParaRPr kumimoji="1" lang="zh-HK" altLang="en-US" sz="1800" dirty="0"/>
          </a:p>
        </p:txBody>
      </p:sp>
      <p:sp>
        <p:nvSpPr>
          <p:cNvPr id="21" name="TextBox 6">
            <a:extLst>
              <a:ext uri="{FF2B5EF4-FFF2-40B4-BE49-F238E27FC236}">
                <a16:creationId xmlns:a16="http://schemas.microsoft.com/office/drawing/2014/main" id="{CE95AA94-25F4-8549-B1E9-99D4F06EC933}"/>
              </a:ext>
            </a:extLst>
          </p:cNvPr>
          <p:cNvSpPr txBox="1"/>
          <p:nvPr/>
        </p:nvSpPr>
        <p:spPr>
          <a:xfrm>
            <a:off x="728248" y="3274993"/>
            <a:ext cx="7801192" cy="1538883"/>
          </a:xfrm>
          <a:prstGeom prst="rect">
            <a:avLst/>
          </a:prstGeom>
        </p:spPr>
        <p:txBody>
          <a:bodyPr wrap="square" lIns="0" tIns="0" rIns="0" bIns="0" rtlCol="0" anchor="t">
            <a:spAutoFit/>
          </a:bodyPr>
          <a:lstStyle/>
          <a:p>
            <a:pPr algn="l"/>
            <a:r>
              <a:rPr lang="en-US" altLang="zh-HK" sz="2000" b="0" i="0" dirty="0">
                <a:solidFill>
                  <a:srgbClr val="575757"/>
                </a:solidFill>
                <a:effectLst/>
                <a:latin typeface="Open Sans" panose="020B0606030504020204" pitchFamily="34" charset="0"/>
              </a:rPr>
              <a:t>This series is designed to develop interpersonal skills and self-competent. </a:t>
            </a:r>
          </a:p>
          <a:p>
            <a:pPr algn="l"/>
            <a:endParaRPr lang="en-US" altLang="zh-HK" sz="2000" dirty="0">
              <a:solidFill>
                <a:srgbClr val="575757"/>
              </a:solidFill>
              <a:latin typeface="Open Sans" panose="020B0606030504020204" pitchFamily="34" charset="0"/>
            </a:endParaRPr>
          </a:p>
          <a:p>
            <a:pPr algn="l"/>
            <a:r>
              <a:rPr lang="en-US" altLang="zh-HK" sz="2000" b="1" i="0" dirty="0">
                <a:solidFill>
                  <a:srgbClr val="575757"/>
                </a:solidFill>
                <a:effectLst/>
                <a:latin typeface="Open Sans" panose="020B0606030504020204" pitchFamily="34" charset="0"/>
              </a:rPr>
              <a:t>Suitable for High Potential talents or individuals who needs to enhance personal competency for job efficiency.  </a:t>
            </a:r>
            <a:endParaRPr lang="en-US" sz="2000" b="1" dirty="0">
              <a:solidFill>
                <a:srgbClr val="3D3D3D"/>
              </a:solidFill>
              <a:latin typeface="TT Hoves"/>
              <a:sym typeface="EB Garamond Semi-Bold"/>
            </a:endParaRPr>
          </a:p>
        </p:txBody>
      </p:sp>
      <p:pic>
        <p:nvPicPr>
          <p:cNvPr id="22" name="圖片 21" descr="一張含有 字型, 文字, 標誌, 圖形 的圖片&#10;&#10;自動產生的描述">
            <a:extLst>
              <a:ext uri="{FF2B5EF4-FFF2-40B4-BE49-F238E27FC236}">
                <a16:creationId xmlns:a16="http://schemas.microsoft.com/office/drawing/2014/main" id="{8B811454-2B26-3DB1-E94F-071EA61AEB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08721" y="117700"/>
            <a:ext cx="3350949" cy="659138"/>
          </a:xfrm>
          <a:prstGeom prst="rect">
            <a:avLst/>
          </a:prstGeom>
        </p:spPr>
      </p:pic>
      <p:pic>
        <p:nvPicPr>
          <p:cNvPr id="1026" name="Picture 2">
            <a:extLst>
              <a:ext uri="{FF2B5EF4-FFF2-40B4-BE49-F238E27FC236}">
                <a16:creationId xmlns:a16="http://schemas.microsoft.com/office/drawing/2014/main" id="{8F4E4C3C-667D-AECA-4715-B58B33CC84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133" y="5932938"/>
            <a:ext cx="762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517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6944F-B5FE-5A01-811B-A463FD48540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A106BBD-1372-427E-EC55-EE13DE7548EC}"/>
              </a:ext>
            </a:extLst>
          </p:cNvPr>
          <p:cNvSpPr/>
          <p:nvPr/>
        </p:nvSpPr>
        <p:spPr>
          <a:xfrm>
            <a:off x="-3312"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zh-HK" altLang="en-US" dirty="0"/>
          </a:p>
        </p:txBody>
      </p:sp>
      <p:sp>
        <p:nvSpPr>
          <p:cNvPr id="3" name="TextBox 3">
            <a:extLst>
              <a:ext uri="{FF2B5EF4-FFF2-40B4-BE49-F238E27FC236}">
                <a16:creationId xmlns:a16="http://schemas.microsoft.com/office/drawing/2014/main" id="{7065AAD6-7052-9AA4-955B-68E602840ED6}"/>
              </a:ext>
            </a:extLst>
          </p:cNvPr>
          <p:cNvSpPr txBox="1"/>
          <p:nvPr/>
        </p:nvSpPr>
        <p:spPr>
          <a:xfrm>
            <a:off x="14987887" y="9909208"/>
            <a:ext cx="2186042" cy="269304"/>
          </a:xfrm>
          <a:prstGeom prst="rect">
            <a:avLst/>
          </a:prstGeom>
        </p:spPr>
        <p:txBody>
          <a:bodyPr lIns="0" tIns="0" rIns="0" bIns="0" rtlCol="0" anchor="t">
            <a:spAutoFit/>
          </a:bodyPr>
          <a:lstStyle/>
          <a:p>
            <a:pPr algn="r">
              <a:lnSpc>
                <a:spcPts val="2098"/>
              </a:lnSpc>
            </a:pPr>
            <a:r>
              <a:rPr lang="en-US" sz="1925" dirty="0">
                <a:solidFill>
                  <a:srgbClr val="454D3E"/>
                </a:solidFill>
                <a:latin typeface="TT Hoves"/>
                <a:ea typeface="TT Hoves"/>
                <a:cs typeface="TT Hoves"/>
                <a:sym typeface="TT Hoves"/>
              </a:rPr>
              <a:t>4 / 5</a:t>
            </a:r>
          </a:p>
        </p:txBody>
      </p:sp>
      <p:sp>
        <p:nvSpPr>
          <p:cNvPr id="4" name="AutoShape 4">
            <a:extLst>
              <a:ext uri="{FF2B5EF4-FFF2-40B4-BE49-F238E27FC236}">
                <a16:creationId xmlns:a16="http://schemas.microsoft.com/office/drawing/2014/main" id="{F41E5486-232C-4CE0-74A8-9DB932368715}"/>
              </a:ext>
            </a:extLst>
          </p:cNvPr>
          <p:cNvSpPr/>
          <p:nvPr/>
        </p:nvSpPr>
        <p:spPr>
          <a:xfrm rot="4662">
            <a:off x="9058639" y="10120145"/>
            <a:ext cx="7022272" cy="0"/>
          </a:xfrm>
          <a:prstGeom prst="line">
            <a:avLst/>
          </a:prstGeom>
          <a:ln w="19050" cap="flat">
            <a:solidFill>
              <a:srgbClr val="3D3D3D"/>
            </a:solidFill>
            <a:prstDash val="solid"/>
            <a:headEnd type="none" w="sm" len="sm"/>
            <a:tailEnd type="none" w="sm" len="sm"/>
          </a:ln>
        </p:spPr>
        <p:txBody>
          <a:bodyPr/>
          <a:lstStyle/>
          <a:p>
            <a:endParaRPr lang="zh-HK" altLang="en-US"/>
          </a:p>
        </p:txBody>
      </p:sp>
      <p:sp>
        <p:nvSpPr>
          <p:cNvPr id="6" name="TextBox 6">
            <a:extLst>
              <a:ext uri="{FF2B5EF4-FFF2-40B4-BE49-F238E27FC236}">
                <a16:creationId xmlns:a16="http://schemas.microsoft.com/office/drawing/2014/main" id="{9E42A2FA-0028-B657-68C3-2EF1DE9EF3F7}"/>
              </a:ext>
            </a:extLst>
          </p:cNvPr>
          <p:cNvSpPr txBox="1"/>
          <p:nvPr/>
        </p:nvSpPr>
        <p:spPr>
          <a:xfrm>
            <a:off x="676203" y="776838"/>
            <a:ext cx="7801192" cy="960328"/>
          </a:xfrm>
          <a:prstGeom prst="rect">
            <a:avLst/>
          </a:prstGeom>
        </p:spPr>
        <p:txBody>
          <a:bodyPr wrap="square" lIns="0" tIns="0" rIns="0" bIns="0" rtlCol="0" anchor="t">
            <a:spAutoFit/>
          </a:bodyPr>
          <a:lstStyle/>
          <a:p>
            <a:pPr algn="l">
              <a:lnSpc>
                <a:spcPts val="8375"/>
              </a:lnSpc>
            </a:pPr>
            <a:r>
              <a:rPr lang="en-US" sz="4800" b="1" dirty="0">
                <a:solidFill>
                  <a:srgbClr val="3D3D3D"/>
                </a:solidFill>
                <a:latin typeface="TT Hoves"/>
                <a:sym typeface="EB Garamond Semi-Bold"/>
              </a:rPr>
              <a:t>Leadership Development</a:t>
            </a:r>
          </a:p>
        </p:txBody>
      </p:sp>
      <p:sp>
        <p:nvSpPr>
          <p:cNvPr id="7" name="TextBox 7">
            <a:extLst>
              <a:ext uri="{FF2B5EF4-FFF2-40B4-BE49-F238E27FC236}">
                <a16:creationId xmlns:a16="http://schemas.microsoft.com/office/drawing/2014/main" id="{1FAAFA26-4806-F618-106E-2F1FC8E6BD32}"/>
              </a:ext>
            </a:extLst>
          </p:cNvPr>
          <p:cNvSpPr txBox="1"/>
          <p:nvPr/>
        </p:nvSpPr>
        <p:spPr>
          <a:xfrm>
            <a:off x="8970132" y="4078596"/>
            <a:ext cx="7110776" cy="435184"/>
          </a:xfrm>
          <a:prstGeom prst="rect">
            <a:avLst/>
          </a:prstGeom>
        </p:spPr>
        <p:txBody>
          <a:bodyPr wrap="square" lIns="0" tIns="0" rIns="0" bIns="0" rtlCol="0" anchor="t">
            <a:spAutoFit/>
          </a:bodyPr>
          <a:lstStyle/>
          <a:p>
            <a:pPr algn="l">
              <a:lnSpc>
                <a:spcPts val="3552"/>
              </a:lnSpc>
            </a:pPr>
            <a:r>
              <a:rPr lang="en-US" sz="2800" b="1" dirty="0">
                <a:solidFill>
                  <a:srgbClr val="3D3D3D"/>
                </a:solidFill>
                <a:latin typeface="TT Hoves"/>
                <a:ea typeface="TT Hoves"/>
                <a:cs typeface="TT Hoves"/>
                <a:sym typeface="TT Hoves"/>
              </a:rPr>
              <a:t>From Manager to Performance Coach</a:t>
            </a:r>
          </a:p>
        </p:txBody>
      </p:sp>
      <p:sp>
        <p:nvSpPr>
          <p:cNvPr id="9" name="TextBox 9">
            <a:extLst>
              <a:ext uri="{FF2B5EF4-FFF2-40B4-BE49-F238E27FC236}">
                <a16:creationId xmlns:a16="http://schemas.microsoft.com/office/drawing/2014/main" id="{35544DEE-B2BD-9EDF-3C7B-239008E568AC}"/>
              </a:ext>
            </a:extLst>
          </p:cNvPr>
          <p:cNvSpPr txBox="1"/>
          <p:nvPr/>
        </p:nvSpPr>
        <p:spPr>
          <a:xfrm>
            <a:off x="9003999" y="6957562"/>
            <a:ext cx="6617001" cy="430887"/>
          </a:xfrm>
          <a:prstGeom prst="rect">
            <a:avLst/>
          </a:prstGeom>
        </p:spPr>
        <p:txBody>
          <a:bodyPr wrap="square" lIns="0" tIns="0" rIns="0" bIns="0" rtlCol="0" anchor="t">
            <a:spAutoFit/>
          </a:bodyPr>
          <a:lstStyle/>
          <a:p>
            <a:pPr marL="0" indent="0">
              <a:buFont typeface="Arial" panose="020B0604020202020204" pitchFamily="34" charset="0"/>
              <a:buNone/>
            </a:pPr>
            <a:r>
              <a:rPr lang="en-US" altLang="zh-HK" sz="2800" b="1" dirty="0">
                <a:solidFill>
                  <a:srgbClr val="3D3D3D"/>
                </a:solidFill>
                <a:latin typeface="TT Hoves"/>
              </a:rPr>
              <a:t>Courageous Conversations for Growth</a:t>
            </a:r>
          </a:p>
        </p:txBody>
      </p:sp>
      <p:sp>
        <p:nvSpPr>
          <p:cNvPr id="11" name="TextBox 11">
            <a:extLst>
              <a:ext uri="{FF2B5EF4-FFF2-40B4-BE49-F238E27FC236}">
                <a16:creationId xmlns:a16="http://schemas.microsoft.com/office/drawing/2014/main" id="{AFCA7F40-8775-606F-3621-235495927B8A}"/>
              </a:ext>
            </a:extLst>
          </p:cNvPr>
          <p:cNvSpPr txBox="1"/>
          <p:nvPr/>
        </p:nvSpPr>
        <p:spPr>
          <a:xfrm>
            <a:off x="9003999" y="4608203"/>
            <a:ext cx="8413376" cy="2215991"/>
          </a:xfrm>
          <a:prstGeom prst="rect">
            <a:avLst/>
          </a:prstGeom>
        </p:spPr>
        <p:txBody>
          <a:bodyPr wrap="square" lIns="0" tIns="0" rIns="0" bIns="0" rtlCol="0" anchor="t">
            <a:spAutoFit/>
          </a:bodyPr>
          <a:lstStyle/>
          <a:p>
            <a:pPr marL="0" indent="0">
              <a:buFont typeface="Arial" panose="020B0604020202020204" pitchFamily="34" charset="0"/>
              <a:buNone/>
            </a:pPr>
            <a:r>
              <a:rPr kumimoji="1" lang="en-US" altLang="zh-HK" dirty="0">
                <a:solidFill>
                  <a:srgbClr val="575757"/>
                </a:solidFill>
                <a:latin typeface="Open Sans" panose="020B0606030504020204" pitchFamily="34" charset="0"/>
              </a:rPr>
              <a:t>High-performing teams grow under leaders who coach with clarity and care. This course helps managers adapt a growth mindset and apply practical skills to elevate performance through constructive feedback and effective coaching conversations. </a:t>
            </a:r>
          </a:p>
          <a:p>
            <a:pPr marL="0" indent="0">
              <a:buFont typeface="Arial" panose="020B0604020202020204" pitchFamily="34" charset="0"/>
              <a:buNone/>
            </a:pPr>
            <a:endParaRPr kumimoji="1" lang="en-US" altLang="zh-HK" dirty="0">
              <a:solidFill>
                <a:srgbClr val="575757"/>
              </a:solidFill>
              <a:latin typeface="Open Sans" panose="020B0606030504020204" pitchFamily="34" charset="0"/>
            </a:endParaRPr>
          </a:p>
          <a:p>
            <a:pPr marL="0" indent="0">
              <a:buFont typeface="Arial" panose="020B0604020202020204" pitchFamily="34" charset="0"/>
              <a:buNone/>
            </a:pPr>
            <a:r>
              <a:rPr kumimoji="1" lang="en-US" altLang="zh-HK" dirty="0">
                <a:solidFill>
                  <a:srgbClr val="575757"/>
                </a:solidFill>
                <a:latin typeface="Open Sans" panose="020B0606030504020204" pitchFamily="34" charset="0"/>
              </a:rPr>
              <a:t>Participants will learn how to guide improvement without damaging relationships, foster accountability, and adopt a growth-oriented leadership style that unlocks potential and drives sustained excellence.</a:t>
            </a:r>
            <a:endParaRPr kumimoji="1" lang="zh-HK" altLang="en-US" dirty="0"/>
          </a:p>
        </p:txBody>
      </p:sp>
      <p:sp>
        <p:nvSpPr>
          <p:cNvPr id="13" name="TextBox 13">
            <a:extLst>
              <a:ext uri="{FF2B5EF4-FFF2-40B4-BE49-F238E27FC236}">
                <a16:creationId xmlns:a16="http://schemas.microsoft.com/office/drawing/2014/main" id="{DE40B98E-9B46-35DF-A568-D20C016F0F05}"/>
              </a:ext>
            </a:extLst>
          </p:cNvPr>
          <p:cNvSpPr txBox="1"/>
          <p:nvPr/>
        </p:nvSpPr>
        <p:spPr>
          <a:xfrm>
            <a:off x="9058642" y="7479346"/>
            <a:ext cx="8597018" cy="2492990"/>
          </a:xfrm>
          <a:prstGeom prst="rect">
            <a:avLst/>
          </a:prstGeom>
        </p:spPr>
        <p:txBody>
          <a:bodyPr wrap="square" lIns="0" tIns="0" rIns="0" bIns="0" rtlCol="0" anchor="t">
            <a:spAutoFit/>
          </a:bodyPr>
          <a:lstStyle/>
          <a:p>
            <a:pPr marL="0" indent="0">
              <a:buFont typeface="Arial" panose="020B0604020202020204" pitchFamily="34" charset="0"/>
              <a:buNone/>
            </a:pPr>
            <a:r>
              <a:rPr kumimoji="1" lang="en-US" altLang="zh-HK" dirty="0">
                <a:solidFill>
                  <a:srgbClr val="575757"/>
                </a:solidFill>
                <a:latin typeface="Open Sans" panose="020B0606030504020204" pitchFamily="34" charset="0"/>
              </a:rPr>
              <a:t>Addressing low performance is one of the most challenging yet crucial responsibilities of a manager. This course equips leaders with a step-by-step framework to conduct difficult conversations with confidence, empathy, and structure. </a:t>
            </a:r>
          </a:p>
          <a:p>
            <a:pPr marL="0" indent="0">
              <a:buFont typeface="Arial" panose="020B0604020202020204" pitchFamily="34" charset="0"/>
              <a:buNone/>
            </a:pPr>
            <a:endParaRPr kumimoji="1" lang="en-US" altLang="zh-HK" dirty="0">
              <a:solidFill>
                <a:srgbClr val="575757"/>
              </a:solidFill>
              <a:latin typeface="Open Sans" panose="020B0606030504020204" pitchFamily="34" charset="0"/>
            </a:endParaRPr>
          </a:p>
          <a:p>
            <a:pPr marL="0" indent="0">
              <a:buFont typeface="Arial" panose="020B0604020202020204" pitchFamily="34" charset="0"/>
              <a:buNone/>
            </a:pPr>
            <a:r>
              <a:rPr kumimoji="1" lang="en-US" altLang="zh-HK" dirty="0">
                <a:solidFill>
                  <a:srgbClr val="575757"/>
                </a:solidFill>
                <a:latin typeface="Open Sans" panose="020B0606030504020204" pitchFamily="34" charset="0"/>
              </a:rPr>
              <a:t>Participants will learn how to address issues constructively, manage emotions, and guide discussions toward clear agreements, solutions, and accountability—turning tough moments into opportunities for growth and performance improvement.</a:t>
            </a:r>
            <a:endParaRPr kumimoji="1" lang="zh-HK" altLang="en-US" dirty="0"/>
          </a:p>
        </p:txBody>
      </p:sp>
      <p:sp>
        <p:nvSpPr>
          <p:cNvPr id="21" name="TextBox 6">
            <a:extLst>
              <a:ext uri="{FF2B5EF4-FFF2-40B4-BE49-F238E27FC236}">
                <a16:creationId xmlns:a16="http://schemas.microsoft.com/office/drawing/2014/main" id="{2FF8160F-0051-F49B-A562-6A527C57217E}"/>
              </a:ext>
            </a:extLst>
          </p:cNvPr>
          <p:cNvSpPr txBox="1"/>
          <p:nvPr/>
        </p:nvSpPr>
        <p:spPr>
          <a:xfrm>
            <a:off x="676203" y="1821506"/>
            <a:ext cx="7019997" cy="1384995"/>
          </a:xfrm>
          <a:prstGeom prst="rect">
            <a:avLst/>
          </a:prstGeom>
        </p:spPr>
        <p:txBody>
          <a:bodyPr wrap="square" lIns="0" tIns="0" rIns="0" bIns="0" rtlCol="0" anchor="t">
            <a:spAutoFit/>
          </a:bodyPr>
          <a:lstStyle/>
          <a:p>
            <a:pPr algn="l"/>
            <a:r>
              <a:rPr lang="en-US" altLang="zh-HK" b="0" i="0" dirty="0">
                <a:solidFill>
                  <a:srgbClr val="575757"/>
                </a:solidFill>
                <a:effectLst/>
                <a:latin typeface="Open Sans" panose="020B0606030504020204" pitchFamily="34" charset="0"/>
              </a:rPr>
              <a:t>This series is designed to help managers to equipped with the core skills that drives performance for results</a:t>
            </a:r>
          </a:p>
          <a:p>
            <a:pPr algn="l"/>
            <a:endParaRPr lang="en-US" dirty="0">
              <a:solidFill>
                <a:srgbClr val="575757"/>
              </a:solidFill>
              <a:latin typeface="Open Sans" panose="020B0606030504020204" pitchFamily="34" charset="0"/>
              <a:sym typeface="EB Garamond Semi-Bold"/>
            </a:endParaRPr>
          </a:p>
          <a:p>
            <a:pPr algn="l"/>
            <a:r>
              <a:rPr lang="en-US" b="1" dirty="0">
                <a:solidFill>
                  <a:srgbClr val="575757"/>
                </a:solidFill>
                <a:latin typeface="Open Sans" panose="020B0606030504020204" pitchFamily="34" charset="0"/>
                <a:sym typeface="EB Garamond Semi-Bold"/>
              </a:rPr>
              <a:t>Suitable for new managers or experienced leaders who wants to refresh their managerial skills</a:t>
            </a:r>
            <a:endParaRPr lang="en-US" b="1" dirty="0">
              <a:solidFill>
                <a:srgbClr val="3D3D3D"/>
              </a:solidFill>
              <a:latin typeface="TT Hoves"/>
              <a:sym typeface="EB Garamond Semi-Bold"/>
            </a:endParaRPr>
          </a:p>
        </p:txBody>
      </p:sp>
      <p:pic>
        <p:nvPicPr>
          <p:cNvPr id="10" name="圖片 9" descr="一張含有 字型, 文字, 標誌, 圖形 的圖片&#10;&#10;自動產生的描述">
            <a:extLst>
              <a:ext uri="{FF2B5EF4-FFF2-40B4-BE49-F238E27FC236}">
                <a16:creationId xmlns:a16="http://schemas.microsoft.com/office/drawing/2014/main" id="{1A769FE0-C07D-E1C3-93F0-D5541D7B3C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08721" y="117700"/>
            <a:ext cx="3350949" cy="659138"/>
          </a:xfrm>
          <a:prstGeom prst="rect">
            <a:avLst/>
          </a:prstGeom>
        </p:spPr>
      </p:pic>
      <p:pic>
        <p:nvPicPr>
          <p:cNvPr id="2050" name="Picture 2">
            <a:extLst>
              <a:ext uri="{FF2B5EF4-FFF2-40B4-BE49-F238E27FC236}">
                <a16:creationId xmlns:a16="http://schemas.microsoft.com/office/drawing/2014/main" id="{D8CCE179-32C8-6014-F54D-10C67768D7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203" y="3485682"/>
            <a:ext cx="6617001" cy="6617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7">
            <a:extLst>
              <a:ext uri="{FF2B5EF4-FFF2-40B4-BE49-F238E27FC236}">
                <a16:creationId xmlns:a16="http://schemas.microsoft.com/office/drawing/2014/main" id="{13CA6A79-9BF7-1769-7570-544DBA5F6FD8}"/>
              </a:ext>
            </a:extLst>
          </p:cNvPr>
          <p:cNvSpPr txBox="1"/>
          <p:nvPr/>
        </p:nvSpPr>
        <p:spPr>
          <a:xfrm>
            <a:off x="8970132" y="1130563"/>
            <a:ext cx="6650868" cy="435184"/>
          </a:xfrm>
          <a:prstGeom prst="rect">
            <a:avLst/>
          </a:prstGeom>
        </p:spPr>
        <p:txBody>
          <a:bodyPr wrap="square" lIns="0" tIns="0" rIns="0" bIns="0" rtlCol="0" anchor="t">
            <a:spAutoFit/>
          </a:bodyPr>
          <a:lstStyle/>
          <a:p>
            <a:pPr algn="l">
              <a:lnSpc>
                <a:spcPts val="3552"/>
              </a:lnSpc>
            </a:pPr>
            <a:r>
              <a:rPr lang="en-US" sz="2800" b="1" dirty="0">
                <a:solidFill>
                  <a:srgbClr val="3D3D3D"/>
                </a:solidFill>
                <a:latin typeface="TT Hoves"/>
                <a:ea typeface="TT Hoves"/>
                <a:cs typeface="TT Hoves"/>
                <a:sym typeface="TT Hoves"/>
              </a:rPr>
              <a:t>Core Skills for Modern Managers</a:t>
            </a:r>
          </a:p>
        </p:txBody>
      </p:sp>
      <p:sp>
        <p:nvSpPr>
          <p:cNvPr id="14" name="TextBox 11">
            <a:extLst>
              <a:ext uri="{FF2B5EF4-FFF2-40B4-BE49-F238E27FC236}">
                <a16:creationId xmlns:a16="http://schemas.microsoft.com/office/drawing/2014/main" id="{231FD538-BAEF-E491-A9C7-66D734BC9AEA}"/>
              </a:ext>
            </a:extLst>
          </p:cNvPr>
          <p:cNvSpPr txBox="1"/>
          <p:nvPr/>
        </p:nvSpPr>
        <p:spPr>
          <a:xfrm>
            <a:off x="8970132" y="1671323"/>
            <a:ext cx="8413376" cy="2215991"/>
          </a:xfrm>
          <a:prstGeom prst="rect">
            <a:avLst/>
          </a:prstGeom>
        </p:spPr>
        <p:txBody>
          <a:bodyPr wrap="square" lIns="0" tIns="0" rIns="0" bIns="0" rtlCol="0" anchor="t">
            <a:spAutoFit/>
          </a:bodyPr>
          <a:lstStyle/>
          <a:p>
            <a:pPr marL="0" indent="0">
              <a:buFont typeface="Arial" panose="020B0604020202020204" pitchFamily="34" charset="0"/>
              <a:buNone/>
            </a:pPr>
            <a:r>
              <a:rPr kumimoji="1" lang="en-US" altLang="zh-HK" dirty="0">
                <a:solidFill>
                  <a:srgbClr val="575757"/>
                </a:solidFill>
                <a:latin typeface="Open Sans" panose="020B0606030504020204" pitchFamily="34" charset="0"/>
              </a:rPr>
              <a:t>Effective management begins with mastering the fundamentals. This all-rounded program provides new and experienced managers with the essential knowledge and practical skills needed to lead across every stage of the employee journey—from onboarding and performance development to engagement and growth. </a:t>
            </a:r>
          </a:p>
          <a:p>
            <a:pPr marL="0" indent="0">
              <a:buFont typeface="Arial" panose="020B0604020202020204" pitchFamily="34" charset="0"/>
              <a:buNone/>
            </a:pPr>
            <a:endParaRPr kumimoji="1" lang="en-US" altLang="zh-HK" dirty="0">
              <a:solidFill>
                <a:srgbClr val="575757"/>
              </a:solidFill>
              <a:latin typeface="Open Sans" panose="020B0606030504020204" pitchFamily="34" charset="0"/>
            </a:endParaRPr>
          </a:p>
          <a:p>
            <a:pPr marL="0" indent="0">
              <a:buFont typeface="Arial" panose="020B0604020202020204" pitchFamily="34" charset="0"/>
              <a:buNone/>
            </a:pPr>
            <a:r>
              <a:rPr kumimoji="1" lang="en-US" altLang="zh-HK" dirty="0">
                <a:solidFill>
                  <a:srgbClr val="575757"/>
                </a:solidFill>
                <a:latin typeface="Open Sans" panose="020B0606030504020204" pitchFamily="34" charset="0"/>
              </a:rPr>
              <a:t>Participants will strengthen their ability to guide teams, make informed decisions, and create a positive, high-performing workplace culture.</a:t>
            </a:r>
            <a:endParaRPr kumimoji="1" lang="zh-HK" altLang="en-US" dirty="0"/>
          </a:p>
        </p:txBody>
      </p:sp>
    </p:spTree>
    <p:extLst>
      <p:ext uri="{BB962C8B-B14F-4D97-AF65-F5344CB8AC3E}">
        <p14:creationId xmlns:p14="http://schemas.microsoft.com/office/powerpoint/2010/main" val="811778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E8E9D-3891-63A4-B9E8-6EB3E866148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76D8281-8AE8-F5B4-6ECF-AD0CD7F7C47B}"/>
              </a:ext>
            </a:extLst>
          </p:cNvPr>
          <p:cNvSpPr>
            <a:spLocks noGrp="1" noRot="1" noMove="1" noResize="1" noEditPoints="1" noAdjustHandles="1" noChangeArrowheads="1" noChangeShapeType="1"/>
          </p:cNvSpPr>
          <p:nvPr/>
        </p:nvSpPr>
        <p:spPr>
          <a:xfrm>
            <a:off x="1793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zh-HK" altLang="en-US" dirty="0"/>
          </a:p>
        </p:txBody>
      </p:sp>
      <p:sp>
        <p:nvSpPr>
          <p:cNvPr id="3" name="TextBox 3">
            <a:extLst>
              <a:ext uri="{FF2B5EF4-FFF2-40B4-BE49-F238E27FC236}">
                <a16:creationId xmlns:a16="http://schemas.microsoft.com/office/drawing/2014/main" id="{10B43FF7-C615-AD7B-6781-DB8E0E14F748}"/>
              </a:ext>
            </a:extLst>
          </p:cNvPr>
          <p:cNvSpPr txBox="1"/>
          <p:nvPr/>
        </p:nvSpPr>
        <p:spPr>
          <a:xfrm>
            <a:off x="15056780" y="9279026"/>
            <a:ext cx="2186042" cy="269304"/>
          </a:xfrm>
          <a:prstGeom prst="rect">
            <a:avLst/>
          </a:prstGeom>
        </p:spPr>
        <p:txBody>
          <a:bodyPr lIns="0" tIns="0" rIns="0" bIns="0" rtlCol="0" anchor="t">
            <a:spAutoFit/>
          </a:bodyPr>
          <a:lstStyle/>
          <a:p>
            <a:pPr algn="r">
              <a:lnSpc>
                <a:spcPts val="2098"/>
              </a:lnSpc>
            </a:pPr>
            <a:r>
              <a:rPr lang="en-US" sz="1925" dirty="0">
                <a:solidFill>
                  <a:srgbClr val="454D3E"/>
                </a:solidFill>
                <a:latin typeface="TT Hoves"/>
                <a:ea typeface="TT Hoves"/>
                <a:cs typeface="TT Hoves"/>
                <a:sym typeface="TT Hoves"/>
              </a:rPr>
              <a:t>5 / 5</a:t>
            </a:r>
          </a:p>
        </p:txBody>
      </p:sp>
      <p:sp>
        <p:nvSpPr>
          <p:cNvPr id="4" name="AutoShape 4">
            <a:extLst>
              <a:ext uri="{FF2B5EF4-FFF2-40B4-BE49-F238E27FC236}">
                <a16:creationId xmlns:a16="http://schemas.microsoft.com/office/drawing/2014/main" id="{9420B92D-B4C7-42F8-39CD-FE2D3A9B4F9C}"/>
              </a:ext>
            </a:extLst>
          </p:cNvPr>
          <p:cNvSpPr/>
          <p:nvPr/>
        </p:nvSpPr>
        <p:spPr>
          <a:xfrm rot="4662">
            <a:off x="9161927" y="9459503"/>
            <a:ext cx="7022272" cy="0"/>
          </a:xfrm>
          <a:prstGeom prst="line">
            <a:avLst/>
          </a:prstGeom>
          <a:ln w="19050" cap="flat">
            <a:solidFill>
              <a:srgbClr val="3D3D3D"/>
            </a:solidFill>
            <a:prstDash val="solid"/>
            <a:headEnd type="none" w="sm" len="sm"/>
            <a:tailEnd type="none" w="sm" len="sm"/>
          </a:ln>
        </p:spPr>
        <p:txBody>
          <a:bodyPr/>
          <a:lstStyle/>
          <a:p>
            <a:endParaRPr lang="zh-HK" altLang="en-US"/>
          </a:p>
        </p:txBody>
      </p:sp>
      <p:sp>
        <p:nvSpPr>
          <p:cNvPr id="6" name="TextBox 6">
            <a:extLst>
              <a:ext uri="{FF2B5EF4-FFF2-40B4-BE49-F238E27FC236}">
                <a16:creationId xmlns:a16="http://schemas.microsoft.com/office/drawing/2014/main" id="{5742F430-0563-ECDD-E315-B97C42EA05AA}"/>
              </a:ext>
            </a:extLst>
          </p:cNvPr>
          <p:cNvSpPr txBox="1"/>
          <p:nvPr/>
        </p:nvSpPr>
        <p:spPr>
          <a:xfrm>
            <a:off x="676203" y="735515"/>
            <a:ext cx="6919102" cy="960328"/>
          </a:xfrm>
          <a:prstGeom prst="rect">
            <a:avLst/>
          </a:prstGeom>
        </p:spPr>
        <p:txBody>
          <a:bodyPr lIns="0" tIns="0" rIns="0" bIns="0" rtlCol="0" anchor="t">
            <a:spAutoFit/>
          </a:bodyPr>
          <a:lstStyle/>
          <a:p>
            <a:pPr algn="l">
              <a:lnSpc>
                <a:spcPts val="8375"/>
              </a:lnSpc>
            </a:pPr>
            <a:r>
              <a:rPr lang="en-US" sz="4800" b="1" dirty="0">
                <a:solidFill>
                  <a:srgbClr val="3D3D3D"/>
                </a:solidFill>
                <a:latin typeface="TT Hoves"/>
                <a:sym typeface="EB Garamond Semi-Bold"/>
              </a:rPr>
              <a:t>Team Development</a:t>
            </a:r>
          </a:p>
        </p:txBody>
      </p:sp>
      <p:sp>
        <p:nvSpPr>
          <p:cNvPr id="8" name="TextBox 8">
            <a:extLst>
              <a:ext uri="{FF2B5EF4-FFF2-40B4-BE49-F238E27FC236}">
                <a16:creationId xmlns:a16="http://schemas.microsoft.com/office/drawing/2014/main" id="{03770C7D-4002-D533-7D45-AA182B687798}"/>
              </a:ext>
            </a:extLst>
          </p:cNvPr>
          <p:cNvSpPr txBox="1"/>
          <p:nvPr/>
        </p:nvSpPr>
        <p:spPr>
          <a:xfrm>
            <a:off x="9144000" y="5524500"/>
            <a:ext cx="8570124" cy="448136"/>
          </a:xfrm>
          <a:prstGeom prst="rect">
            <a:avLst/>
          </a:prstGeom>
        </p:spPr>
        <p:txBody>
          <a:bodyPr wrap="square" lIns="0" tIns="0" rIns="0" bIns="0" rtlCol="0" anchor="t">
            <a:spAutoFit/>
          </a:bodyPr>
          <a:lstStyle/>
          <a:p>
            <a:pPr algn="l"/>
            <a:r>
              <a:rPr lang="en-US" altLang="zh-HK" sz="2912" b="1" dirty="0">
                <a:solidFill>
                  <a:srgbClr val="3D3D3D"/>
                </a:solidFill>
                <a:latin typeface="TT Hoves"/>
              </a:rPr>
              <a:t>Connecting Through Differences: The </a:t>
            </a:r>
            <a:r>
              <a:rPr lang="en-US" altLang="zh-HK" sz="2912" b="1" dirty="0" err="1">
                <a:solidFill>
                  <a:srgbClr val="3D3D3D"/>
                </a:solidFill>
                <a:latin typeface="TT Hoves"/>
              </a:rPr>
              <a:t>DiSC</a:t>
            </a:r>
            <a:r>
              <a:rPr lang="en-US" altLang="zh-HK" sz="2912" b="1" dirty="0">
                <a:solidFill>
                  <a:srgbClr val="3D3D3D"/>
                </a:solidFill>
                <a:latin typeface="TT Hoves"/>
              </a:rPr>
              <a:t>® way</a:t>
            </a:r>
          </a:p>
        </p:txBody>
      </p:sp>
      <p:sp>
        <p:nvSpPr>
          <p:cNvPr id="9" name="TextBox 9">
            <a:extLst>
              <a:ext uri="{FF2B5EF4-FFF2-40B4-BE49-F238E27FC236}">
                <a16:creationId xmlns:a16="http://schemas.microsoft.com/office/drawing/2014/main" id="{4FF7720D-7020-3E09-E3FD-5D5E0EB92ED0}"/>
              </a:ext>
            </a:extLst>
          </p:cNvPr>
          <p:cNvSpPr txBox="1"/>
          <p:nvPr/>
        </p:nvSpPr>
        <p:spPr>
          <a:xfrm>
            <a:off x="9161930" y="1002237"/>
            <a:ext cx="8386482" cy="896271"/>
          </a:xfrm>
          <a:prstGeom prst="rect">
            <a:avLst/>
          </a:prstGeom>
        </p:spPr>
        <p:txBody>
          <a:bodyPr wrap="square" lIns="0" tIns="0" rIns="0" bIns="0" rtlCol="0" anchor="t">
            <a:spAutoFit/>
          </a:bodyPr>
          <a:lstStyle/>
          <a:p>
            <a:pPr marL="0" indent="0">
              <a:buFont typeface="Arial" panose="020B0604020202020204" pitchFamily="34" charset="0"/>
              <a:buNone/>
            </a:pPr>
            <a:r>
              <a:rPr lang="en-US" altLang="zh-HK" sz="2912" b="1" dirty="0">
                <a:solidFill>
                  <a:srgbClr val="3D3D3D"/>
                </a:solidFill>
                <a:latin typeface="TT Hoves"/>
              </a:rPr>
              <a:t>The Power of Personality: Unlocking Team Synergy with MBTI®</a:t>
            </a:r>
          </a:p>
        </p:txBody>
      </p:sp>
      <p:sp>
        <p:nvSpPr>
          <p:cNvPr id="12" name="TextBox 12">
            <a:extLst>
              <a:ext uri="{FF2B5EF4-FFF2-40B4-BE49-F238E27FC236}">
                <a16:creationId xmlns:a16="http://schemas.microsoft.com/office/drawing/2014/main" id="{6648F1E5-B676-C120-52B2-20A361FF9652}"/>
              </a:ext>
            </a:extLst>
          </p:cNvPr>
          <p:cNvSpPr txBox="1"/>
          <p:nvPr/>
        </p:nvSpPr>
        <p:spPr>
          <a:xfrm>
            <a:off x="9161930" y="6301338"/>
            <a:ext cx="8115300" cy="2769989"/>
          </a:xfrm>
          <a:prstGeom prst="rect">
            <a:avLst/>
          </a:prstGeom>
        </p:spPr>
        <p:txBody>
          <a:bodyPr wrap="square" lIns="0" tIns="0" rIns="0" bIns="0" rtlCol="0" anchor="t">
            <a:spAutoFit/>
          </a:bodyPr>
          <a:lstStyle/>
          <a:p>
            <a:pPr algn="l"/>
            <a:r>
              <a:rPr kumimoji="1" lang="en-US" altLang="zh-HK" sz="2000" dirty="0">
                <a:solidFill>
                  <a:srgbClr val="575757"/>
                </a:solidFill>
                <a:latin typeface="Open Sans" panose="020B0606030504020204" pitchFamily="34" charset="0"/>
              </a:rPr>
              <a:t>Effective communication is the key to building strong teams and lasting partnerships. This interactive workshop uses the </a:t>
            </a:r>
            <a:r>
              <a:rPr kumimoji="1" lang="en-US" altLang="zh-HK" sz="2000" dirty="0" err="1">
                <a:solidFill>
                  <a:srgbClr val="575757"/>
                </a:solidFill>
                <a:latin typeface="Open Sans" panose="020B0606030504020204" pitchFamily="34" charset="0"/>
              </a:rPr>
              <a:t>DiSC</a:t>
            </a:r>
            <a:r>
              <a:rPr kumimoji="1" lang="en-US" altLang="zh-HK" sz="2000" dirty="0">
                <a:solidFill>
                  <a:srgbClr val="575757"/>
                </a:solidFill>
                <a:latin typeface="Open Sans" panose="020B0606030504020204" pitchFamily="34" charset="0"/>
              </a:rPr>
              <a:t> framework to help participants recognize their own communication style and understand how to adapt to others. </a:t>
            </a:r>
          </a:p>
          <a:p>
            <a:pPr algn="l"/>
            <a:endParaRPr kumimoji="1" lang="en-US" altLang="zh-HK" sz="2000" dirty="0">
              <a:solidFill>
                <a:srgbClr val="575757"/>
              </a:solidFill>
              <a:latin typeface="Open Sans" panose="020B0606030504020204" pitchFamily="34" charset="0"/>
            </a:endParaRPr>
          </a:p>
          <a:p>
            <a:pPr algn="l"/>
            <a:r>
              <a:rPr kumimoji="1" lang="en-US" altLang="zh-HK" sz="2000" dirty="0">
                <a:solidFill>
                  <a:srgbClr val="575757"/>
                </a:solidFill>
                <a:latin typeface="Open Sans" panose="020B0606030504020204" pitchFamily="34" charset="0"/>
              </a:rPr>
              <a:t>Through practical tools, group exercises, and real workplace applications, learners will develop strategies to tailor their approach, enhance collaboration, and communicate more effectively with diverse colleagues and stakeholders.</a:t>
            </a:r>
            <a:endParaRPr kumimoji="1" lang="en-US" sz="2000" dirty="0">
              <a:solidFill>
                <a:srgbClr val="575757"/>
              </a:solidFill>
              <a:latin typeface="Open Sans" panose="020B0606030504020204" pitchFamily="34" charset="0"/>
              <a:sym typeface="TT Hoves"/>
            </a:endParaRPr>
          </a:p>
        </p:txBody>
      </p:sp>
      <p:sp>
        <p:nvSpPr>
          <p:cNvPr id="13" name="TextBox 13">
            <a:extLst>
              <a:ext uri="{FF2B5EF4-FFF2-40B4-BE49-F238E27FC236}">
                <a16:creationId xmlns:a16="http://schemas.microsoft.com/office/drawing/2014/main" id="{8C97B14A-BCE1-F89C-2FFD-C2129C2C505A}"/>
              </a:ext>
            </a:extLst>
          </p:cNvPr>
          <p:cNvSpPr txBox="1"/>
          <p:nvPr/>
        </p:nvSpPr>
        <p:spPr>
          <a:xfrm>
            <a:off x="9161930" y="2230274"/>
            <a:ext cx="8597018" cy="2769989"/>
          </a:xfrm>
          <a:prstGeom prst="rect">
            <a:avLst/>
          </a:prstGeom>
        </p:spPr>
        <p:txBody>
          <a:bodyPr wrap="square" lIns="0" tIns="0" rIns="0" bIns="0" rtlCol="0" anchor="t">
            <a:spAutoFit/>
          </a:bodyPr>
          <a:lstStyle/>
          <a:p>
            <a:pPr marL="0" indent="0">
              <a:buFont typeface="Arial" panose="020B0604020202020204" pitchFamily="34" charset="0"/>
              <a:buNone/>
            </a:pPr>
            <a:r>
              <a:rPr kumimoji="1" lang="en-US" altLang="zh-HK" sz="2000" dirty="0">
                <a:solidFill>
                  <a:srgbClr val="575757"/>
                </a:solidFill>
                <a:latin typeface="Open Sans" panose="020B0606030504020204" pitchFamily="34" charset="0"/>
              </a:rPr>
              <a:t>Great teamwork begins with understanding and celebrating differences. In this dynamic and interactive workshop, participants will explore their unique MBTI personality types and learn how these differences shape communication, collaboration, and decision-making. </a:t>
            </a:r>
          </a:p>
          <a:p>
            <a:pPr marL="0" indent="0">
              <a:buFont typeface="Arial" panose="020B0604020202020204" pitchFamily="34" charset="0"/>
              <a:buNone/>
            </a:pPr>
            <a:endParaRPr kumimoji="1" lang="en-US" altLang="zh-HK" sz="2000" dirty="0">
              <a:solidFill>
                <a:srgbClr val="575757"/>
              </a:solidFill>
              <a:latin typeface="Open Sans" panose="020B0606030504020204" pitchFamily="34" charset="0"/>
            </a:endParaRPr>
          </a:p>
          <a:p>
            <a:pPr marL="0" indent="0">
              <a:buFont typeface="Arial" panose="020B0604020202020204" pitchFamily="34" charset="0"/>
              <a:buNone/>
            </a:pPr>
            <a:r>
              <a:rPr kumimoji="1" lang="en-US" altLang="zh-HK" sz="2000" dirty="0">
                <a:solidFill>
                  <a:srgbClr val="575757"/>
                </a:solidFill>
                <a:latin typeface="Open Sans" panose="020B0606030504020204" pitchFamily="34" charset="0"/>
              </a:rPr>
              <a:t>Through engaging activities and reflections, teams will build stronger trust, enhance mutual understanding, and create a more cohesive and supportive work environment—laying the foundation for lasting team success.</a:t>
            </a:r>
            <a:endParaRPr kumimoji="1" lang="zh-HK" altLang="en-US" sz="2000" dirty="0">
              <a:solidFill>
                <a:srgbClr val="575757"/>
              </a:solidFill>
              <a:latin typeface="Open Sans" panose="020B0606030504020204" pitchFamily="34" charset="0"/>
            </a:endParaRPr>
          </a:p>
        </p:txBody>
      </p:sp>
      <p:sp>
        <p:nvSpPr>
          <p:cNvPr id="10" name="TextBox 6">
            <a:extLst>
              <a:ext uri="{FF2B5EF4-FFF2-40B4-BE49-F238E27FC236}">
                <a16:creationId xmlns:a16="http://schemas.microsoft.com/office/drawing/2014/main" id="{B0453AAD-CE46-5ABF-ED24-5CC8B6C90879}"/>
              </a:ext>
            </a:extLst>
          </p:cNvPr>
          <p:cNvSpPr txBox="1"/>
          <p:nvPr/>
        </p:nvSpPr>
        <p:spPr>
          <a:xfrm>
            <a:off x="676203" y="2137068"/>
            <a:ext cx="7801192" cy="1661993"/>
          </a:xfrm>
          <a:prstGeom prst="rect">
            <a:avLst/>
          </a:prstGeom>
        </p:spPr>
        <p:txBody>
          <a:bodyPr wrap="square" lIns="0" tIns="0" rIns="0" bIns="0" rtlCol="0" anchor="t">
            <a:spAutoFit/>
          </a:bodyPr>
          <a:lstStyle/>
          <a:p>
            <a:pPr algn="l"/>
            <a:r>
              <a:rPr lang="en-US" altLang="zh-HK" b="0" i="0" dirty="0">
                <a:solidFill>
                  <a:srgbClr val="575757"/>
                </a:solidFill>
                <a:effectLst/>
                <a:latin typeface="Open Sans" panose="020B0606030504020204" pitchFamily="34" charset="0"/>
              </a:rPr>
              <a:t>These workshops uses the most popular psychometric tools as a mean to help team develop stronger collaboration and cohesiveness.</a:t>
            </a:r>
          </a:p>
          <a:p>
            <a:pPr algn="l"/>
            <a:endParaRPr lang="en-US" dirty="0">
              <a:solidFill>
                <a:srgbClr val="575757"/>
              </a:solidFill>
              <a:latin typeface="Open Sans" panose="020B0606030504020204" pitchFamily="34" charset="0"/>
              <a:sym typeface="EB Garamond Semi-Bold"/>
            </a:endParaRPr>
          </a:p>
          <a:p>
            <a:pPr algn="l"/>
            <a:r>
              <a:rPr lang="en-US" b="1" dirty="0">
                <a:solidFill>
                  <a:srgbClr val="575757"/>
                </a:solidFill>
                <a:latin typeface="Open Sans" panose="020B0606030504020204" pitchFamily="34" charset="0"/>
                <a:sym typeface="EB Garamond Semi-Bold"/>
              </a:rPr>
              <a:t>Suitable for remote teams, newly formed teams, or newly onboarded leaders who wants to understand the team and build rapport quickly</a:t>
            </a:r>
            <a:endParaRPr lang="en-US" b="1" dirty="0">
              <a:solidFill>
                <a:srgbClr val="3D3D3D"/>
              </a:solidFill>
              <a:latin typeface="TT Hoves"/>
              <a:sym typeface="EB Garamond Semi-Bold"/>
            </a:endParaRPr>
          </a:p>
        </p:txBody>
      </p:sp>
      <p:pic>
        <p:nvPicPr>
          <p:cNvPr id="14" name="圖片 13" descr="一張含有 字型, 文字, 標誌, 圖形 的圖片&#10;&#10;自動產生的描述">
            <a:extLst>
              <a:ext uri="{FF2B5EF4-FFF2-40B4-BE49-F238E27FC236}">
                <a16:creationId xmlns:a16="http://schemas.microsoft.com/office/drawing/2014/main" id="{7A895007-1F4C-BC13-D472-E4AAA1C1CA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08721" y="117700"/>
            <a:ext cx="3350949" cy="659138"/>
          </a:xfrm>
          <a:prstGeom prst="rect">
            <a:avLst/>
          </a:prstGeom>
        </p:spPr>
      </p:pic>
      <p:pic>
        <p:nvPicPr>
          <p:cNvPr id="15" name="圖片 14" descr="一張含有 人員, 筆記型電腦, 電腦, 服裝 的圖片&#10;&#10;AI 產生的內容可能不正確。">
            <a:extLst>
              <a:ext uri="{FF2B5EF4-FFF2-40B4-BE49-F238E27FC236}">
                <a16:creationId xmlns:a16="http://schemas.microsoft.com/office/drawing/2014/main" id="{A27B7336-1916-9C8A-5586-51C92C88EE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995" y="4459338"/>
            <a:ext cx="7539141" cy="5026094"/>
          </a:xfrm>
          <a:prstGeom prst="rect">
            <a:avLst/>
          </a:prstGeom>
        </p:spPr>
      </p:pic>
    </p:spTree>
    <p:extLst>
      <p:ext uri="{BB962C8B-B14F-4D97-AF65-F5344CB8AC3E}">
        <p14:creationId xmlns:p14="http://schemas.microsoft.com/office/powerpoint/2010/main" val="3514842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
            <a:extLst>
              <a:ext uri="{FF2B5EF4-FFF2-40B4-BE49-F238E27FC236}">
                <a16:creationId xmlns:a16="http://schemas.microsoft.com/office/drawing/2014/main" id="{E16F4EA8-DF4A-9DB8-AB65-FC16DF3193F1}"/>
              </a:ext>
            </a:extLst>
          </p:cNvPr>
          <p:cNvSpPr/>
          <p:nvPr/>
        </p:nvSpPr>
        <p:spPr>
          <a:xfrm>
            <a:off x="-1" y="0"/>
            <a:ext cx="18288001" cy="1058489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clrChange>
                <a:clrFrom>
                  <a:srgbClr val="FFFFFF"/>
                </a:clrFrom>
                <a:clrTo>
                  <a:srgbClr val="FFFFFF">
                    <a:alpha val="0"/>
                  </a:srgbClr>
                </a:clrTo>
              </a:clrChange>
            </a:blip>
            <a:stretch>
              <a:fillRect t="-9222" b="-9222"/>
            </a:stretch>
          </a:blipFill>
        </p:spPr>
        <p:txBody>
          <a:bodyPr/>
          <a:lstStyle/>
          <a:p>
            <a:endParaRPr lang="zh-HK" altLang="en-US" dirty="0"/>
          </a:p>
        </p:txBody>
      </p:sp>
      <p:sp>
        <p:nvSpPr>
          <p:cNvPr id="4" name="TextBox 4"/>
          <p:cNvSpPr txBox="1"/>
          <p:nvPr/>
        </p:nvSpPr>
        <p:spPr>
          <a:xfrm>
            <a:off x="7103014" y="730838"/>
            <a:ext cx="8136985" cy="719684"/>
          </a:xfrm>
          <a:prstGeom prst="rect">
            <a:avLst/>
          </a:prstGeom>
        </p:spPr>
        <p:txBody>
          <a:bodyPr wrap="square" lIns="0" tIns="0" rIns="0" bIns="0" rtlCol="0" anchor="t">
            <a:spAutoFit/>
          </a:bodyPr>
          <a:lstStyle/>
          <a:p>
            <a:pPr algn="l">
              <a:lnSpc>
                <a:spcPts val="5536"/>
              </a:lnSpc>
            </a:pPr>
            <a:r>
              <a:rPr lang="en-US" sz="5427" b="1" dirty="0">
                <a:solidFill>
                  <a:srgbClr val="454D3E"/>
                </a:solidFill>
                <a:latin typeface="EB Garamond Semi-Bold"/>
                <a:ea typeface="EB Garamond Semi-Bold"/>
                <a:cs typeface="EB Garamond Semi-Bold"/>
                <a:sym typeface="EB Garamond Semi-Bold"/>
              </a:rPr>
              <a:t>Jack Ho, Chief Consultant</a:t>
            </a:r>
          </a:p>
        </p:txBody>
      </p:sp>
      <p:sp>
        <p:nvSpPr>
          <p:cNvPr id="5" name="TextBox 5"/>
          <p:cNvSpPr txBox="1"/>
          <p:nvPr/>
        </p:nvSpPr>
        <p:spPr>
          <a:xfrm>
            <a:off x="7027530" y="2267853"/>
            <a:ext cx="10820400" cy="3109121"/>
          </a:xfrm>
          <a:prstGeom prst="rect">
            <a:avLst/>
          </a:prstGeom>
        </p:spPr>
        <p:txBody>
          <a:bodyPr wrap="square" lIns="0" tIns="0" rIns="0" bIns="0" rtlCol="0" anchor="t">
            <a:spAutoFit/>
          </a:bodyPr>
          <a:lstStyle/>
          <a:p>
            <a:pPr algn="just">
              <a:lnSpc>
                <a:spcPts val="2232"/>
              </a:lnSpc>
            </a:pPr>
            <a:r>
              <a:rPr lang="en-US" sz="2400" dirty="0">
                <a:solidFill>
                  <a:schemeClr val="tx1">
                    <a:lumMod val="85000"/>
                    <a:lumOff val="15000"/>
                  </a:schemeClr>
                </a:solidFill>
                <a:latin typeface="TT Hoves"/>
                <a:ea typeface="TT Hoves"/>
                <a:cs typeface="TT Hoves"/>
                <a:sym typeface="TT Hoves"/>
              </a:rPr>
              <a:t>Jack is a seasoned learning and development leader with a career spanning aviation, the public sector, and global banking. He has held key HR leadership roles, including Training Specialist at Cathay Pacific, Vice President of Learning and Development at DBS Bank, and Regional Head of Learning and Development at a global investment bank.</a:t>
            </a:r>
          </a:p>
          <a:p>
            <a:pPr algn="just">
              <a:lnSpc>
                <a:spcPts val="2232"/>
              </a:lnSpc>
            </a:pPr>
            <a:endParaRPr lang="en-US" sz="2400" dirty="0">
              <a:solidFill>
                <a:schemeClr val="tx1">
                  <a:lumMod val="85000"/>
                  <a:lumOff val="15000"/>
                </a:schemeClr>
              </a:solidFill>
              <a:latin typeface="TT Hoves"/>
              <a:ea typeface="TT Hoves"/>
              <a:cs typeface="TT Hoves"/>
              <a:sym typeface="TT Hoves"/>
            </a:endParaRPr>
          </a:p>
          <a:p>
            <a:pPr algn="just">
              <a:lnSpc>
                <a:spcPts val="2232"/>
              </a:lnSpc>
            </a:pPr>
            <a:r>
              <a:rPr lang="en-US" sz="2400" dirty="0">
                <a:solidFill>
                  <a:schemeClr val="tx1">
                    <a:lumMod val="85000"/>
                    <a:lumOff val="15000"/>
                  </a:schemeClr>
                </a:solidFill>
                <a:latin typeface="TT Hoves"/>
                <a:ea typeface="TT Hoves"/>
                <a:cs typeface="TT Hoves"/>
                <a:sym typeface="TT Hoves"/>
              </a:rPr>
              <a:t>Grounded in psychology and driven by a passion for human connection, Jack believes empathy and communication are the foundations of effective leadership. He inspires professionals to develop social competence and influence—empowering them to connect authentically, lead confidently, and achieve lasting impact in the workplace.</a:t>
            </a:r>
          </a:p>
        </p:txBody>
      </p:sp>
      <p:sp>
        <p:nvSpPr>
          <p:cNvPr id="6" name="TextBox 6"/>
          <p:cNvSpPr txBox="1"/>
          <p:nvPr/>
        </p:nvSpPr>
        <p:spPr>
          <a:xfrm>
            <a:off x="7103014" y="6478396"/>
            <a:ext cx="10820400" cy="3077766"/>
          </a:xfrm>
          <a:prstGeom prst="rect">
            <a:avLst/>
          </a:prstGeom>
        </p:spPr>
        <p:txBody>
          <a:bodyPr wrap="square" lIns="0" tIns="0" rIns="0" bIns="0" rtlCol="0" anchor="t">
            <a:spAutoFit/>
          </a:bodyPr>
          <a:lstStyle/>
          <a:p>
            <a:pPr marL="0" lvl="0" indent="0" algn="just">
              <a:spcBef>
                <a:spcPct val="0"/>
              </a:spcBef>
            </a:pPr>
            <a:r>
              <a:rPr lang="en-US" sz="2400" b="1" u="none" dirty="0">
                <a:solidFill>
                  <a:schemeClr val="tx1">
                    <a:lumMod val="85000"/>
                    <a:lumOff val="15000"/>
                  </a:schemeClr>
                </a:solidFill>
                <a:latin typeface="TT Hoves"/>
                <a:ea typeface="TT Hoves"/>
                <a:cs typeface="TT Hoves"/>
                <a:sym typeface="TT Hoves"/>
              </a:rPr>
              <a:t>Education and qualifications:</a:t>
            </a:r>
          </a:p>
          <a:p>
            <a:pPr marL="285750" lvl="0" indent="-285750" algn="just">
              <a:spcBef>
                <a:spcPct val="0"/>
              </a:spcBef>
              <a:buFont typeface="Arial" panose="020B0604020202020204" pitchFamily="34" charset="0"/>
              <a:buChar char="•"/>
            </a:pPr>
            <a:r>
              <a:rPr lang="en-US" sz="2400" dirty="0">
                <a:solidFill>
                  <a:schemeClr val="tx1">
                    <a:lumMod val="85000"/>
                    <a:lumOff val="15000"/>
                  </a:schemeClr>
                </a:solidFill>
                <a:latin typeface="TT Hoves"/>
                <a:ea typeface="TT Hoves"/>
                <a:cs typeface="TT Hoves"/>
                <a:sym typeface="TT Hoves"/>
              </a:rPr>
              <a:t>Bachelor of Psychology, University of British Columbia</a:t>
            </a:r>
          </a:p>
          <a:p>
            <a:pPr marL="285750" lvl="0" indent="-285750" algn="just">
              <a:spcBef>
                <a:spcPct val="0"/>
              </a:spcBef>
              <a:buFont typeface="Arial" panose="020B0604020202020204" pitchFamily="34" charset="0"/>
              <a:buChar char="•"/>
            </a:pPr>
            <a:r>
              <a:rPr lang="en-US" sz="2400" u="none" dirty="0">
                <a:solidFill>
                  <a:schemeClr val="tx1">
                    <a:lumMod val="85000"/>
                    <a:lumOff val="15000"/>
                  </a:schemeClr>
                </a:solidFill>
                <a:latin typeface="TT Hoves"/>
                <a:ea typeface="TT Hoves"/>
                <a:cs typeface="TT Hoves"/>
                <a:sym typeface="TT Hoves"/>
              </a:rPr>
              <a:t>Master in Management, University Collage Dublin</a:t>
            </a:r>
          </a:p>
          <a:p>
            <a:pPr marL="285750" lvl="0" indent="-285750" algn="just">
              <a:spcBef>
                <a:spcPct val="0"/>
              </a:spcBef>
              <a:buFont typeface="Arial" panose="020B0604020202020204" pitchFamily="34" charset="0"/>
              <a:buChar char="•"/>
            </a:pPr>
            <a:r>
              <a:rPr lang="en-US" sz="2400" dirty="0">
                <a:solidFill>
                  <a:schemeClr val="tx1">
                    <a:lumMod val="85000"/>
                    <a:lumOff val="15000"/>
                  </a:schemeClr>
                </a:solidFill>
                <a:latin typeface="TT Hoves"/>
                <a:ea typeface="TT Hoves"/>
                <a:cs typeface="TT Hoves"/>
                <a:sym typeface="TT Hoves"/>
              </a:rPr>
              <a:t>Certified Organizational Coach</a:t>
            </a:r>
          </a:p>
          <a:p>
            <a:pPr marL="285750" lvl="0" indent="-285750" algn="just">
              <a:spcBef>
                <a:spcPct val="0"/>
              </a:spcBef>
              <a:buFont typeface="Arial" panose="020B0604020202020204" pitchFamily="34" charset="0"/>
              <a:buChar char="•"/>
            </a:pPr>
            <a:r>
              <a:rPr lang="en-US" altLang="zh-HK" sz="2400" dirty="0">
                <a:solidFill>
                  <a:schemeClr val="tx1">
                    <a:lumMod val="85000"/>
                    <a:lumOff val="15000"/>
                  </a:schemeClr>
                </a:solidFill>
                <a:latin typeface="TT Hoves"/>
                <a:ea typeface="TT Hoves"/>
                <a:cs typeface="TT Hoves"/>
                <a:sym typeface="TT Hoves"/>
              </a:rPr>
              <a:t>Certified Behavior Consultant with </a:t>
            </a:r>
            <a:r>
              <a:rPr lang="en-US" altLang="zh-HK" sz="2400" dirty="0" err="1">
                <a:solidFill>
                  <a:schemeClr val="tx1">
                    <a:lumMod val="85000"/>
                    <a:lumOff val="15000"/>
                  </a:schemeClr>
                </a:solidFill>
                <a:latin typeface="TT Hoves"/>
                <a:ea typeface="TT Hoves"/>
                <a:cs typeface="TT Hoves"/>
                <a:sym typeface="TT Hoves"/>
              </a:rPr>
              <a:t>DiSC</a:t>
            </a:r>
            <a:r>
              <a:rPr lang="en-US" altLang="zh-HK" sz="2800" b="1" dirty="0">
                <a:solidFill>
                  <a:schemeClr val="tx1">
                    <a:lumMod val="85000"/>
                    <a:lumOff val="15000"/>
                  </a:schemeClr>
                </a:solidFill>
                <a:latin typeface="TT Hoves"/>
              </a:rPr>
              <a:t>®</a:t>
            </a:r>
            <a:endParaRPr lang="en-US" altLang="zh-HK" sz="2400" dirty="0">
              <a:solidFill>
                <a:schemeClr val="tx1">
                  <a:lumMod val="85000"/>
                  <a:lumOff val="15000"/>
                </a:schemeClr>
              </a:solidFill>
              <a:latin typeface="TT Hoves"/>
              <a:ea typeface="TT Hoves"/>
              <a:cs typeface="TT Hoves"/>
              <a:sym typeface="TT Hoves"/>
            </a:endParaRPr>
          </a:p>
          <a:p>
            <a:pPr marL="285750" lvl="0" indent="-285750" algn="just">
              <a:spcBef>
                <a:spcPct val="0"/>
              </a:spcBef>
              <a:buFont typeface="Arial" panose="020B0604020202020204" pitchFamily="34" charset="0"/>
              <a:buChar char="•"/>
            </a:pPr>
            <a:r>
              <a:rPr lang="en-US" altLang="zh-HK" sz="2400" dirty="0">
                <a:solidFill>
                  <a:schemeClr val="tx1">
                    <a:lumMod val="85000"/>
                    <a:lumOff val="15000"/>
                  </a:schemeClr>
                </a:solidFill>
                <a:latin typeface="TT Hoves"/>
                <a:ea typeface="TT Hoves"/>
                <a:cs typeface="TT Hoves"/>
                <a:sym typeface="TT Hoves"/>
              </a:rPr>
              <a:t>Certified in MBTI</a:t>
            </a:r>
            <a:r>
              <a:rPr lang="en-US" altLang="zh-HK" sz="2800" b="1" dirty="0">
                <a:solidFill>
                  <a:schemeClr val="tx1">
                    <a:lumMod val="85000"/>
                    <a:lumOff val="15000"/>
                  </a:schemeClr>
                </a:solidFill>
                <a:latin typeface="TT Hoves"/>
              </a:rPr>
              <a:t>®</a:t>
            </a:r>
            <a:r>
              <a:rPr lang="en-US" altLang="zh-HK" sz="2400" dirty="0">
                <a:solidFill>
                  <a:schemeClr val="tx1">
                    <a:lumMod val="85000"/>
                    <a:lumOff val="15000"/>
                  </a:schemeClr>
                </a:solidFill>
                <a:latin typeface="TT Hoves"/>
                <a:ea typeface="TT Hoves"/>
                <a:cs typeface="TT Hoves"/>
                <a:sym typeface="TT Hoves"/>
              </a:rPr>
              <a:t> with Myers-Briggs</a:t>
            </a:r>
          </a:p>
          <a:p>
            <a:pPr marL="285750" lvl="0" indent="-285750" algn="just">
              <a:spcBef>
                <a:spcPct val="0"/>
              </a:spcBef>
              <a:buFont typeface="Arial" panose="020B0604020202020204" pitchFamily="34" charset="0"/>
              <a:buChar char="•"/>
            </a:pPr>
            <a:r>
              <a:rPr lang="en-US" altLang="zh-HK" sz="2400" dirty="0">
                <a:solidFill>
                  <a:schemeClr val="tx1">
                    <a:lumMod val="85000"/>
                    <a:lumOff val="15000"/>
                  </a:schemeClr>
                </a:solidFill>
                <a:latin typeface="TT Hoves"/>
                <a:ea typeface="TT Hoves"/>
                <a:cs typeface="TT Hoves"/>
                <a:sym typeface="TT Hoves"/>
              </a:rPr>
              <a:t>Certified Mindfulness Coach</a:t>
            </a:r>
          </a:p>
          <a:p>
            <a:pPr marL="285750" lvl="0" indent="-285750" algn="just">
              <a:spcBef>
                <a:spcPct val="0"/>
              </a:spcBef>
              <a:buFont typeface="Arial" panose="020B0604020202020204" pitchFamily="34" charset="0"/>
              <a:buChar char="•"/>
            </a:pPr>
            <a:endParaRPr lang="en-US" sz="2400" dirty="0">
              <a:solidFill>
                <a:schemeClr val="tx1">
                  <a:lumMod val="85000"/>
                  <a:lumOff val="15000"/>
                </a:schemeClr>
              </a:solidFill>
              <a:latin typeface="TT Hoves"/>
              <a:ea typeface="TT Hoves"/>
              <a:cs typeface="TT Hoves"/>
              <a:sym typeface="TT Hoves"/>
            </a:endParaRPr>
          </a:p>
        </p:txBody>
      </p:sp>
      <p:sp>
        <p:nvSpPr>
          <p:cNvPr id="9" name="AutoShape 9"/>
          <p:cNvSpPr/>
          <p:nvPr/>
        </p:nvSpPr>
        <p:spPr>
          <a:xfrm rot="-30092">
            <a:off x="1001164" y="10017012"/>
            <a:ext cx="17151324" cy="198390"/>
          </a:xfrm>
          <a:prstGeom prst="line">
            <a:avLst/>
          </a:prstGeom>
          <a:ln w="19050" cap="flat">
            <a:solidFill>
              <a:srgbClr val="3D3D3D"/>
            </a:solidFill>
            <a:prstDash val="solid"/>
            <a:headEnd type="none" w="sm" len="sm"/>
            <a:tailEnd type="none" w="sm" len="sm"/>
          </a:ln>
        </p:spPr>
        <p:txBody>
          <a:bodyPr/>
          <a:lstStyle/>
          <a:p>
            <a:endParaRPr lang="zh-HK" altLang="en-US"/>
          </a:p>
        </p:txBody>
      </p:sp>
      <p:grpSp>
        <p:nvGrpSpPr>
          <p:cNvPr id="10" name="Group 10"/>
          <p:cNvGrpSpPr/>
          <p:nvPr/>
        </p:nvGrpSpPr>
        <p:grpSpPr>
          <a:xfrm>
            <a:off x="-477615" y="1944534"/>
            <a:ext cx="1506315" cy="6733346"/>
            <a:chOff x="0" y="0"/>
            <a:chExt cx="396725" cy="1773392"/>
          </a:xfrm>
        </p:grpSpPr>
        <p:sp>
          <p:nvSpPr>
            <p:cNvPr id="11" name="Freeform 11"/>
            <p:cNvSpPr/>
            <p:nvPr/>
          </p:nvSpPr>
          <p:spPr>
            <a:xfrm>
              <a:off x="0" y="0"/>
              <a:ext cx="396725" cy="1773392"/>
            </a:xfrm>
            <a:custGeom>
              <a:avLst/>
              <a:gdLst/>
              <a:ahLst/>
              <a:cxnLst/>
              <a:rect l="l" t="t" r="r" b="b"/>
              <a:pathLst>
                <a:path w="396725" h="1773392">
                  <a:moveTo>
                    <a:pt x="0" y="0"/>
                  </a:moveTo>
                  <a:lnTo>
                    <a:pt x="396725" y="0"/>
                  </a:lnTo>
                  <a:lnTo>
                    <a:pt x="396725" y="1773392"/>
                  </a:lnTo>
                  <a:lnTo>
                    <a:pt x="0" y="1773392"/>
                  </a:lnTo>
                  <a:close/>
                </a:path>
              </a:pathLst>
            </a:custGeom>
            <a:solidFill>
              <a:schemeClr val="bg2">
                <a:lumMod val="50000"/>
              </a:schemeClr>
            </a:solidFill>
          </p:spPr>
          <p:txBody>
            <a:bodyPr/>
            <a:lstStyle/>
            <a:p>
              <a:endParaRPr lang="zh-HK" altLang="en-US" dirty="0"/>
            </a:p>
          </p:txBody>
        </p:sp>
        <p:sp>
          <p:nvSpPr>
            <p:cNvPr id="12" name="TextBox 12"/>
            <p:cNvSpPr txBox="1"/>
            <p:nvPr/>
          </p:nvSpPr>
          <p:spPr>
            <a:xfrm>
              <a:off x="0" y="28575"/>
              <a:ext cx="396725" cy="1744817"/>
            </a:xfrm>
            <a:prstGeom prst="rect">
              <a:avLst/>
            </a:prstGeom>
          </p:spPr>
          <p:txBody>
            <a:bodyPr lIns="50800" tIns="50800" rIns="50800" bIns="50800" rtlCol="0" anchor="ctr"/>
            <a:lstStyle/>
            <a:p>
              <a:pPr algn="ctr">
                <a:lnSpc>
                  <a:spcPts val="2098"/>
                </a:lnSpc>
              </a:pPr>
              <a:endParaRPr/>
            </a:p>
          </p:txBody>
        </p:sp>
      </p:grpSp>
      <p:pic>
        <p:nvPicPr>
          <p:cNvPr id="17" name="圖片 16" descr="一張含有 服裝, 人的臉孔, 人員, 男人 的圖片&#10;&#10;自動產生的描述">
            <a:extLst>
              <a:ext uri="{FF2B5EF4-FFF2-40B4-BE49-F238E27FC236}">
                <a16:creationId xmlns:a16="http://schemas.microsoft.com/office/drawing/2014/main" id="{516368A7-F936-18A2-FD3B-1088B9107085}"/>
              </a:ext>
            </a:extLst>
          </p:cNvPr>
          <p:cNvPicPr>
            <a:picLocks noChangeAspect="1"/>
          </p:cNvPicPr>
          <p:nvPr/>
        </p:nvPicPr>
        <p:blipFill>
          <a:blip r:embed="rId4">
            <a:extLst>
              <a:ext uri="{28A0092B-C50C-407E-A947-70E740481C1C}">
                <a14:useLocalDpi xmlns:a14="http://schemas.microsoft.com/office/drawing/2010/main" val="0"/>
              </a:ext>
            </a:extLst>
          </a:blip>
          <a:srcRect l="24792" r="17365" b="699"/>
          <a:stretch/>
        </p:blipFill>
        <p:spPr>
          <a:xfrm>
            <a:off x="892628" y="1693979"/>
            <a:ext cx="4547040" cy="5202121"/>
          </a:xfrm>
          <a:prstGeom prst="rect">
            <a:avLst/>
          </a:prstGeom>
        </p:spPr>
      </p:pic>
      <p:pic>
        <p:nvPicPr>
          <p:cNvPr id="7" name="圖片 6" descr="一張含有 字型, 文字, 標誌, 圖形 的圖片&#10;&#10;自動產生的描述">
            <a:extLst>
              <a:ext uri="{FF2B5EF4-FFF2-40B4-BE49-F238E27FC236}">
                <a16:creationId xmlns:a16="http://schemas.microsoft.com/office/drawing/2014/main" id="{E2664856-4BE3-916E-67CA-A8C9406744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34169" y="9365104"/>
            <a:ext cx="2871538" cy="56483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
            <a:extLst>
              <a:ext uri="{FF2B5EF4-FFF2-40B4-BE49-F238E27FC236}">
                <a16:creationId xmlns:a16="http://schemas.microsoft.com/office/drawing/2014/main" id="{E16F4EA8-DF4A-9DB8-AB65-FC16DF3193F1}"/>
              </a:ext>
            </a:extLst>
          </p:cNvPr>
          <p:cNvSpPr/>
          <p:nvPr/>
        </p:nvSpPr>
        <p:spPr>
          <a:xfrm>
            <a:off x="10570" y="-243079"/>
            <a:ext cx="18288001" cy="1058489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clrChange>
                <a:clrFrom>
                  <a:srgbClr val="FFFFFF"/>
                </a:clrFrom>
                <a:clrTo>
                  <a:srgbClr val="FFFFFF">
                    <a:alpha val="0"/>
                  </a:srgbClr>
                </a:clrTo>
              </a:clrChange>
            </a:blip>
            <a:stretch>
              <a:fillRect t="-9222" b="-9222"/>
            </a:stretch>
          </a:blipFill>
        </p:spPr>
        <p:txBody>
          <a:bodyPr/>
          <a:lstStyle/>
          <a:p>
            <a:endParaRPr lang="zh-HK" altLang="en-US" dirty="0"/>
          </a:p>
        </p:txBody>
      </p:sp>
      <p:sp>
        <p:nvSpPr>
          <p:cNvPr id="4" name="TextBox 4"/>
          <p:cNvSpPr txBox="1"/>
          <p:nvPr/>
        </p:nvSpPr>
        <p:spPr>
          <a:xfrm>
            <a:off x="896364" y="311779"/>
            <a:ext cx="13075506" cy="719684"/>
          </a:xfrm>
          <a:prstGeom prst="rect">
            <a:avLst/>
          </a:prstGeom>
        </p:spPr>
        <p:txBody>
          <a:bodyPr wrap="square" lIns="0" tIns="0" rIns="0" bIns="0" rtlCol="0" anchor="t">
            <a:spAutoFit/>
          </a:bodyPr>
          <a:lstStyle/>
          <a:p>
            <a:pPr algn="l">
              <a:lnSpc>
                <a:spcPts val="5536"/>
              </a:lnSpc>
            </a:pPr>
            <a:r>
              <a:rPr lang="en-US" sz="5427" b="1" dirty="0">
                <a:solidFill>
                  <a:srgbClr val="454D3E"/>
                </a:solidFill>
                <a:latin typeface="EB Garamond Semi-Bold"/>
                <a:ea typeface="EB Garamond Semi-Bold"/>
                <a:cs typeface="EB Garamond Semi-Bold"/>
                <a:sym typeface="EB Garamond Semi-Bold"/>
              </a:rPr>
              <a:t>Trusted clients and past working experiences</a:t>
            </a:r>
          </a:p>
        </p:txBody>
      </p:sp>
      <p:sp>
        <p:nvSpPr>
          <p:cNvPr id="9" name="AutoShape 9"/>
          <p:cNvSpPr/>
          <p:nvPr/>
        </p:nvSpPr>
        <p:spPr>
          <a:xfrm rot="-30092">
            <a:off x="1001164" y="10017012"/>
            <a:ext cx="17151324" cy="198390"/>
          </a:xfrm>
          <a:prstGeom prst="line">
            <a:avLst/>
          </a:prstGeom>
          <a:ln w="19050" cap="flat">
            <a:solidFill>
              <a:srgbClr val="3D3D3D"/>
            </a:solidFill>
            <a:prstDash val="solid"/>
            <a:headEnd type="none" w="sm" len="sm"/>
            <a:tailEnd type="none" w="sm" len="sm"/>
          </a:ln>
        </p:spPr>
        <p:txBody>
          <a:bodyPr/>
          <a:lstStyle/>
          <a:p>
            <a:endParaRPr lang="zh-HK" altLang="en-US"/>
          </a:p>
        </p:txBody>
      </p:sp>
      <p:grpSp>
        <p:nvGrpSpPr>
          <p:cNvPr id="10" name="Group 10"/>
          <p:cNvGrpSpPr/>
          <p:nvPr/>
        </p:nvGrpSpPr>
        <p:grpSpPr>
          <a:xfrm>
            <a:off x="-477615" y="1944534"/>
            <a:ext cx="1506315" cy="6733346"/>
            <a:chOff x="0" y="0"/>
            <a:chExt cx="396725" cy="1773392"/>
          </a:xfrm>
        </p:grpSpPr>
        <p:sp>
          <p:nvSpPr>
            <p:cNvPr id="11" name="Freeform 11"/>
            <p:cNvSpPr/>
            <p:nvPr/>
          </p:nvSpPr>
          <p:spPr>
            <a:xfrm>
              <a:off x="0" y="0"/>
              <a:ext cx="396725" cy="1773392"/>
            </a:xfrm>
            <a:custGeom>
              <a:avLst/>
              <a:gdLst/>
              <a:ahLst/>
              <a:cxnLst/>
              <a:rect l="l" t="t" r="r" b="b"/>
              <a:pathLst>
                <a:path w="396725" h="1773392">
                  <a:moveTo>
                    <a:pt x="0" y="0"/>
                  </a:moveTo>
                  <a:lnTo>
                    <a:pt x="396725" y="0"/>
                  </a:lnTo>
                  <a:lnTo>
                    <a:pt x="396725" y="1773392"/>
                  </a:lnTo>
                  <a:lnTo>
                    <a:pt x="0" y="1773392"/>
                  </a:lnTo>
                  <a:close/>
                </a:path>
              </a:pathLst>
            </a:custGeom>
            <a:solidFill>
              <a:schemeClr val="bg2">
                <a:lumMod val="50000"/>
              </a:schemeClr>
            </a:solidFill>
          </p:spPr>
          <p:txBody>
            <a:bodyPr/>
            <a:lstStyle/>
            <a:p>
              <a:endParaRPr lang="zh-HK" altLang="en-US" dirty="0"/>
            </a:p>
          </p:txBody>
        </p:sp>
        <p:sp>
          <p:nvSpPr>
            <p:cNvPr id="12" name="TextBox 12"/>
            <p:cNvSpPr txBox="1"/>
            <p:nvPr/>
          </p:nvSpPr>
          <p:spPr>
            <a:xfrm>
              <a:off x="0" y="28575"/>
              <a:ext cx="396725" cy="1744817"/>
            </a:xfrm>
            <a:prstGeom prst="rect">
              <a:avLst/>
            </a:prstGeom>
          </p:spPr>
          <p:txBody>
            <a:bodyPr lIns="50800" tIns="50800" rIns="50800" bIns="50800" rtlCol="0" anchor="ctr"/>
            <a:lstStyle/>
            <a:p>
              <a:pPr algn="ctr">
                <a:lnSpc>
                  <a:spcPts val="2098"/>
                </a:lnSpc>
              </a:pPr>
              <a:endParaRPr/>
            </a:p>
          </p:txBody>
        </p:sp>
      </p:grpSp>
      <p:pic>
        <p:nvPicPr>
          <p:cNvPr id="20" name="Picture 2" descr="Cathay Pacific - Airline Company">
            <a:extLst>
              <a:ext uri="{FF2B5EF4-FFF2-40B4-BE49-F238E27FC236}">
                <a16:creationId xmlns:a16="http://schemas.microsoft.com/office/drawing/2014/main" id="{26AB15A0-5A94-6497-1542-8062B701B39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16831" y="1700488"/>
            <a:ext cx="1386227" cy="138622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DBS Stock Info (SGX:D05) | SG investors.io">
            <a:extLst>
              <a:ext uri="{FF2B5EF4-FFF2-40B4-BE49-F238E27FC236}">
                <a16:creationId xmlns:a16="http://schemas.microsoft.com/office/drawing/2014/main" id="{DCF569AC-9C89-42E2-5BE5-58A5EA63476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12402" y="3168827"/>
            <a:ext cx="1659133" cy="16591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Credit Agricole Logo [free PNG Download]">
            <a:extLst>
              <a:ext uri="{FF2B5EF4-FFF2-40B4-BE49-F238E27FC236}">
                <a16:creationId xmlns:a16="http://schemas.microsoft.com/office/drawing/2014/main" id="{431EE5F1-84B9-3874-4783-0C6A6383B036}"/>
              </a:ext>
            </a:extLst>
          </p:cNvPr>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327350" y="4696429"/>
            <a:ext cx="1468160" cy="8221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wire Properties Residences">
            <a:extLst>
              <a:ext uri="{FF2B5EF4-FFF2-40B4-BE49-F238E27FC236}">
                <a16:creationId xmlns:a16="http://schemas.microsoft.com/office/drawing/2014/main" id="{08F015C1-2E64-6413-6A80-6E7C7FEB6BFE}"/>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50404" y="1213877"/>
            <a:ext cx="2593266" cy="25932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面向商务咨询公司的解决方案- Grant Thornton | Akamai">
            <a:extLst>
              <a:ext uri="{FF2B5EF4-FFF2-40B4-BE49-F238E27FC236}">
                <a16:creationId xmlns:a16="http://schemas.microsoft.com/office/drawing/2014/main" id="{01C691FE-2230-EAC1-DD3B-A5B579B94542}"/>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62105" y="4284699"/>
            <a:ext cx="2997827" cy="16787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University of Hong Kong in China : Reviews &amp; Rankings | Student Reviews  &amp; University Rankings EDUopinions">
            <a:extLst>
              <a:ext uri="{FF2B5EF4-FFF2-40B4-BE49-F238E27FC236}">
                <a16:creationId xmlns:a16="http://schemas.microsoft.com/office/drawing/2014/main" id="{8EBE6B13-E284-47DC-7671-3778FC76D228}"/>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52995" y="7328749"/>
            <a:ext cx="2430545" cy="173610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olyU - Innovation Hub@HK">
            <a:extLst>
              <a:ext uri="{FF2B5EF4-FFF2-40B4-BE49-F238E27FC236}">
                <a16:creationId xmlns:a16="http://schemas.microsoft.com/office/drawing/2014/main" id="{2C0CEFF9-6323-88C2-5767-B0ABAB95743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203058" y="9015074"/>
            <a:ext cx="3765273" cy="71789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ownload Hong Kong University of Science and Technology (HKUST) Logo in SVG  Vector or PNG File Format - Logo.wine">
            <a:extLst>
              <a:ext uri="{FF2B5EF4-FFF2-40B4-BE49-F238E27FC236}">
                <a16:creationId xmlns:a16="http://schemas.microsoft.com/office/drawing/2014/main" id="{6D6CAAD1-CBC6-5618-6319-5E69161CE9DF}"/>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01050" y="7178724"/>
            <a:ext cx="3391495" cy="2256885"/>
          </a:xfrm>
          <a:prstGeom prst="rect">
            <a:avLst/>
          </a:prstGeom>
          <a:noFill/>
          <a:extLst>
            <a:ext uri="{909E8E84-426E-40DD-AFC4-6F175D3DCCD1}">
              <a14:hiddenFill xmlns:a14="http://schemas.microsoft.com/office/drawing/2010/main">
                <a:solidFill>
                  <a:srgbClr val="FFFFFF"/>
                </a:solidFill>
              </a14:hiddenFill>
            </a:ext>
          </a:extLst>
        </p:spPr>
      </p:pic>
      <p:pic>
        <p:nvPicPr>
          <p:cNvPr id="7" name="圖片 6" descr="一張含有 字型, 文字, 標誌, 圖形 的圖片&#10;&#10;自動產生的描述">
            <a:extLst>
              <a:ext uri="{FF2B5EF4-FFF2-40B4-BE49-F238E27FC236}">
                <a16:creationId xmlns:a16="http://schemas.microsoft.com/office/drawing/2014/main" id="{E2664856-4BE3-916E-67CA-A8C94067444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39999" y="106784"/>
            <a:ext cx="2871538" cy="564837"/>
          </a:xfrm>
          <a:prstGeom prst="rect">
            <a:avLst/>
          </a:prstGeom>
        </p:spPr>
      </p:pic>
      <p:pic>
        <p:nvPicPr>
          <p:cNvPr id="8" name="Picture 4" descr="The UOB Scholarship – Art History @HKU">
            <a:extLst>
              <a:ext uri="{FF2B5EF4-FFF2-40B4-BE49-F238E27FC236}">
                <a16:creationId xmlns:a16="http://schemas.microsoft.com/office/drawing/2014/main" id="{9BDBC559-0F0C-5A53-955E-DD173E7B126C}"/>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702938" y="4314423"/>
            <a:ext cx="1671922" cy="167192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Qeelin – Harbour City">
            <a:extLst>
              <a:ext uri="{FF2B5EF4-FFF2-40B4-BE49-F238E27FC236}">
                <a16:creationId xmlns:a16="http://schemas.microsoft.com/office/drawing/2014/main" id="{1DB2EDD9-94A6-49F9-7FA0-A5FE8E434AE2}"/>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753829" y="5964180"/>
            <a:ext cx="2470257" cy="17328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Milestones | DFI Retail Group">
            <a:extLst>
              <a:ext uri="{FF2B5EF4-FFF2-40B4-BE49-F238E27FC236}">
                <a16:creationId xmlns:a16="http://schemas.microsoft.com/office/drawing/2014/main" id="{C10C59A4-93AC-0FEB-0FBD-700ADF3858E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381206" y="6161469"/>
            <a:ext cx="1406123" cy="11283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Estee Lauder Logo Black and White – Brands Logos">
            <a:extLst>
              <a:ext uri="{FF2B5EF4-FFF2-40B4-BE49-F238E27FC236}">
                <a16:creationId xmlns:a16="http://schemas.microsoft.com/office/drawing/2014/main" id="{F206A610-4EFB-8562-8DA1-D7E75A78F6A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093070" y="5936365"/>
            <a:ext cx="1705288" cy="17052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KCSS 香港社會服務聯會">
            <a:extLst>
              <a:ext uri="{FF2B5EF4-FFF2-40B4-BE49-F238E27FC236}">
                <a16:creationId xmlns:a16="http://schemas.microsoft.com/office/drawing/2014/main" id="{8B636928-ABB9-2996-0523-A56AFC04C0FC}"/>
              </a:ext>
            </a:extLst>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65545" y="8094765"/>
            <a:ext cx="1638201" cy="16382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無國界醫生（香港） | 無國界醫生（香港）">
            <a:extLst>
              <a:ext uri="{FF2B5EF4-FFF2-40B4-BE49-F238E27FC236}">
                <a16:creationId xmlns:a16="http://schemas.microsoft.com/office/drawing/2014/main" id="{820BBCBD-5676-A20F-01B3-8085B42ACE72}"/>
              </a:ext>
            </a:extLst>
          </p:cNvPr>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58692" y="7596218"/>
            <a:ext cx="4489437" cy="234573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Sun Hung Kai &amp; Co. Ltd.">
            <a:extLst>
              <a:ext uri="{FF2B5EF4-FFF2-40B4-BE49-F238E27FC236}">
                <a16:creationId xmlns:a16="http://schemas.microsoft.com/office/drawing/2014/main" id="{DE2D9E4B-FAD9-392A-D068-04097FA8F0D3}"/>
              </a:ext>
            </a:extLst>
          </p:cNvPr>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78528" y="1163507"/>
            <a:ext cx="4355148" cy="244977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RBC Capital Markets (Europe) GmbH. 关于发行人的信息。新闻和信用评级。 (LEI  549300SXSTGQY3EA1B18, Swift码RCMCDEFFXXX). 会计和财务报告的表格。">
            <a:extLst>
              <a:ext uri="{FF2B5EF4-FFF2-40B4-BE49-F238E27FC236}">
                <a16:creationId xmlns:a16="http://schemas.microsoft.com/office/drawing/2014/main" id="{1E8F62E2-9536-5164-F86E-BBBBED9AA5A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973739" y="4269602"/>
            <a:ext cx="1769795" cy="9955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LGT Group - Wikipedia">
            <a:extLst>
              <a:ext uri="{FF2B5EF4-FFF2-40B4-BE49-F238E27FC236}">
                <a16:creationId xmlns:a16="http://schemas.microsoft.com/office/drawing/2014/main" id="{6C14333A-3581-7354-31BA-85870E51C2C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742157" y="4550294"/>
            <a:ext cx="1147591" cy="11475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MTR - Wikipedia">
            <a:extLst>
              <a:ext uri="{FF2B5EF4-FFF2-40B4-BE49-F238E27FC236}">
                <a16:creationId xmlns:a16="http://schemas.microsoft.com/office/drawing/2014/main" id="{3761E76E-9936-4776-80AF-7DBDD82E4AE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812954" y="3099811"/>
            <a:ext cx="1026341" cy="82107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友邦保險- 維基百科，自由的百科全書">
            <a:extLst>
              <a:ext uri="{FF2B5EF4-FFF2-40B4-BE49-F238E27FC236}">
                <a16:creationId xmlns:a16="http://schemas.microsoft.com/office/drawing/2014/main" id="{DAD7ADF4-30A8-FE94-6056-964D5DC2E225}"/>
              </a:ext>
            </a:extLst>
          </p:cNvPr>
          <p:cNvPicPr>
            <a:picLocks noChangeAspect="1" noChangeArrowheads="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285457" y="4458535"/>
            <a:ext cx="1015483" cy="108567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ome | Securities &amp; Futures Commission of Hong Kong">
            <a:extLst>
              <a:ext uri="{FF2B5EF4-FFF2-40B4-BE49-F238E27FC236}">
                <a16:creationId xmlns:a16="http://schemas.microsoft.com/office/drawing/2014/main" id="{8A4DF6F7-E4FA-C287-7B59-E41152B7D8C9}"/>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231153" y="3193090"/>
            <a:ext cx="1835751" cy="112552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ome">
            <a:extLst>
              <a:ext uri="{FF2B5EF4-FFF2-40B4-BE49-F238E27FC236}">
                <a16:creationId xmlns:a16="http://schemas.microsoft.com/office/drawing/2014/main" id="{3BEB4C97-4762-61DE-CE7F-6C74E676B76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2583899" y="2032933"/>
            <a:ext cx="2311170" cy="163390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Free High-Quality Goldman Sachs Logo Png for Creative Design">
            <a:extLst>
              <a:ext uri="{FF2B5EF4-FFF2-40B4-BE49-F238E27FC236}">
                <a16:creationId xmlns:a16="http://schemas.microsoft.com/office/drawing/2014/main" id="{E5E87EFE-227B-0ACA-4C6E-D1DAC9058B3D}"/>
              </a:ext>
            </a:extLst>
          </p:cNvPr>
          <p:cNvPicPr>
            <a:picLocks noChangeAspect="1" noChangeArrowheads="1"/>
          </p:cNvPicPr>
          <p:nvPr/>
        </p:nvPicPr>
        <p:blipFill>
          <a:blip r:embed="rId2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30400" y="3124263"/>
            <a:ext cx="1551219" cy="155121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Bank of America invests in UK paytech Banked, launches new online payment  solution">
            <a:extLst>
              <a:ext uri="{FF2B5EF4-FFF2-40B4-BE49-F238E27FC236}">
                <a16:creationId xmlns:a16="http://schemas.microsoft.com/office/drawing/2014/main" id="{10E989F2-A44F-B384-91D7-B6344D9F338E}"/>
              </a:ext>
            </a:extLst>
          </p:cNvPr>
          <p:cNvPicPr>
            <a:picLocks noChangeAspect="1" noChangeArrowheads="1"/>
          </p:cNvPicPr>
          <p:nvPr/>
        </p:nvPicPr>
        <p:blipFill>
          <a:blip r:embed="rId2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02543" y="3046685"/>
            <a:ext cx="1832355" cy="183235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ustralia | Natixis, Asia Pacific">
            <a:extLst>
              <a:ext uri="{FF2B5EF4-FFF2-40B4-BE49-F238E27FC236}">
                <a16:creationId xmlns:a16="http://schemas.microsoft.com/office/drawing/2014/main" id="{BFC1ECEF-81E1-8DC9-1F05-0036B1FA8DAE}"/>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824039" y="3529195"/>
            <a:ext cx="2282714" cy="58613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he British Consulate-General is offering a limited number of two week work  experience placements between July and September 2019.">
            <a:extLst>
              <a:ext uri="{FF2B5EF4-FFF2-40B4-BE49-F238E27FC236}">
                <a16:creationId xmlns:a16="http://schemas.microsoft.com/office/drawing/2014/main" id="{12401E17-4B68-658F-561A-1B373FF8469F}"/>
              </a:ext>
            </a:extLst>
          </p:cNvPr>
          <p:cNvPicPr>
            <a:picLocks noChangeAspect="1" noChangeArrowheads="1"/>
          </p:cNvPicPr>
          <p:nvPr/>
        </p:nvPicPr>
        <p:blipFill>
          <a:blip r:embed="rId3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76787" y="7960402"/>
            <a:ext cx="2270162" cy="184165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Adecco Hong Kong | Wan Chai">
            <a:extLst>
              <a:ext uri="{FF2B5EF4-FFF2-40B4-BE49-F238E27FC236}">
                <a16:creationId xmlns:a16="http://schemas.microsoft.com/office/drawing/2014/main" id="{8630E95B-E526-66E1-9546-BD883CBF0E47}"/>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111803" y="6272492"/>
            <a:ext cx="1091953" cy="109195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香港電台(@rthk.hk) • Instagram photos and videos">
            <a:extLst>
              <a:ext uri="{FF2B5EF4-FFF2-40B4-BE49-F238E27FC236}">
                <a16:creationId xmlns:a16="http://schemas.microsoft.com/office/drawing/2014/main" id="{B8986D59-8F73-B6EB-14D1-40930720726D}"/>
              </a:ext>
            </a:extLst>
          </p:cNvPr>
          <p:cNvPicPr>
            <a:picLocks noChangeAspect="1" noChangeArrowheads="1"/>
          </p:cNvPicPr>
          <p:nvPr/>
        </p:nvPicPr>
        <p:blipFill>
          <a:blip r:embed="rId3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55001" y="5711765"/>
            <a:ext cx="2025527" cy="202552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Burson | Cellnex Selects Burson as its Multimarket Communications and…">
            <a:extLst>
              <a:ext uri="{FF2B5EF4-FFF2-40B4-BE49-F238E27FC236}">
                <a16:creationId xmlns:a16="http://schemas.microsoft.com/office/drawing/2014/main" id="{9D428152-D7FB-4ED8-CA08-925EF6B01F1A}"/>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519787" y="6445201"/>
            <a:ext cx="1921525" cy="119645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Empire Group Holdings Limited | LinkedIn">
            <a:extLst>
              <a:ext uri="{FF2B5EF4-FFF2-40B4-BE49-F238E27FC236}">
                <a16:creationId xmlns:a16="http://schemas.microsoft.com/office/drawing/2014/main" id="{2783AEBE-ABDD-5D94-9E73-F559C3059E9A}"/>
              </a:ext>
            </a:extLst>
          </p:cNvPr>
          <p:cNvPicPr>
            <a:picLocks noChangeAspect="1" noChangeArrowheads="1"/>
          </p:cNvPicPr>
          <p:nvPr/>
        </p:nvPicPr>
        <p:blipFill>
          <a:blip r:embed="rId3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08247" y="1388569"/>
            <a:ext cx="2002520" cy="200252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Lidl - Simple English Wikipedia, the free encyclopedia">
            <a:extLst>
              <a:ext uri="{FF2B5EF4-FFF2-40B4-BE49-F238E27FC236}">
                <a16:creationId xmlns:a16="http://schemas.microsoft.com/office/drawing/2014/main" id="{3F6CAF7A-5063-B645-7AA3-5D13359CD05A}"/>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2352892" y="6869339"/>
            <a:ext cx="1151226" cy="115122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4" descr="Cathay Subsidiary Services | HAS by Cathay">
            <a:extLst>
              <a:ext uri="{FF2B5EF4-FFF2-40B4-BE49-F238E27FC236}">
                <a16:creationId xmlns:a16="http://schemas.microsoft.com/office/drawing/2014/main" id="{532E6508-DF44-CB56-9824-DDD2EC76A0AE}"/>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1701018" y="1451431"/>
            <a:ext cx="7620000" cy="1397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6" descr="AtkinsRéalis — UAE-UK Business Council">
            <a:extLst>
              <a:ext uri="{FF2B5EF4-FFF2-40B4-BE49-F238E27FC236}">
                <a16:creationId xmlns:a16="http://schemas.microsoft.com/office/drawing/2014/main" id="{9275018B-6CFB-18C1-7948-EE2A9FC218C1}"/>
              </a:ext>
            </a:extLst>
          </p:cNvPr>
          <p:cNvPicPr>
            <a:picLocks noChangeAspect="1" noChangeArrowheads="1"/>
          </p:cNvPicPr>
          <p:nvPr/>
        </p:nvPicPr>
        <p:blipFill>
          <a:blip r:embed="rId3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971709" y="1576000"/>
            <a:ext cx="2957346" cy="295734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8" descr="Why Hillhouse Investment: Interviews, Careers, &amp; Portfolio">
            <a:extLst>
              <a:ext uri="{FF2B5EF4-FFF2-40B4-BE49-F238E27FC236}">
                <a16:creationId xmlns:a16="http://schemas.microsoft.com/office/drawing/2014/main" id="{3637D9D6-818A-5B91-46B5-20C9C4F86520}"/>
              </a:ext>
            </a:extLst>
          </p:cNvPr>
          <p:cNvPicPr>
            <a:picLocks noChangeAspect="1" noChangeArrowheads="1"/>
          </p:cNvPicPr>
          <p:nvPr/>
        </p:nvPicPr>
        <p:blipFill>
          <a:blip r:embed="rId3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35576" y="4793357"/>
            <a:ext cx="2620373" cy="63569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Bank Julius Baer &amp; Co. Ltd. - Top-bank.ch - Private bank">
            <a:extLst>
              <a:ext uri="{FF2B5EF4-FFF2-40B4-BE49-F238E27FC236}">
                <a16:creationId xmlns:a16="http://schemas.microsoft.com/office/drawing/2014/main" id="{7B69AA6B-F018-2F7D-8E69-178C3E8A852D}"/>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0906624" y="5250014"/>
            <a:ext cx="2406087" cy="12030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2287</TotalTime>
  <Words>1290</Words>
  <Application>Microsoft Macintosh PowerPoint</Application>
  <PresentationFormat>自訂</PresentationFormat>
  <Paragraphs>102</Paragraphs>
  <Slides>10</Slides>
  <Notes>6</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10</vt:i4>
      </vt:variant>
    </vt:vector>
  </HeadingPairs>
  <TitlesOfParts>
    <vt:vector size="17" baseType="lpstr">
      <vt:lpstr>TT Hoves</vt:lpstr>
      <vt:lpstr>EB Garamond Semi-Bold</vt:lpstr>
      <vt:lpstr>Arial</vt:lpstr>
      <vt:lpstr>Open Sans</vt:lpstr>
      <vt:lpstr>Calibri</vt:lpstr>
      <vt:lpstr>Aptos</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Beige Minimalist Grapich Designer Creative Portofolio Presentation</dc:title>
  <cp:lastModifiedBy>Jack Ho</cp:lastModifiedBy>
  <cp:revision>20</cp:revision>
  <dcterms:created xsi:type="dcterms:W3CDTF">2006-08-16T00:00:00Z</dcterms:created>
  <dcterms:modified xsi:type="dcterms:W3CDTF">2026-02-08T08:56:15Z</dcterms:modified>
  <dc:identifier>DAGfJbychj4</dc:identifier>
</cp:coreProperties>
</file>