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8" r:id="rId7"/>
    <p:sldId id="259" r:id="rId8"/>
    <p:sldId id="268" r:id="rId9"/>
    <p:sldId id="269" r:id="rId10"/>
    <p:sldId id="267" r:id="rId11"/>
    <p:sldId id="261" r:id="rId12"/>
    <p:sldId id="260" r:id="rId13"/>
    <p:sldId id="270" r:id="rId14"/>
    <p:sldId id="262" r:id="rId15"/>
    <p:sldId id="263" r:id="rId16"/>
    <p:sldId id="264" r:id="rId17"/>
    <p:sldId id="271" r:id="rId18"/>
    <p:sldId id="265"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1" autoAdjust="0"/>
    <p:restoredTop sz="94660"/>
  </p:normalViewPr>
  <p:slideViewPr>
    <p:cSldViewPr snapToGrid="0">
      <p:cViewPr varScale="1">
        <p:scale>
          <a:sx n="86" d="100"/>
          <a:sy n="86" d="100"/>
        </p:scale>
        <p:origin x="557"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3/17/2022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3/17/2022</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3/17/2022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institute.crisisprevention.com/Refresh-De-Escalation-Tips.html" TargetMode="External"/><Relationship Id="rId2" Type="http://schemas.openxmlformats.org/officeDocument/2006/relationships/hyperlink" Target="https://www.youtube.com/watch?v=FTQMppKt9aQ"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825B0-1A86-40E0-91C8-275081195704}"/>
              </a:ext>
            </a:extLst>
          </p:cNvPr>
          <p:cNvSpPr>
            <a:spLocks noGrp="1"/>
          </p:cNvSpPr>
          <p:nvPr>
            <p:ph type="ctrTitle"/>
          </p:nvPr>
        </p:nvSpPr>
        <p:spPr>
          <a:xfrm>
            <a:off x="1227667" y="1227896"/>
            <a:ext cx="7766936" cy="1646302"/>
          </a:xfrm>
        </p:spPr>
        <p:txBody>
          <a:bodyPr/>
          <a:lstStyle/>
          <a:p>
            <a:r>
              <a:rPr lang="en-US" sz="4400" dirty="0"/>
              <a:t>Professional Development</a:t>
            </a:r>
            <a:br>
              <a:rPr lang="en-US" sz="4400" dirty="0"/>
            </a:br>
            <a:r>
              <a:rPr lang="en-US" sz="4400" dirty="0"/>
              <a:t>and Staff Code of Conduct</a:t>
            </a:r>
            <a:br>
              <a:rPr lang="en-US" dirty="0"/>
            </a:br>
            <a:endParaRPr lang="en-US" dirty="0"/>
          </a:p>
        </p:txBody>
      </p:sp>
      <p:sp>
        <p:nvSpPr>
          <p:cNvPr id="3" name="Subtitle 2">
            <a:extLst>
              <a:ext uri="{FF2B5EF4-FFF2-40B4-BE49-F238E27FC236}">
                <a16:creationId xmlns:a16="http://schemas.microsoft.com/office/drawing/2014/main" id="{E5E94EAE-274A-4BF1-8156-0F346779E3A7}"/>
              </a:ext>
            </a:extLst>
          </p:cNvPr>
          <p:cNvSpPr>
            <a:spLocks noGrp="1"/>
          </p:cNvSpPr>
          <p:nvPr>
            <p:ph type="subTitle" idx="1"/>
          </p:nvPr>
        </p:nvSpPr>
        <p:spPr>
          <a:xfrm>
            <a:off x="1227667" y="3815999"/>
            <a:ext cx="7766936" cy="1096899"/>
          </a:xfrm>
        </p:spPr>
        <p:txBody>
          <a:bodyPr>
            <a:normAutofit lnSpcReduction="10000"/>
          </a:bodyPr>
          <a:lstStyle/>
          <a:p>
            <a:r>
              <a:rPr lang="en-US" dirty="0"/>
              <a:t>Michelle Devine Giese</a:t>
            </a:r>
          </a:p>
          <a:p>
            <a:r>
              <a:rPr lang="en-US" dirty="0"/>
              <a:t>Vice President WASH</a:t>
            </a:r>
          </a:p>
          <a:p>
            <a:r>
              <a:rPr lang="en-US" dirty="0"/>
              <a:t>CEO Apricity</a:t>
            </a:r>
          </a:p>
        </p:txBody>
      </p:sp>
      <p:pic>
        <p:nvPicPr>
          <p:cNvPr id="1026" name="Picture 2" descr="W.A.S.H. COMMUNITY">
            <a:extLst>
              <a:ext uri="{FF2B5EF4-FFF2-40B4-BE49-F238E27FC236}">
                <a16:creationId xmlns:a16="http://schemas.microsoft.com/office/drawing/2014/main" id="{1B0A114E-4E08-45C9-8390-47E22793EE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450" y="5854700"/>
            <a:ext cx="3238500" cy="76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74274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90757-7E0A-4B33-B9D1-B87B23E67928}"/>
              </a:ext>
            </a:extLst>
          </p:cNvPr>
          <p:cNvSpPr>
            <a:spLocks noGrp="1"/>
          </p:cNvSpPr>
          <p:nvPr>
            <p:ph type="title"/>
          </p:nvPr>
        </p:nvSpPr>
        <p:spPr>
          <a:xfrm>
            <a:off x="677334" y="317500"/>
            <a:ext cx="8596668" cy="1320800"/>
          </a:xfrm>
        </p:spPr>
        <p:txBody>
          <a:bodyPr/>
          <a:lstStyle/>
          <a:p>
            <a:r>
              <a:rPr lang="en-US" dirty="0"/>
              <a:t>Training Topics</a:t>
            </a:r>
          </a:p>
        </p:txBody>
      </p:sp>
      <p:sp>
        <p:nvSpPr>
          <p:cNvPr id="3" name="Content Placeholder 2">
            <a:extLst>
              <a:ext uri="{FF2B5EF4-FFF2-40B4-BE49-F238E27FC236}">
                <a16:creationId xmlns:a16="http://schemas.microsoft.com/office/drawing/2014/main" id="{8C394E71-AD29-4EE9-A78E-26040BCC8B80}"/>
              </a:ext>
            </a:extLst>
          </p:cNvPr>
          <p:cNvSpPr>
            <a:spLocks noGrp="1"/>
          </p:cNvSpPr>
          <p:nvPr>
            <p:ph idx="1"/>
          </p:nvPr>
        </p:nvSpPr>
        <p:spPr>
          <a:xfrm>
            <a:off x="677334" y="1102651"/>
            <a:ext cx="8596668" cy="4787900"/>
          </a:xfrm>
        </p:spPr>
        <p:txBody>
          <a:bodyPr>
            <a:normAutofit fontScale="70000" lnSpcReduction="20000"/>
          </a:bodyPr>
          <a:lstStyle/>
          <a:p>
            <a:r>
              <a:rPr lang="en-US" dirty="0"/>
              <a:t>Self Care</a:t>
            </a:r>
          </a:p>
          <a:p>
            <a:pPr lvl="1"/>
            <a:r>
              <a:rPr lang="en-US" dirty="0"/>
              <a:t>NAMI-Webinars</a:t>
            </a:r>
          </a:p>
          <a:p>
            <a:pPr lvl="1"/>
            <a:r>
              <a:rPr lang="en-US" dirty="0"/>
              <a:t>Webinars, </a:t>
            </a:r>
            <a:r>
              <a:rPr lang="en-US" dirty="0" err="1"/>
              <a:t>TedX</a:t>
            </a:r>
            <a:r>
              <a:rPr lang="en-US" dirty="0"/>
              <a:t>, YouTube</a:t>
            </a:r>
          </a:p>
          <a:p>
            <a:pPr lvl="2"/>
            <a:r>
              <a:rPr lang="en-US" dirty="0"/>
              <a:t>Johns Hopkins, Susannah Joy Winters</a:t>
            </a:r>
          </a:p>
          <a:p>
            <a:r>
              <a:rPr lang="en-US" dirty="0"/>
              <a:t>Supporting other in recovery</a:t>
            </a:r>
          </a:p>
          <a:p>
            <a:pPr lvl="1"/>
            <a:r>
              <a:rPr lang="en-US" dirty="0"/>
              <a:t>Recovery Coach Training</a:t>
            </a:r>
          </a:p>
          <a:p>
            <a:pPr lvl="1"/>
            <a:r>
              <a:rPr lang="en-US" dirty="0"/>
              <a:t>Peer Support Specialist</a:t>
            </a:r>
          </a:p>
          <a:p>
            <a:pPr lvl="0">
              <a:buClr>
                <a:srgbClr val="5FCBEF"/>
              </a:buClr>
            </a:pPr>
            <a:r>
              <a:rPr lang="en-US" dirty="0">
                <a:solidFill>
                  <a:prstClr val="black">
                    <a:lumMod val="75000"/>
                    <a:lumOff val="25000"/>
                  </a:prstClr>
                </a:solidFill>
              </a:rPr>
              <a:t>Motivational Interviewing</a:t>
            </a:r>
          </a:p>
          <a:p>
            <a:pPr lvl="1">
              <a:buClr>
                <a:srgbClr val="5FCBEF"/>
              </a:buClr>
            </a:pPr>
            <a:r>
              <a:rPr lang="en-US" dirty="0">
                <a:solidFill>
                  <a:prstClr val="black">
                    <a:lumMod val="75000"/>
                    <a:lumOff val="25000"/>
                  </a:prstClr>
                </a:solidFill>
              </a:rPr>
              <a:t>Seminars, Technical College</a:t>
            </a:r>
          </a:p>
          <a:p>
            <a:pPr lvl="1">
              <a:buClr>
                <a:srgbClr val="5FCBEF"/>
              </a:buClr>
            </a:pPr>
            <a:r>
              <a:rPr lang="en-US" dirty="0">
                <a:solidFill>
                  <a:prstClr val="black">
                    <a:lumMod val="75000"/>
                    <a:lumOff val="25000"/>
                  </a:prstClr>
                </a:solidFill>
              </a:rPr>
              <a:t>Webinars-Fee and Free</a:t>
            </a:r>
          </a:p>
          <a:p>
            <a:pPr lvl="1">
              <a:buClr>
                <a:srgbClr val="5FCBEF"/>
              </a:buClr>
            </a:pPr>
            <a:r>
              <a:rPr lang="en-US" dirty="0">
                <a:solidFill>
                  <a:prstClr val="black">
                    <a:lumMod val="75000"/>
                    <a:lumOff val="25000"/>
                  </a:prstClr>
                </a:solidFill>
              </a:rPr>
              <a:t>YouTube</a:t>
            </a:r>
          </a:p>
          <a:p>
            <a:pPr lvl="2">
              <a:buClr>
                <a:srgbClr val="5FCBEF"/>
              </a:buClr>
            </a:pPr>
            <a:r>
              <a:rPr lang="en-US" dirty="0">
                <a:solidFill>
                  <a:prstClr val="black">
                    <a:lumMod val="75000"/>
                    <a:lumOff val="25000"/>
                  </a:prstClr>
                </a:solidFill>
              </a:rPr>
              <a:t>Motivational Interviewing: Basics Understanding</a:t>
            </a:r>
          </a:p>
          <a:p>
            <a:pPr lvl="3">
              <a:buClr>
                <a:srgbClr val="5FCBEF"/>
              </a:buClr>
            </a:pPr>
            <a:r>
              <a:rPr lang="en-US" dirty="0">
                <a:solidFill>
                  <a:prstClr val="black">
                    <a:lumMod val="75000"/>
                    <a:lumOff val="25000"/>
                  </a:prstClr>
                </a:solidFill>
                <a:hlinkClick r:id="rId2"/>
              </a:rPr>
              <a:t>https://www.youtube.com/watch?v=FTQMppKt9aQ</a:t>
            </a:r>
            <a:endParaRPr lang="en-US" dirty="0">
              <a:solidFill>
                <a:prstClr val="black">
                  <a:lumMod val="75000"/>
                  <a:lumOff val="25000"/>
                </a:prstClr>
              </a:solidFill>
            </a:endParaRPr>
          </a:p>
          <a:p>
            <a:pPr lvl="0">
              <a:buClr>
                <a:srgbClr val="5FCBEF"/>
              </a:buClr>
            </a:pPr>
            <a:r>
              <a:rPr lang="en-US" dirty="0">
                <a:solidFill>
                  <a:prstClr val="black">
                    <a:lumMod val="75000"/>
                    <a:lumOff val="25000"/>
                  </a:prstClr>
                </a:solidFill>
              </a:rPr>
              <a:t>De-Escalation</a:t>
            </a:r>
          </a:p>
          <a:p>
            <a:pPr lvl="1">
              <a:buClr>
                <a:srgbClr val="5FCBEF"/>
              </a:buClr>
            </a:pPr>
            <a:r>
              <a:rPr lang="en-US" dirty="0">
                <a:solidFill>
                  <a:prstClr val="black">
                    <a:lumMod val="75000"/>
                    <a:lumOff val="25000"/>
                  </a:prstClr>
                </a:solidFill>
              </a:rPr>
              <a:t>NAMI</a:t>
            </a:r>
          </a:p>
          <a:p>
            <a:pPr lvl="1">
              <a:buClr>
                <a:srgbClr val="5FCBEF"/>
              </a:buClr>
            </a:pPr>
            <a:r>
              <a:rPr lang="en-US" dirty="0">
                <a:solidFill>
                  <a:prstClr val="black">
                    <a:lumMod val="75000"/>
                    <a:lumOff val="25000"/>
                  </a:prstClr>
                </a:solidFill>
              </a:rPr>
              <a:t>Police Departments</a:t>
            </a:r>
          </a:p>
          <a:p>
            <a:pPr lvl="1">
              <a:buClr>
                <a:srgbClr val="5FCBEF"/>
              </a:buClr>
            </a:pPr>
            <a:r>
              <a:rPr lang="en-US" dirty="0">
                <a:solidFill>
                  <a:prstClr val="black">
                    <a:lumMod val="75000"/>
                    <a:lumOff val="25000"/>
                  </a:prstClr>
                </a:solidFill>
              </a:rPr>
              <a:t>Crisis Prevention Institute </a:t>
            </a:r>
          </a:p>
          <a:p>
            <a:pPr lvl="2">
              <a:buClr>
                <a:srgbClr val="5FCBEF"/>
              </a:buClr>
            </a:pPr>
            <a:r>
              <a:rPr lang="en-US" dirty="0">
                <a:solidFill>
                  <a:prstClr val="black">
                    <a:lumMod val="75000"/>
                    <a:lumOff val="25000"/>
                  </a:prstClr>
                </a:solidFill>
                <a:hlinkClick r:id="rId3"/>
              </a:rPr>
              <a:t>https://institute.crisisprevention.com/Refresh-De-Escalation-Tips.html</a:t>
            </a:r>
            <a:endParaRPr lang="en-US" dirty="0">
              <a:solidFill>
                <a:prstClr val="black">
                  <a:lumMod val="75000"/>
                  <a:lumOff val="25000"/>
                </a:prstClr>
              </a:solidFill>
            </a:endParaRPr>
          </a:p>
          <a:p>
            <a:pPr lvl="2">
              <a:buClr>
                <a:srgbClr val="5FCBEF"/>
              </a:buClr>
            </a:pPr>
            <a:endParaRPr lang="en-US" dirty="0">
              <a:solidFill>
                <a:prstClr val="black">
                  <a:lumMod val="75000"/>
                  <a:lumOff val="25000"/>
                </a:prstClr>
              </a:solidFill>
            </a:endParaRPr>
          </a:p>
          <a:p>
            <a:pPr lvl="2">
              <a:buClr>
                <a:srgbClr val="5FCBEF"/>
              </a:buClr>
            </a:pPr>
            <a:endParaRPr lang="en-US" dirty="0">
              <a:solidFill>
                <a:prstClr val="black">
                  <a:lumMod val="75000"/>
                  <a:lumOff val="25000"/>
                </a:prstClr>
              </a:solidFill>
            </a:endParaRPr>
          </a:p>
          <a:p>
            <a:pPr lvl="3">
              <a:buClr>
                <a:srgbClr val="5FCBEF"/>
              </a:buClr>
            </a:pPr>
            <a:endParaRPr lang="en-US" dirty="0">
              <a:solidFill>
                <a:prstClr val="black">
                  <a:lumMod val="75000"/>
                  <a:lumOff val="25000"/>
                </a:prstClr>
              </a:solidFill>
            </a:endParaRPr>
          </a:p>
        </p:txBody>
      </p:sp>
      <p:pic>
        <p:nvPicPr>
          <p:cNvPr id="4" name="Picture 2" descr="W.A.S.H. COMMUNITY">
            <a:extLst>
              <a:ext uri="{FF2B5EF4-FFF2-40B4-BE49-F238E27FC236}">
                <a16:creationId xmlns:a16="http://schemas.microsoft.com/office/drawing/2014/main" id="{DFD75968-1FBD-4CC6-906D-0FAFC581C33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7334" y="5890551"/>
            <a:ext cx="3238500" cy="76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9089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E4504-567C-49A4-973B-642D7B8C950B}"/>
              </a:ext>
            </a:extLst>
          </p:cNvPr>
          <p:cNvSpPr>
            <a:spLocks noGrp="1"/>
          </p:cNvSpPr>
          <p:nvPr>
            <p:ph type="title"/>
          </p:nvPr>
        </p:nvSpPr>
        <p:spPr/>
        <p:txBody>
          <a:bodyPr/>
          <a:lstStyle/>
          <a:p>
            <a:r>
              <a:rPr lang="en-US" dirty="0"/>
              <a:t>Wisconsin Voices for Recovery</a:t>
            </a:r>
          </a:p>
        </p:txBody>
      </p:sp>
      <p:pic>
        <p:nvPicPr>
          <p:cNvPr id="4" name="Picture 2" descr="W.A.S.H. COMMUNITY">
            <a:extLst>
              <a:ext uri="{FF2B5EF4-FFF2-40B4-BE49-F238E27FC236}">
                <a16:creationId xmlns:a16="http://schemas.microsoft.com/office/drawing/2014/main" id="{74FA1759-28A3-4C72-BD13-32126A4A5E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334" y="5890551"/>
            <a:ext cx="3238500" cy="7620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https://wisconsinvoicesforrecovery.org/wp-content/uploads/2021/02/boundaries.png">
            <a:extLst>
              <a:ext uri="{FF2B5EF4-FFF2-40B4-BE49-F238E27FC236}">
                <a16:creationId xmlns:a16="http://schemas.microsoft.com/office/drawing/2014/main" id="{2061C3D9-BDDE-4F36-AF97-3A9EAFDA01FB}"/>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24935" y="2281238"/>
            <a:ext cx="2548466" cy="178946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s://wisconsinvoicesforrecovery.org/wp-content/uploads/2021/02/self-care.png">
            <a:extLst>
              <a:ext uri="{FF2B5EF4-FFF2-40B4-BE49-F238E27FC236}">
                <a16:creationId xmlns:a16="http://schemas.microsoft.com/office/drawing/2014/main" id="{ADDF4FB8-7C46-4395-82A2-64117625363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66299" y="2281238"/>
            <a:ext cx="2529701" cy="178946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s://wisconsinvoicesforrecovery.org/wp-content/uploads/2021/02/diversityandculturalhumility.png">
            <a:extLst>
              <a:ext uri="{FF2B5EF4-FFF2-40B4-BE49-F238E27FC236}">
                <a16:creationId xmlns:a16="http://schemas.microsoft.com/office/drawing/2014/main" id="{3A69E3E8-C871-4F83-8B54-5F38E0982D5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88898" y="2281238"/>
            <a:ext cx="2548466" cy="179656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150D74C7-8B1D-4F6F-9235-EB656417491C}"/>
              </a:ext>
            </a:extLst>
          </p:cNvPr>
          <p:cNvSpPr txBox="1"/>
          <p:nvPr/>
        </p:nvSpPr>
        <p:spPr>
          <a:xfrm>
            <a:off x="524935" y="4318000"/>
            <a:ext cx="8749067" cy="646331"/>
          </a:xfrm>
          <a:prstGeom prst="rect">
            <a:avLst/>
          </a:prstGeom>
          <a:noFill/>
        </p:spPr>
        <p:txBody>
          <a:bodyPr wrap="square" rtlCol="0">
            <a:spAutoFit/>
          </a:bodyPr>
          <a:lstStyle/>
          <a:p>
            <a:r>
              <a:rPr lang="en-US" dirty="0"/>
              <a:t>Rally for Recovery</a:t>
            </a:r>
          </a:p>
          <a:p>
            <a:r>
              <a:rPr lang="en-US" dirty="0"/>
              <a:t>Stand Up for Recovery 4/27/22</a:t>
            </a:r>
          </a:p>
        </p:txBody>
      </p:sp>
    </p:spTree>
    <p:extLst>
      <p:ext uri="{BB962C8B-B14F-4D97-AF65-F5344CB8AC3E}">
        <p14:creationId xmlns:p14="http://schemas.microsoft.com/office/powerpoint/2010/main" val="4157198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714C7-B9F5-44CD-8B1A-1EE8281916D2}"/>
              </a:ext>
            </a:extLst>
          </p:cNvPr>
          <p:cNvSpPr>
            <a:spLocks noGrp="1"/>
          </p:cNvSpPr>
          <p:nvPr>
            <p:ph type="title"/>
          </p:nvPr>
        </p:nvSpPr>
        <p:spPr/>
        <p:txBody>
          <a:bodyPr/>
          <a:lstStyle/>
          <a:p>
            <a:r>
              <a:rPr lang="en-US" dirty="0"/>
              <a:t>Resources by Collations</a:t>
            </a:r>
          </a:p>
        </p:txBody>
      </p:sp>
      <p:sp>
        <p:nvSpPr>
          <p:cNvPr id="3" name="Content Placeholder 2">
            <a:extLst>
              <a:ext uri="{FF2B5EF4-FFF2-40B4-BE49-F238E27FC236}">
                <a16:creationId xmlns:a16="http://schemas.microsoft.com/office/drawing/2014/main" id="{61097495-395C-4F20-B429-CF2CE5BF0779}"/>
              </a:ext>
            </a:extLst>
          </p:cNvPr>
          <p:cNvSpPr>
            <a:spLocks noGrp="1"/>
          </p:cNvSpPr>
          <p:nvPr>
            <p:ph idx="1"/>
          </p:nvPr>
        </p:nvSpPr>
        <p:spPr>
          <a:xfrm>
            <a:off x="677334" y="1639889"/>
            <a:ext cx="8822266" cy="4250662"/>
          </a:xfrm>
        </p:spPr>
        <p:txBody>
          <a:bodyPr/>
          <a:lstStyle/>
          <a:p>
            <a:r>
              <a:rPr lang="en-US" dirty="0"/>
              <a:t>Faces and Voices: This is What Recovery Looks Like Podcast</a:t>
            </a:r>
          </a:p>
          <a:p>
            <a:pPr lvl="1"/>
            <a:r>
              <a:rPr lang="en-US" dirty="0"/>
              <a:t>Not Just Spa Days: Self-Care in Modern Times</a:t>
            </a:r>
          </a:p>
          <a:p>
            <a:r>
              <a:rPr lang="en-US" dirty="0"/>
              <a:t>Breakwater: The Breakwater Podcast</a:t>
            </a:r>
          </a:p>
          <a:p>
            <a:pPr lvl="1"/>
            <a:r>
              <a:rPr lang="en-US" dirty="0"/>
              <a:t>This is what Coping Skills Look Like</a:t>
            </a:r>
          </a:p>
          <a:p>
            <a:pPr lvl="1"/>
            <a:r>
              <a:rPr lang="en-US" dirty="0"/>
              <a:t>Emotions and Wellness</a:t>
            </a:r>
          </a:p>
          <a:p>
            <a:pPr lvl="0">
              <a:buClr>
                <a:srgbClr val="5FCBEF"/>
              </a:buClr>
            </a:pPr>
            <a:r>
              <a:rPr lang="en-US" dirty="0">
                <a:solidFill>
                  <a:prstClr val="black">
                    <a:lumMod val="75000"/>
                    <a:lumOff val="25000"/>
                  </a:prstClr>
                </a:solidFill>
              </a:rPr>
              <a:t>WASH</a:t>
            </a:r>
          </a:p>
          <a:p>
            <a:pPr lvl="1">
              <a:buClr>
                <a:srgbClr val="5FCBEF"/>
              </a:buClr>
            </a:pPr>
            <a:r>
              <a:rPr lang="en-US" dirty="0">
                <a:solidFill>
                  <a:prstClr val="black">
                    <a:lumMod val="75000"/>
                    <a:lumOff val="25000"/>
                  </a:prstClr>
                </a:solidFill>
              </a:rPr>
              <a:t>Monthly Call</a:t>
            </a:r>
          </a:p>
          <a:p>
            <a:pPr lvl="1">
              <a:buClr>
                <a:srgbClr val="5FCBEF"/>
              </a:buClr>
            </a:pPr>
            <a:r>
              <a:rPr lang="en-US" dirty="0">
                <a:solidFill>
                  <a:prstClr val="black">
                    <a:lumMod val="75000"/>
                    <a:lumOff val="25000"/>
                  </a:prstClr>
                </a:solidFill>
              </a:rPr>
              <a:t>Bring us Topics/Needs</a:t>
            </a:r>
          </a:p>
          <a:p>
            <a:pPr lvl="0">
              <a:buClr>
                <a:srgbClr val="5FCBEF"/>
              </a:buClr>
            </a:pPr>
            <a:r>
              <a:rPr lang="en-US" dirty="0">
                <a:solidFill>
                  <a:prstClr val="black">
                    <a:lumMod val="75000"/>
                    <a:lumOff val="25000"/>
                  </a:prstClr>
                </a:solidFill>
              </a:rPr>
              <a:t>What do you have in your area for coalitions? </a:t>
            </a:r>
          </a:p>
          <a:p>
            <a:pPr marL="457200" lvl="1" indent="0">
              <a:buClr>
                <a:srgbClr val="5FCBEF"/>
              </a:buClr>
              <a:buNone/>
            </a:pPr>
            <a:endParaRPr lang="en-US" dirty="0">
              <a:solidFill>
                <a:prstClr val="black">
                  <a:lumMod val="75000"/>
                  <a:lumOff val="25000"/>
                </a:prstClr>
              </a:solidFill>
            </a:endParaRPr>
          </a:p>
          <a:p>
            <a:pPr lvl="1"/>
            <a:endParaRPr lang="en-US" dirty="0"/>
          </a:p>
          <a:p>
            <a:pPr marL="457200" lvl="1" indent="0">
              <a:buNone/>
            </a:pPr>
            <a:endParaRPr lang="en-US" dirty="0"/>
          </a:p>
        </p:txBody>
      </p:sp>
      <p:pic>
        <p:nvPicPr>
          <p:cNvPr id="4" name="Picture 2" descr="W.A.S.H. COMMUNITY">
            <a:extLst>
              <a:ext uri="{FF2B5EF4-FFF2-40B4-BE49-F238E27FC236}">
                <a16:creationId xmlns:a16="http://schemas.microsoft.com/office/drawing/2014/main" id="{774E4B1F-F4E1-46CB-A963-153EC83FEF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334" y="5890551"/>
            <a:ext cx="3238500" cy="76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9217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W.A.S.H. COMMUNITY">
            <a:extLst>
              <a:ext uri="{FF2B5EF4-FFF2-40B4-BE49-F238E27FC236}">
                <a16:creationId xmlns:a16="http://schemas.microsoft.com/office/drawing/2014/main" id="{774E4B1F-F4E1-46CB-A963-153EC83FEF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334" y="5890551"/>
            <a:ext cx="3238500" cy="762000"/>
          </a:xfrm>
          <a:prstGeom prst="rect">
            <a:avLst/>
          </a:prstGeom>
          <a:noFill/>
          <a:extLst>
            <a:ext uri="{909E8E84-426E-40DD-AFC4-6F175D3DCCD1}">
              <a14:hiddenFill xmlns:a14="http://schemas.microsoft.com/office/drawing/2010/main">
                <a:solidFill>
                  <a:srgbClr val="FFFFFF"/>
                </a:solidFill>
              </a14:hiddenFill>
            </a:ext>
          </a:extLst>
        </p:spPr>
      </p:pic>
      <p:pic>
        <p:nvPicPr>
          <p:cNvPr id="12" name="Content Placeholder 11">
            <a:extLst>
              <a:ext uri="{FF2B5EF4-FFF2-40B4-BE49-F238E27FC236}">
                <a16:creationId xmlns:a16="http://schemas.microsoft.com/office/drawing/2014/main" id="{967C9343-FD4E-47C1-88A5-5D78BB275029}"/>
              </a:ext>
            </a:extLst>
          </p:cNvPr>
          <p:cNvPicPr>
            <a:picLocks noGrp="1" noChangeAspect="1"/>
          </p:cNvPicPr>
          <p:nvPr>
            <p:ph idx="1"/>
          </p:nvPr>
        </p:nvPicPr>
        <p:blipFill>
          <a:blip r:embed="rId3"/>
          <a:stretch>
            <a:fillRect/>
          </a:stretch>
        </p:blipFill>
        <p:spPr>
          <a:xfrm>
            <a:off x="2840854" y="481459"/>
            <a:ext cx="4237432" cy="5329748"/>
          </a:xfrm>
          <a:prstGeom prst="rect">
            <a:avLst/>
          </a:prstGeom>
        </p:spPr>
      </p:pic>
    </p:spTree>
    <p:extLst>
      <p:ext uri="{BB962C8B-B14F-4D97-AF65-F5344CB8AC3E}">
        <p14:creationId xmlns:p14="http://schemas.microsoft.com/office/powerpoint/2010/main" val="1533659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W.A.S.H. COMMUNITY">
            <a:extLst>
              <a:ext uri="{FF2B5EF4-FFF2-40B4-BE49-F238E27FC236}">
                <a16:creationId xmlns:a16="http://schemas.microsoft.com/office/drawing/2014/main" id="{DFD75968-1FBD-4CC6-906D-0FAFC581C3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334" y="5890551"/>
            <a:ext cx="3238500" cy="762000"/>
          </a:xfrm>
          <a:prstGeom prst="rect">
            <a:avLst/>
          </a:prstGeom>
          <a:noFill/>
          <a:extLst>
            <a:ext uri="{909E8E84-426E-40DD-AFC4-6F175D3DCCD1}">
              <a14:hiddenFill xmlns:a14="http://schemas.microsoft.com/office/drawing/2010/main">
                <a:solidFill>
                  <a:srgbClr val="FFFFFF"/>
                </a:solidFill>
              </a14:hiddenFill>
            </a:ext>
          </a:extLst>
        </p:spPr>
      </p:pic>
      <p:pic>
        <p:nvPicPr>
          <p:cNvPr id="8194" name="Picture 2" descr="Person silhouette with question mark Royalty Free Vector">
            <a:extLst>
              <a:ext uri="{FF2B5EF4-FFF2-40B4-BE49-F238E27FC236}">
                <a16:creationId xmlns:a16="http://schemas.microsoft.com/office/drawing/2014/main" id="{0803F7AC-2781-45D1-A07C-63D52768251E}"/>
              </a:ext>
            </a:extLst>
          </p:cNvPr>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b="7771"/>
          <a:stretch/>
        </p:blipFill>
        <p:spPr bwMode="auto">
          <a:xfrm>
            <a:off x="3467411" y="1093789"/>
            <a:ext cx="2889514" cy="35798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31298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714C7-B9F5-44CD-8B1A-1EE8281916D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1097495-395C-4F20-B429-CF2CE5BF0779}"/>
              </a:ext>
            </a:extLst>
          </p:cNvPr>
          <p:cNvSpPr>
            <a:spLocks noGrp="1"/>
          </p:cNvSpPr>
          <p:nvPr>
            <p:ph idx="1"/>
          </p:nvPr>
        </p:nvSpPr>
        <p:spPr/>
        <p:txBody>
          <a:bodyPr/>
          <a:lstStyle/>
          <a:p>
            <a:endParaRPr lang="en-US"/>
          </a:p>
        </p:txBody>
      </p:sp>
      <p:pic>
        <p:nvPicPr>
          <p:cNvPr id="4" name="Picture 2" descr="W.A.S.H. COMMUNITY">
            <a:extLst>
              <a:ext uri="{FF2B5EF4-FFF2-40B4-BE49-F238E27FC236}">
                <a16:creationId xmlns:a16="http://schemas.microsoft.com/office/drawing/2014/main" id="{774E4B1F-F4E1-46CB-A963-153EC83FEF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334" y="5890551"/>
            <a:ext cx="3238500" cy="76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2691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E4504-567C-49A4-973B-642D7B8C950B}"/>
              </a:ext>
            </a:extLst>
          </p:cNvPr>
          <p:cNvSpPr>
            <a:spLocks noGrp="1"/>
          </p:cNvSpPr>
          <p:nvPr>
            <p:ph type="title"/>
          </p:nvPr>
        </p:nvSpPr>
        <p:spPr/>
        <p:txBody>
          <a:bodyPr/>
          <a:lstStyle/>
          <a:p>
            <a:r>
              <a:rPr lang="en-US" dirty="0"/>
              <a:t>What Does NARR Say?</a:t>
            </a:r>
          </a:p>
        </p:txBody>
      </p:sp>
      <p:pic>
        <p:nvPicPr>
          <p:cNvPr id="4" name="Picture 2" descr="W.A.S.H. COMMUNITY">
            <a:extLst>
              <a:ext uri="{FF2B5EF4-FFF2-40B4-BE49-F238E27FC236}">
                <a16:creationId xmlns:a16="http://schemas.microsoft.com/office/drawing/2014/main" id="{74FA1759-28A3-4C72-BD13-32126A4A5E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334" y="5890551"/>
            <a:ext cx="3238500" cy="762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Content Placeholder 9">
            <a:extLst>
              <a:ext uri="{FF2B5EF4-FFF2-40B4-BE49-F238E27FC236}">
                <a16:creationId xmlns:a16="http://schemas.microsoft.com/office/drawing/2014/main" id="{2191F1F2-CAE0-4B65-B71B-50DE90546B13}"/>
              </a:ext>
            </a:extLst>
          </p:cNvPr>
          <p:cNvGraphicFramePr>
            <a:graphicFrameLocks noGrp="1"/>
          </p:cNvGraphicFramePr>
          <p:nvPr>
            <p:ph idx="1"/>
            <p:extLst>
              <p:ext uri="{D42A27DB-BD31-4B8C-83A1-F6EECF244321}">
                <p14:modId xmlns:p14="http://schemas.microsoft.com/office/powerpoint/2010/main" val="2402864443"/>
              </p:ext>
            </p:extLst>
          </p:nvPr>
        </p:nvGraphicFramePr>
        <p:xfrm>
          <a:off x="1330484" y="1562100"/>
          <a:ext cx="6988016" cy="4000498"/>
        </p:xfrm>
        <a:graphic>
          <a:graphicData uri="http://schemas.openxmlformats.org/drawingml/2006/table">
            <a:tbl>
              <a:tblPr firstRow="1" firstCol="1" lastRow="1" lastCol="1" bandRow="1" bandCol="1"/>
              <a:tblGrid>
                <a:gridCol w="447084">
                  <a:extLst>
                    <a:ext uri="{9D8B030D-6E8A-4147-A177-3AD203B41FA5}">
                      <a16:colId xmlns:a16="http://schemas.microsoft.com/office/drawing/2014/main" val="562305524"/>
                    </a:ext>
                  </a:extLst>
                </a:gridCol>
                <a:gridCol w="459303">
                  <a:extLst>
                    <a:ext uri="{9D8B030D-6E8A-4147-A177-3AD203B41FA5}">
                      <a16:colId xmlns:a16="http://schemas.microsoft.com/office/drawing/2014/main" val="15954668"/>
                    </a:ext>
                  </a:extLst>
                </a:gridCol>
                <a:gridCol w="454272">
                  <a:extLst>
                    <a:ext uri="{9D8B030D-6E8A-4147-A177-3AD203B41FA5}">
                      <a16:colId xmlns:a16="http://schemas.microsoft.com/office/drawing/2014/main" val="2181831263"/>
                    </a:ext>
                  </a:extLst>
                </a:gridCol>
                <a:gridCol w="4012970">
                  <a:extLst>
                    <a:ext uri="{9D8B030D-6E8A-4147-A177-3AD203B41FA5}">
                      <a16:colId xmlns:a16="http://schemas.microsoft.com/office/drawing/2014/main" val="3614309964"/>
                    </a:ext>
                  </a:extLst>
                </a:gridCol>
                <a:gridCol w="393893">
                  <a:extLst>
                    <a:ext uri="{9D8B030D-6E8A-4147-A177-3AD203B41FA5}">
                      <a16:colId xmlns:a16="http://schemas.microsoft.com/office/drawing/2014/main" val="3975313770"/>
                    </a:ext>
                  </a:extLst>
                </a:gridCol>
                <a:gridCol w="391737">
                  <a:extLst>
                    <a:ext uri="{9D8B030D-6E8A-4147-A177-3AD203B41FA5}">
                      <a16:colId xmlns:a16="http://schemas.microsoft.com/office/drawing/2014/main" val="1058695803"/>
                    </a:ext>
                  </a:extLst>
                </a:gridCol>
                <a:gridCol w="388862">
                  <a:extLst>
                    <a:ext uri="{9D8B030D-6E8A-4147-A177-3AD203B41FA5}">
                      <a16:colId xmlns:a16="http://schemas.microsoft.com/office/drawing/2014/main" val="4077216734"/>
                    </a:ext>
                  </a:extLst>
                </a:gridCol>
                <a:gridCol w="439895">
                  <a:extLst>
                    <a:ext uri="{9D8B030D-6E8A-4147-A177-3AD203B41FA5}">
                      <a16:colId xmlns:a16="http://schemas.microsoft.com/office/drawing/2014/main" val="587431454"/>
                    </a:ext>
                  </a:extLst>
                </a:gridCol>
              </a:tblGrid>
              <a:tr h="350882">
                <a:tc>
                  <a:txBody>
                    <a:bodyPr/>
                    <a:lstStyle/>
                    <a:p>
                      <a:pPr marL="116840" marR="0">
                        <a:spcBef>
                          <a:spcPts val="575"/>
                        </a:spcBef>
                        <a:spcAft>
                          <a:spcPts val="0"/>
                        </a:spcAft>
                      </a:pPr>
                      <a:r>
                        <a:rPr lang="en-US" sz="1400" b="1">
                          <a:effectLst/>
                          <a:latin typeface="Times New Roman" panose="02020603050405020304" pitchFamily="18" charset="0"/>
                          <a:ea typeface="Times New Roman" panose="02020603050405020304" pitchFamily="18" charset="0"/>
                          <a:cs typeface="Times New Roman" panose="02020603050405020304" pitchFamily="18" charset="0"/>
                        </a:rPr>
                        <a:t>D.</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1C1C1"/>
                    </a:solidFill>
                  </a:tcPr>
                </a:tc>
                <a:tc gridSpan="7">
                  <a:txBody>
                    <a:bodyPr/>
                    <a:lstStyle/>
                    <a:p>
                      <a:pPr marL="72390" marR="0">
                        <a:spcBef>
                          <a:spcPts val="575"/>
                        </a:spcBef>
                        <a:spcAft>
                          <a:spcPts val="0"/>
                        </a:spcAft>
                      </a:pPr>
                      <a:r>
                        <a:rPr lang="en-US" sz="1400" b="1">
                          <a:effectLst/>
                          <a:latin typeface="Times New Roman" panose="02020603050405020304" pitchFamily="18" charset="0"/>
                          <a:ea typeface="Times New Roman" panose="02020603050405020304" pitchFamily="18" charset="0"/>
                          <a:cs typeface="Times New Roman" panose="02020603050405020304" pitchFamily="18" charset="0"/>
                        </a:rPr>
                        <a:t>Core</a:t>
                      </a:r>
                      <a:r>
                        <a:rPr lang="en-US" sz="1400" b="1"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b="1">
                          <a:effectLst/>
                          <a:latin typeface="Times New Roman" panose="02020603050405020304" pitchFamily="18" charset="0"/>
                          <a:ea typeface="Times New Roman" panose="02020603050405020304" pitchFamily="18" charset="0"/>
                          <a:cs typeface="Times New Roman" panose="02020603050405020304" pitchFamily="18" charset="0"/>
                        </a:rPr>
                        <a:t>Principle:</a:t>
                      </a:r>
                      <a:r>
                        <a:rPr lang="en-US" sz="1400" b="1"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b="1">
                          <a:effectLst/>
                          <a:latin typeface="Times New Roman" panose="02020603050405020304" pitchFamily="18" charset="0"/>
                          <a:ea typeface="Times New Roman" panose="02020603050405020304" pitchFamily="18" charset="0"/>
                          <a:cs typeface="Times New Roman" panose="02020603050405020304" pitchFamily="18" charset="0"/>
                        </a:rPr>
                        <a:t>Develop</a:t>
                      </a:r>
                      <a:r>
                        <a:rPr lang="en-US" sz="1400" b="1"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b="1">
                          <a:effectLst/>
                          <a:latin typeface="Times New Roman" panose="02020603050405020304" pitchFamily="18" charset="0"/>
                          <a:ea typeface="Times New Roman" panose="02020603050405020304" pitchFamily="18" charset="0"/>
                          <a:cs typeface="Times New Roman" panose="02020603050405020304" pitchFamily="18" charset="0"/>
                        </a:rPr>
                        <a:t>Staff</a:t>
                      </a:r>
                      <a:r>
                        <a:rPr lang="en-US" sz="1400" b="1"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b="1">
                          <a:effectLst/>
                          <a:latin typeface="Times New Roman" panose="02020603050405020304" pitchFamily="18" charset="0"/>
                          <a:ea typeface="Times New Roman" panose="02020603050405020304" pitchFamily="18" charset="0"/>
                          <a:cs typeface="Times New Roman" panose="02020603050405020304" pitchFamily="18" charset="0"/>
                        </a:rPr>
                        <a:t>Abilities</a:t>
                      </a:r>
                      <a:r>
                        <a:rPr lang="en-US" sz="1400" b="1"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b="1">
                          <a:effectLst/>
                          <a:latin typeface="Times New Roman" panose="02020603050405020304" pitchFamily="18" charset="0"/>
                          <a:ea typeface="Times New Roman" panose="02020603050405020304" pitchFamily="18" charset="0"/>
                          <a:cs typeface="Times New Roman" panose="02020603050405020304" pitchFamily="18" charset="0"/>
                        </a:rPr>
                        <a:t>to</a:t>
                      </a:r>
                      <a:r>
                        <a:rPr lang="en-US" sz="1400" b="1"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b="1">
                          <a:effectLst/>
                          <a:latin typeface="Times New Roman" panose="02020603050405020304" pitchFamily="18" charset="0"/>
                          <a:ea typeface="Times New Roman" panose="02020603050405020304" pitchFamily="18" charset="0"/>
                          <a:cs typeface="Times New Roman" panose="02020603050405020304" pitchFamily="18" charset="0"/>
                        </a:rPr>
                        <a:t>Apply</a:t>
                      </a:r>
                      <a:r>
                        <a:rPr lang="en-US" sz="1400" b="1"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b="1">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1400" b="1"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b="1">
                          <a:effectLst/>
                          <a:latin typeface="Times New Roman" panose="02020603050405020304" pitchFamily="18" charset="0"/>
                          <a:ea typeface="Times New Roman" panose="02020603050405020304" pitchFamily="18" charset="0"/>
                          <a:cs typeface="Times New Roman" panose="02020603050405020304" pitchFamily="18" charset="0"/>
                        </a:rPr>
                        <a:t>Social</a:t>
                      </a:r>
                      <a:r>
                        <a:rPr lang="en-US" sz="1400" b="1"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b="1">
                          <a:effectLst/>
                          <a:latin typeface="Times New Roman" panose="02020603050405020304" pitchFamily="18" charset="0"/>
                          <a:ea typeface="Times New Roman" panose="02020603050405020304" pitchFamily="18" charset="0"/>
                          <a:cs typeface="Times New Roman" panose="02020603050405020304" pitchFamily="18" charset="0"/>
                        </a:rPr>
                        <a:t>Model</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1C1C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10211111"/>
                  </a:ext>
                </a:extLst>
              </a:tr>
              <a:tr h="288147">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35890" algn="r">
                        <a:spcBef>
                          <a:spcPts val="375"/>
                        </a:spcBef>
                        <a:spcAft>
                          <a:spcPts val="0"/>
                        </a:spcAft>
                      </a:pP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9.</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marL="72390" marR="0">
                        <a:spcBef>
                          <a:spcPts val="375"/>
                        </a:spcBef>
                        <a:spcAft>
                          <a:spcPts val="0"/>
                        </a:spcAft>
                      </a:pP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Staff</a:t>
                      </a:r>
                      <a:r>
                        <a:rPr lang="en-US" sz="1200" b="1"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model</a:t>
                      </a:r>
                      <a:r>
                        <a:rPr lang="en-US" sz="1200" b="1" spc="-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1200" b="1"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teach</a:t>
                      </a:r>
                      <a:r>
                        <a:rPr lang="en-US" sz="1200" b="1"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recovery</a:t>
                      </a:r>
                      <a:r>
                        <a:rPr lang="en-US" sz="1200" b="1"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skills</a:t>
                      </a:r>
                      <a:r>
                        <a:rPr lang="en-US" sz="1200" b="1"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1200" b="1"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behaviors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31001154"/>
                  </a:ext>
                </a:extLst>
              </a:tr>
              <a:tr h="368390">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7795" marR="0">
                        <a:lnSpc>
                          <a:spcPts val="1005"/>
                        </a:lnSpc>
                        <a:spcBef>
                          <a:spcPts val="0"/>
                        </a:spcBef>
                        <a:spcAft>
                          <a:spcPts val="0"/>
                        </a:spcAft>
                      </a:pPr>
                      <a:r>
                        <a:rPr lang="en-US" sz="1000" b="1">
                          <a:effectLst/>
                          <a:latin typeface="Times New Roman" panose="02020603050405020304" pitchFamily="18" charset="0"/>
                          <a:ea typeface="Times New Roman" panose="02020603050405020304" pitchFamily="18" charset="0"/>
                          <a:cs typeface="Times New Roman" panose="02020603050405020304" pitchFamily="18" charset="0"/>
                        </a:rPr>
                        <a:t>a.</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97180" marR="0">
                        <a:lnSpc>
                          <a:spcPts val="1115"/>
                        </a:lnSpc>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Evidence</a:t>
                      </a:r>
                      <a:r>
                        <a:rPr lang="en-US" sz="1000" spc="-2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that</a:t>
                      </a:r>
                      <a:r>
                        <a:rPr lang="en-US" sz="10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management</a:t>
                      </a:r>
                      <a:r>
                        <a:rPr lang="en-US" sz="1000"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supports</a:t>
                      </a:r>
                      <a:r>
                        <a:rPr lang="en-US" sz="1000" spc="-2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staff</a:t>
                      </a:r>
                      <a:r>
                        <a:rPr lang="en-US" sz="1000"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members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p>
                      <a:pPr marL="297180" marR="0">
                        <a:spcBef>
                          <a:spcPts val="11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maintaining</a:t>
                      </a:r>
                      <a:r>
                        <a:rPr lang="en-US" sz="1000" spc="-3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self-care.</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2240" marR="0">
                        <a:lnSpc>
                          <a:spcPts val="1240"/>
                        </a:lnSpc>
                        <a:spcBef>
                          <a:spcPts val="0"/>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67945" algn="r">
                        <a:lnSpc>
                          <a:spcPts val="1240"/>
                        </a:lnSpc>
                        <a:spcBef>
                          <a:spcPts val="0"/>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9535" algn="r">
                        <a:lnSpc>
                          <a:spcPts val="1240"/>
                        </a:lnSpc>
                        <a:spcBef>
                          <a:spcPts val="0"/>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5992258"/>
                  </a:ext>
                </a:extLst>
              </a:tr>
              <a:tr h="369119">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7795" marR="0">
                        <a:lnSpc>
                          <a:spcPts val="1005"/>
                        </a:lnSpc>
                        <a:spcBef>
                          <a:spcPts val="0"/>
                        </a:spcBef>
                        <a:spcAft>
                          <a:spcPts val="0"/>
                        </a:spcAft>
                      </a:pPr>
                      <a:r>
                        <a:rPr lang="en-US" sz="1000" b="1">
                          <a:effectLst/>
                          <a:latin typeface="Times New Roman" panose="02020603050405020304" pitchFamily="18" charset="0"/>
                          <a:ea typeface="Times New Roman" panose="02020603050405020304" pitchFamily="18" charset="0"/>
                          <a:cs typeface="Times New Roman" panose="02020603050405020304" pitchFamily="18" charset="0"/>
                        </a:rPr>
                        <a:t>b.</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97180" marR="0">
                        <a:lnSpc>
                          <a:spcPts val="1115"/>
                        </a:lnSpc>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Evidence</a:t>
                      </a:r>
                      <a:r>
                        <a:rPr lang="en-US" sz="10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that</a:t>
                      </a:r>
                      <a:r>
                        <a:rPr lang="en-US" sz="1000"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staff</a:t>
                      </a:r>
                      <a:r>
                        <a:rPr lang="en-US" sz="1000" spc="-2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are</a:t>
                      </a:r>
                      <a:r>
                        <a:rPr lang="en-US" sz="1000"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supported</a:t>
                      </a:r>
                      <a:r>
                        <a:rPr lang="en-US" sz="1000"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in</a:t>
                      </a:r>
                      <a:r>
                        <a:rPr lang="en-US" sz="10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maintaining</a:t>
                      </a:r>
                      <a:r>
                        <a:rPr lang="en-US" sz="10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appropriate</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p>
                      <a:pPr marL="297180" marR="0">
                        <a:spcBef>
                          <a:spcPts val="11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boundaries</a:t>
                      </a:r>
                      <a:r>
                        <a:rPr lang="en-US" sz="10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according</a:t>
                      </a:r>
                      <a:r>
                        <a:rPr lang="en-US" sz="1000"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to</a:t>
                      </a:r>
                      <a:r>
                        <a:rPr lang="en-US" sz="1000" spc="-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sz="1000"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code</a:t>
                      </a:r>
                      <a:r>
                        <a:rPr lang="en-US" sz="10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10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conduct.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2240" marR="0">
                        <a:lnSpc>
                          <a:spcPts val="1230"/>
                        </a:lnSpc>
                        <a:spcBef>
                          <a:spcPts val="0"/>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67945" algn="r">
                        <a:lnSpc>
                          <a:spcPts val="1230"/>
                        </a:lnSpc>
                        <a:spcBef>
                          <a:spcPts val="0"/>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9535" algn="r">
                        <a:lnSpc>
                          <a:spcPts val="1230"/>
                        </a:lnSpc>
                        <a:spcBef>
                          <a:spcPts val="0"/>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5012188"/>
                  </a:ext>
                </a:extLst>
              </a:tr>
              <a:tr h="393193">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7795" marR="0">
                        <a:lnSpc>
                          <a:spcPts val="1005"/>
                        </a:lnSpc>
                        <a:spcBef>
                          <a:spcPts val="0"/>
                        </a:spcBef>
                        <a:spcAft>
                          <a:spcPts val="0"/>
                        </a:spcAft>
                      </a:pPr>
                      <a:r>
                        <a:rPr lang="en-US" sz="1000" b="1">
                          <a:effectLst/>
                          <a:latin typeface="Times New Roman" panose="02020603050405020304" pitchFamily="18" charset="0"/>
                          <a:ea typeface="Times New Roman" panose="02020603050405020304" pitchFamily="18" charset="0"/>
                          <a:cs typeface="Times New Roman" panose="02020603050405020304" pitchFamily="18" charset="0"/>
                        </a:rPr>
                        <a:t>c.</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97180" marR="397510">
                        <a:lnSpc>
                          <a:spcPct val="110000"/>
                        </a:lnSpc>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Evidence that staff are encouraged to have a network of</a:t>
                      </a:r>
                      <a:r>
                        <a:rPr lang="en-US" sz="1000" spc="-24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support.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2240" marR="0">
                        <a:lnSpc>
                          <a:spcPts val="1240"/>
                        </a:lnSpc>
                        <a:spcBef>
                          <a:spcPts val="0"/>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67945" algn="r">
                        <a:lnSpc>
                          <a:spcPts val="1240"/>
                        </a:lnSpc>
                        <a:spcBef>
                          <a:spcPts val="0"/>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9535" algn="r">
                        <a:lnSpc>
                          <a:spcPts val="1240"/>
                        </a:lnSpc>
                        <a:spcBef>
                          <a:spcPts val="0"/>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485755"/>
                  </a:ext>
                </a:extLst>
              </a:tr>
              <a:tr h="391734">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7795" marR="0">
                        <a:lnSpc>
                          <a:spcPts val="1005"/>
                        </a:lnSpc>
                        <a:spcBef>
                          <a:spcPts val="0"/>
                        </a:spcBef>
                        <a:spcAft>
                          <a:spcPts val="0"/>
                        </a:spcAft>
                      </a:pPr>
                      <a:r>
                        <a:rPr lang="en-US" sz="1000" b="1">
                          <a:effectLst/>
                          <a:latin typeface="Times New Roman" panose="02020603050405020304" pitchFamily="18" charset="0"/>
                          <a:ea typeface="Times New Roman" panose="02020603050405020304" pitchFamily="18" charset="0"/>
                          <a:cs typeface="Times New Roman" panose="02020603050405020304" pitchFamily="18" charset="0"/>
                        </a:rPr>
                        <a:t>d.</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97180" marR="0">
                        <a:lnSpc>
                          <a:spcPct val="110000"/>
                        </a:lnSpc>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Evidence that staff are expected to model genuineness,</a:t>
                      </a:r>
                      <a:r>
                        <a:rPr lang="en-US" sz="1000" spc="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empathy,</a:t>
                      </a:r>
                      <a:r>
                        <a:rPr lang="en-US" sz="10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respect,</a:t>
                      </a:r>
                      <a:r>
                        <a:rPr lang="en-US" sz="10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support</a:t>
                      </a:r>
                      <a:r>
                        <a:rPr lang="en-US" sz="1000" spc="-2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10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unconditional</a:t>
                      </a:r>
                      <a:r>
                        <a:rPr lang="en-US" sz="10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positive</a:t>
                      </a:r>
                      <a:r>
                        <a:rPr lang="en-US" sz="1000" spc="-2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regard.</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2240" marR="0">
                        <a:lnSpc>
                          <a:spcPts val="1240"/>
                        </a:lnSpc>
                        <a:spcBef>
                          <a:spcPts val="0"/>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67945" algn="r">
                        <a:lnSpc>
                          <a:spcPts val="1240"/>
                        </a:lnSpc>
                        <a:spcBef>
                          <a:spcPts val="0"/>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9535" algn="r">
                        <a:lnSpc>
                          <a:spcPts val="1240"/>
                        </a:lnSpc>
                        <a:spcBef>
                          <a:spcPts val="0"/>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9491458"/>
                  </a:ext>
                </a:extLst>
              </a:tr>
              <a:tr h="489485">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97790" algn="r">
                        <a:spcBef>
                          <a:spcPts val="375"/>
                        </a:spcBef>
                        <a:spcAft>
                          <a:spcPts val="0"/>
                        </a:spcAft>
                      </a:pP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marL="72390" marR="0">
                        <a:spcBef>
                          <a:spcPts val="390"/>
                        </a:spcBef>
                        <a:spcAft>
                          <a:spcPts val="0"/>
                        </a:spcAft>
                      </a:pP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Ensure</a:t>
                      </a:r>
                      <a:r>
                        <a:rPr lang="en-US" sz="1200" b="1"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potential</a:t>
                      </a:r>
                      <a:r>
                        <a:rPr lang="en-US" sz="1200" b="1"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1200" b="1"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current</a:t>
                      </a:r>
                      <a:r>
                        <a:rPr lang="en-US" sz="1200" b="1"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staff</a:t>
                      </a:r>
                      <a:r>
                        <a:rPr lang="en-US" sz="1200" b="1" spc="-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are</a:t>
                      </a:r>
                      <a:r>
                        <a:rPr lang="en-US" sz="1200" b="1"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trained</a:t>
                      </a:r>
                      <a:r>
                        <a:rPr lang="en-US" sz="1200" b="1"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or</a:t>
                      </a:r>
                      <a:r>
                        <a:rPr lang="en-US" sz="1200" b="1"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credentialed</a:t>
                      </a:r>
                      <a:r>
                        <a:rPr lang="en-US" sz="1200" b="1"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appropriate</a:t>
                      </a:r>
                      <a:r>
                        <a:rPr lang="en-US" sz="1200" b="1"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to</a:t>
                      </a:r>
                      <a:r>
                        <a:rPr lang="en-US" sz="1200" b="1"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1200" b="1" spc="-28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residence</a:t>
                      </a:r>
                      <a:r>
                        <a:rPr lang="en-US" sz="1200" b="1"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level</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66258896"/>
                  </a:ext>
                </a:extLst>
              </a:tr>
              <a:tr h="554409">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7795" marR="0">
                        <a:lnSpc>
                          <a:spcPts val="1020"/>
                        </a:lnSpc>
                        <a:spcBef>
                          <a:spcPts val="0"/>
                        </a:spcBef>
                        <a:spcAft>
                          <a:spcPts val="0"/>
                        </a:spcAft>
                      </a:pPr>
                      <a:r>
                        <a:rPr lang="en-US" sz="1000" b="1">
                          <a:effectLst/>
                          <a:latin typeface="Times New Roman" panose="02020603050405020304" pitchFamily="18" charset="0"/>
                          <a:ea typeface="Times New Roman" panose="02020603050405020304" pitchFamily="18" charset="0"/>
                          <a:cs typeface="Times New Roman" panose="02020603050405020304" pitchFamily="18" charset="0"/>
                        </a:rPr>
                        <a:t>a.</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97180" marR="0">
                        <a:lnSpc>
                          <a:spcPts val="1125"/>
                        </a:lnSpc>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Policies</a:t>
                      </a:r>
                      <a:r>
                        <a:rPr lang="en-US" sz="1000" spc="-2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that</a:t>
                      </a:r>
                      <a:r>
                        <a:rPr lang="en-US" sz="10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value</a:t>
                      </a:r>
                      <a:r>
                        <a:rPr lang="en-US" sz="1000"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individuals</a:t>
                      </a:r>
                      <a:r>
                        <a:rPr lang="en-US" sz="10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chosen</a:t>
                      </a:r>
                      <a:r>
                        <a:rPr lang="en-US" sz="1000"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for</a:t>
                      </a:r>
                      <a:r>
                        <a:rPr lang="en-US" sz="1000"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leadership</a:t>
                      </a:r>
                      <a:r>
                        <a:rPr lang="en-US" sz="10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roles</a:t>
                      </a:r>
                      <a:r>
                        <a:rPr lang="en-US" sz="10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who</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p>
                      <a:pPr marL="297180" marR="15875">
                        <a:lnSpc>
                          <a:spcPts val="1250"/>
                        </a:lnSpc>
                        <a:spcBef>
                          <a:spcPts val="1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are versed and trained in the Social Model of recovery and best</a:t>
                      </a:r>
                      <a:r>
                        <a:rPr lang="en-US" sz="1000" spc="-24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practices</a:t>
                      </a:r>
                      <a:r>
                        <a:rPr lang="en-US" sz="10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10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the profession.</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2240" marR="0">
                        <a:lnSpc>
                          <a:spcPts val="1250"/>
                        </a:lnSpc>
                        <a:spcBef>
                          <a:spcPts val="0"/>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67945" algn="r">
                        <a:lnSpc>
                          <a:spcPts val="1250"/>
                        </a:lnSpc>
                        <a:spcBef>
                          <a:spcPts val="0"/>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9535" algn="r">
                        <a:lnSpc>
                          <a:spcPts val="1250"/>
                        </a:lnSpc>
                        <a:spcBef>
                          <a:spcPts val="0"/>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4077488"/>
                  </a:ext>
                </a:extLst>
              </a:tr>
              <a:tr h="368390">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7795" marR="0">
                        <a:lnSpc>
                          <a:spcPts val="1005"/>
                        </a:lnSpc>
                        <a:spcBef>
                          <a:spcPts val="0"/>
                        </a:spcBef>
                        <a:spcAft>
                          <a:spcPts val="0"/>
                        </a:spcAft>
                      </a:pPr>
                      <a:r>
                        <a:rPr lang="en-US" sz="1000" b="1">
                          <a:effectLst/>
                          <a:latin typeface="Times New Roman" panose="02020603050405020304" pitchFamily="18" charset="0"/>
                          <a:ea typeface="Times New Roman" panose="02020603050405020304" pitchFamily="18" charset="0"/>
                          <a:cs typeface="Times New Roman" panose="02020603050405020304" pitchFamily="18" charset="0"/>
                        </a:rPr>
                        <a:t>b.</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97180" marR="0">
                        <a:lnSpc>
                          <a:spcPts val="1115"/>
                        </a:lnSpc>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Policies</a:t>
                      </a:r>
                      <a:r>
                        <a:rPr lang="en-US" sz="1000" spc="-2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10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procedures</a:t>
                      </a:r>
                      <a:r>
                        <a:rPr lang="en-US" sz="10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for</a:t>
                      </a:r>
                      <a:r>
                        <a:rPr lang="en-US" sz="10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acceptance</a:t>
                      </a:r>
                      <a:r>
                        <a:rPr lang="en-US" sz="1000"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10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verification</a:t>
                      </a:r>
                      <a:r>
                        <a:rPr lang="en-US" sz="1000" spc="-2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of</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p>
                      <a:pPr marL="297180" marR="0">
                        <a:spcBef>
                          <a:spcPts val="11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certification(s)</a:t>
                      </a:r>
                      <a:r>
                        <a:rPr lang="en-US" sz="10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when</a:t>
                      </a:r>
                      <a:r>
                        <a:rPr lang="en-US" sz="1000" spc="-3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appropriate.</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2240" marR="0">
                        <a:spcBef>
                          <a:spcPts val="65"/>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67945" algn="r">
                        <a:spcBef>
                          <a:spcPts val="65"/>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9535" algn="r">
                        <a:spcBef>
                          <a:spcPts val="65"/>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9877796"/>
                  </a:ext>
                </a:extLst>
              </a:tr>
              <a:tr h="426749">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7795" marR="0">
                        <a:lnSpc>
                          <a:spcPts val="1005"/>
                        </a:lnSpc>
                        <a:spcBef>
                          <a:spcPts val="0"/>
                        </a:spcBef>
                        <a:spcAft>
                          <a:spcPts val="0"/>
                        </a:spcAft>
                      </a:pPr>
                      <a:r>
                        <a:rPr lang="en-US" sz="1000" b="1">
                          <a:effectLst/>
                          <a:latin typeface="Times New Roman" panose="02020603050405020304" pitchFamily="18" charset="0"/>
                          <a:ea typeface="Times New Roman" panose="02020603050405020304" pitchFamily="18" charset="0"/>
                          <a:cs typeface="Times New Roman" panose="02020603050405020304" pitchFamily="18" charset="0"/>
                        </a:rPr>
                        <a:t>c.</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97180" marR="189865">
                        <a:lnSpc>
                          <a:spcPts val="1250"/>
                        </a:lnSpc>
                        <a:spcBef>
                          <a:spcPts val="26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Staffing</a:t>
                      </a:r>
                      <a:r>
                        <a:rPr lang="en-US" sz="1000" spc="-3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plan</a:t>
                      </a:r>
                      <a:r>
                        <a:rPr lang="en-US" sz="1000" spc="-2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that</a:t>
                      </a:r>
                      <a:r>
                        <a:rPr lang="en-US" sz="10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demonstrates</a:t>
                      </a:r>
                      <a:r>
                        <a:rPr lang="en-US" sz="1000" spc="-2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continuous</a:t>
                      </a:r>
                      <a:r>
                        <a:rPr lang="en-US" sz="1000" spc="-2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development</a:t>
                      </a:r>
                      <a:r>
                        <a:rPr lang="en-US" sz="10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for</a:t>
                      </a:r>
                      <a:r>
                        <a:rPr lang="en-US" sz="1000" spc="-23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all</a:t>
                      </a:r>
                      <a:r>
                        <a:rPr lang="en-US" sz="1000" spc="-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staff.</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0965" marR="0">
                        <a:lnSpc>
                          <a:spcPts val="2825"/>
                        </a:lnSpc>
                        <a:spcBef>
                          <a:spcPts val="0"/>
                        </a:spcBef>
                        <a:spcAft>
                          <a:spcPts val="0"/>
                        </a:spcAft>
                      </a:pPr>
                      <a:r>
                        <a:rPr lang="en-US" sz="1000">
                          <a:effectLst/>
                          <a:latin typeface="Arial Unicode MS"/>
                          <a:ea typeface="Times New Roman" panose="02020603050405020304" pitchFamily="18" charset="0"/>
                          <a:cs typeface="Times New Roman" panose="02020603050405020304" pitchFamily="18" charset="0"/>
                        </a:rPr>
                        <a:t>R</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67945" algn="r">
                        <a:lnSpc>
                          <a:spcPts val="1240"/>
                        </a:lnSpc>
                        <a:spcBef>
                          <a:spcPts val="0"/>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9535" algn="r">
                        <a:lnSpc>
                          <a:spcPts val="1240"/>
                        </a:lnSpc>
                        <a:spcBef>
                          <a:spcPts val="0"/>
                        </a:spcBef>
                        <a:spcAft>
                          <a:spcPts val="0"/>
                        </a:spcAft>
                      </a:pPr>
                      <a:r>
                        <a:rPr lang="en-US" sz="1000" dirty="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8847707"/>
                  </a:ext>
                </a:extLst>
              </a:tr>
            </a:tbl>
          </a:graphicData>
        </a:graphic>
      </p:graphicFrame>
    </p:spTree>
    <p:extLst>
      <p:ext uri="{BB962C8B-B14F-4D97-AF65-F5344CB8AC3E}">
        <p14:creationId xmlns:p14="http://schemas.microsoft.com/office/powerpoint/2010/main" val="2935142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E4504-567C-49A4-973B-642D7B8C950B}"/>
              </a:ext>
            </a:extLst>
          </p:cNvPr>
          <p:cNvSpPr>
            <a:spLocks noGrp="1"/>
          </p:cNvSpPr>
          <p:nvPr>
            <p:ph type="title"/>
          </p:nvPr>
        </p:nvSpPr>
        <p:spPr/>
        <p:txBody>
          <a:bodyPr/>
          <a:lstStyle/>
          <a:p>
            <a:r>
              <a:rPr lang="en-US" dirty="0"/>
              <a:t>What Does NARR Say?</a:t>
            </a:r>
          </a:p>
        </p:txBody>
      </p:sp>
      <p:pic>
        <p:nvPicPr>
          <p:cNvPr id="4" name="Picture 2" descr="W.A.S.H. COMMUNITY">
            <a:extLst>
              <a:ext uri="{FF2B5EF4-FFF2-40B4-BE49-F238E27FC236}">
                <a16:creationId xmlns:a16="http://schemas.microsoft.com/office/drawing/2014/main" id="{74FA1759-28A3-4C72-BD13-32126A4A5E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334" y="5890551"/>
            <a:ext cx="3238500" cy="762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Content Placeholder 7">
            <a:extLst>
              <a:ext uri="{FF2B5EF4-FFF2-40B4-BE49-F238E27FC236}">
                <a16:creationId xmlns:a16="http://schemas.microsoft.com/office/drawing/2014/main" id="{933D5B04-B136-4997-A7FC-05E599D18C60}"/>
              </a:ext>
            </a:extLst>
          </p:cNvPr>
          <p:cNvGraphicFramePr>
            <a:graphicFrameLocks noGrp="1"/>
          </p:cNvGraphicFramePr>
          <p:nvPr>
            <p:ph idx="1"/>
            <p:extLst>
              <p:ext uri="{D42A27DB-BD31-4B8C-83A1-F6EECF244321}">
                <p14:modId xmlns:p14="http://schemas.microsoft.com/office/powerpoint/2010/main" val="323303710"/>
              </p:ext>
            </p:extLst>
          </p:nvPr>
        </p:nvGraphicFramePr>
        <p:xfrm>
          <a:off x="939800" y="1447800"/>
          <a:ext cx="7734301" cy="3911599"/>
        </p:xfrm>
        <a:graphic>
          <a:graphicData uri="http://schemas.openxmlformats.org/drawingml/2006/table">
            <a:tbl>
              <a:tblPr firstRow="1" firstCol="1" lastRow="1" lastCol="1" bandRow="1" bandCol="1"/>
              <a:tblGrid>
                <a:gridCol w="494830">
                  <a:extLst>
                    <a:ext uri="{9D8B030D-6E8A-4147-A177-3AD203B41FA5}">
                      <a16:colId xmlns:a16="http://schemas.microsoft.com/office/drawing/2014/main" val="1520636016"/>
                    </a:ext>
                  </a:extLst>
                </a:gridCol>
                <a:gridCol w="508354">
                  <a:extLst>
                    <a:ext uri="{9D8B030D-6E8A-4147-A177-3AD203B41FA5}">
                      <a16:colId xmlns:a16="http://schemas.microsoft.com/office/drawing/2014/main" val="335300780"/>
                    </a:ext>
                  </a:extLst>
                </a:gridCol>
                <a:gridCol w="502785">
                  <a:extLst>
                    <a:ext uri="{9D8B030D-6E8A-4147-A177-3AD203B41FA5}">
                      <a16:colId xmlns:a16="http://schemas.microsoft.com/office/drawing/2014/main" val="1915039803"/>
                    </a:ext>
                  </a:extLst>
                </a:gridCol>
                <a:gridCol w="4441535">
                  <a:extLst>
                    <a:ext uri="{9D8B030D-6E8A-4147-A177-3AD203B41FA5}">
                      <a16:colId xmlns:a16="http://schemas.microsoft.com/office/drawing/2014/main" val="2328867622"/>
                    </a:ext>
                  </a:extLst>
                </a:gridCol>
                <a:gridCol w="435960">
                  <a:extLst>
                    <a:ext uri="{9D8B030D-6E8A-4147-A177-3AD203B41FA5}">
                      <a16:colId xmlns:a16="http://schemas.microsoft.com/office/drawing/2014/main" val="1630208"/>
                    </a:ext>
                  </a:extLst>
                </a:gridCol>
                <a:gridCol w="433573">
                  <a:extLst>
                    <a:ext uri="{9D8B030D-6E8A-4147-A177-3AD203B41FA5}">
                      <a16:colId xmlns:a16="http://schemas.microsoft.com/office/drawing/2014/main" val="2378065520"/>
                    </a:ext>
                  </a:extLst>
                </a:gridCol>
                <a:gridCol w="430390">
                  <a:extLst>
                    <a:ext uri="{9D8B030D-6E8A-4147-A177-3AD203B41FA5}">
                      <a16:colId xmlns:a16="http://schemas.microsoft.com/office/drawing/2014/main" val="2606572768"/>
                    </a:ext>
                  </a:extLst>
                </a:gridCol>
                <a:gridCol w="486874">
                  <a:extLst>
                    <a:ext uri="{9D8B030D-6E8A-4147-A177-3AD203B41FA5}">
                      <a16:colId xmlns:a16="http://schemas.microsoft.com/office/drawing/2014/main" val="274216297"/>
                    </a:ext>
                  </a:extLst>
                </a:gridCol>
              </a:tblGrid>
              <a:tr h="329161">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99695" algn="r">
                        <a:spcBef>
                          <a:spcPts val="375"/>
                        </a:spcBef>
                        <a:spcAft>
                          <a:spcPts val="0"/>
                        </a:spcAft>
                      </a:pP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marL="3810" marR="0">
                        <a:spcBef>
                          <a:spcPts val="375"/>
                        </a:spcBef>
                        <a:spcAft>
                          <a:spcPts val="0"/>
                        </a:spcAft>
                      </a:pP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Staff</a:t>
                      </a:r>
                      <a:r>
                        <a:rPr lang="en-US" sz="1200" b="1"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are</a:t>
                      </a:r>
                      <a:r>
                        <a:rPr lang="en-US" sz="1200" b="1"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culturally</a:t>
                      </a:r>
                      <a:r>
                        <a:rPr lang="en-US" sz="1200" b="1"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responsive</a:t>
                      </a:r>
                      <a:r>
                        <a:rPr lang="en-US" sz="1200" b="1"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1200" b="1"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competent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89971319"/>
                  </a:ext>
                </a:extLst>
              </a:tr>
              <a:tr h="639989">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7795" marR="0">
                        <a:lnSpc>
                          <a:spcPts val="1005"/>
                        </a:lnSpc>
                        <a:spcBef>
                          <a:spcPts val="0"/>
                        </a:spcBef>
                        <a:spcAft>
                          <a:spcPts val="0"/>
                        </a:spcAft>
                      </a:pPr>
                      <a:r>
                        <a:rPr lang="en-US" sz="1000" b="1">
                          <a:effectLst/>
                          <a:latin typeface="Times New Roman" panose="02020603050405020304" pitchFamily="18" charset="0"/>
                          <a:ea typeface="Times New Roman" panose="02020603050405020304" pitchFamily="18" charset="0"/>
                          <a:cs typeface="Times New Roman" panose="02020603050405020304" pitchFamily="18" charset="0"/>
                        </a:rPr>
                        <a:t>a.</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97180" marR="247015">
                        <a:lnSpc>
                          <a:spcPct val="110000"/>
                        </a:lnSpc>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Policies</a:t>
                      </a:r>
                      <a:r>
                        <a:rPr lang="en-US" sz="1000" spc="-2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10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procedures</a:t>
                      </a:r>
                      <a:r>
                        <a:rPr lang="en-US" sz="1000" spc="-2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that</a:t>
                      </a:r>
                      <a:r>
                        <a:rPr lang="en-US" sz="1000"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serve</a:t>
                      </a:r>
                      <a:r>
                        <a:rPr lang="en-US" sz="10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1000"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priority</a:t>
                      </a:r>
                      <a:r>
                        <a:rPr lang="en-US" sz="1000" spc="-3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population,</a:t>
                      </a:r>
                      <a:r>
                        <a:rPr lang="en-US" sz="1000" spc="-23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which</a:t>
                      </a:r>
                      <a:r>
                        <a:rPr lang="en-US" sz="1000"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at</a:t>
                      </a:r>
                      <a:r>
                        <a:rPr lang="en-US" sz="1000" spc="-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a:t>
                      </a:r>
                      <a:r>
                        <a:rPr lang="en-US" sz="10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minimum</a:t>
                      </a:r>
                      <a:r>
                        <a:rPr lang="en-US" sz="10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include</a:t>
                      </a:r>
                      <a:r>
                        <a:rPr lang="en-US" sz="1000" spc="-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persons</a:t>
                      </a:r>
                      <a:r>
                        <a:rPr lang="en-US" sz="10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in</a:t>
                      </a:r>
                      <a:r>
                        <a:rPr lang="en-US" sz="10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recovery</a:t>
                      </a:r>
                      <a:r>
                        <a:rPr lang="en-US" sz="10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from</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p>
                      <a:pPr marL="29718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substance</a:t>
                      </a:r>
                      <a:r>
                        <a:rPr lang="en-US" sz="1000" spc="-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use</a:t>
                      </a:r>
                      <a:r>
                        <a:rPr lang="en-US" sz="10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but</a:t>
                      </a:r>
                      <a:r>
                        <a:rPr lang="en-US" sz="10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may</a:t>
                      </a:r>
                      <a:r>
                        <a:rPr lang="en-US" sz="1000" spc="-3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also</a:t>
                      </a:r>
                      <a:r>
                        <a:rPr lang="en-US" sz="1000"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include</a:t>
                      </a:r>
                      <a:r>
                        <a:rPr lang="en-US" sz="10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other</a:t>
                      </a:r>
                      <a:r>
                        <a:rPr lang="en-US" sz="1000"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demographic</a:t>
                      </a:r>
                      <a:r>
                        <a:rPr lang="en-US" sz="1000"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criteria.</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2240" marR="0">
                        <a:spcBef>
                          <a:spcPts val="65"/>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67945" algn="r">
                        <a:spcBef>
                          <a:spcPts val="65"/>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9535" algn="r">
                        <a:spcBef>
                          <a:spcPts val="65"/>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9817119"/>
                  </a:ext>
                </a:extLst>
              </a:tr>
              <a:tr h="464158">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137795" marR="0">
                        <a:lnSpc>
                          <a:spcPts val="1005"/>
                        </a:lnSpc>
                        <a:spcBef>
                          <a:spcPts val="0"/>
                        </a:spcBef>
                        <a:spcAft>
                          <a:spcPts val="0"/>
                        </a:spcAft>
                      </a:pPr>
                      <a:r>
                        <a:rPr lang="en-US" sz="1000" b="1">
                          <a:effectLst/>
                          <a:latin typeface="Times New Roman" panose="02020603050405020304" pitchFamily="18" charset="0"/>
                          <a:ea typeface="Times New Roman" panose="02020603050405020304" pitchFamily="18" charset="0"/>
                          <a:cs typeface="Times New Roman" panose="02020603050405020304" pitchFamily="18" charset="0"/>
                        </a:rPr>
                        <a:t>b.</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297180" marR="601345">
                        <a:lnSpc>
                          <a:spcPct val="110000"/>
                        </a:lnSpc>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Cultural responsiveness and competence training or</a:t>
                      </a:r>
                      <a:r>
                        <a:rPr lang="en-US" sz="1000" spc="-24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certification</a:t>
                      </a:r>
                      <a:r>
                        <a:rPr lang="en-US" sz="10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are provided.</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142240" marR="0">
                        <a:spcBef>
                          <a:spcPts val="65"/>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67945" algn="r">
                        <a:spcBef>
                          <a:spcPts val="65"/>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89535" algn="r">
                        <a:spcBef>
                          <a:spcPts val="65"/>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812120885"/>
                  </a:ext>
                </a:extLst>
              </a:tr>
              <a:tr h="344160">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00965" algn="r">
                        <a:spcBef>
                          <a:spcPts val="465"/>
                        </a:spcBef>
                        <a:spcAft>
                          <a:spcPts val="0"/>
                        </a:spcAft>
                      </a:pP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marL="69215" marR="0">
                        <a:spcBef>
                          <a:spcPts val="465"/>
                        </a:spcBef>
                        <a:spcAft>
                          <a:spcPts val="0"/>
                        </a:spcAft>
                      </a:pP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All</a:t>
                      </a:r>
                      <a:r>
                        <a:rPr lang="en-US" sz="1200" b="1"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staff</a:t>
                      </a:r>
                      <a:r>
                        <a:rPr lang="en-US" sz="1200" b="1"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positions</a:t>
                      </a:r>
                      <a:r>
                        <a:rPr lang="en-US" sz="1200" b="1"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are</a:t>
                      </a:r>
                      <a:r>
                        <a:rPr lang="en-US" sz="1200" b="1"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guided</a:t>
                      </a:r>
                      <a:r>
                        <a:rPr lang="en-US" sz="1200" b="1" spc="-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by</a:t>
                      </a:r>
                      <a:r>
                        <a:rPr lang="en-US" sz="1200" b="1" spc="-2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written</a:t>
                      </a:r>
                      <a:r>
                        <a:rPr lang="en-US" sz="1200" b="1"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job</a:t>
                      </a:r>
                      <a:r>
                        <a:rPr lang="en-US" sz="1200" b="1"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descriptions</a:t>
                      </a:r>
                      <a:r>
                        <a:rPr lang="en-US" sz="1200" b="1" spc="-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that</a:t>
                      </a:r>
                      <a:r>
                        <a:rPr lang="en-US" sz="1200" b="1"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reflect</a:t>
                      </a:r>
                      <a:r>
                        <a:rPr lang="en-US" sz="1200" b="1"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recovery</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13180009"/>
                  </a:ext>
                </a:extLst>
              </a:tr>
              <a:tr h="633322">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4620" marR="0">
                        <a:lnSpc>
                          <a:spcPts val="1020"/>
                        </a:lnSpc>
                        <a:spcBef>
                          <a:spcPts val="0"/>
                        </a:spcBef>
                        <a:spcAft>
                          <a:spcPts val="0"/>
                        </a:spcAft>
                      </a:pPr>
                      <a:r>
                        <a:rPr lang="en-US" sz="1000" b="1">
                          <a:effectLst/>
                          <a:latin typeface="Times New Roman" panose="02020603050405020304" pitchFamily="18" charset="0"/>
                          <a:ea typeface="Times New Roman" panose="02020603050405020304" pitchFamily="18" charset="0"/>
                          <a:cs typeface="Times New Roman" panose="02020603050405020304" pitchFamily="18" charset="0"/>
                        </a:rPr>
                        <a:t>a.</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94005" marR="0">
                        <a:lnSpc>
                          <a:spcPts val="1125"/>
                        </a:lnSpc>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Job</a:t>
                      </a:r>
                      <a:r>
                        <a:rPr lang="en-US" sz="1000" spc="-2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descriptions</a:t>
                      </a:r>
                      <a:r>
                        <a:rPr lang="en-US" sz="1000" spc="-2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include</a:t>
                      </a:r>
                      <a:r>
                        <a:rPr lang="en-US" sz="10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position</a:t>
                      </a:r>
                      <a:r>
                        <a:rPr lang="en-US" sz="1000" spc="-2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responsibilities</a:t>
                      </a:r>
                      <a:r>
                        <a:rPr lang="en-US" sz="10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and</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p>
                      <a:pPr marL="294005" marR="0">
                        <a:lnSpc>
                          <a:spcPts val="1250"/>
                        </a:lnSpc>
                        <a:spcBef>
                          <a:spcPts val="1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certification/licensure</a:t>
                      </a:r>
                      <a:r>
                        <a:rPr lang="en-US" sz="1000" spc="-4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and/or</a:t>
                      </a:r>
                      <a:r>
                        <a:rPr lang="en-US" sz="1000" spc="-3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lived</a:t>
                      </a:r>
                      <a:r>
                        <a:rPr lang="en-US" sz="1000" spc="-3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experience</a:t>
                      </a:r>
                      <a:r>
                        <a:rPr lang="en-US" sz="1000" spc="-4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credential</a:t>
                      </a:r>
                      <a:r>
                        <a:rPr lang="en-US" sz="1000" spc="-23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requirements.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1445" marR="0">
                        <a:lnSpc>
                          <a:spcPts val="1250"/>
                        </a:lnSpc>
                        <a:spcBef>
                          <a:spcPts val="0"/>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0010" algn="r">
                        <a:lnSpc>
                          <a:spcPts val="1250"/>
                        </a:lnSpc>
                        <a:spcBef>
                          <a:spcPts val="0"/>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02870" algn="r">
                        <a:lnSpc>
                          <a:spcPts val="1250"/>
                        </a:lnSpc>
                        <a:spcBef>
                          <a:spcPts val="0"/>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365433"/>
                  </a:ext>
                </a:extLst>
              </a:tr>
              <a:tr h="420827">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4620" marR="0">
                        <a:lnSpc>
                          <a:spcPts val="995"/>
                        </a:lnSpc>
                        <a:spcBef>
                          <a:spcPts val="0"/>
                        </a:spcBef>
                        <a:spcAft>
                          <a:spcPts val="0"/>
                        </a:spcAft>
                      </a:pPr>
                      <a:r>
                        <a:rPr lang="en-US" sz="1000" b="1">
                          <a:effectLst/>
                          <a:latin typeface="Times New Roman" panose="02020603050405020304" pitchFamily="18" charset="0"/>
                          <a:ea typeface="Times New Roman" panose="02020603050405020304" pitchFamily="18" charset="0"/>
                          <a:cs typeface="Times New Roman" panose="02020603050405020304" pitchFamily="18" charset="0"/>
                        </a:rPr>
                        <a:t>b.</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94005" marR="0">
                        <a:lnSpc>
                          <a:spcPts val="1115"/>
                        </a:lnSpc>
                        <a:spcBef>
                          <a:spcPts val="0"/>
                        </a:spcBef>
                        <a:spcAft>
                          <a:spcPts val="0"/>
                        </a:spcAft>
                      </a:pP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Job</a:t>
                      </a:r>
                      <a:r>
                        <a:rPr lang="en-US" sz="10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descriptions</a:t>
                      </a:r>
                      <a:r>
                        <a:rPr lang="en-US" sz="10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require</a:t>
                      </a:r>
                      <a:r>
                        <a:rPr lang="en-US" sz="10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staff</a:t>
                      </a:r>
                      <a:r>
                        <a:rPr lang="en-US" sz="10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to</a:t>
                      </a:r>
                      <a:r>
                        <a:rPr lang="en-US" sz="10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facilitate</a:t>
                      </a:r>
                      <a:r>
                        <a:rPr lang="en-US" sz="10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access</a:t>
                      </a:r>
                      <a:r>
                        <a:rPr lang="en-US" sz="10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to</a:t>
                      </a:r>
                      <a:r>
                        <a:rPr lang="en-US" sz="10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local</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94005" marR="0">
                        <a:spcBef>
                          <a:spcPts val="110"/>
                        </a:spcBef>
                        <a:spcAft>
                          <a:spcPts val="0"/>
                        </a:spcAft>
                      </a:pP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community-based</a:t>
                      </a:r>
                      <a:r>
                        <a:rPr lang="en-US" sz="10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resources.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1445" marR="0">
                        <a:spcBef>
                          <a:spcPts val="65"/>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0010" algn="r">
                        <a:spcBef>
                          <a:spcPts val="65"/>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02870" algn="r">
                        <a:spcBef>
                          <a:spcPts val="65"/>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8479657"/>
                  </a:ext>
                </a:extLst>
              </a:tr>
              <a:tr h="1079982">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4620" marR="0">
                        <a:lnSpc>
                          <a:spcPts val="1020"/>
                        </a:lnSpc>
                        <a:spcBef>
                          <a:spcPts val="0"/>
                        </a:spcBef>
                        <a:spcAft>
                          <a:spcPts val="0"/>
                        </a:spcAft>
                      </a:pPr>
                      <a:r>
                        <a:rPr lang="en-US" sz="1000" b="1">
                          <a:effectLst/>
                          <a:latin typeface="Times New Roman" panose="02020603050405020304" pitchFamily="18" charset="0"/>
                          <a:ea typeface="Times New Roman" panose="02020603050405020304" pitchFamily="18" charset="0"/>
                          <a:cs typeface="Times New Roman" panose="02020603050405020304" pitchFamily="18" charset="0"/>
                        </a:rPr>
                        <a:t>c.</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94005" marR="0">
                        <a:lnSpc>
                          <a:spcPct val="110000"/>
                        </a:lnSpc>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Job</a:t>
                      </a:r>
                      <a:r>
                        <a:rPr lang="en-US" sz="1000" spc="-3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descriptions</a:t>
                      </a:r>
                      <a:r>
                        <a:rPr lang="en-US" sz="1000" spc="-3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include</a:t>
                      </a:r>
                      <a:r>
                        <a:rPr lang="en-US" sz="1000" spc="-2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staff</a:t>
                      </a:r>
                      <a:r>
                        <a:rPr lang="en-US" sz="1000" spc="-3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responsibilities,</a:t>
                      </a:r>
                      <a:r>
                        <a:rPr lang="en-US" sz="10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eligibility,</a:t>
                      </a:r>
                      <a:r>
                        <a:rPr lang="en-US" sz="10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1000" spc="-23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knowledge,</a:t>
                      </a:r>
                      <a:r>
                        <a:rPr lang="en-US" sz="10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skills</a:t>
                      </a:r>
                      <a:r>
                        <a:rPr lang="en-US" sz="10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10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abilities</a:t>
                      </a:r>
                      <a:r>
                        <a:rPr lang="en-US" sz="1000" spc="-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needed</a:t>
                      </a:r>
                      <a:r>
                        <a:rPr lang="en-US" sz="10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to</a:t>
                      </a:r>
                      <a:r>
                        <a:rPr lang="en-US" sz="10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deliver</a:t>
                      </a:r>
                      <a:r>
                        <a:rPr lang="en-US" sz="10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services.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p>
                      <a:pPr marL="294005" marR="0">
                        <a:lnSpc>
                          <a:spcPct val="110000"/>
                        </a:lnSpc>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Ideally,</a:t>
                      </a:r>
                      <a:r>
                        <a:rPr lang="en-US" sz="10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eligibility</a:t>
                      </a:r>
                      <a:r>
                        <a:rPr lang="en-US" sz="1000" spc="-3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to</a:t>
                      </a:r>
                      <a:r>
                        <a:rPr lang="en-US" sz="10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deliver</a:t>
                      </a:r>
                      <a:r>
                        <a:rPr lang="en-US" sz="10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services</a:t>
                      </a:r>
                      <a:r>
                        <a:rPr lang="en-US" sz="1000" spc="-3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includes</a:t>
                      </a:r>
                      <a:r>
                        <a:rPr lang="en-US" sz="1000" spc="-3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lived</a:t>
                      </a:r>
                      <a:r>
                        <a:rPr lang="en-US" sz="10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experience</a:t>
                      </a:r>
                      <a:r>
                        <a:rPr lang="en-US" sz="1000" spc="-23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recovering</a:t>
                      </a:r>
                      <a:r>
                        <a:rPr lang="en-US" sz="1000" spc="-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from</a:t>
                      </a:r>
                      <a:r>
                        <a:rPr lang="en-US" sz="1000" spc="-3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substance</a:t>
                      </a:r>
                      <a:r>
                        <a:rPr lang="en-US" sz="1000" spc="-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use</a:t>
                      </a:r>
                      <a:r>
                        <a:rPr lang="en-US" sz="1000" spc="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disorders</a:t>
                      </a:r>
                      <a:r>
                        <a:rPr lang="en-US" sz="10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1000" spc="-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1000" spc="-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ability</a:t>
                      </a:r>
                      <a:r>
                        <a:rPr lang="en-US" sz="1000" spc="-3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to</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p>
                      <a:pPr marL="294005"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reflect</a:t>
                      </a:r>
                      <a:r>
                        <a:rPr lang="en-US" sz="10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recovery</a:t>
                      </a:r>
                      <a:r>
                        <a:rPr lang="en-US" sz="1000" spc="-3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principles.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1445" marR="0">
                        <a:lnSpc>
                          <a:spcPts val="1250"/>
                        </a:lnSpc>
                        <a:spcBef>
                          <a:spcPts val="0"/>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0010" algn="r">
                        <a:lnSpc>
                          <a:spcPts val="1250"/>
                        </a:lnSpc>
                        <a:spcBef>
                          <a:spcPts val="0"/>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02870" algn="r">
                        <a:lnSpc>
                          <a:spcPts val="1250"/>
                        </a:lnSpc>
                        <a:spcBef>
                          <a:spcPts val="0"/>
                        </a:spcBef>
                        <a:spcAft>
                          <a:spcPts val="0"/>
                        </a:spcAft>
                      </a:pPr>
                      <a:r>
                        <a:rPr lang="en-US" sz="1000" dirty="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7108618"/>
                  </a:ext>
                </a:extLst>
              </a:tr>
            </a:tbl>
          </a:graphicData>
        </a:graphic>
      </p:graphicFrame>
    </p:spTree>
    <p:extLst>
      <p:ext uri="{BB962C8B-B14F-4D97-AF65-F5344CB8AC3E}">
        <p14:creationId xmlns:p14="http://schemas.microsoft.com/office/powerpoint/2010/main" val="1417734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E4504-567C-49A4-973B-642D7B8C950B}"/>
              </a:ext>
            </a:extLst>
          </p:cNvPr>
          <p:cNvSpPr>
            <a:spLocks noGrp="1"/>
          </p:cNvSpPr>
          <p:nvPr>
            <p:ph type="title"/>
          </p:nvPr>
        </p:nvSpPr>
        <p:spPr/>
        <p:txBody>
          <a:bodyPr/>
          <a:lstStyle/>
          <a:p>
            <a:r>
              <a:rPr lang="en-US" dirty="0"/>
              <a:t>What Does NARR Say?</a:t>
            </a:r>
          </a:p>
        </p:txBody>
      </p:sp>
      <p:pic>
        <p:nvPicPr>
          <p:cNvPr id="4" name="Picture 2" descr="W.A.S.H. COMMUNITY">
            <a:extLst>
              <a:ext uri="{FF2B5EF4-FFF2-40B4-BE49-F238E27FC236}">
                <a16:creationId xmlns:a16="http://schemas.microsoft.com/office/drawing/2014/main" id="{74FA1759-28A3-4C72-BD13-32126A4A5E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334" y="5890551"/>
            <a:ext cx="3238500" cy="762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Content Placeholder 7">
            <a:extLst>
              <a:ext uri="{FF2B5EF4-FFF2-40B4-BE49-F238E27FC236}">
                <a16:creationId xmlns:a16="http://schemas.microsoft.com/office/drawing/2014/main" id="{11E69101-69B2-44F3-BDF2-60CE7DE15895}"/>
              </a:ext>
            </a:extLst>
          </p:cNvPr>
          <p:cNvGraphicFramePr>
            <a:graphicFrameLocks noGrp="1"/>
          </p:cNvGraphicFramePr>
          <p:nvPr>
            <p:ph idx="1"/>
            <p:extLst>
              <p:ext uri="{D42A27DB-BD31-4B8C-83A1-F6EECF244321}">
                <p14:modId xmlns:p14="http://schemas.microsoft.com/office/powerpoint/2010/main" val="2040419771"/>
              </p:ext>
            </p:extLst>
          </p:nvPr>
        </p:nvGraphicFramePr>
        <p:xfrm>
          <a:off x="863600" y="2044699"/>
          <a:ext cx="7378699" cy="2882901"/>
        </p:xfrm>
        <a:graphic>
          <a:graphicData uri="http://schemas.openxmlformats.org/drawingml/2006/table">
            <a:tbl>
              <a:tblPr firstRow="1" firstCol="1" lastRow="1" lastCol="1" bandRow="1" bandCol="1"/>
              <a:tblGrid>
                <a:gridCol w="472079">
                  <a:extLst>
                    <a:ext uri="{9D8B030D-6E8A-4147-A177-3AD203B41FA5}">
                      <a16:colId xmlns:a16="http://schemas.microsoft.com/office/drawing/2014/main" val="3872674478"/>
                    </a:ext>
                  </a:extLst>
                </a:gridCol>
                <a:gridCol w="484981">
                  <a:extLst>
                    <a:ext uri="{9D8B030D-6E8A-4147-A177-3AD203B41FA5}">
                      <a16:colId xmlns:a16="http://schemas.microsoft.com/office/drawing/2014/main" val="1154731060"/>
                    </a:ext>
                  </a:extLst>
                </a:gridCol>
                <a:gridCol w="479669">
                  <a:extLst>
                    <a:ext uri="{9D8B030D-6E8A-4147-A177-3AD203B41FA5}">
                      <a16:colId xmlns:a16="http://schemas.microsoft.com/office/drawing/2014/main" val="26025604"/>
                    </a:ext>
                  </a:extLst>
                </a:gridCol>
                <a:gridCol w="4237326">
                  <a:extLst>
                    <a:ext uri="{9D8B030D-6E8A-4147-A177-3AD203B41FA5}">
                      <a16:colId xmlns:a16="http://schemas.microsoft.com/office/drawing/2014/main" val="2768735785"/>
                    </a:ext>
                  </a:extLst>
                </a:gridCol>
                <a:gridCol w="415915">
                  <a:extLst>
                    <a:ext uri="{9D8B030D-6E8A-4147-A177-3AD203B41FA5}">
                      <a16:colId xmlns:a16="http://schemas.microsoft.com/office/drawing/2014/main" val="3986986051"/>
                    </a:ext>
                  </a:extLst>
                </a:gridCol>
                <a:gridCol w="413638">
                  <a:extLst>
                    <a:ext uri="{9D8B030D-6E8A-4147-A177-3AD203B41FA5}">
                      <a16:colId xmlns:a16="http://schemas.microsoft.com/office/drawing/2014/main" val="28078947"/>
                    </a:ext>
                  </a:extLst>
                </a:gridCol>
                <a:gridCol w="410602">
                  <a:extLst>
                    <a:ext uri="{9D8B030D-6E8A-4147-A177-3AD203B41FA5}">
                      <a16:colId xmlns:a16="http://schemas.microsoft.com/office/drawing/2014/main" val="341489466"/>
                    </a:ext>
                  </a:extLst>
                </a:gridCol>
                <a:gridCol w="464489">
                  <a:extLst>
                    <a:ext uri="{9D8B030D-6E8A-4147-A177-3AD203B41FA5}">
                      <a16:colId xmlns:a16="http://schemas.microsoft.com/office/drawing/2014/main" val="3726172360"/>
                    </a:ext>
                  </a:extLst>
                </a:gridCol>
              </a:tblGrid>
              <a:tr h="517612">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00965" algn="r">
                        <a:spcBef>
                          <a:spcPts val="375"/>
                        </a:spcBef>
                        <a:spcAft>
                          <a:spcPts val="0"/>
                        </a:spcAft>
                      </a:pP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marL="69215" marR="0">
                        <a:spcBef>
                          <a:spcPts val="375"/>
                        </a:spcBef>
                        <a:spcAft>
                          <a:spcPts val="0"/>
                        </a:spcAft>
                      </a:pP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Provide</a:t>
                      </a:r>
                      <a:r>
                        <a:rPr lang="en-US" sz="1200" b="1"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Social</a:t>
                      </a:r>
                      <a:r>
                        <a:rPr lang="en-US" sz="1200" b="1"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Model-Oriented</a:t>
                      </a:r>
                      <a:r>
                        <a:rPr lang="en-US" sz="1200" b="1"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Supervision</a:t>
                      </a:r>
                      <a:r>
                        <a:rPr lang="en-US" sz="1200" b="1"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1200" b="1"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a:effectLst/>
                          <a:latin typeface="Times New Roman" panose="02020603050405020304" pitchFamily="18" charset="0"/>
                          <a:ea typeface="Times New Roman" panose="02020603050405020304" pitchFamily="18" charset="0"/>
                          <a:cs typeface="Times New Roman" panose="02020603050405020304" pitchFamily="18" charset="0"/>
                        </a:rPr>
                        <a:t>Staff</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69185596"/>
                  </a:ext>
                </a:extLst>
              </a:tr>
              <a:tr h="995911">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4620" marR="0">
                        <a:lnSpc>
                          <a:spcPts val="1005"/>
                        </a:lnSpc>
                        <a:spcBef>
                          <a:spcPts val="0"/>
                        </a:spcBef>
                        <a:spcAft>
                          <a:spcPts val="0"/>
                        </a:spcAft>
                      </a:pPr>
                      <a:r>
                        <a:rPr lang="en-US" sz="1000" b="1">
                          <a:effectLst/>
                          <a:latin typeface="Times New Roman" panose="02020603050405020304" pitchFamily="18" charset="0"/>
                          <a:ea typeface="Times New Roman" panose="02020603050405020304" pitchFamily="18" charset="0"/>
                          <a:cs typeface="Times New Roman" panose="02020603050405020304" pitchFamily="18" charset="0"/>
                        </a:rPr>
                        <a:t>a.</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94005" marR="0">
                        <a:lnSpc>
                          <a:spcPct val="110000"/>
                        </a:lnSpc>
                        <a:spcBef>
                          <a:spcPts val="0"/>
                        </a:spcBef>
                        <a:spcAft>
                          <a:spcPts val="0"/>
                        </a:spcAft>
                      </a:pP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Policies</a:t>
                      </a:r>
                      <a:r>
                        <a:rPr lang="en-US" sz="10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10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procedures</a:t>
                      </a:r>
                      <a:r>
                        <a:rPr lang="en-US" sz="10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for</a:t>
                      </a:r>
                      <a:r>
                        <a:rPr lang="en-US" sz="10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ongoing</a:t>
                      </a:r>
                      <a:r>
                        <a:rPr lang="en-US" sz="10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performance</a:t>
                      </a:r>
                      <a:r>
                        <a:rPr lang="en-US" sz="10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development</a:t>
                      </a:r>
                      <a:r>
                        <a:rPr lang="en-US" sz="1000" spc="-2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10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staff</a:t>
                      </a:r>
                      <a:r>
                        <a:rPr lang="en-US" sz="10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appropriate to staff</a:t>
                      </a:r>
                      <a:r>
                        <a:rPr lang="en-US" sz="10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roles</a:t>
                      </a:r>
                      <a:r>
                        <a:rPr lang="en-US" sz="10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and residence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94005" marR="0">
                        <a:lnSpc>
                          <a:spcPts val="1130"/>
                        </a:lnSpc>
                        <a:spcBef>
                          <a:spcPts val="0"/>
                        </a:spcBef>
                        <a:spcAft>
                          <a:spcPts val="0"/>
                        </a:spcAft>
                      </a:pPr>
                      <a:r>
                        <a:rPr lang="en-US" sz="1000" dirty="0">
                          <a:effectLst/>
                          <a:latin typeface="Times New Roman" panose="02020603050405020304" pitchFamily="18" charset="0"/>
                          <a:ea typeface="Times New Roman" panose="02020603050405020304" pitchFamily="18" charset="0"/>
                          <a:cs typeface="Times New Roman" panose="02020603050405020304" pitchFamily="18" charset="0"/>
                        </a:rPr>
                        <a:t>level.</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1445" marR="0">
                        <a:lnSpc>
                          <a:spcPts val="1240"/>
                        </a:lnSpc>
                        <a:spcBef>
                          <a:spcPts val="0"/>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0010" algn="r">
                        <a:lnSpc>
                          <a:spcPts val="1240"/>
                        </a:lnSpc>
                        <a:spcBef>
                          <a:spcPts val="0"/>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02870" algn="r">
                        <a:lnSpc>
                          <a:spcPts val="1240"/>
                        </a:lnSpc>
                        <a:spcBef>
                          <a:spcPts val="0"/>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1487208"/>
                  </a:ext>
                </a:extLst>
              </a:tr>
              <a:tr h="703690">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4620" marR="0">
                        <a:lnSpc>
                          <a:spcPts val="1005"/>
                        </a:lnSpc>
                        <a:spcBef>
                          <a:spcPts val="0"/>
                        </a:spcBef>
                        <a:spcAft>
                          <a:spcPts val="0"/>
                        </a:spcAft>
                      </a:pPr>
                      <a:r>
                        <a:rPr lang="en-US" sz="1000" b="1">
                          <a:effectLst/>
                          <a:latin typeface="Times New Roman" panose="02020603050405020304" pitchFamily="18" charset="0"/>
                          <a:ea typeface="Times New Roman" panose="02020603050405020304" pitchFamily="18" charset="0"/>
                          <a:cs typeface="Times New Roman" panose="02020603050405020304" pitchFamily="18" charset="0"/>
                        </a:rPr>
                        <a:t>b.</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94005" marR="0">
                        <a:lnSpc>
                          <a:spcPct val="110000"/>
                        </a:lnSpc>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Evidence</a:t>
                      </a:r>
                      <a:r>
                        <a:rPr lang="en-US" sz="1000" spc="-3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that</a:t>
                      </a:r>
                      <a:r>
                        <a:rPr lang="en-US" sz="1000"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management</a:t>
                      </a:r>
                      <a:r>
                        <a:rPr lang="en-US" sz="1000" spc="-2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10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supervisory</a:t>
                      </a:r>
                      <a:r>
                        <a:rPr lang="en-US" sz="1000" spc="-3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staff</a:t>
                      </a:r>
                      <a:r>
                        <a:rPr lang="en-US" sz="1000" spc="-3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acknowledge</a:t>
                      </a:r>
                      <a:r>
                        <a:rPr lang="en-US" sz="1000" spc="-23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staff</a:t>
                      </a:r>
                      <a:r>
                        <a:rPr lang="en-US" sz="10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achievements</a:t>
                      </a:r>
                      <a:r>
                        <a:rPr lang="en-US" sz="10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and professional</a:t>
                      </a:r>
                      <a:r>
                        <a:rPr lang="en-US" sz="1000" spc="-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development.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805" marR="0">
                        <a:lnSpc>
                          <a:spcPts val="2585"/>
                        </a:lnSpc>
                        <a:spcBef>
                          <a:spcPts val="0"/>
                        </a:spcBef>
                        <a:spcAft>
                          <a:spcPts val="0"/>
                        </a:spcAft>
                      </a:pPr>
                      <a:r>
                        <a:rPr lang="en-US" sz="1000">
                          <a:effectLst/>
                          <a:latin typeface="Arial Unicode MS"/>
                          <a:ea typeface="Times New Roman" panose="02020603050405020304" pitchFamily="18" charset="0"/>
                          <a:cs typeface="Times New Roman" panose="02020603050405020304" pitchFamily="18" charset="0"/>
                        </a:rPr>
                        <a:t>R</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0010" algn="r">
                        <a:lnSpc>
                          <a:spcPts val="1240"/>
                        </a:lnSpc>
                        <a:spcBef>
                          <a:spcPts val="0"/>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02870" algn="r">
                        <a:lnSpc>
                          <a:spcPts val="1240"/>
                        </a:lnSpc>
                        <a:spcBef>
                          <a:spcPts val="0"/>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9566415"/>
                  </a:ext>
                </a:extLst>
              </a:tr>
              <a:tr h="665688">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4620" marR="0">
                        <a:lnSpc>
                          <a:spcPts val="1020"/>
                        </a:lnSpc>
                        <a:spcBef>
                          <a:spcPts val="0"/>
                        </a:spcBef>
                        <a:spcAft>
                          <a:spcPts val="0"/>
                        </a:spcAft>
                      </a:pPr>
                      <a:r>
                        <a:rPr lang="en-US" sz="1000" b="1">
                          <a:effectLst/>
                          <a:latin typeface="Times New Roman" panose="02020603050405020304" pitchFamily="18" charset="0"/>
                          <a:ea typeface="Times New Roman" panose="02020603050405020304" pitchFamily="18" charset="0"/>
                          <a:cs typeface="Times New Roman" panose="02020603050405020304" pitchFamily="18" charset="0"/>
                        </a:rPr>
                        <a:t>c.</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94005" marR="0">
                        <a:lnSpc>
                          <a:spcPts val="1125"/>
                        </a:lnSpc>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Evidence</a:t>
                      </a:r>
                      <a:r>
                        <a:rPr lang="en-US" sz="1000" spc="-2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that</a:t>
                      </a:r>
                      <a:r>
                        <a:rPr lang="en-US" sz="10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supervisors</a:t>
                      </a:r>
                      <a:r>
                        <a:rPr lang="en-US" sz="1000" spc="-2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(including</a:t>
                      </a:r>
                      <a:r>
                        <a:rPr lang="en-US" sz="1000" spc="-2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top</a:t>
                      </a:r>
                      <a:r>
                        <a:rPr lang="en-US" sz="1000" spc="-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management)</a:t>
                      </a:r>
                      <a:r>
                        <a:rPr lang="en-US" sz="1000"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create</a:t>
                      </a:r>
                      <a:r>
                        <a:rPr lang="en-US" sz="10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a</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p>
                      <a:pPr marL="294005" marR="0">
                        <a:spcBef>
                          <a:spcPts val="11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positive,</a:t>
                      </a:r>
                      <a:r>
                        <a:rPr lang="en-US" sz="1000" spc="-2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productive</a:t>
                      </a:r>
                      <a:r>
                        <a:rPr lang="en-US" sz="1000" spc="-1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work</a:t>
                      </a:r>
                      <a:r>
                        <a:rPr lang="en-US" sz="1000" spc="-2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environment</a:t>
                      </a:r>
                      <a:r>
                        <a:rPr lang="en-US" sz="1000" spc="-2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for</a:t>
                      </a:r>
                      <a:r>
                        <a:rPr lang="en-US" sz="1000" spc="-15">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staff.</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1445" marR="0">
                        <a:lnSpc>
                          <a:spcPts val="1250"/>
                        </a:lnSpc>
                        <a:spcBef>
                          <a:spcPts val="0"/>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0010" algn="r">
                        <a:lnSpc>
                          <a:spcPts val="1250"/>
                        </a:lnSpc>
                        <a:spcBef>
                          <a:spcPts val="0"/>
                        </a:spcBef>
                        <a:spcAft>
                          <a:spcPts val="0"/>
                        </a:spcAft>
                      </a:pPr>
                      <a:r>
                        <a:rPr lang="en-US" sz="100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02870" algn="r">
                        <a:lnSpc>
                          <a:spcPts val="1250"/>
                        </a:lnSpc>
                        <a:spcBef>
                          <a:spcPts val="0"/>
                        </a:spcBef>
                        <a:spcAft>
                          <a:spcPts val="0"/>
                        </a:spcAft>
                      </a:pPr>
                      <a:r>
                        <a:rPr lang="en-US" sz="1000" dirty="0">
                          <a:effectLst/>
                          <a:latin typeface="MS Gothic" panose="020B0609070205080204" pitchFamily="49" charset="-128"/>
                          <a:ea typeface="Times New Roman" panose="02020603050405020304" pitchFamily="18" charset="0"/>
                          <a:cs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4029332"/>
                  </a:ext>
                </a:extLst>
              </a:tr>
            </a:tbl>
          </a:graphicData>
        </a:graphic>
      </p:graphicFrame>
    </p:spTree>
    <p:extLst>
      <p:ext uri="{BB962C8B-B14F-4D97-AF65-F5344CB8AC3E}">
        <p14:creationId xmlns:p14="http://schemas.microsoft.com/office/powerpoint/2010/main" val="1000912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90757-7E0A-4B33-B9D1-B87B23E67928}"/>
              </a:ext>
            </a:extLst>
          </p:cNvPr>
          <p:cNvSpPr>
            <a:spLocks noGrp="1"/>
          </p:cNvSpPr>
          <p:nvPr>
            <p:ph type="title"/>
          </p:nvPr>
        </p:nvSpPr>
        <p:spPr/>
        <p:txBody>
          <a:bodyPr/>
          <a:lstStyle/>
          <a:p>
            <a:r>
              <a:rPr lang="en-US" dirty="0"/>
              <a:t>Documents and Documenting</a:t>
            </a:r>
          </a:p>
        </p:txBody>
      </p:sp>
      <p:sp>
        <p:nvSpPr>
          <p:cNvPr id="3" name="Content Placeholder 2">
            <a:extLst>
              <a:ext uri="{FF2B5EF4-FFF2-40B4-BE49-F238E27FC236}">
                <a16:creationId xmlns:a16="http://schemas.microsoft.com/office/drawing/2014/main" id="{8C394E71-AD29-4EE9-A78E-26040BCC8B80}"/>
              </a:ext>
            </a:extLst>
          </p:cNvPr>
          <p:cNvSpPr>
            <a:spLocks noGrp="1"/>
          </p:cNvSpPr>
          <p:nvPr>
            <p:ph idx="1"/>
          </p:nvPr>
        </p:nvSpPr>
        <p:spPr>
          <a:xfrm>
            <a:off x="677334" y="1488613"/>
            <a:ext cx="8596668" cy="4150187"/>
          </a:xfrm>
        </p:spPr>
        <p:txBody>
          <a:bodyPr>
            <a:normAutofit/>
          </a:bodyPr>
          <a:lstStyle/>
          <a:p>
            <a:r>
              <a:rPr lang="en-US" dirty="0"/>
              <a:t>Have written policies and have a process</a:t>
            </a:r>
          </a:p>
          <a:p>
            <a:pPr lvl="1"/>
            <a:r>
              <a:rPr lang="en-US" dirty="0"/>
              <a:t>Staff Handbook</a:t>
            </a:r>
          </a:p>
          <a:p>
            <a:pPr lvl="1"/>
            <a:r>
              <a:rPr lang="en-US" dirty="0"/>
              <a:t>Code of Conduct</a:t>
            </a:r>
          </a:p>
          <a:p>
            <a:pPr lvl="1"/>
            <a:r>
              <a:rPr lang="en-US" dirty="0"/>
              <a:t>Job Descriptions</a:t>
            </a:r>
          </a:p>
          <a:p>
            <a:pPr lvl="1"/>
            <a:r>
              <a:rPr lang="en-US" dirty="0"/>
              <a:t>Evaluations</a:t>
            </a:r>
          </a:p>
          <a:p>
            <a:pPr lvl="1"/>
            <a:r>
              <a:rPr lang="en-US" dirty="0"/>
              <a:t>Process for Discipline</a:t>
            </a:r>
          </a:p>
          <a:p>
            <a:r>
              <a:rPr lang="en-US" dirty="0"/>
              <a:t>Have expectations in writing</a:t>
            </a:r>
          </a:p>
          <a:p>
            <a:pPr lvl="1"/>
            <a:r>
              <a:rPr lang="en-US" dirty="0"/>
              <a:t>Position Requirements</a:t>
            </a:r>
          </a:p>
          <a:p>
            <a:pPr lvl="1"/>
            <a:r>
              <a:rPr lang="en-US" dirty="0"/>
              <a:t>Continuing Education </a:t>
            </a:r>
          </a:p>
          <a:p>
            <a:r>
              <a:rPr lang="en-US" dirty="0"/>
              <a:t>Document, document, document</a:t>
            </a:r>
          </a:p>
          <a:p>
            <a:pPr lvl="1"/>
            <a:r>
              <a:rPr lang="en-US" dirty="0"/>
              <a:t>If it is not written it did not happen and does not have to be followed</a:t>
            </a:r>
          </a:p>
        </p:txBody>
      </p:sp>
      <p:pic>
        <p:nvPicPr>
          <p:cNvPr id="4" name="Picture 2" descr="W.A.S.H. COMMUNITY">
            <a:extLst>
              <a:ext uri="{FF2B5EF4-FFF2-40B4-BE49-F238E27FC236}">
                <a16:creationId xmlns:a16="http://schemas.microsoft.com/office/drawing/2014/main" id="{DFD75968-1FBD-4CC6-906D-0FAFC581C3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334" y="5890551"/>
            <a:ext cx="3238500" cy="76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6837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90757-7E0A-4B33-B9D1-B87B23E67928}"/>
              </a:ext>
            </a:extLst>
          </p:cNvPr>
          <p:cNvSpPr>
            <a:spLocks noGrp="1"/>
          </p:cNvSpPr>
          <p:nvPr>
            <p:ph type="title"/>
          </p:nvPr>
        </p:nvSpPr>
        <p:spPr/>
        <p:txBody>
          <a:bodyPr/>
          <a:lstStyle/>
          <a:p>
            <a:r>
              <a:rPr lang="en-US" dirty="0"/>
              <a:t>Handbook and File	</a:t>
            </a:r>
          </a:p>
        </p:txBody>
      </p:sp>
      <p:sp>
        <p:nvSpPr>
          <p:cNvPr id="3" name="Content Placeholder 2">
            <a:extLst>
              <a:ext uri="{FF2B5EF4-FFF2-40B4-BE49-F238E27FC236}">
                <a16:creationId xmlns:a16="http://schemas.microsoft.com/office/drawing/2014/main" id="{8C394E71-AD29-4EE9-A78E-26040BCC8B80}"/>
              </a:ext>
            </a:extLst>
          </p:cNvPr>
          <p:cNvSpPr>
            <a:spLocks noGrp="1"/>
          </p:cNvSpPr>
          <p:nvPr>
            <p:ph idx="1"/>
          </p:nvPr>
        </p:nvSpPr>
        <p:spPr>
          <a:xfrm>
            <a:off x="524934" y="1398589"/>
            <a:ext cx="8949266" cy="4303711"/>
          </a:xfrm>
        </p:spPr>
        <p:txBody>
          <a:bodyPr>
            <a:normAutofit fontScale="92500" lnSpcReduction="20000"/>
          </a:bodyPr>
          <a:lstStyle/>
          <a:p>
            <a:r>
              <a:rPr lang="en-US" dirty="0"/>
              <a:t>Does not have to be fancy</a:t>
            </a:r>
          </a:p>
          <a:p>
            <a:pPr lvl="1"/>
            <a:r>
              <a:rPr lang="en-US" dirty="0"/>
              <a:t>Employment Basics.</a:t>
            </a:r>
          </a:p>
          <a:p>
            <a:pPr lvl="1"/>
            <a:r>
              <a:rPr lang="en-US" dirty="0"/>
              <a:t>Workplace Policies.</a:t>
            </a:r>
          </a:p>
          <a:p>
            <a:pPr lvl="1"/>
            <a:r>
              <a:rPr lang="en-US" dirty="0"/>
              <a:t>Code of Conduct.</a:t>
            </a:r>
          </a:p>
          <a:p>
            <a:pPr lvl="1"/>
            <a:r>
              <a:rPr lang="en-US" dirty="0"/>
              <a:t>Compensation and development.</a:t>
            </a:r>
          </a:p>
          <a:p>
            <a:pPr lvl="1"/>
            <a:r>
              <a:rPr lang="en-US" dirty="0"/>
              <a:t>Benefits and Perks.</a:t>
            </a:r>
          </a:p>
          <a:p>
            <a:pPr lvl="1"/>
            <a:r>
              <a:rPr lang="en-US" dirty="0"/>
              <a:t>Working Hours, PTO and Vacation.</a:t>
            </a:r>
          </a:p>
          <a:p>
            <a:pPr lvl="1"/>
            <a:r>
              <a:rPr lang="en-US" dirty="0"/>
              <a:t>Employee Resignation and Termination.</a:t>
            </a:r>
          </a:p>
          <a:p>
            <a:r>
              <a:rPr lang="en-US" dirty="0"/>
              <a:t>Signature page</a:t>
            </a:r>
          </a:p>
          <a:p>
            <a:r>
              <a:rPr lang="en-US" dirty="0"/>
              <a:t>The personnel file includes such information as the employee’s job application, resume, records of training, license or certification documentation, documentation of performance evaluations, and salary and benefit information and other employment records.</a:t>
            </a:r>
          </a:p>
          <a:p>
            <a:r>
              <a:rPr lang="en-US" dirty="0"/>
              <a:t>Document Training-Encourage Training </a:t>
            </a:r>
          </a:p>
          <a:p>
            <a:endParaRPr lang="en-US" dirty="0"/>
          </a:p>
        </p:txBody>
      </p:sp>
      <p:pic>
        <p:nvPicPr>
          <p:cNvPr id="4" name="Picture 2" descr="W.A.S.H. COMMUNITY">
            <a:extLst>
              <a:ext uri="{FF2B5EF4-FFF2-40B4-BE49-F238E27FC236}">
                <a16:creationId xmlns:a16="http://schemas.microsoft.com/office/drawing/2014/main" id="{DFD75968-1FBD-4CC6-906D-0FAFC581C3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334" y="5890551"/>
            <a:ext cx="3238500" cy="76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5638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A7887-1890-42A8-AB72-8408DC45BF30}"/>
              </a:ext>
            </a:extLst>
          </p:cNvPr>
          <p:cNvSpPr>
            <a:spLocks noGrp="1"/>
          </p:cNvSpPr>
          <p:nvPr>
            <p:ph type="title"/>
          </p:nvPr>
        </p:nvSpPr>
        <p:spPr>
          <a:xfrm>
            <a:off x="127000" y="381000"/>
            <a:ext cx="9423400" cy="1320800"/>
          </a:xfrm>
        </p:spPr>
        <p:txBody>
          <a:bodyPr/>
          <a:lstStyle/>
          <a:p>
            <a:r>
              <a:rPr lang="en-US" dirty="0"/>
              <a:t>Staff Code of Conduct-Do You Have a Policy? </a:t>
            </a:r>
          </a:p>
        </p:txBody>
      </p:sp>
      <p:sp>
        <p:nvSpPr>
          <p:cNvPr id="3" name="Content Placeholder 2">
            <a:extLst>
              <a:ext uri="{FF2B5EF4-FFF2-40B4-BE49-F238E27FC236}">
                <a16:creationId xmlns:a16="http://schemas.microsoft.com/office/drawing/2014/main" id="{35F2A731-D867-4002-A7E1-6C4785CBB240}"/>
              </a:ext>
            </a:extLst>
          </p:cNvPr>
          <p:cNvSpPr>
            <a:spLocks noGrp="1"/>
          </p:cNvSpPr>
          <p:nvPr>
            <p:ph idx="1"/>
          </p:nvPr>
        </p:nvSpPr>
        <p:spPr>
          <a:xfrm>
            <a:off x="330200" y="1092200"/>
            <a:ext cx="9220200" cy="4991100"/>
          </a:xfrm>
        </p:spPr>
        <p:txBody>
          <a:bodyPr>
            <a:normAutofit fontScale="62500" lnSpcReduction="20000"/>
          </a:bodyPr>
          <a:lstStyle/>
          <a:p>
            <a:r>
              <a:rPr lang="en-US" dirty="0"/>
              <a:t>2.25 STANDARDS OF CONDUCT</a:t>
            </a:r>
          </a:p>
          <a:p>
            <a:r>
              <a:rPr lang="en-US" dirty="0"/>
              <a:t>Employees have a responsibility to Apricity, its clients, employees, and referring parties to adhere to certain rules of behavior and conduct. The purpose of these rules is not to restrict rights, but rather to be certain that all employees understand what conduct is expected and necessary.</a:t>
            </a:r>
          </a:p>
          <a:p>
            <a:r>
              <a:rPr lang="en-US" dirty="0"/>
              <a:t>Generally speaking, we expect each person to act in a mature and responsible manner and in accordance with company policies and procedures at all times. Please see a supervisor or the member of the Executive management team if there are any questions about the rules or the unacceptable activities listed below.</a:t>
            </a:r>
          </a:p>
          <a:p>
            <a:r>
              <a:rPr lang="en-US" dirty="0"/>
              <a:t>Note that the following list is not all-inclusive and does not list all types of conduct that can result in disciplinary action (up to and including termination). Nothing in this list alters the at-will nature of employment at Apricity; either the employee or Apricity may terminate the employment relationship with or without reason, and in the absence of any violation of these rules.</a:t>
            </a:r>
          </a:p>
          <a:p>
            <a:r>
              <a:rPr lang="en-US" dirty="0"/>
              <a:t>1. Violation of any agency rule; any action that is detrimental to Apricity’s efforts to operate as an organization with integrity.</a:t>
            </a:r>
          </a:p>
          <a:p>
            <a:r>
              <a:rPr lang="en-US" dirty="0"/>
              <a:t>2. Violation of client confidentiality.</a:t>
            </a:r>
          </a:p>
          <a:p>
            <a:r>
              <a:rPr lang="en-US" dirty="0"/>
              <a:t>3. Inappropriate staff/client relationship as described by NAADAC’s “Ethical Standards of Alcoholism and Drug Abuse Counselors”.</a:t>
            </a:r>
          </a:p>
          <a:p>
            <a:r>
              <a:rPr lang="en-US" dirty="0"/>
              <a:t>4. Negligence or any careless action which endangers the life or safety of another person.</a:t>
            </a:r>
          </a:p>
          <a:p>
            <a:r>
              <a:rPr lang="en-US" dirty="0"/>
              <a:t>5. Violation of law.</a:t>
            </a:r>
          </a:p>
          <a:p>
            <a:r>
              <a:rPr lang="en-US" dirty="0"/>
              <a:t>6. Actions which jeopardize Apricity’s relationships with referents.</a:t>
            </a:r>
          </a:p>
          <a:p>
            <a:r>
              <a:rPr lang="en-US" dirty="0"/>
              <a:t>7. Unethical relationships with Clients.</a:t>
            </a:r>
          </a:p>
          <a:p>
            <a:r>
              <a:rPr lang="en-US" dirty="0"/>
              <a:t>8. Negatively impact work environment.</a:t>
            </a:r>
          </a:p>
          <a:p>
            <a:r>
              <a:rPr lang="en-US" dirty="0"/>
              <a:t>9. Spreading malicious gossip and/or rumors; engaging in behavior which creates discord and lack of harmony; interfering with another employee on the job; restricting work output or encouraging others to do the same.</a:t>
            </a:r>
          </a:p>
          <a:p>
            <a:r>
              <a:rPr lang="en-US" dirty="0"/>
              <a:t>10. Theft of any of Apricity’s property, to include money.</a:t>
            </a:r>
          </a:p>
          <a:p>
            <a:r>
              <a:rPr lang="en-US" dirty="0"/>
              <a:t>11. Other circumstances may warrant disciplinary action or termination and will be treated on a case-by-case basis.</a:t>
            </a:r>
          </a:p>
        </p:txBody>
      </p:sp>
      <p:pic>
        <p:nvPicPr>
          <p:cNvPr id="4" name="Picture 2" descr="W.A.S.H. COMMUNITY">
            <a:extLst>
              <a:ext uri="{FF2B5EF4-FFF2-40B4-BE49-F238E27FC236}">
                <a16:creationId xmlns:a16="http://schemas.microsoft.com/office/drawing/2014/main" id="{29D869F3-6747-443B-BC56-C54DD64133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334" y="5890551"/>
            <a:ext cx="3238500" cy="76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2204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E4504-567C-49A4-973B-642D7B8C950B}"/>
              </a:ext>
            </a:extLst>
          </p:cNvPr>
          <p:cNvSpPr>
            <a:spLocks noGrp="1"/>
          </p:cNvSpPr>
          <p:nvPr>
            <p:ph type="title"/>
          </p:nvPr>
        </p:nvSpPr>
        <p:spPr/>
        <p:txBody>
          <a:bodyPr/>
          <a:lstStyle/>
          <a:p>
            <a:r>
              <a:rPr lang="en-US" dirty="0"/>
              <a:t>Staff Evaluation</a:t>
            </a:r>
          </a:p>
        </p:txBody>
      </p:sp>
      <p:sp>
        <p:nvSpPr>
          <p:cNvPr id="3" name="Content Placeholder 2">
            <a:extLst>
              <a:ext uri="{FF2B5EF4-FFF2-40B4-BE49-F238E27FC236}">
                <a16:creationId xmlns:a16="http://schemas.microsoft.com/office/drawing/2014/main" id="{97886FF6-E652-4DD7-88CC-E463F9DE33CF}"/>
              </a:ext>
            </a:extLst>
          </p:cNvPr>
          <p:cNvSpPr>
            <a:spLocks noGrp="1"/>
          </p:cNvSpPr>
          <p:nvPr>
            <p:ph idx="1"/>
          </p:nvPr>
        </p:nvSpPr>
        <p:spPr>
          <a:xfrm>
            <a:off x="677334" y="1488613"/>
            <a:ext cx="8596668" cy="3880773"/>
          </a:xfrm>
        </p:spPr>
        <p:txBody>
          <a:bodyPr>
            <a:normAutofit fontScale="92500" lnSpcReduction="20000"/>
          </a:bodyPr>
          <a:lstStyle/>
          <a:p>
            <a:r>
              <a:rPr lang="en-US" dirty="0"/>
              <a:t>Please evaluate employee’s contribution to a positive culture.</a:t>
            </a:r>
          </a:p>
          <a:p>
            <a:pPr lvl="1"/>
            <a:r>
              <a:rPr lang="en-US" dirty="0"/>
              <a:t>Positive attitude, courteous, respectful, focus on clients/residents/employees</a:t>
            </a:r>
          </a:p>
          <a:p>
            <a:r>
              <a:rPr lang="en-US" dirty="0"/>
              <a:t>Please evaluate employee's ability to work as a team including across different facilities.</a:t>
            </a:r>
          </a:p>
          <a:p>
            <a:pPr lvl="1"/>
            <a:r>
              <a:rPr lang="en-US" dirty="0"/>
              <a:t>Takes responsibility, recognizes opportunities</a:t>
            </a:r>
          </a:p>
          <a:p>
            <a:r>
              <a:rPr lang="en-US" dirty="0"/>
              <a:t>Please rate the employee on their level of professionalism.</a:t>
            </a:r>
          </a:p>
          <a:p>
            <a:pPr lvl="1"/>
            <a:r>
              <a:rPr lang="en-US" dirty="0"/>
              <a:t>Verbal and written communication, shares information, response to others timely</a:t>
            </a:r>
          </a:p>
          <a:p>
            <a:r>
              <a:rPr lang="en-US" dirty="0"/>
              <a:t>Please rate employee's ability to take initiative.</a:t>
            </a:r>
          </a:p>
          <a:p>
            <a:pPr lvl="1"/>
            <a:r>
              <a:rPr lang="en-US" dirty="0"/>
              <a:t>Anticipates client/resident needs, take personal responsibility to provide services, seeks self-development, seeks challenges, looks for solutions</a:t>
            </a:r>
          </a:p>
          <a:p>
            <a:r>
              <a:rPr lang="en-US" dirty="0"/>
              <a:t>Please rate employee's mission mindset.</a:t>
            </a:r>
          </a:p>
          <a:p>
            <a:pPr lvl="1"/>
            <a:r>
              <a:rPr lang="en-US" dirty="0"/>
              <a:t>Interacts with respect/integrity, decisions made with mission in mind, acts respectfully towards clients/residents</a:t>
            </a:r>
          </a:p>
          <a:p>
            <a:endParaRPr lang="en-US" dirty="0"/>
          </a:p>
        </p:txBody>
      </p:sp>
      <p:pic>
        <p:nvPicPr>
          <p:cNvPr id="4" name="Picture 2" descr="W.A.S.H. COMMUNITY">
            <a:extLst>
              <a:ext uri="{FF2B5EF4-FFF2-40B4-BE49-F238E27FC236}">
                <a16:creationId xmlns:a16="http://schemas.microsoft.com/office/drawing/2014/main" id="{74FA1759-28A3-4C72-BD13-32126A4A5E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334" y="5890551"/>
            <a:ext cx="3238500" cy="76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2163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E4504-567C-49A4-973B-642D7B8C950B}"/>
              </a:ext>
            </a:extLst>
          </p:cNvPr>
          <p:cNvSpPr>
            <a:spLocks noGrp="1"/>
          </p:cNvSpPr>
          <p:nvPr>
            <p:ph type="title"/>
          </p:nvPr>
        </p:nvSpPr>
        <p:spPr/>
        <p:txBody>
          <a:bodyPr/>
          <a:lstStyle/>
          <a:p>
            <a:r>
              <a:rPr lang="en-US" dirty="0"/>
              <a:t>Self Assessment</a:t>
            </a:r>
          </a:p>
        </p:txBody>
      </p:sp>
      <p:sp>
        <p:nvSpPr>
          <p:cNvPr id="3" name="Content Placeholder 2">
            <a:extLst>
              <a:ext uri="{FF2B5EF4-FFF2-40B4-BE49-F238E27FC236}">
                <a16:creationId xmlns:a16="http://schemas.microsoft.com/office/drawing/2014/main" id="{97886FF6-E652-4DD7-88CC-E463F9DE33CF}"/>
              </a:ext>
            </a:extLst>
          </p:cNvPr>
          <p:cNvSpPr>
            <a:spLocks noGrp="1"/>
          </p:cNvSpPr>
          <p:nvPr>
            <p:ph idx="1"/>
          </p:nvPr>
        </p:nvSpPr>
        <p:spPr>
          <a:xfrm>
            <a:off x="423334" y="1627189"/>
            <a:ext cx="9063566" cy="3880773"/>
          </a:xfrm>
        </p:spPr>
        <p:txBody>
          <a:bodyPr>
            <a:normAutofit fontScale="92500" lnSpcReduction="20000"/>
          </a:bodyPr>
          <a:lstStyle/>
          <a:p>
            <a:r>
              <a:rPr lang="en-US" dirty="0"/>
              <a:t>What are your biggest accomplishments of the year?</a:t>
            </a:r>
          </a:p>
          <a:p>
            <a:endParaRPr lang="en-US" dirty="0"/>
          </a:p>
          <a:p>
            <a:r>
              <a:rPr lang="en-US" dirty="0"/>
              <a:t>What were your greatest challenges of the year?  What do you need to overcome these?</a:t>
            </a:r>
          </a:p>
          <a:p>
            <a:endParaRPr lang="en-US" dirty="0"/>
          </a:p>
          <a:p>
            <a:r>
              <a:rPr lang="en-US" dirty="0"/>
              <a:t>What are you looking forward to the next year?  </a:t>
            </a:r>
          </a:p>
          <a:p>
            <a:endParaRPr lang="en-US" dirty="0"/>
          </a:p>
          <a:p>
            <a:r>
              <a:rPr lang="en-US" dirty="0"/>
              <a:t>What ideas do you have to make Apricity a better place?</a:t>
            </a:r>
          </a:p>
          <a:p>
            <a:endParaRPr lang="en-US" dirty="0"/>
          </a:p>
          <a:p>
            <a:r>
              <a:rPr lang="en-US" dirty="0"/>
              <a:t>When do you feel most connected to Apricity’s mission?  </a:t>
            </a:r>
          </a:p>
          <a:p>
            <a:endParaRPr lang="en-US" dirty="0"/>
          </a:p>
          <a:p>
            <a:r>
              <a:rPr lang="en-US" dirty="0"/>
              <a:t>What are your goals for the next year?  How can Apricity help?</a:t>
            </a:r>
          </a:p>
          <a:p>
            <a:endParaRPr lang="en-US" dirty="0"/>
          </a:p>
        </p:txBody>
      </p:sp>
      <p:pic>
        <p:nvPicPr>
          <p:cNvPr id="4" name="Picture 2" descr="W.A.S.H. COMMUNITY">
            <a:extLst>
              <a:ext uri="{FF2B5EF4-FFF2-40B4-BE49-F238E27FC236}">
                <a16:creationId xmlns:a16="http://schemas.microsoft.com/office/drawing/2014/main" id="{74FA1759-28A3-4C72-BD13-32126A4A5E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334" y="5890551"/>
            <a:ext cx="3238500" cy="76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68681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0777A17732C4A49836ACD26A04E3916" ma:contentTypeVersion="14" ma:contentTypeDescription="Create a new document." ma:contentTypeScope="" ma:versionID="0e8d3f5ab741d085768db34e9c1bffb5">
  <xsd:schema xmlns:xsd="http://www.w3.org/2001/XMLSchema" xmlns:xs="http://www.w3.org/2001/XMLSchema" xmlns:p="http://schemas.microsoft.com/office/2006/metadata/properties" xmlns:ns3="92a2dfce-0c61-4ef5-ab0f-5b97f0beacc4" xmlns:ns4="0b400fc6-7d28-4edf-8898-a5ba1fb88e83" targetNamespace="http://schemas.microsoft.com/office/2006/metadata/properties" ma:root="true" ma:fieldsID="e10477bed43a74a5b52b95148a5c94cd" ns3:_="" ns4:_="">
    <xsd:import namespace="92a2dfce-0c61-4ef5-ab0f-5b97f0beacc4"/>
    <xsd:import namespace="0b400fc6-7d28-4edf-8898-a5ba1fb88e83"/>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a2dfce-0c61-4ef5-ab0f-5b97f0beac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400fc6-7d28-4edf-8898-a5ba1fb88e8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34C4B0E-037E-435B-B782-69E8911EE6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2a2dfce-0c61-4ef5-ab0f-5b97f0beacc4"/>
    <ds:schemaRef ds:uri="0b400fc6-7d28-4edf-8898-a5ba1fb88e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F87090F-BFB8-44BC-B8D6-4BDE8B4158D5}">
  <ds:schemaRefs>
    <ds:schemaRef ds:uri="http://purl.org/dc/dcmitype/"/>
    <ds:schemaRef ds:uri="0b400fc6-7d28-4edf-8898-a5ba1fb88e83"/>
    <ds:schemaRef ds:uri="http://schemas.microsoft.com/office/2006/metadata/properties"/>
    <ds:schemaRef ds:uri="http://schemas.microsoft.com/office/2006/documentManagement/types"/>
    <ds:schemaRef ds:uri="http://schemas.microsoft.com/office/infopath/2007/PartnerControls"/>
    <ds:schemaRef ds:uri="http://purl.org/dc/terms/"/>
    <ds:schemaRef ds:uri="92a2dfce-0c61-4ef5-ab0f-5b97f0beacc4"/>
    <ds:schemaRef ds:uri="http://schemas.openxmlformats.org/package/2006/metadata/core-properties"/>
    <ds:schemaRef ds:uri="http://www.w3.org/XML/1998/namespace"/>
    <ds:schemaRef ds:uri="http://purl.org/dc/elements/1.1/"/>
  </ds:schemaRefs>
</ds:datastoreItem>
</file>

<file path=customXml/itemProps3.xml><?xml version="1.0" encoding="utf-8"?>
<ds:datastoreItem xmlns:ds="http://schemas.openxmlformats.org/officeDocument/2006/customXml" ds:itemID="{602EC62F-14BC-4AFF-B113-F5C1A5D0DFB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311</TotalTime>
  <Words>1315</Words>
  <Application>Microsoft Office PowerPoint</Application>
  <PresentationFormat>Widescreen</PresentationFormat>
  <Paragraphs>252</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MS Gothic</vt:lpstr>
      <vt:lpstr>Arial</vt:lpstr>
      <vt:lpstr>Arial Unicode MS</vt:lpstr>
      <vt:lpstr>Times New Roman</vt:lpstr>
      <vt:lpstr>Trebuchet MS</vt:lpstr>
      <vt:lpstr>Wingdings 3</vt:lpstr>
      <vt:lpstr>Facet</vt:lpstr>
      <vt:lpstr>Professional Development and Staff Code of Conduct </vt:lpstr>
      <vt:lpstr>What Does NARR Say?</vt:lpstr>
      <vt:lpstr>What Does NARR Say?</vt:lpstr>
      <vt:lpstr>What Does NARR Say?</vt:lpstr>
      <vt:lpstr>Documents and Documenting</vt:lpstr>
      <vt:lpstr>Handbook and File </vt:lpstr>
      <vt:lpstr>Staff Code of Conduct-Do You Have a Policy? </vt:lpstr>
      <vt:lpstr>Staff Evaluation</vt:lpstr>
      <vt:lpstr>Self Assessment</vt:lpstr>
      <vt:lpstr>Training Topics</vt:lpstr>
      <vt:lpstr>Wisconsin Voices for Recovery</vt:lpstr>
      <vt:lpstr>Resources by Collations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Devine Giese</dc:creator>
  <cp:lastModifiedBy>Michelle Devine Giese</cp:lastModifiedBy>
  <cp:revision>16</cp:revision>
  <dcterms:created xsi:type="dcterms:W3CDTF">2022-03-17T16:06:24Z</dcterms:created>
  <dcterms:modified xsi:type="dcterms:W3CDTF">2022-03-18T03:01:13Z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0x010100E0777A17732C4A49836ACD26A04E3916</vt:lpwstr>
  </property>
</Properties>
</file>