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4"/>
  </p:notesMasterIdLst>
  <p:sldIdLst>
    <p:sldId id="264" r:id="rId5"/>
    <p:sldId id="312" r:id="rId6"/>
    <p:sldId id="313" r:id="rId7"/>
    <p:sldId id="314" r:id="rId8"/>
    <p:sldId id="315" r:id="rId9"/>
    <p:sldId id="316" r:id="rId10"/>
    <p:sldId id="317" r:id="rId11"/>
    <p:sldId id="318" r:id="rId12"/>
    <p:sldId id="31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19" autoAdjust="0"/>
  </p:normalViewPr>
  <p:slideViewPr>
    <p:cSldViewPr snapToGrid="0">
      <p:cViewPr varScale="1">
        <p:scale>
          <a:sx n="82" d="100"/>
          <a:sy n="82" d="100"/>
        </p:scale>
        <p:origin x="72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A66772-F185-4D58-B8BB-E9370D7A7A2B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49225C73-1633-42F1-AB3B-7CB183E5F8B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Promotes autonomy</a:t>
          </a:r>
        </a:p>
      </dgm:t>
    </dgm:pt>
    <dgm:pt modelId="{1A0E2090-1D4F-438A-8766-B6030CE01ADD}" type="parTrans" cxnId="{A9154303-8225-4248-91DC-1B0156A35F07}">
      <dgm:prSet/>
      <dgm:spPr/>
      <dgm:t>
        <a:bodyPr/>
        <a:lstStyle/>
        <a:p>
          <a:endParaRPr lang="en-US"/>
        </a:p>
      </dgm:t>
    </dgm:pt>
    <dgm:pt modelId="{9646853A-8964-4519-A5B1-0B7D18B2983D}" type="sibTrans" cxnId="{A9154303-8225-4248-91DC-1B0156A35F07}">
      <dgm:prSet/>
      <dgm:spPr/>
      <dgm:t>
        <a:bodyPr/>
        <a:lstStyle/>
        <a:p>
          <a:endParaRPr lang="en-US"/>
        </a:p>
      </dgm:t>
    </dgm:pt>
    <dgm:pt modelId="{1C383F32-22E8-4F62-A3E0-BDC3D5F4899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Develops trust</a:t>
          </a:r>
        </a:p>
      </dgm:t>
    </dgm:pt>
    <dgm:pt modelId="{A7920A2F-3244-4159-AF04-6A1D38B7B317}" type="parTrans" cxnId="{C4CCE57E-E871-46D6-BAD5-880252C95D22}">
      <dgm:prSet/>
      <dgm:spPr/>
      <dgm:t>
        <a:bodyPr/>
        <a:lstStyle/>
        <a:p>
          <a:endParaRPr lang="en-US"/>
        </a:p>
      </dgm:t>
    </dgm:pt>
    <dgm:pt modelId="{8500F72A-2C6D-4FDF-9C1D-CA691380EB0B}" type="sibTrans" cxnId="{C4CCE57E-E871-46D6-BAD5-880252C95D22}">
      <dgm:prSet/>
      <dgm:spPr/>
      <dgm:t>
        <a:bodyPr/>
        <a:lstStyle/>
        <a:p>
          <a:endParaRPr lang="en-US"/>
        </a:p>
      </dgm:t>
    </dgm:pt>
    <dgm:pt modelId="{40FC4FFE-8987-4A26-B7F4-8A516F18ADA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Builds self-esteem</a:t>
          </a:r>
        </a:p>
      </dgm:t>
    </dgm:pt>
    <dgm:pt modelId="{5B62599A-5C9B-48E7-896E-EA782AC60C8B}" type="sibTrans" cxnId="{C7AD8469-3C68-4AF9-AB82-79B0043AA120}">
      <dgm:prSet/>
      <dgm:spPr/>
      <dgm:t>
        <a:bodyPr/>
        <a:lstStyle/>
        <a:p>
          <a:endParaRPr lang="en-US"/>
        </a:p>
      </dgm:t>
    </dgm:pt>
    <dgm:pt modelId="{CAD7EF86-FB23-41F6-BF42-040B36DEFDB1}" type="parTrans" cxnId="{C7AD8469-3C68-4AF9-AB82-79B0043AA120}">
      <dgm:prSet/>
      <dgm:spPr/>
      <dgm:t>
        <a:bodyPr/>
        <a:lstStyle/>
        <a:p>
          <a:endParaRPr lang="en-US"/>
        </a:p>
      </dgm:t>
    </dgm:pt>
    <dgm:pt modelId="{B6056BFB-47D7-4C5F-BA11-2CB63C56A52D}" type="pres">
      <dgm:prSet presAssocID="{01A66772-F185-4D58-B8BB-E9370D7A7A2B}" presName="root" presStyleCnt="0">
        <dgm:presLayoutVars>
          <dgm:dir/>
          <dgm:resizeHandles val="exact"/>
        </dgm:presLayoutVars>
      </dgm:prSet>
      <dgm:spPr/>
    </dgm:pt>
    <dgm:pt modelId="{311B26C8-22B1-4363-B621-DD56FB7418C8}" type="pres">
      <dgm:prSet presAssocID="{40FC4FFE-8987-4A26-B7F4-8A516F18ADAE}" presName="compNode" presStyleCnt="0"/>
      <dgm:spPr/>
    </dgm:pt>
    <dgm:pt modelId="{A201D7A7-914C-4D24-8B82-EE40155AB0BE}" type="pres">
      <dgm:prSet presAssocID="{40FC4FFE-8987-4A26-B7F4-8A516F18ADAE}" presName="iconBgRect" presStyleLbl="bgShp" presStyleIdx="0" presStyleCnt="3"/>
      <dgm:spPr>
        <a:prstGeom prst="ellipse">
          <a:avLst/>
        </a:prstGeom>
      </dgm:spPr>
    </dgm:pt>
    <dgm:pt modelId="{8FA2F131-CD01-4CBD-B7A5-1B9B5E7F0402}" type="pres">
      <dgm:prSet presAssocID="{40FC4FFE-8987-4A26-B7F4-8A516F18ADA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owers in pot"/>
        </a:ext>
      </dgm:extLst>
    </dgm:pt>
    <dgm:pt modelId="{F755F00C-B2DB-4097-B4BC-8F1BACC938B7}" type="pres">
      <dgm:prSet presAssocID="{40FC4FFE-8987-4A26-B7F4-8A516F18ADAE}" presName="spaceRect" presStyleCnt="0"/>
      <dgm:spPr/>
    </dgm:pt>
    <dgm:pt modelId="{08F4E96D-0DB6-4476-8C51-7CC7EC2F227B}" type="pres">
      <dgm:prSet presAssocID="{40FC4FFE-8987-4A26-B7F4-8A516F18ADAE}" presName="textRect" presStyleLbl="revTx" presStyleIdx="0" presStyleCnt="3">
        <dgm:presLayoutVars>
          <dgm:chMax val="1"/>
          <dgm:chPref val="1"/>
        </dgm:presLayoutVars>
      </dgm:prSet>
      <dgm:spPr/>
    </dgm:pt>
    <dgm:pt modelId="{5AB3C10D-885E-4522-AB39-7ED4318D191A}" type="pres">
      <dgm:prSet presAssocID="{5B62599A-5C9B-48E7-896E-EA782AC60C8B}" presName="sibTrans" presStyleCnt="0"/>
      <dgm:spPr/>
    </dgm:pt>
    <dgm:pt modelId="{2F278BF9-E1B2-4A1C-B065-C19A7B904219}" type="pres">
      <dgm:prSet presAssocID="{49225C73-1633-42F1-AB3B-7CB183E5F8B8}" presName="compNode" presStyleCnt="0"/>
      <dgm:spPr/>
    </dgm:pt>
    <dgm:pt modelId="{543C18BC-1989-44B2-9862-C670C61D3452}" type="pres">
      <dgm:prSet presAssocID="{49225C73-1633-42F1-AB3B-7CB183E5F8B8}" presName="iconBgRect" presStyleLbl="bgShp" presStyleIdx="1" presStyleCnt="3"/>
      <dgm:spPr>
        <a:prstGeom prst="ellipse">
          <a:avLst/>
        </a:prstGeom>
      </dgm:spPr>
    </dgm:pt>
    <dgm:pt modelId="{E94F35BC-9C76-400A-BBCA-0032259E2E5A}" type="pres">
      <dgm:prSet presAssocID="{49225C73-1633-42F1-AB3B-7CB183E5F8B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503A6D04-9ADD-43CC-9847-497CD48F2D11}" type="pres">
      <dgm:prSet presAssocID="{49225C73-1633-42F1-AB3B-7CB183E5F8B8}" presName="spaceRect" presStyleCnt="0"/>
      <dgm:spPr/>
    </dgm:pt>
    <dgm:pt modelId="{20363298-B2A6-463D-A7BE-F9F67404E389}" type="pres">
      <dgm:prSet presAssocID="{49225C73-1633-42F1-AB3B-7CB183E5F8B8}" presName="textRect" presStyleLbl="revTx" presStyleIdx="1" presStyleCnt="3">
        <dgm:presLayoutVars>
          <dgm:chMax val="1"/>
          <dgm:chPref val="1"/>
        </dgm:presLayoutVars>
      </dgm:prSet>
      <dgm:spPr/>
    </dgm:pt>
    <dgm:pt modelId="{A47947BB-708D-4F7E-B072-3C2E42B34B24}" type="pres">
      <dgm:prSet presAssocID="{9646853A-8964-4519-A5B1-0B7D18B2983D}" presName="sibTrans" presStyleCnt="0"/>
      <dgm:spPr/>
    </dgm:pt>
    <dgm:pt modelId="{BDCD0AC9-D564-4025-AD8A-36664A6CBE31}" type="pres">
      <dgm:prSet presAssocID="{1C383F32-22E8-4F62-A3E0-BDC3D5F48992}" presName="compNode" presStyleCnt="0"/>
      <dgm:spPr/>
    </dgm:pt>
    <dgm:pt modelId="{5BDDFF18-9AEC-4E5E-B9AA-33D86F01A63E}" type="pres">
      <dgm:prSet presAssocID="{1C383F32-22E8-4F62-A3E0-BDC3D5F48992}" presName="iconBgRect" presStyleLbl="bgShp" presStyleIdx="2" presStyleCnt="3"/>
      <dgm:spPr>
        <a:prstGeom prst="ellipse">
          <a:avLst/>
        </a:prstGeom>
      </dgm:spPr>
    </dgm:pt>
    <dgm:pt modelId="{F09AEBFF-D2D3-4FFF-AD65-C3CEAEEB10F2}" type="pres">
      <dgm:prSet presAssocID="{1C383F32-22E8-4F62-A3E0-BDC3D5F4899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ee"/>
        </a:ext>
      </dgm:extLst>
    </dgm:pt>
    <dgm:pt modelId="{F2EBFBCF-0520-415A-A886-3C4F90D208EF}" type="pres">
      <dgm:prSet presAssocID="{1C383F32-22E8-4F62-A3E0-BDC3D5F48992}" presName="spaceRect" presStyleCnt="0"/>
      <dgm:spPr/>
    </dgm:pt>
    <dgm:pt modelId="{AB9CAFAA-6939-48A6-A89B-19D1A94B9EA1}" type="pres">
      <dgm:prSet presAssocID="{1C383F32-22E8-4F62-A3E0-BDC3D5F48992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A9154303-8225-4248-91DC-1B0156A35F07}" srcId="{01A66772-F185-4D58-B8BB-E9370D7A7A2B}" destId="{49225C73-1633-42F1-AB3B-7CB183E5F8B8}" srcOrd="1" destOrd="0" parTransId="{1A0E2090-1D4F-438A-8766-B6030CE01ADD}" sibTransId="{9646853A-8964-4519-A5B1-0B7D18B2983D}"/>
    <dgm:cxn modelId="{BA953D32-2DFF-47FE-AF26-C6B9E63D38DF}" type="presOf" srcId="{49225C73-1633-42F1-AB3B-7CB183E5F8B8}" destId="{20363298-B2A6-463D-A7BE-F9F67404E389}" srcOrd="0" destOrd="0" presId="urn:microsoft.com/office/officeart/2018/5/layout/IconLeafLabelList"/>
    <dgm:cxn modelId="{EC450542-0ED9-4BD6-9E85-5709B80794C5}" type="presOf" srcId="{01A66772-F185-4D58-B8BB-E9370D7A7A2B}" destId="{B6056BFB-47D7-4C5F-BA11-2CB63C56A52D}" srcOrd="0" destOrd="0" presId="urn:microsoft.com/office/officeart/2018/5/layout/IconLeafLabelList"/>
    <dgm:cxn modelId="{C7AD8469-3C68-4AF9-AB82-79B0043AA120}" srcId="{01A66772-F185-4D58-B8BB-E9370D7A7A2B}" destId="{40FC4FFE-8987-4A26-B7F4-8A516F18ADAE}" srcOrd="0" destOrd="0" parTransId="{CAD7EF86-FB23-41F6-BF42-040B36DEFDB1}" sibTransId="{5B62599A-5C9B-48E7-896E-EA782AC60C8B}"/>
    <dgm:cxn modelId="{C4CCE57E-E871-46D6-BAD5-880252C95D22}" srcId="{01A66772-F185-4D58-B8BB-E9370D7A7A2B}" destId="{1C383F32-22E8-4F62-A3E0-BDC3D5F48992}" srcOrd="2" destOrd="0" parTransId="{A7920A2F-3244-4159-AF04-6A1D38B7B317}" sibTransId="{8500F72A-2C6D-4FDF-9C1D-CA691380EB0B}"/>
    <dgm:cxn modelId="{D55FAE9C-CF3C-44F3-9D1E-DE6DF574E6D9}" type="presOf" srcId="{1C383F32-22E8-4F62-A3E0-BDC3D5F48992}" destId="{AB9CAFAA-6939-48A6-A89B-19D1A94B9EA1}" srcOrd="0" destOrd="0" presId="urn:microsoft.com/office/officeart/2018/5/layout/IconLeafLabelList"/>
    <dgm:cxn modelId="{A85983B4-FADF-419C-BC71-B5F0871C3055}" type="presOf" srcId="{40FC4FFE-8987-4A26-B7F4-8A516F18ADAE}" destId="{08F4E96D-0DB6-4476-8C51-7CC7EC2F227B}" srcOrd="0" destOrd="0" presId="urn:microsoft.com/office/officeart/2018/5/layout/IconLeafLabelList"/>
    <dgm:cxn modelId="{A3E74EE8-8900-4EBD-8983-3BF0AFD6DCC7}" type="presParOf" srcId="{B6056BFB-47D7-4C5F-BA11-2CB63C56A52D}" destId="{311B26C8-22B1-4363-B621-DD56FB7418C8}" srcOrd="0" destOrd="0" presId="urn:microsoft.com/office/officeart/2018/5/layout/IconLeafLabelList"/>
    <dgm:cxn modelId="{044EA9E0-B51B-492A-BE32-015CEAD0BAC9}" type="presParOf" srcId="{311B26C8-22B1-4363-B621-DD56FB7418C8}" destId="{A201D7A7-914C-4D24-8B82-EE40155AB0BE}" srcOrd="0" destOrd="0" presId="urn:microsoft.com/office/officeart/2018/5/layout/IconLeafLabelList"/>
    <dgm:cxn modelId="{08373EC6-14CB-429D-9495-F32683B931D7}" type="presParOf" srcId="{311B26C8-22B1-4363-B621-DD56FB7418C8}" destId="{8FA2F131-CD01-4CBD-B7A5-1B9B5E7F0402}" srcOrd="1" destOrd="0" presId="urn:microsoft.com/office/officeart/2018/5/layout/IconLeafLabelList"/>
    <dgm:cxn modelId="{9AB500F0-62A2-4E73-B4F4-5056804C8D6A}" type="presParOf" srcId="{311B26C8-22B1-4363-B621-DD56FB7418C8}" destId="{F755F00C-B2DB-4097-B4BC-8F1BACC938B7}" srcOrd="2" destOrd="0" presId="urn:microsoft.com/office/officeart/2018/5/layout/IconLeafLabelList"/>
    <dgm:cxn modelId="{676606A7-6564-4CEB-ACE0-4FF9A3A04E67}" type="presParOf" srcId="{311B26C8-22B1-4363-B621-DD56FB7418C8}" destId="{08F4E96D-0DB6-4476-8C51-7CC7EC2F227B}" srcOrd="3" destOrd="0" presId="urn:microsoft.com/office/officeart/2018/5/layout/IconLeafLabelList"/>
    <dgm:cxn modelId="{EAE0F94A-A454-4049-84F7-9EC90E847A03}" type="presParOf" srcId="{B6056BFB-47D7-4C5F-BA11-2CB63C56A52D}" destId="{5AB3C10D-885E-4522-AB39-7ED4318D191A}" srcOrd="1" destOrd="0" presId="urn:microsoft.com/office/officeart/2018/5/layout/IconLeafLabelList"/>
    <dgm:cxn modelId="{B0B5B21A-5ADD-4500-9A67-9B26AF543EBA}" type="presParOf" srcId="{B6056BFB-47D7-4C5F-BA11-2CB63C56A52D}" destId="{2F278BF9-E1B2-4A1C-B065-C19A7B904219}" srcOrd="2" destOrd="0" presId="urn:microsoft.com/office/officeart/2018/5/layout/IconLeafLabelList"/>
    <dgm:cxn modelId="{11FEAF2C-54F7-4E9C-A1D6-5FA0BF7F3665}" type="presParOf" srcId="{2F278BF9-E1B2-4A1C-B065-C19A7B904219}" destId="{543C18BC-1989-44B2-9862-C670C61D3452}" srcOrd="0" destOrd="0" presId="urn:microsoft.com/office/officeart/2018/5/layout/IconLeafLabelList"/>
    <dgm:cxn modelId="{92C17ECB-A80D-4A0E-95CF-40A53D32275F}" type="presParOf" srcId="{2F278BF9-E1B2-4A1C-B065-C19A7B904219}" destId="{E94F35BC-9C76-400A-BBCA-0032259E2E5A}" srcOrd="1" destOrd="0" presId="urn:microsoft.com/office/officeart/2018/5/layout/IconLeafLabelList"/>
    <dgm:cxn modelId="{54E5AE33-4BE6-44E7-871B-1103A0BA7A56}" type="presParOf" srcId="{2F278BF9-E1B2-4A1C-B065-C19A7B904219}" destId="{503A6D04-9ADD-43CC-9847-497CD48F2D11}" srcOrd="2" destOrd="0" presId="urn:microsoft.com/office/officeart/2018/5/layout/IconLeafLabelList"/>
    <dgm:cxn modelId="{3575FCA0-4FCE-460A-8D84-2C767D311A20}" type="presParOf" srcId="{2F278BF9-E1B2-4A1C-B065-C19A7B904219}" destId="{20363298-B2A6-463D-A7BE-F9F67404E389}" srcOrd="3" destOrd="0" presId="urn:microsoft.com/office/officeart/2018/5/layout/IconLeafLabelList"/>
    <dgm:cxn modelId="{4FD22448-C17B-4C43-BAB3-A0B7AA9BCE0D}" type="presParOf" srcId="{B6056BFB-47D7-4C5F-BA11-2CB63C56A52D}" destId="{A47947BB-708D-4F7E-B072-3C2E42B34B24}" srcOrd="3" destOrd="0" presId="urn:microsoft.com/office/officeart/2018/5/layout/IconLeafLabelList"/>
    <dgm:cxn modelId="{75E30F4F-0E76-457B-9D4F-CDE27C2F7F77}" type="presParOf" srcId="{B6056BFB-47D7-4C5F-BA11-2CB63C56A52D}" destId="{BDCD0AC9-D564-4025-AD8A-36664A6CBE31}" srcOrd="4" destOrd="0" presId="urn:microsoft.com/office/officeart/2018/5/layout/IconLeafLabelList"/>
    <dgm:cxn modelId="{C6A367E7-6A7C-42CB-94E4-8EA78AEF87BF}" type="presParOf" srcId="{BDCD0AC9-D564-4025-AD8A-36664A6CBE31}" destId="{5BDDFF18-9AEC-4E5E-B9AA-33D86F01A63E}" srcOrd="0" destOrd="0" presId="urn:microsoft.com/office/officeart/2018/5/layout/IconLeafLabelList"/>
    <dgm:cxn modelId="{B180CBEB-FA9F-4E52-8CA3-A65CB80BB91B}" type="presParOf" srcId="{BDCD0AC9-D564-4025-AD8A-36664A6CBE31}" destId="{F09AEBFF-D2D3-4FFF-AD65-C3CEAEEB10F2}" srcOrd="1" destOrd="0" presId="urn:microsoft.com/office/officeart/2018/5/layout/IconLeafLabelList"/>
    <dgm:cxn modelId="{170B020E-1E19-4EB4-A72C-4FCF01A7DD7E}" type="presParOf" srcId="{BDCD0AC9-D564-4025-AD8A-36664A6CBE31}" destId="{F2EBFBCF-0520-415A-A886-3C4F90D208EF}" srcOrd="2" destOrd="0" presId="urn:microsoft.com/office/officeart/2018/5/layout/IconLeafLabelList"/>
    <dgm:cxn modelId="{CADD8F7D-722C-42A0-AF21-39A3559F8D7B}" type="presParOf" srcId="{BDCD0AC9-D564-4025-AD8A-36664A6CBE31}" destId="{AB9CAFAA-6939-48A6-A89B-19D1A94B9EA1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01D7A7-914C-4D24-8B82-EE40155AB0BE}">
      <dsp:nvSpPr>
        <dsp:cNvPr id="0" name=""/>
        <dsp:cNvSpPr/>
      </dsp:nvSpPr>
      <dsp:spPr>
        <a:xfrm>
          <a:off x="616949" y="340539"/>
          <a:ext cx="1818562" cy="181856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A2F131-CD01-4CBD-B7A5-1B9B5E7F0402}">
      <dsp:nvSpPr>
        <dsp:cNvPr id="0" name=""/>
        <dsp:cNvSpPr/>
      </dsp:nvSpPr>
      <dsp:spPr>
        <a:xfrm>
          <a:off x="1004512" y="728102"/>
          <a:ext cx="1043437" cy="10434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F4E96D-0DB6-4476-8C51-7CC7EC2F227B}">
      <dsp:nvSpPr>
        <dsp:cNvPr id="0" name=""/>
        <dsp:cNvSpPr/>
      </dsp:nvSpPr>
      <dsp:spPr>
        <a:xfrm>
          <a:off x="35606" y="2725540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 dirty="0"/>
            <a:t>Builds self-esteem</a:t>
          </a:r>
        </a:p>
      </dsp:txBody>
      <dsp:txXfrm>
        <a:off x="35606" y="2725540"/>
        <a:ext cx="2981250" cy="720000"/>
      </dsp:txXfrm>
    </dsp:sp>
    <dsp:sp modelId="{543C18BC-1989-44B2-9862-C670C61D3452}">
      <dsp:nvSpPr>
        <dsp:cNvPr id="0" name=""/>
        <dsp:cNvSpPr/>
      </dsp:nvSpPr>
      <dsp:spPr>
        <a:xfrm>
          <a:off x="4119918" y="340539"/>
          <a:ext cx="1818562" cy="181856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4F35BC-9C76-400A-BBCA-0032259E2E5A}">
      <dsp:nvSpPr>
        <dsp:cNvPr id="0" name=""/>
        <dsp:cNvSpPr/>
      </dsp:nvSpPr>
      <dsp:spPr>
        <a:xfrm>
          <a:off x="4507481" y="728102"/>
          <a:ext cx="1043437" cy="10434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363298-B2A6-463D-A7BE-F9F67404E389}">
      <dsp:nvSpPr>
        <dsp:cNvPr id="0" name=""/>
        <dsp:cNvSpPr/>
      </dsp:nvSpPr>
      <dsp:spPr>
        <a:xfrm>
          <a:off x="3538574" y="2725540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 dirty="0"/>
            <a:t>Promotes autonomy</a:t>
          </a:r>
        </a:p>
      </dsp:txBody>
      <dsp:txXfrm>
        <a:off x="3538574" y="2725540"/>
        <a:ext cx="2981250" cy="720000"/>
      </dsp:txXfrm>
    </dsp:sp>
    <dsp:sp modelId="{5BDDFF18-9AEC-4E5E-B9AA-33D86F01A63E}">
      <dsp:nvSpPr>
        <dsp:cNvPr id="0" name=""/>
        <dsp:cNvSpPr/>
      </dsp:nvSpPr>
      <dsp:spPr>
        <a:xfrm>
          <a:off x="7622887" y="340539"/>
          <a:ext cx="1818562" cy="181856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9AEBFF-D2D3-4FFF-AD65-C3CEAEEB10F2}">
      <dsp:nvSpPr>
        <dsp:cNvPr id="0" name=""/>
        <dsp:cNvSpPr/>
      </dsp:nvSpPr>
      <dsp:spPr>
        <a:xfrm>
          <a:off x="8010450" y="728102"/>
          <a:ext cx="1043437" cy="104343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9CAFAA-6939-48A6-A89B-19D1A94B9EA1}">
      <dsp:nvSpPr>
        <dsp:cNvPr id="0" name=""/>
        <dsp:cNvSpPr/>
      </dsp:nvSpPr>
      <dsp:spPr>
        <a:xfrm>
          <a:off x="7041543" y="2725540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300" kern="1200" dirty="0"/>
            <a:t>Develops trust</a:t>
          </a:r>
        </a:p>
      </dsp:txBody>
      <dsp:txXfrm>
        <a:off x="7041543" y="2725540"/>
        <a:ext cx="29812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6DBDFE-DD3D-4291-A404-1B97A83A6EA8}" type="datetimeFigureOut">
              <a:rPr lang="en-US" smtClean="0"/>
              <a:t>3/17/2022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456DE3-4E01-4AFD-AD42-42312842ED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96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EA074-24A7-4657-AE02-A51F68EA6A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870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EA074-24A7-4657-AE02-A51F68EA6A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904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3/17/2022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701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3/17/2022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881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3/17/2022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732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3/17/2022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582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3/17/2022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732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3/17/2022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587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3/17/2022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327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3/17/2022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160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3/17/2022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9103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3/17/2022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9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2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lower illustrations">
            <a:extLst>
              <a:ext uri="{FF2B5EF4-FFF2-40B4-BE49-F238E27FC236}">
                <a16:creationId xmlns:a16="http://schemas.microsoft.com/office/drawing/2014/main" id="{46768272-0F6A-4E58-A45C-F10D015D89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-839"/>
            <a:ext cx="12191980" cy="6858000"/>
          </a:xfrm>
          <a:prstGeom prst="rect">
            <a:avLst/>
          </a:prstGeom>
        </p:spPr>
      </p:pic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BF9FFE17-DE95-4821-ACC1-B90C95449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3CF76AF-FF72-4430-A772-058403290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132" y="2091263"/>
            <a:ext cx="8649738" cy="2590800"/>
          </a:xfrm>
        </p:spPr>
        <p:txBody>
          <a:bodyPr>
            <a:normAutofit/>
          </a:bodyPr>
          <a:lstStyle/>
          <a:p>
            <a:r>
              <a:rPr lang="en-US" sz="6800" dirty="0"/>
              <a:t>Resident centered policy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1130" y="4516016"/>
            <a:ext cx="8652788" cy="623247"/>
          </a:xfrm>
        </p:spPr>
        <p:txBody>
          <a:bodyPr>
            <a:normAutofit fontScale="85000" lnSpcReduction="20000"/>
          </a:bodyPr>
          <a:lstStyle/>
          <a:p>
            <a:pPr>
              <a:spcAft>
                <a:spcPts val="600"/>
              </a:spcAft>
            </a:pPr>
            <a:r>
              <a:rPr lang="en-US" sz="1800" dirty="0"/>
              <a:t>Tom Vonck, CPS</a:t>
            </a:r>
          </a:p>
          <a:p>
            <a:pPr>
              <a:spcAft>
                <a:spcPts val="600"/>
              </a:spcAft>
            </a:pPr>
            <a:r>
              <a:rPr lang="en-US" sz="1800" dirty="0"/>
              <a:t>Project Director, WASH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B1C8180-2FDD-4202-8C45-4057CB1AB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6E86CC6-13EA-4A88-86AD-CF27BF52C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3F80B441-4F7D-4B40-8A13-FED03A1F3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70C7FD1A-44B1-4E4C-B0C9-A8103DCCD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28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47F5C-50EC-416A-AE8C-6F6BB4225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b="1" dirty="0"/>
              <a:t>Resident Centered Policy </a:t>
            </a:r>
          </a:p>
        </p:txBody>
      </p:sp>
      <p:graphicFrame>
        <p:nvGraphicFramePr>
          <p:cNvPr id="4" name="Content Placeholder 2" descr="SmartArt graphic">
            <a:extLst>
              <a:ext uri="{FF2B5EF4-FFF2-40B4-BE49-F238E27FC236}">
                <a16:creationId xmlns:a16="http://schemas.microsoft.com/office/drawing/2014/main" id="{59F5A1AC-D08D-42AE-B94A-1CAFB517D8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8859238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92257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81E8C-4E1F-45D9-BB3E-296351864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</a:t>
            </a:r>
            <a:r>
              <a:rPr lang="en-US" b="1" dirty="0"/>
              <a:t>Self-Esteem</a:t>
            </a:r>
            <a:r>
              <a:rPr lang="en-US" dirty="0"/>
              <a:t> and </a:t>
            </a:r>
            <a:r>
              <a:rPr lang="en-US" b="1" dirty="0"/>
              <a:t>Self-Efficacy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0B96D-4684-4A0B-BE39-CA85AB6964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Policies written for the resident can be written </a:t>
            </a:r>
            <a:r>
              <a:rPr lang="en-US" sz="2400" i="1" dirty="0"/>
              <a:t>to</a:t>
            </a:r>
            <a:r>
              <a:rPr lang="en-US" sz="2400" dirty="0"/>
              <a:t> the residents</a:t>
            </a:r>
          </a:p>
          <a:p>
            <a:r>
              <a:rPr lang="en-US" sz="2400" dirty="0"/>
              <a:t>2</a:t>
            </a:r>
            <a:r>
              <a:rPr lang="en-US" sz="2400" baseline="30000" dirty="0"/>
              <a:t>nd</a:t>
            </a:r>
            <a:r>
              <a:rPr lang="en-US" sz="2400" dirty="0"/>
              <a:t> person </a:t>
            </a:r>
          </a:p>
          <a:p>
            <a:r>
              <a:rPr lang="en-US" sz="2400" dirty="0"/>
              <a:t>“What can </a:t>
            </a:r>
            <a:r>
              <a:rPr lang="en-US" sz="2400" i="1" dirty="0"/>
              <a:t>you</a:t>
            </a:r>
            <a:r>
              <a:rPr lang="en-US" sz="2400" dirty="0"/>
              <a:t> expect upon move-in”</a:t>
            </a:r>
          </a:p>
          <a:p>
            <a:r>
              <a:rPr lang="en-US" sz="2400" dirty="0"/>
              <a:t>Resident Rights</a:t>
            </a:r>
          </a:p>
        </p:txBody>
      </p:sp>
    </p:spTree>
    <p:extLst>
      <p:ext uri="{BB962C8B-B14F-4D97-AF65-F5344CB8AC3E}">
        <p14:creationId xmlns:p14="http://schemas.microsoft.com/office/powerpoint/2010/main" val="1131076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17977-1CD3-4D6E-A117-EF48997B2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Establishing </a:t>
            </a:r>
            <a:r>
              <a:rPr lang="en-US" b="1" dirty="0"/>
              <a:t>Autonomy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C74D4E-7166-47B2-A02B-FE55F789FA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Shifting from complying with </a:t>
            </a:r>
            <a:r>
              <a:rPr lang="en-US" sz="2400" i="1" dirty="0"/>
              <a:t>external </a:t>
            </a:r>
            <a:r>
              <a:rPr lang="en-US" sz="2400" dirty="0"/>
              <a:t>authority to finding authority within themselves</a:t>
            </a:r>
          </a:p>
          <a:p>
            <a:r>
              <a:rPr lang="en-US" sz="2400" dirty="0"/>
              <a:t>Validating residents’ sense of agency</a:t>
            </a:r>
          </a:p>
          <a:p>
            <a:r>
              <a:rPr lang="en-US" sz="2400" dirty="0"/>
              <a:t>Building intrinsic motivation</a:t>
            </a:r>
          </a:p>
        </p:txBody>
      </p:sp>
    </p:spTree>
    <p:extLst>
      <p:ext uri="{BB962C8B-B14F-4D97-AF65-F5344CB8AC3E}">
        <p14:creationId xmlns:p14="http://schemas.microsoft.com/office/powerpoint/2010/main" val="3836587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621CF-14EC-4D7F-AB89-CC52D29FF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Setting a </a:t>
            </a:r>
            <a:r>
              <a:rPr lang="en-US" b="1" dirty="0"/>
              <a:t>Tone</a:t>
            </a:r>
            <a:r>
              <a:rPr lang="en-US" dirty="0"/>
              <a:t> </a:t>
            </a:r>
            <a:r>
              <a:rPr lang="en-US" b="1" dirty="0"/>
              <a:t>of</a:t>
            </a:r>
            <a:r>
              <a:rPr lang="en-US" dirty="0"/>
              <a:t> </a:t>
            </a:r>
            <a:r>
              <a:rPr lang="en-US" b="1" dirty="0"/>
              <a:t>Trust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18364F-5B04-490E-BE5B-27F9FF9C64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Establishing and upholding residents’ rights</a:t>
            </a:r>
          </a:p>
          <a:p>
            <a:r>
              <a:rPr lang="en-US" sz="2400" dirty="0"/>
              <a:t>Maintaining well-defined relationship</a:t>
            </a:r>
          </a:p>
          <a:p>
            <a:r>
              <a:rPr lang="en-US" sz="2400" dirty="0"/>
              <a:t>Allows for clear communication of expectations</a:t>
            </a:r>
          </a:p>
        </p:txBody>
      </p:sp>
    </p:spTree>
    <p:extLst>
      <p:ext uri="{BB962C8B-B14F-4D97-AF65-F5344CB8AC3E}">
        <p14:creationId xmlns:p14="http://schemas.microsoft.com/office/powerpoint/2010/main" val="1214657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C29C5-4776-40CF-BF38-85DAA49C1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Speaking from </a:t>
            </a:r>
            <a:r>
              <a:rPr lang="en-US" b="1" dirty="0"/>
              <a:t>Experience</a:t>
            </a:r>
          </a:p>
        </p:txBody>
      </p:sp>
      <p:pic>
        <p:nvPicPr>
          <p:cNvPr id="5" name="Content Placeholder 4" descr="A picture containing grass, outdoor, tree, sky&#10;&#10;Description automatically generated">
            <a:extLst>
              <a:ext uri="{FF2B5EF4-FFF2-40B4-BE49-F238E27FC236}">
                <a16:creationId xmlns:a16="http://schemas.microsoft.com/office/drawing/2014/main" id="{152B7D10-A676-45BF-9978-71CFF13EA8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6195" y="2103438"/>
            <a:ext cx="8819610" cy="3849687"/>
          </a:xfrm>
        </p:spPr>
      </p:pic>
    </p:spTree>
    <p:extLst>
      <p:ext uri="{BB962C8B-B14F-4D97-AF65-F5344CB8AC3E}">
        <p14:creationId xmlns:p14="http://schemas.microsoft.com/office/powerpoint/2010/main" val="3388203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51A24-D40B-4768-BA4F-0A63769D0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NARR Core Principles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49884-0DE4-4C26-B9CD-AD1F031E07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B. Uphold Residents’ Rights</a:t>
            </a:r>
          </a:p>
          <a:p>
            <a:r>
              <a:rPr lang="en-US" sz="1800" dirty="0"/>
              <a:t>C. Create a culture of </a:t>
            </a:r>
            <a:r>
              <a:rPr lang="en-US" sz="1800" b="1" dirty="0"/>
              <a:t>empowerment</a:t>
            </a:r>
            <a:r>
              <a:rPr lang="en-US" sz="1800" dirty="0"/>
              <a:t> where residents engage In governance and leadership</a:t>
            </a:r>
          </a:p>
          <a:p>
            <a:r>
              <a:rPr lang="en-US" sz="1800" dirty="0"/>
              <a:t>E. Provide a home-like environment </a:t>
            </a:r>
          </a:p>
          <a:p>
            <a:r>
              <a:rPr lang="en-US" sz="1800" dirty="0"/>
              <a:t>F. Promote a safe and healthy environment</a:t>
            </a:r>
          </a:p>
          <a:p>
            <a:pPr lvl="1"/>
            <a:r>
              <a:rPr lang="en-US" sz="1400" dirty="0"/>
              <a:t>E/F Can be written as resident expectations</a:t>
            </a:r>
          </a:p>
          <a:p>
            <a:r>
              <a:rPr lang="en-US" sz="1800" dirty="0"/>
              <a:t>G. Facilitate active recovery and recovery community </a:t>
            </a:r>
            <a:r>
              <a:rPr lang="en-US" sz="1800" b="1" dirty="0"/>
              <a:t>engagement</a:t>
            </a:r>
            <a:r>
              <a:rPr lang="en-US" sz="1800" dirty="0"/>
              <a:t> </a:t>
            </a:r>
          </a:p>
          <a:p>
            <a:r>
              <a:rPr lang="en-US" sz="1800" dirty="0"/>
              <a:t>I. Cultivate the resident’s sense of </a:t>
            </a:r>
            <a:r>
              <a:rPr lang="en-US" sz="1800" b="1" dirty="0"/>
              <a:t>belonging</a:t>
            </a:r>
            <a:r>
              <a:rPr lang="en-US" sz="1800" dirty="0"/>
              <a:t> and </a:t>
            </a:r>
            <a:r>
              <a:rPr lang="en-US" sz="1800" b="1" dirty="0"/>
              <a:t>responsibility</a:t>
            </a:r>
            <a:r>
              <a:rPr lang="en-US" sz="1800" dirty="0"/>
              <a:t> for community</a:t>
            </a:r>
          </a:p>
        </p:txBody>
      </p:sp>
    </p:spTree>
    <p:extLst>
      <p:ext uri="{BB962C8B-B14F-4D97-AF65-F5344CB8AC3E}">
        <p14:creationId xmlns:p14="http://schemas.microsoft.com/office/powerpoint/2010/main" val="269883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8484C-73A4-4574-B379-13060B730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Practice</a:t>
            </a:r>
            <a:r>
              <a:rPr lang="en-US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1119C1-6CFB-42CA-A8CD-525A0738C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837" y="2103120"/>
            <a:ext cx="11187403" cy="3849624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sz="1600" dirty="0"/>
              <a:t>“Client records will be kept securely, with access limited to authorized staff.”</a:t>
            </a:r>
          </a:p>
          <a:p>
            <a:pPr>
              <a:lnSpc>
                <a:spcPct val="200000"/>
              </a:lnSpc>
            </a:pPr>
            <a:r>
              <a:rPr lang="en-US" sz="1600" dirty="0"/>
              <a:t>“Resident and community privacy and confidentiality will be maintained, including on social media.”</a:t>
            </a:r>
          </a:p>
          <a:p>
            <a:pPr>
              <a:lnSpc>
                <a:spcPct val="200000"/>
              </a:lnSpc>
            </a:pPr>
            <a:r>
              <a:rPr lang="en-US" sz="1600" dirty="0"/>
              <a:t>“Residents have the right to file formal complaints through an outlined grievance policy.”</a:t>
            </a:r>
          </a:p>
          <a:p>
            <a:pPr>
              <a:lnSpc>
                <a:spcPct val="200000"/>
              </a:lnSpc>
            </a:pPr>
            <a:r>
              <a:rPr lang="en-US" sz="1600" dirty="0"/>
              <a:t>“Regular recovery planning sessions scheduled with clients to ensure individualized approach and exit strategy.”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845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EC5CF-0B68-4151-BA7E-796751CCB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16A931-D79B-4B5C-A730-C20125271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919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Savon">
      <a:majorFont>
        <a:latin typeface="Avenir Next LT Pro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46">
    <a:dk1>
      <a:sysClr val="windowText" lastClr="000000"/>
    </a:dk1>
    <a:lt1>
      <a:sysClr val="window" lastClr="FFFFFF"/>
    </a:lt1>
    <a:dk2>
      <a:srgbClr val="121316"/>
    </a:dk2>
    <a:lt2>
      <a:srgbClr val="FEFCF7"/>
    </a:lt2>
    <a:accent1>
      <a:srgbClr val="8394A4"/>
    </a:accent1>
    <a:accent2>
      <a:srgbClr val="65739F"/>
    </a:accent2>
    <a:accent3>
      <a:srgbClr val="B2AC8A"/>
    </a:accent3>
    <a:accent4>
      <a:srgbClr val="879BB3"/>
    </a:accent4>
    <a:accent5>
      <a:srgbClr val="D7B579"/>
    </a:accent5>
    <a:accent6>
      <a:srgbClr val="8A9B89"/>
    </a:accent6>
    <a:hlink>
      <a:srgbClr val="85C4D2"/>
    </a:hlink>
    <a:folHlink>
      <a:srgbClr val="8E8CA7"/>
    </a:folHlink>
  </a:clrScheme>
</a:themeOverride>
</file>

<file path=ppt/theme/themeOverride2.xml><?xml version="1.0" encoding="utf-8"?>
<a:themeOverride xmlns:a="http://schemas.openxmlformats.org/drawingml/2006/main">
  <a:clrScheme name="Custom 46">
    <a:dk1>
      <a:sysClr val="windowText" lastClr="000000"/>
    </a:dk1>
    <a:lt1>
      <a:sysClr val="window" lastClr="FFFFFF"/>
    </a:lt1>
    <a:dk2>
      <a:srgbClr val="121316"/>
    </a:dk2>
    <a:lt2>
      <a:srgbClr val="FEFCF7"/>
    </a:lt2>
    <a:accent1>
      <a:srgbClr val="8394A4"/>
    </a:accent1>
    <a:accent2>
      <a:srgbClr val="65739F"/>
    </a:accent2>
    <a:accent3>
      <a:srgbClr val="B2AC8A"/>
    </a:accent3>
    <a:accent4>
      <a:srgbClr val="879BB3"/>
    </a:accent4>
    <a:accent5>
      <a:srgbClr val="D7B579"/>
    </a:accent5>
    <a:accent6>
      <a:srgbClr val="8A9B89"/>
    </a:accent6>
    <a:hlink>
      <a:srgbClr val="85C4D2"/>
    </a:hlink>
    <a:folHlink>
      <a:srgbClr val="8E8CA7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259D436-C82E-43E0-8A01-53DF9CED603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46BCBFB-BBC7-42F1-95CD-058E172363A0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1F91CDEB-92ED-41DC-BF33-2916A76876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{FA754612-9C87-4D7D-9992-BE5C564862CB}tf11531919_win32</Template>
  <TotalTime>76</TotalTime>
  <Words>226</Words>
  <Application>Microsoft Office PowerPoint</Application>
  <PresentationFormat>Widescreen</PresentationFormat>
  <Paragraphs>37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Avenir Next LT Pro</vt:lpstr>
      <vt:lpstr>Avenir Next LT Pro Light</vt:lpstr>
      <vt:lpstr>Calibri</vt:lpstr>
      <vt:lpstr>Garamond</vt:lpstr>
      <vt:lpstr>SavonVTI</vt:lpstr>
      <vt:lpstr>Resident centered policy</vt:lpstr>
      <vt:lpstr>Resident Centered Policy </vt:lpstr>
      <vt:lpstr>Building Self-Esteem and Self-Efficacy</vt:lpstr>
      <vt:lpstr>Establishing Autonomy</vt:lpstr>
      <vt:lpstr>Setting a Tone of Trust</vt:lpstr>
      <vt:lpstr>Speaking from Experience</vt:lpstr>
      <vt:lpstr>NARR Core Principles</vt:lpstr>
      <vt:lpstr>Practice:</vt:lpstr>
      <vt:lpstr>Discussion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Resident centered policy</dc:title>
  <dc:creator>Tom Vonck</dc:creator>
  <cp:lastModifiedBy>Tom Vonck</cp:lastModifiedBy>
  <cp:revision>1</cp:revision>
  <dcterms:created xsi:type="dcterms:W3CDTF">2022-03-17T14:41:58Z</dcterms:created>
  <dcterms:modified xsi:type="dcterms:W3CDTF">2022-03-17T15:58:54Z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