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65" r:id="rId2"/>
    <p:sldId id="327" r:id="rId3"/>
    <p:sldId id="328" r:id="rId4"/>
    <p:sldId id="343" r:id="rId5"/>
    <p:sldId id="329" r:id="rId6"/>
    <p:sldId id="320" r:id="rId7"/>
    <p:sldId id="323" r:id="rId8"/>
    <p:sldId id="333" r:id="rId9"/>
    <p:sldId id="334" r:id="rId10"/>
    <p:sldId id="330" r:id="rId11"/>
    <p:sldId id="344" r:id="rId12"/>
    <p:sldId id="341" r:id="rId13"/>
    <p:sldId id="342" r:id="rId14"/>
    <p:sldId id="345" r:id="rId15"/>
    <p:sldId id="332" r:id="rId16"/>
    <p:sldId id="322" r:id="rId17"/>
    <p:sldId id="336" r:id="rId18"/>
    <p:sldId id="337" r:id="rId19"/>
    <p:sldId id="338" r:id="rId20"/>
    <p:sldId id="335" r:id="rId21"/>
    <p:sldId id="324" r:id="rId22"/>
    <p:sldId id="325" r:id="rId23"/>
    <p:sldId id="346" r:id="rId24"/>
    <p:sldId id="326" r:id="rId25"/>
    <p:sldId id="347" r:id="rId26"/>
  </p:sldIdLst>
  <p:sldSz cx="12188825"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29" autoAdjust="0"/>
  </p:normalViewPr>
  <p:slideViewPr>
    <p:cSldViewPr showGuides="1">
      <p:cViewPr varScale="1">
        <p:scale>
          <a:sx n="104" d="100"/>
          <a:sy n="104" d="100"/>
        </p:scale>
        <p:origin x="732" y="108"/>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5/22/2023</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5/22/2023</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8</a:t>
            </a:fld>
            <a:endParaRPr lang="en-US" dirty="0"/>
          </a:p>
        </p:txBody>
      </p:sp>
    </p:spTree>
    <p:extLst>
      <p:ext uri="{BB962C8B-B14F-4D97-AF65-F5344CB8AC3E}">
        <p14:creationId xmlns:p14="http://schemas.microsoft.com/office/powerpoint/2010/main" val="1190586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Officer positions are open to all members, anyone interested should fill out an application and be prepared to give a 3 minute speech</a:t>
            </a:r>
          </a:p>
          <a:p>
            <a:endParaRPr lang="en-US" dirty="0"/>
          </a:p>
          <a:p>
            <a:r>
              <a:rPr lang="en-US" dirty="0"/>
              <a:t>Committees allow all members to be part of the function on the club, even if they are not officers</a:t>
            </a:r>
          </a:p>
        </p:txBody>
      </p:sp>
      <p:sp>
        <p:nvSpPr>
          <p:cNvPr id="4" name="Slide Number Placeholder 3"/>
          <p:cNvSpPr>
            <a:spLocks noGrp="1"/>
          </p:cNvSpPr>
          <p:nvPr>
            <p:ph type="sldNum" sz="quarter" idx="5"/>
          </p:nvPr>
        </p:nvSpPr>
        <p:spPr/>
        <p:txBody>
          <a:bodyPr/>
          <a:lstStyle/>
          <a:p>
            <a:fld id="{F93199CD-3E1B-4AE6-990F-76F925F5EA9F}" type="slidenum">
              <a:rPr lang="en-US" smtClean="0"/>
              <a:t>16</a:t>
            </a:fld>
            <a:endParaRPr lang="en-US" dirty="0"/>
          </a:p>
        </p:txBody>
      </p:sp>
    </p:spTree>
    <p:extLst>
      <p:ext uri="{BB962C8B-B14F-4D97-AF65-F5344CB8AC3E}">
        <p14:creationId xmlns:p14="http://schemas.microsoft.com/office/powerpoint/2010/main" val="2359756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5/22/2023</a:t>
            </a:fld>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5/22/2023</a:t>
            </a:fld>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5/22/2023</a:t>
            </a:fld>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5/22/2023</a:t>
            </a:fld>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5/22/2023</a:t>
            </a:fld>
            <a:endParaRPr dirty="0"/>
          </a:p>
        </p:txBody>
      </p:sp>
      <p:sp>
        <p:nvSpPr>
          <p:cNvPr id="7" name="Slide Number Placeholder 6"/>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5/22/2023</a:t>
            </a:fld>
            <a:endParaRPr dirty="0"/>
          </a:p>
        </p:txBody>
      </p:sp>
      <p:sp>
        <p:nvSpPr>
          <p:cNvPr id="9" name="Slide Number Placeholder 8"/>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p:txBody>
          <a:bodyPr/>
          <a:lstStyle/>
          <a:p>
            <a:fld id="{03F41C87-7AD9-4845-A077-840E4A0F3F06}" type="datetimeFigureOut">
              <a:rPr lang="en-US"/>
              <a:t>5/22/2023</a:t>
            </a:fld>
            <a:endParaRPr dirty="0"/>
          </a:p>
        </p:txBody>
      </p:sp>
      <p:sp>
        <p:nvSpPr>
          <p:cNvPr id="5" name="Slide Number Placeholder 4"/>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p:txBody>
          <a:bodyPr/>
          <a:lstStyle/>
          <a:p>
            <a:fld id="{03F41C87-7AD9-4845-A077-840E4A0F3F06}" type="datetimeFigureOut">
              <a:rPr lang="en-US"/>
              <a:t>5/22/2023</a:t>
            </a:fld>
            <a:endParaRPr dirty="0"/>
          </a:p>
        </p:txBody>
      </p:sp>
      <p:sp>
        <p:nvSpPr>
          <p:cNvPr id="4" name="Slide Number Placeholder 3"/>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5/22/2023</a:t>
            </a:fld>
            <a:endParaRPr dirty="0"/>
          </a:p>
        </p:txBody>
      </p:sp>
      <p:sp>
        <p:nvSpPr>
          <p:cNvPr id="7" name="Slide Number Placeholder 6"/>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5/22/2023</a:t>
            </a:fld>
            <a:endParaRPr dirty="0"/>
          </a:p>
        </p:txBody>
      </p:sp>
      <p:sp>
        <p:nvSpPr>
          <p:cNvPr id="7" name="Slide Number Placeholder 6"/>
          <p:cNvSpPr>
            <a:spLocks noGrp="1"/>
          </p:cNvSpPr>
          <p:nvPr>
            <p:ph type="sldNum" sz="quarter" idx="12"/>
          </p:nvPr>
        </p:nvSpPr>
        <p:spPr/>
        <p:txBody>
          <a:bodyPr/>
          <a:lstStyle/>
          <a:p>
            <a:fld id="{2A013F82-EE5E-44EE-A61D-E31C6657F26F}" type="slidenum">
              <a:rPr/>
              <a:pPr/>
              <a:t>‹#›</a:t>
            </a:fld>
            <a:endParaRPr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5/22/2023</a:t>
            </a:fld>
            <a:endParaRPr lang="en-US" dirty="0"/>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JuneauLeos@gmail.com" TargetMode="External"/><Relationship Id="rId2" Type="http://schemas.openxmlformats.org/officeDocument/2006/relationships/hyperlink" Target="http://www.facebook.com/JuneauAreaLeoClub"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1413" y="2057400"/>
            <a:ext cx="9143998" cy="2895600"/>
          </a:xfrm>
        </p:spPr>
        <p:txBody>
          <a:bodyPr/>
          <a:lstStyle/>
          <a:p>
            <a:r>
              <a:rPr lang="en-US" dirty="0"/>
              <a:t>Leo Club</a:t>
            </a:r>
            <a:br>
              <a:rPr lang="en-US" dirty="0"/>
            </a:br>
            <a:r>
              <a:rPr lang="en-US" dirty="0"/>
              <a:t>Informational Meeting</a:t>
            </a:r>
          </a:p>
        </p:txBody>
      </p:sp>
      <p:sp>
        <p:nvSpPr>
          <p:cNvPr id="4" name="Subtitle 3"/>
          <p:cNvSpPr>
            <a:spLocks noGrp="1"/>
          </p:cNvSpPr>
          <p:nvPr>
            <p:ph type="subTitle" idx="1"/>
          </p:nvPr>
        </p:nvSpPr>
        <p:spPr>
          <a:xfrm>
            <a:off x="1141412" y="5029200"/>
            <a:ext cx="8229600" cy="1219200"/>
          </a:xfrm>
        </p:spPr>
        <p:txBody>
          <a:bodyPr/>
          <a:lstStyle/>
          <a:p>
            <a:r>
              <a:rPr lang="it-IT" dirty="0"/>
              <a:t>MAY 25, 2023</a:t>
            </a:r>
          </a:p>
        </p:txBody>
      </p:sp>
      <p:pic>
        <p:nvPicPr>
          <p:cNvPr id="6" name="Picture 5" descr="Logo&#10;&#10;Description automatically generated">
            <a:extLst>
              <a:ext uri="{FF2B5EF4-FFF2-40B4-BE49-F238E27FC236}">
                <a16:creationId xmlns:a16="http://schemas.microsoft.com/office/drawing/2014/main" id="{BDBE0382-1B43-2114-9FE5-73FF5EE20B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1812" y="523875"/>
            <a:ext cx="3708273" cy="3708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1FC1-EDAF-3588-7535-E662A25015B6}"/>
              </a:ext>
            </a:extLst>
          </p:cNvPr>
          <p:cNvSpPr>
            <a:spLocks noGrp="1"/>
          </p:cNvSpPr>
          <p:nvPr>
            <p:ph type="title"/>
          </p:nvPr>
        </p:nvSpPr>
        <p:spPr/>
        <p:txBody>
          <a:bodyPr/>
          <a:lstStyle/>
          <a:p>
            <a:r>
              <a:rPr lang="en-US" dirty="0"/>
              <a:t>Leadership</a:t>
            </a:r>
          </a:p>
        </p:txBody>
      </p:sp>
      <p:sp>
        <p:nvSpPr>
          <p:cNvPr id="3" name="Content Placeholder 2">
            <a:extLst>
              <a:ext uri="{FF2B5EF4-FFF2-40B4-BE49-F238E27FC236}">
                <a16:creationId xmlns:a16="http://schemas.microsoft.com/office/drawing/2014/main" id="{5B38004F-8B79-F652-10ED-B7C2F74B3B13}"/>
              </a:ext>
            </a:extLst>
          </p:cNvPr>
          <p:cNvSpPr>
            <a:spLocks noGrp="1"/>
          </p:cNvSpPr>
          <p:nvPr>
            <p:ph idx="1"/>
          </p:nvPr>
        </p:nvSpPr>
        <p:spPr>
          <a:xfrm>
            <a:off x="1217613" y="1904999"/>
            <a:ext cx="10439399" cy="4114801"/>
          </a:xfrm>
        </p:spPr>
        <p:txBody>
          <a:bodyPr>
            <a:noAutofit/>
          </a:bodyPr>
          <a:lstStyle/>
          <a:p>
            <a:pPr>
              <a:buFont typeface="Courier New" panose="02070309020205020404" pitchFamily="49" charset="0"/>
              <a:buChar char="o"/>
            </a:pPr>
            <a:r>
              <a:rPr lang="en-US" sz="2000" b="0" i="0" dirty="0">
                <a:effectLst/>
                <a:latin typeface="+mj-lt"/>
              </a:rPr>
              <a:t>Leos have many opportunities for personal growth and leadership</a:t>
            </a:r>
          </a:p>
          <a:p>
            <a:pPr lvl="1">
              <a:buFont typeface="Courier New" panose="02070309020205020404" pitchFamily="49" charset="0"/>
              <a:buChar char="o"/>
            </a:pPr>
            <a:r>
              <a:rPr lang="en-US" b="0" i="0" dirty="0">
                <a:effectLst/>
                <a:latin typeface="+mj-lt"/>
              </a:rPr>
              <a:t>Ability to serve as officers in their Leo club, district, and multiple district (state) through peer-based annual elections</a:t>
            </a:r>
            <a:endParaRPr lang="en-US" dirty="0">
              <a:latin typeface="+mj-lt"/>
            </a:endParaRPr>
          </a:p>
          <a:p>
            <a:pPr lvl="1">
              <a:buFont typeface="Courier New" panose="02070309020205020404" pitchFamily="49" charset="0"/>
              <a:buChar char="o"/>
            </a:pPr>
            <a:r>
              <a:rPr lang="en-US" dirty="0">
                <a:latin typeface="+mj-lt"/>
              </a:rPr>
              <a:t>M</a:t>
            </a:r>
            <a:r>
              <a:rPr lang="en-US" b="0" i="0" dirty="0">
                <a:effectLst/>
                <a:latin typeface="+mj-lt"/>
              </a:rPr>
              <a:t>otivate and lead a group of their peers</a:t>
            </a:r>
          </a:p>
          <a:p>
            <a:pPr lvl="1">
              <a:buFont typeface="Courier New" panose="02070309020205020404" pitchFamily="49" charset="0"/>
              <a:buChar char="o"/>
            </a:pPr>
            <a:r>
              <a:rPr lang="en-US" b="0" i="0" dirty="0">
                <a:effectLst/>
                <a:latin typeface="+mj-lt"/>
              </a:rPr>
              <a:t>Build self confidence through peer support and experience</a:t>
            </a:r>
          </a:p>
          <a:p>
            <a:pPr lvl="1">
              <a:buFont typeface="Courier New" panose="02070309020205020404" pitchFamily="49" charset="0"/>
              <a:buChar char="o"/>
            </a:pPr>
            <a:r>
              <a:rPr lang="en-US" dirty="0">
                <a:latin typeface="+mj-lt"/>
              </a:rPr>
              <a:t>Work as a team to organize, problem solve, and delegate tasks for service projects and fundraisers</a:t>
            </a:r>
          </a:p>
          <a:p>
            <a:pPr lvl="1">
              <a:buFont typeface="Courier New" panose="02070309020205020404" pitchFamily="49" charset="0"/>
              <a:buChar char="o"/>
            </a:pPr>
            <a:r>
              <a:rPr lang="en-US" dirty="0">
                <a:latin typeface="+mj-lt"/>
              </a:rPr>
              <a:t>Create an organizational skills toolbox</a:t>
            </a:r>
          </a:p>
          <a:p>
            <a:pPr lvl="1">
              <a:buFont typeface="Courier New" panose="02070309020205020404" pitchFamily="49" charset="0"/>
              <a:buChar char="o"/>
            </a:pPr>
            <a:r>
              <a:rPr lang="en-US" b="0" i="0" dirty="0">
                <a:effectLst/>
                <a:latin typeface="+mj-lt"/>
              </a:rPr>
              <a:t>Develop public speaking and communication skills</a:t>
            </a:r>
          </a:p>
          <a:p>
            <a:pPr lvl="1">
              <a:buFont typeface="Courier New" panose="02070309020205020404" pitchFamily="49" charset="0"/>
              <a:buChar char="o"/>
            </a:pPr>
            <a:r>
              <a:rPr lang="en-US" b="0" i="0" dirty="0">
                <a:effectLst/>
                <a:latin typeface="+mj-lt"/>
              </a:rPr>
              <a:t>Exposure to and experience with real-world situations through community service</a:t>
            </a:r>
          </a:p>
          <a:p>
            <a:pPr marL="0" indent="0" algn="ctr">
              <a:buNone/>
            </a:pPr>
            <a:r>
              <a:rPr lang="en-US" sz="2000" b="0" i="0" dirty="0">
                <a:effectLst/>
                <a:latin typeface="+mj-lt"/>
              </a:rPr>
              <a:t>In addition to advisor guidance, there are in-person Lions Leadership Institutes and online courses through the Lions Learning Center that Leos can access to help build on these skills.</a:t>
            </a:r>
            <a:endParaRPr lang="en-US" sz="2000" dirty="0">
              <a:latin typeface="+mj-lt"/>
            </a:endParaRPr>
          </a:p>
        </p:txBody>
      </p:sp>
      <p:pic>
        <p:nvPicPr>
          <p:cNvPr id="4" name="Picture Placeholder 5">
            <a:extLst>
              <a:ext uri="{FF2B5EF4-FFF2-40B4-BE49-F238E27FC236}">
                <a16:creationId xmlns:a16="http://schemas.microsoft.com/office/drawing/2014/main" id="{4B21F201-C46E-2DB1-FC11-3F10C095483B}"/>
              </a:ext>
            </a:extLst>
          </p:cNvPr>
          <p:cNvPicPr>
            <a:picLocks noChangeAspect="1"/>
          </p:cNvPicPr>
          <p:nvPr/>
        </p:nvPicPr>
        <p:blipFill rotWithShape="1">
          <a:blip r:embed="rId2"/>
          <a:srcRect l="7184" t="5555" r="12261" b="9259"/>
          <a:stretch/>
        </p:blipFill>
        <p:spPr>
          <a:xfrm>
            <a:off x="8761412" y="381000"/>
            <a:ext cx="2401957" cy="1905000"/>
          </a:xfrm>
          <a:custGeom>
            <a:avLst/>
            <a:gdLst>
              <a:gd name="connsiteX0" fmla="*/ 0 w 2401957"/>
              <a:gd name="connsiteY0" fmla="*/ 0 h 1905000"/>
              <a:gd name="connsiteX1" fmla="*/ 528431 w 2401957"/>
              <a:gd name="connsiteY1" fmla="*/ 0 h 1905000"/>
              <a:gd name="connsiteX2" fmla="*/ 1008822 w 2401957"/>
              <a:gd name="connsiteY2" fmla="*/ 0 h 1905000"/>
              <a:gd name="connsiteX3" fmla="*/ 1513233 w 2401957"/>
              <a:gd name="connsiteY3" fmla="*/ 0 h 1905000"/>
              <a:gd name="connsiteX4" fmla="*/ 1921566 w 2401957"/>
              <a:gd name="connsiteY4" fmla="*/ 0 h 1905000"/>
              <a:gd name="connsiteX5" fmla="*/ 2401957 w 2401957"/>
              <a:gd name="connsiteY5" fmla="*/ 0 h 1905000"/>
              <a:gd name="connsiteX6" fmla="*/ 2401957 w 2401957"/>
              <a:gd name="connsiteY6" fmla="*/ 476250 h 1905000"/>
              <a:gd name="connsiteX7" fmla="*/ 2401957 w 2401957"/>
              <a:gd name="connsiteY7" fmla="*/ 933450 h 1905000"/>
              <a:gd name="connsiteX8" fmla="*/ 2401957 w 2401957"/>
              <a:gd name="connsiteY8" fmla="*/ 1390650 h 1905000"/>
              <a:gd name="connsiteX9" fmla="*/ 2401957 w 2401957"/>
              <a:gd name="connsiteY9" fmla="*/ 1905000 h 1905000"/>
              <a:gd name="connsiteX10" fmla="*/ 1993624 w 2401957"/>
              <a:gd name="connsiteY10" fmla="*/ 1905000 h 1905000"/>
              <a:gd name="connsiteX11" fmla="*/ 1561272 w 2401957"/>
              <a:gd name="connsiteY11" fmla="*/ 1905000 h 1905000"/>
              <a:gd name="connsiteX12" fmla="*/ 1128920 w 2401957"/>
              <a:gd name="connsiteY12" fmla="*/ 1905000 h 1905000"/>
              <a:gd name="connsiteX13" fmla="*/ 696568 w 2401957"/>
              <a:gd name="connsiteY13" fmla="*/ 1905000 h 1905000"/>
              <a:gd name="connsiteX14" fmla="*/ 0 w 2401957"/>
              <a:gd name="connsiteY14" fmla="*/ 1905000 h 1905000"/>
              <a:gd name="connsiteX15" fmla="*/ 0 w 2401957"/>
              <a:gd name="connsiteY15" fmla="*/ 1466850 h 1905000"/>
              <a:gd name="connsiteX16" fmla="*/ 0 w 2401957"/>
              <a:gd name="connsiteY16" fmla="*/ 971550 h 1905000"/>
              <a:gd name="connsiteX17" fmla="*/ 0 w 2401957"/>
              <a:gd name="connsiteY17" fmla="*/ 552450 h 1905000"/>
              <a:gd name="connsiteX18" fmla="*/ 0 w 2401957"/>
              <a:gd name="connsiteY18"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1957" h="1905000" fill="none" extrusionOk="0">
                <a:moveTo>
                  <a:pt x="0" y="0"/>
                </a:moveTo>
                <a:cubicBezTo>
                  <a:pt x="157489" y="-41033"/>
                  <a:pt x="352392" y="17635"/>
                  <a:pt x="528431" y="0"/>
                </a:cubicBezTo>
                <a:cubicBezTo>
                  <a:pt x="704470" y="-17635"/>
                  <a:pt x="801869" y="45521"/>
                  <a:pt x="1008822" y="0"/>
                </a:cubicBezTo>
                <a:cubicBezTo>
                  <a:pt x="1215775" y="-45521"/>
                  <a:pt x="1330709" y="9428"/>
                  <a:pt x="1513233" y="0"/>
                </a:cubicBezTo>
                <a:cubicBezTo>
                  <a:pt x="1695757" y="-9428"/>
                  <a:pt x="1787494" y="13545"/>
                  <a:pt x="1921566" y="0"/>
                </a:cubicBezTo>
                <a:cubicBezTo>
                  <a:pt x="2055638" y="-13545"/>
                  <a:pt x="2270014" y="41825"/>
                  <a:pt x="2401957" y="0"/>
                </a:cubicBezTo>
                <a:cubicBezTo>
                  <a:pt x="2413598" y="157273"/>
                  <a:pt x="2347265" y="268009"/>
                  <a:pt x="2401957" y="476250"/>
                </a:cubicBezTo>
                <a:cubicBezTo>
                  <a:pt x="2456649" y="684491"/>
                  <a:pt x="2398698" y="806340"/>
                  <a:pt x="2401957" y="933450"/>
                </a:cubicBezTo>
                <a:cubicBezTo>
                  <a:pt x="2405216" y="1060560"/>
                  <a:pt x="2379486" y="1183123"/>
                  <a:pt x="2401957" y="1390650"/>
                </a:cubicBezTo>
                <a:cubicBezTo>
                  <a:pt x="2424428" y="1598177"/>
                  <a:pt x="2378572" y="1689358"/>
                  <a:pt x="2401957" y="1905000"/>
                </a:cubicBezTo>
                <a:cubicBezTo>
                  <a:pt x="2231609" y="1931120"/>
                  <a:pt x="2178749" y="1876375"/>
                  <a:pt x="1993624" y="1905000"/>
                </a:cubicBezTo>
                <a:cubicBezTo>
                  <a:pt x="1808499" y="1933625"/>
                  <a:pt x="1648661" y="1866356"/>
                  <a:pt x="1561272" y="1905000"/>
                </a:cubicBezTo>
                <a:cubicBezTo>
                  <a:pt x="1473883" y="1943644"/>
                  <a:pt x="1237450" y="1887220"/>
                  <a:pt x="1128920" y="1905000"/>
                </a:cubicBezTo>
                <a:cubicBezTo>
                  <a:pt x="1020390" y="1922780"/>
                  <a:pt x="866622" y="1900330"/>
                  <a:pt x="696568" y="1905000"/>
                </a:cubicBezTo>
                <a:cubicBezTo>
                  <a:pt x="526514" y="1909670"/>
                  <a:pt x="230016" y="1871551"/>
                  <a:pt x="0" y="1905000"/>
                </a:cubicBezTo>
                <a:cubicBezTo>
                  <a:pt x="-39741" y="1764469"/>
                  <a:pt x="18463" y="1645369"/>
                  <a:pt x="0" y="1466850"/>
                </a:cubicBezTo>
                <a:cubicBezTo>
                  <a:pt x="-18463" y="1288331"/>
                  <a:pt x="37454" y="1096188"/>
                  <a:pt x="0" y="971550"/>
                </a:cubicBezTo>
                <a:cubicBezTo>
                  <a:pt x="-37454" y="846912"/>
                  <a:pt x="27520" y="736737"/>
                  <a:pt x="0" y="552450"/>
                </a:cubicBezTo>
                <a:cubicBezTo>
                  <a:pt x="-27520" y="368163"/>
                  <a:pt x="37799" y="274484"/>
                  <a:pt x="0" y="0"/>
                </a:cubicBezTo>
                <a:close/>
              </a:path>
              <a:path w="2401957" h="1905000" stroke="0" extrusionOk="0">
                <a:moveTo>
                  <a:pt x="0" y="0"/>
                </a:moveTo>
                <a:cubicBezTo>
                  <a:pt x="137077" y="-60405"/>
                  <a:pt x="380707" y="46438"/>
                  <a:pt x="504411" y="0"/>
                </a:cubicBezTo>
                <a:cubicBezTo>
                  <a:pt x="628115" y="-46438"/>
                  <a:pt x="811475" y="20893"/>
                  <a:pt x="1008822" y="0"/>
                </a:cubicBezTo>
                <a:cubicBezTo>
                  <a:pt x="1206169" y="-20893"/>
                  <a:pt x="1362309" y="19710"/>
                  <a:pt x="1489213" y="0"/>
                </a:cubicBezTo>
                <a:cubicBezTo>
                  <a:pt x="1616117" y="-19710"/>
                  <a:pt x="1784632" y="31817"/>
                  <a:pt x="1921566" y="0"/>
                </a:cubicBezTo>
                <a:cubicBezTo>
                  <a:pt x="2058500" y="-31817"/>
                  <a:pt x="2192622" y="36716"/>
                  <a:pt x="2401957" y="0"/>
                </a:cubicBezTo>
                <a:cubicBezTo>
                  <a:pt x="2430685" y="119156"/>
                  <a:pt x="2373135" y="251176"/>
                  <a:pt x="2401957" y="419100"/>
                </a:cubicBezTo>
                <a:cubicBezTo>
                  <a:pt x="2430779" y="587024"/>
                  <a:pt x="2386646" y="651835"/>
                  <a:pt x="2401957" y="857250"/>
                </a:cubicBezTo>
                <a:cubicBezTo>
                  <a:pt x="2417268" y="1062665"/>
                  <a:pt x="2375057" y="1198397"/>
                  <a:pt x="2401957" y="1314450"/>
                </a:cubicBezTo>
                <a:cubicBezTo>
                  <a:pt x="2428857" y="1430503"/>
                  <a:pt x="2400665" y="1646247"/>
                  <a:pt x="2401957" y="1905000"/>
                </a:cubicBezTo>
                <a:cubicBezTo>
                  <a:pt x="2227369" y="1925292"/>
                  <a:pt x="2134670" y="1864122"/>
                  <a:pt x="1897546" y="1905000"/>
                </a:cubicBezTo>
                <a:cubicBezTo>
                  <a:pt x="1660422" y="1945878"/>
                  <a:pt x="1493811" y="1862048"/>
                  <a:pt x="1369115" y="1905000"/>
                </a:cubicBezTo>
                <a:cubicBezTo>
                  <a:pt x="1244419" y="1947952"/>
                  <a:pt x="1118199" y="1854666"/>
                  <a:pt x="936763" y="1905000"/>
                </a:cubicBezTo>
                <a:cubicBezTo>
                  <a:pt x="755327" y="1955334"/>
                  <a:pt x="396729" y="1864633"/>
                  <a:pt x="0" y="1905000"/>
                </a:cubicBezTo>
                <a:cubicBezTo>
                  <a:pt x="-59508" y="1707673"/>
                  <a:pt x="5056" y="1530870"/>
                  <a:pt x="0" y="1390650"/>
                </a:cubicBezTo>
                <a:cubicBezTo>
                  <a:pt x="-5056" y="1250430"/>
                  <a:pt x="39061" y="1154257"/>
                  <a:pt x="0" y="952500"/>
                </a:cubicBezTo>
                <a:cubicBezTo>
                  <a:pt x="-39061" y="750743"/>
                  <a:pt x="21185" y="622961"/>
                  <a:pt x="0" y="533400"/>
                </a:cubicBezTo>
                <a:cubicBezTo>
                  <a:pt x="-21185" y="443839"/>
                  <a:pt x="18385" y="145402"/>
                  <a:pt x="0" y="0"/>
                </a:cubicBezTo>
                <a:close/>
              </a:path>
            </a:pathLst>
          </a:custGeom>
          <a:ln>
            <a:solidFill>
              <a:schemeClr val="tx1"/>
            </a:solidFill>
            <a:extLst>
              <a:ext uri="{C807C97D-BFC1-408E-A445-0C87EB9F89A2}">
                <ask:lineSketchStyleProps xmlns:ask="http://schemas.microsoft.com/office/drawing/2018/sketchyshapes" sd="3830733438">
                  <a:prstGeom prst="rect">
                    <a:avLst/>
                  </a:prstGeom>
                  <ask:type>
                    <ask:lineSketchScribble/>
                  </ask:type>
                </ask:lineSketchStyleProps>
              </a:ext>
            </a:extLst>
          </a:ln>
          <a:effectLst>
            <a:softEdge rad="112500"/>
          </a:effectLst>
        </p:spPr>
      </p:pic>
    </p:spTree>
    <p:extLst>
      <p:ext uri="{BB962C8B-B14F-4D97-AF65-F5344CB8AC3E}">
        <p14:creationId xmlns:p14="http://schemas.microsoft.com/office/powerpoint/2010/main" val="312780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FD65-F2A6-180F-9975-50CE494F75D1}"/>
              </a:ext>
            </a:extLst>
          </p:cNvPr>
          <p:cNvSpPr>
            <a:spLocks noGrp="1"/>
          </p:cNvSpPr>
          <p:nvPr>
            <p:ph type="title"/>
          </p:nvPr>
        </p:nvSpPr>
        <p:spPr>
          <a:xfrm>
            <a:off x="1522413" y="381000"/>
            <a:ext cx="9144001" cy="1371600"/>
          </a:xfrm>
        </p:spPr>
        <p:txBody>
          <a:bodyPr anchor="b">
            <a:normAutofit/>
          </a:bodyPr>
          <a:lstStyle/>
          <a:p>
            <a:r>
              <a:rPr lang="en-US" dirty="0"/>
              <a:t>Juneau Lions Leadership in Action </a:t>
            </a:r>
          </a:p>
        </p:txBody>
      </p:sp>
      <p:pic>
        <p:nvPicPr>
          <p:cNvPr id="5" name="Content Placeholder 4">
            <a:extLst>
              <a:ext uri="{FF2B5EF4-FFF2-40B4-BE49-F238E27FC236}">
                <a16:creationId xmlns:a16="http://schemas.microsoft.com/office/drawing/2014/main" id="{688510B0-4EDC-2F4A-9CB8-76627EC2E202}"/>
              </a:ext>
            </a:extLst>
          </p:cNvPr>
          <p:cNvPicPr>
            <a:picLocks noGrp="1" noChangeAspect="1"/>
          </p:cNvPicPr>
          <p:nvPr>
            <p:ph sz="half" idx="1"/>
          </p:nvPr>
        </p:nvPicPr>
        <p:blipFill rotWithShape="1">
          <a:blip r:embed="rId2"/>
          <a:srcRect t="3586" b="3310"/>
          <a:stretch/>
        </p:blipFill>
        <p:spPr>
          <a:xfrm>
            <a:off x="1504781" y="1905001"/>
            <a:ext cx="4419599" cy="4114800"/>
          </a:xfrm>
          <a:prstGeom prst="rect">
            <a:avLst/>
          </a:prstGeom>
          <a:noFill/>
        </p:spPr>
      </p:pic>
      <p:sp>
        <p:nvSpPr>
          <p:cNvPr id="3" name="Content Placeholder 2">
            <a:extLst>
              <a:ext uri="{FF2B5EF4-FFF2-40B4-BE49-F238E27FC236}">
                <a16:creationId xmlns:a16="http://schemas.microsoft.com/office/drawing/2014/main" id="{0EB6F2E0-87D1-EF08-9D61-0A41865B7003}"/>
              </a:ext>
            </a:extLst>
          </p:cNvPr>
          <p:cNvSpPr>
            <a:spLocks noGrp="1"/>
          </p:cNvSpPr>
          <p:nvPr>
            <p:ph sz="half" idx="2"/>
          </p:nvPr>
        </p:nvSpPr>
        <p:spPr>
          <a:xfrm>
            <a:off x="6229182" y="1905000"/>
            <a:ext cx="5580230" cy="4800600"/>
          </a:xfrm>
        </p:spPr>
        <p:txBody>
          <a:bodyPr>
            <a:noAutofit/>
          </a:bodyPr>
          <a:lstStyle/>
          <a:p>
            <a:pPr>
              <a:buFont typeface="Courier New" panose="02070309020205020404" pitchFamily="49" charset="0"/>
              <a:buChar char="o"/>
            </a:pPr>
            <a:r>
              <a:rPr lang="en-US" sz="2000" dirty="0"/>
              <a:t>Lion Merlin – Eye Transplant Tissue Transportation Coordinator</a:t>
            </a:r>
          </a:p>
          <a:p>
            <a:pPr lvl="1">
              <a:buFont typeface="Courier New" panose="02070309020205020404" pitchFamily="49" charset="0"/>
              <a:buChar char="o"/>
            </a:pPr>
            <a:r>
              <a:rPr lang="en-US" dirty="0"/>
              <a:t>Coordinate pickup</a:t>
            </a:r>
          </a:p>
          <a:p>
            <a:pPr lvl="1">
              <a:buFont typeface="Courier New" panose="02070309020205020404" pitchFamily="49" charset="0"/>
              <a:buChar char="o"/>
            </a:pPr>
            <a:r>
              <a:rPr lang="en-US" dirty="0"/>
              <a:t>Communication between Eye Bank dispatcher and transporter</a:t>
            </a:r>
          </a:p>
          <a:p>
            <a:pPr lvl="1">
              <a:buFont typeface="Courier New" panose="02070309020205020404" pitchFamily="49" charset="0"/>
              <a:buChar char="o"/>
            </a:pPr>
            <a:r>
              <a:rPr lang="en-US" dirty="0"/>
              <a:t>Dropoff time and location</a:t>
            </a:r>
          </a:p>
          <a:p>
            <a:pPr lvl="1">
              <a:buFont typeface="Courier New" panose="02070309020205020404" pitchFamily="49" charset="0"/>
              <a:buChar char="o"/>
            </a:pPr>
            <a:r>
              <a:rPr lang="en-US" dirty="0"/>
              <a:t>Scheduling transporters for the month</a:t>
            </a:r>
          </a:p>
          <a:p>
            <a:pPr>
              <a:buFont typeface="Courier New" panose="02070309020205020404" pitchFamily="49" charset="0"/>
              <a:buChar char="o"/>
            </a:pPr>
            <a:r>
              <a:rPr lang="en-US" sz="2000" dirty="0"/>
              <a:t>Career Application</a:t>
            </a:r>
          </a:p>
          <a:p>
            <a:pPr lvl="1">
              <a:buFont typeface="Courier New" panose="02070309020205020404" pitchFamily="49" charset="0"/>
              <a:buChar char="o"/>
            </a:pPr>
            <a:r>
              <a:rPr lang="en-US" dirty="0"/>
              <a:t>Supply Chain Management</a:t>
            </a:r>
          </a:p>
          <a:p>
            <a:pPr lvl="1">
              <a:buFont typeface="Courier New" panose="02070309020205020404" pitchFamily="49" charset="0"/>
              <a:buChar char="o"/>
            </a:pPr>
            <a:r>
              <a:rPr lang="en-US" dirty="0"/>
              <a:t>Distribution Management</a:t>
            </a:r>
          </a:p>
          <a:p>
            <a:pPr lvl="1">
              <a:buFont typeface="Courier New" panose="02070309020205020404" pitchFamily="49" charset="0"/>
              <a:buChar char="o"/>
            </a:pPr>
            <a:r>
              <a:rPr lang="en-US" dirty="0"/>
              <a:t>Schedule Management</a:t>
            </a:r>
          </a:p>
          <a:p>
            <a:endParaRPr lang="en-US" sz="2000" dirty="0"/>
          </a:p>
          <a:p>
            <a:pPr lvl="1"/>
            <a:endParaRPr lang="en-US" dirty="0"/>
          </a:p>
        </p:txBody>
      </p:sp>
    </p:spTree>
    <p:extLst>
      <p:ext uri="{BB962C8B-B14F-4D97-AF65-F5344CB8AC3E}">
        <p14:creationId xmlns:p14="http://schemas.microsoft.com/office/powerpoint/2010/main" val="2117600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381C-B201-DC8D-E512-D2C3F43AE3D9}"/>
              </a:ext>
            </a:extLst>
          </p:cNvPr>
          <p:cNvSpPr>
            <a:spLocks noGrp="1"/>
          </p:cNvSpPr>
          <p:nvPr>
            <p:ph type="title"/>
          </p:nvPr>
        </p:nvSpPr>
        <p:spPr/>
        <p:txBody>
          <a:bodyPr/>
          <a:lstStyle/>
          <a:p>
            <a:r>
              <a:rPr lang="en-US" dirty="0"/>
              <a:t>Juneau Lions Leadership in Action </a:t>
            </a:r>
          </a:p>
        </p:txBody>
      </p:sp>
      <p:sp>
        <p:nvSpPr>
          <p:cNvPr id="3" name="Content Placeholder 2">
            <a:extLst>
              <a:ext uri="{FF2B5EF4-FFF2-40B4-BE49-F238E27FC236}">
                <a16:creationId xmlns:a16="http://schemas.microsoft.com/office/drawing/2014/main" id="{EF01068A-770F-23F6-23FA-79E7E8967C48}"/>
              </a:ext>
            </a:extLst>
          </p:cNvPr>
          <p:cNvSpPr>
            <a:spLocks noGrp="1"/>
          </p:cNvSpPr>
          <p:nvPr>
            <p:ph sz="half" idx="1"/>
          </p:nvPr>
        </p:nvSpPr>
        <p:spPr>
          <a:xfrm>
            <a:off x="1504781" y="1752600"/>
            <a:ext cx="6189831" cy="4724400"/>
          </a:xfrm>
        </p:spPr>
        <p:txBody>
          <a:bodyPr>
            <a:noAutofit/>
          </a:bodyPr>
          <a:lstStyle/>
          <a:p>
            <a:pPr>
              <a:buFont typeface="Courier New" panose="02070309020205020404" pitchFamily="49" charset="0"/>
              <a:buChar char="o"/>
            </a:pPr>
            <a:r>
              <a:rPr lang="en-US" sz="2000" dirty="0"/>
              <a:t>Lion Keith – Highway Cleanup</a:t>
            </a:r>
          </a:p>
          <a:p>
            <a:pPr lvl="1">
              <a:buFont typeface="Courier New" panose="02070309020205020404" pitchFamily="49" charset="0"/>
              <a:buChar char="o"/>
            </a:pPr>
            <a:r>
              <a:rPr lang="en-US" dirty="0"/>
              <a:t>Organize date and time</a:t>
            </a:r>
          </a:p>
          <a:p>
            <a:pPr lvl="1">
              <a:buFont typeface="Courier New" panose="02070309020205020404" pitchFamily="49" charset="0"/>
              <a:buChar char="o"/>
            </a:pPr>
            <a:r>
              <a:rPr lang="en-US" dirty="0"/>
              <a:t>Distributes materials</a:t>
            </a:r>
          </a:p>
          <a:p>
            <a:pPr lvl="1">
              <a:buFont typeface="Courier New" panose="02070309020205020404" pitchFamily="49" charset="0"/>
              <a:buChar char="o"/>
            </a:pPr>
            <a:r>
              <a:rPr lang="en-US" dirty="0"/>
              <a:t>Coordinates team</a:t>
            </a:r>
          </a:p>
          <a:p>
            <a:pPr lvl="1">
              <a:buFont typeface="Courier New" panose="02070309020205020404" pitchFamily="49" charset="0"/>
              <a:buChar char="o"/>
            </a:pPr>
            <a:r>
              <a:rPr lang="en-US" dirty="0"/>
              <a:t>Ensures team safety</a:t>
            </a:r>
          </a:p>
          <a:p>
            <a:pPr lvl="1">
              <a:buFont typeface="Courier New" panose="02070309020205020404" pitchFamily="49" charset="0"/>
              <a:buChar char="o"/>
            </a:pPr>
            <a:r>
              <a:rPr lang="en-US" dirty="0"/>
              <a:t>Project completion</a:t>
            </a:r>
          </a:p>
          <a:p>
            <a:pPr lvl="1">
              <a:buFont typeface="Courier New" panose="02070309020205020404" pitchFamily="49" charset="0"/>
              <a:buChar char="o"/>
            </a:pPr>
            <a:r>
              <a:rPr lang="en-US" dirty="0"/>
              <a:t>Reports project status to club</a:t>
            </a:r>
          </a:p>
          <a:p>
            <a:pPr>
              <a:buFont typeface="Courier New" panose="02070309020205020404" pitchFamily="49" charset="0"/>
              <a:buChar char="o"/>
            </a:pPr>
            <a:r>
              <a:rPr lang="en-US" sz="2000" dirty="0"/>
              <a:t>Career Application</a:t>
            </a:r>
          </a:p>
          <a:p>
            <a:pPr lvl="1">
              <a:buFont typeface="Courier New" panose="02070309020205020404" pitchFamily="49" charset="0"/>
              <a:buChar char="o"/>
            </a:pPr>
            <a:r>
              <a:rPr lang="en-US" dirty="0"/>
              <a:t>Program/Project Management</a:t>
            </a:r>
          </a:p>
          <a:p>
            <a:pPr lvl="1">
              <a:buFont typeface="Courier New" panose="02070309020205020404" pitchFamily="49" charset="0"/>
              <a:buChar char="o"/>
            </a:pPr>
            <a:r>
              <a:rPr lang="en-US" dirty="0"/>
              <a:t>Supervisory Management</a:t>
            </a:r>
          </a:p>
          <a:p>
            <a:pPr lvl="1">
              <a:buFont typeface="Courier New" panose="02070309020205020404" pitchFamily="49" charset="0"/>
              <a:buChar char="o"/>
            </a:pPr>
            <a:r>
              <a:rPr lang="en-US" dirty="0"/>
              <a:t>Implementation of Safety Standards</a:t>
            </a:r>
          </a:p>
          <a:p>
            <a:endParaRPr lang="en-US" sz="2000" dirty="0"/>
          </a:p>
        </p:txBody>
      </p:sp>
      <p:pic>
        <p:nvPicPr>
          <p:cNvPr id="5" name="Content Placeholder 4">
            <a:extLst>
              <a:ext uri="{FF2B5EF4-FFF2-40B4-BE49-F238E27FC236}">
                <a16:creationId xmlns:a16="http://schemas.microsoft.com/office/drawing/2014/main" id="{293CA7E0-7A23-9E45-0CB7-5F3A73DF29C4}"/>
              </a:ext>
            </a:extLst>
          </p:cNvPr>
          <p:cNvPicPr>
            <a:picLocks noGrp="1" noChangeAspect="1"/>
          </p:cNvPicPr>
          <p:nvPr>
            <p:ph sz="half" idx="2"/>
          </p:nvPr>
        </p:nvPicPr>
        <p:blipFill>
          <a:blip r:embed="rId2"/>
          <a:stretch>
            <a:fillRect/>
          </a:stretch>
        </p:blipFill>
        <p:spPr>
          <a:xfrm>
            <a:off x="5848350" y="2288481"/>
            <a:ext cx="5275262" cy="3424035"/>
          </a:xfrm>
          <a:prstGeom prst="rect">
            <a:avLst/>
          </a:prstGeom>
        </p:spPr>
      </p:pic>
    </p:spTree>
    <p:extLst>
      <p:ext uri="{BB962C8B-B14F-4D97-AF65-F5344CB8AC3E}">
        <p14:creationId xmlns:p14="http://schemas.microsoft.com/office/powerpoint/2010/main" val="367709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BCE9-6A96-F1FC-53BF-E037BAB8D544}"/>
              </a:ext>
            </a:extLst>
          </p:cNvPr>
          <p:cNvSpPr>
            <a:spLocks noGrp="1"/>
          </p:cNvSpPr>
          <p:nvPr>
            <p:ph type="title"/>
          </p:nvPr>
        </p:nvSpPr>
        <p:spPr>
          <a:xfrm>
            <a:off x="1522411" y="255037"/>
            <a:ext cx="9144001" cy="762000"/>
          </a:xfrm>
        </p:spPr>
        <p:txBody>
          <a:bodyPr/>
          <a:lstStyle/>
          <a:p>
            <a:pPr algn="ctr"/>
            <a:r>
              <a:rPr lang="en-US" dirty="0"/>
              <a:t>Juneau Lions Leadership in Action </a:t>
            </a:r>
          </a:p>
        </p:txBody>
      </p:sp>
      <p:grpSp>
        <p:nvGrpSpPr>
          <p:cNvPr id="13" name="Group 12">
            <a:extLst>
              <a:ext uri="{FF2B5EF4-FFF2-40B4-BE49-F238E27FC236}">
                <a16:creationId xmlns:a16="http://schemas.microsoft.com/office/drawing/2014/main" id="{6B35EA2D-648A-FFE7-588B-268D29FCB60A}"/>
              </a:ext>
            </a:extLst>
          </p:cNvPr>
          <p:cNvGrpSpPr/>
          <p:nvPr/>
        </p:nvGrpSpPr>
        <p:grpSpPr>
          <a:xfrm>
            <a:off x="227013" y="975936"/>
            <a:ext cx="3669613" cy="2376864"/>
            <a:chOff x="227013" y="975936"/>
            <a:chExt cx="2963747" cy="1919664"/>
          </a:xfrm>
        </p:grpSpPr>
        <p:pic>
          <p:nvPicPr>
            <p:cNvPr id="3" name="Picture 2">
              <a:extLst>
                <a:ext uri="{FF2B5EF4-FFF2-40B4-BE49-F238E27FC236}">
                  <a16:creationId xmlns:a16="http://schemas.microsoft.com/office/drawing/2014/main" id="{BE7DCCE6-D348-F89A-2713-BEABAE1C44B6}"/>
                </a:ext>
              </a:extLst>
            </p:cNvPr>
            <p:cNvPicPr>
              <a:picLocks noChangeAspect="1"/>
            </p:cNvPicPr>
            <p:nvPr/>
          </p:nvPicPr>
          <p:blipFill>
            <a:blip r:embed="rId2"/>
            <a:stretch>
              <a:fillRect/>
            </a:stretch>
          </p:blipFill>
          <p:spPr>
            <a:xfrm>
              <a:off x="227013" y="990600"/>
              <a:ext cx="1439748" cy="1905000"/>
            </a:xfrm>
            <a:prstGeom prst="rect">
              <a:avLst/>
            </a:prstGeom>
          </p:spPr>
        </p:pic>
        <p:pic>
          <p:nvPicPr>
            <p:cNvPr id="4" name="Picture 3">
              <a:extLst>
                <a:ext uri="{FF2B5EF4-FFF2-40B4-BE49-F238E27FC236}">
                  <a16:creationId xmlns:a16="http://schemas.microsoft.com/office/drawing/2014/main" id="{E9DE38D1-C712-0E62-E7E9-F6716A09012C}"/>
                </a:ext>
              </a:extLst>
            </p:cNvPr>
            <p:cNvPicPr>
              <a:picLocks noChangeAspect="1"/>
            </p:cNvPicPr>
            <p:nvPr/>
          </p:nvPicPr>
          <p:blipFill>
            <a:blip r:embed="rId3"/>
            <a:stretch>
              <a:fillRect/>
            </a:stretch>
          </p:blipFill>
          <p:spPr>
            <a:xfrm>
              <a:off x="1751012" y="975936"/>
              <a:ext cx="1439748" cy="1919664"/>
            </a:xfrm>
            <a:prstGeom prst="rect">
              <a:avLst/>
            </a:prstGeom>
          </p:spPr>
        </p:pic>
      </p:grpSp>
      <p:sp>
        <p:nvSpPr>
          <p:cNvPr id="5" name="TextBox 4">
            <a:extLst>
              <a:ext uri="{FF2B5EF4-FFF2-40B4-BE49-F238E27FC236}">
                <a16:creationId xmlns:a16="http://schemas.microsoft.com/office/drawing/2014/main" id="{06420F42-2F71-BA08-A3D6-FBA312AFC984}"/>
              </a:ext>
            </a:extLst>
          </p:cNvPr>
          <p:cNvSpPr txBox="1"/>
          <p:nvPr/>
        </p:nvSpPr>
        <p:spPr>
          <a:xfrm>
            <a:off x="3884612" y="1343561"/>
            <a:ext cx="3047999" cy="1323439"/>
          </a:xfrm>
          <a:prstGeom prst="rect">
            <a:avLst/>
          </a:prstGeom>
          <a:noFill/>
        </p:spPr>
        <p:txBody>
          <a:bodyPr wrap="square" rtlCol="0">
            <a:spAutoFit/>
          </a:bodyPr>
          <a:lstStyle/>
          <a:p>
            <a:r>
              <a:rPr lang="en-US" sz="2000" dirty="0"/>
              <a:t>Rose Day – Sales, Marketing, Delivery Coordination, Record Keeping, Ordering Supply</a:t>
            </a:r>
          </a:p>
        </p:txBody>
      </p:sp>
      <p:grpSp>
        <p:nvGrpSpPr>
          <p:cNvPr id="15" name="Group 14">
            <a:extLst>
              <a:ext uri="{FF2B5EF4-FFF2-40B4-BE49-F238E27FC236}">
                <a16:creationId xmlns:a16="http://schemas.microsoft.com/office/drawing/2014/main" id="{AA697053-83D0-1E27-B550-0BF44C22BFE7}"/>
              </a:ext>
            </a:extLst>
          </p:cNvPr>
          <p:cNvGrpSpPr/>
          <p:nvPr/>
        </p:nvGrpSpPr>
        <p:grpSpPr>
          <a:xfrm>
            <a:off x="7764570" y="975935"/>
            <a:ext cx="3898852" cy="2152615"/>
            <a:chOff x="8173214" y="975936"/>
            <a:chExt cx="3490207" cy="1926996"/>
          </a:xfrm>
        </p:grpSpPr>
        <p:pic>
          <p:nvPicPr>
            <p:cNvPr id="6" name="Picture 5">
              <a:extLst>
                <a:ext uri="{FF2B5EF4-FFF2-40B4-BE49-F238E27FC236}">
                  <a16:creationId xmlns:a16="http://schemas.microsoft.com/office/drawing/2014/main" id="{BE6A120B-C18B-EA81-9FF0-699D1DE4CFE6}"/>
                </a:ext>
              </a:extLst>
            </p:cNvPr>
            <p:cNvPicPr>
              <a:picLocks noChangeAspect="1"/>
            </p:cNvPicPr>
            <p:nvPr/>
          </p:nvPicPr>
          <p:blipFill>
            <a:blip r:embed="rId4"/>
            <a:stretch>
              <a:fillRect/>
            </a:stretch>
          </p:blipFill>
          <p:spPr>
            <a:xfrm>
              <a:off x="8173214" y="983268"/>
              <a:ext cx="1481199" cy="1919664"/>
            </a:xfrm>
            <a:prstGeom prst="rect">
              <a:avLst/>
            </a:prstGeom>
          </p:spPr>
        </p:pic>
        <p:pic>
          <p:nvPicPr>
            <p:cNvPr id="7" name="Picture 6">
              <a:extLst>
                <a:ext uri="{FF2B5EF4-FFF2-40B4-BE49-F238E27FC236}">
                  <a16:creationId xmlns:a16="http://schemas.microsoft.com/office/drawing/2014/main" id="{30EC6175-4DEA-F464-BEF4-BD80C84A203F}"/>
                </a:ext>
              </a:extLst>
            </p:cNvPr>
            <p:cNvPicPr>
              <a:picLocks noChangeAspect="1"/>
            </p:cNvPicPr>
            <p:nvPr/>
          </p:nvPicPr>
          <p:blipFill>
            <a:blip r:embed="rId5"/>
            <a:stretch>
              <a:fillRect/>
            </a:stretch>
          </p:blipFill>
          <p:spPr>
            <a:xfrm>
              <a:off x="9745532" y="975936"/>
              <a:ext cx="1917889" cy="1919664"/>
            </a:xfrm>
            <a:prstGeom prst="rect">
              <a:avLst/>
            </a:prstGeom>
          </p:spPr>
        </p:pic>
      </p:grpSp>
      <p:sp>
        <p:nvSpPr>
          <p:cNvPr id="8" name="TextBox 7">
            <a:extLst>
              <a:ext uri="{FF2B5EF4-FFF2-40B4-BE49-F238E27FC236}">
                <a16:creationId xmlns:a16="http://schemas.microsoft.com/office/drawing/2014/main" id="{6330BE0D-CD31-5B50-84A0-CDE8A4A813B1}"/>
              </a:ext>
            </a:extLst>
          </p:cNvPr>
          <p:cNvSpPr txBox="1"/>
          <p:nvPr/>
        </p:nvSpPr>
        <p:spPr>
          <a:xfrm>
            <a:off x="8450967" y="3102114"/>
            <a:ext cx="3490207" cy="707886"/>
          </a:xfrm>
          <a:prstGeom prst="rect">
            <a:avLst/>
          </a:prstGeom>
          <a:noFill/>
        </p:spPr>
        <p:txBody>
          <a:bodyPr wrap="square" rtlCol="0">
            <a:spAutoFit/>
          </a:bodyPr>
          <a:lstStyle/>
          <a:p>
            <a:pPr algn="r"/>
            <a:r>
              <a:rPr lang="en-US" sz="2000" dirty="0"/>
              <a:t>Breakfast with Santa – </a:t>
            </a:r>
          </a:p>
          <a:p>
            <a:pPr algn="r"/>
            <a:r>
              <a:rPr lang="en-US" sz="2000" dirty="0"/>
              <a:t>Public Relations,  Marketing</a:t>
            </a:r>
          </a:p>
        </p:txBody>
      </p:sp>
      <p:grpSp>
        <p:nvGrpSpPr>
          <p:cNvPr id="14" name="Group 13">
            <a:extLst>
              <a:ext uri="{FF2B5EF4-FFF2-40B4-BE49-F238E27FC236}">
                <a16:creationId xmlns:a16="http://schemas.microsoft.com/office/drawing/2014/main" id="{1C624E4E-F315-7ADD-38A7-40B8D864D54C}"/>
              </a:ext>
            </a:extLst>
          </p:cNvPr>
          <p:cNvGrpSpPr/>
          <p:nvPr/>
        </p:nvGrpSpPr>
        <p:grpSpPr>
          <a:xfrm>
            <a:off x="4418012" y="3262604"/>
            <a:ext cx="4019550" cy="2528596"/>
            <a:chOff x="3579812" y="4191000"/>
            <a:chExt cx="4019550" cy="2528596"/>
          </a:xfrm>
        </p:grpSpPr>
        <p:pic>
          <p:nvPicPr>
            <p:cNvPr id="9" name="Picture 8">
              <a:extLst>
                <a:ext uri="{FF2B5EF4-FFF2-40B4-BE49-F238E27FC236}">
                  <a16:creationId xmlns:a16="http://schemas.microsoft.com/office/drawing/2014/main" id="{0C1040D4-1288-2EEE-73D0-2302A458EDDD}"/>
                </a:ext>
              </a:extLst>
            </p:cNvPr>
            <p:cNvPicPr>
              <a:picLocks noChangeAspect="1"/>
            </p:cNvPicPr>
            <p:nvPr/>
          </p:nvPicPr>
          <p:blipFill>
            <a:blip r:embed="rId6"/>
            <a:stretch>
              <a:fillRect/>
            </a:stretch>
          </p:blipFill>
          <p:spPr>
            <a:xfrm>
              <a:off x="3579812" y="4191000"/>
              <a:ext cx="2011680" cy="2514600"/>
            </a:xfrm>
            <a:prstGeom prst="rect">
              <a:avLst/>
            </a:prstGeom>
          </p:spPr>
        </p:pic>
        <p:pic>
          <p:nvPicPr>
            <p:cNvPr id="10" name="Picture 9">
              <a:extLst>
                <a:ext uri="{FF2B5EF4-FFF2-40B4-BE49-F238E27FC236}">
                  <a16:creationId xmlns:a16="http://schemas.microsoft.com/office/drawing/2014/main" id="{CBF1D8AA-C5EC-CB00-111F-2E3E38E505BD}"/>
                </a:ext>
              </a:extLst>
            </p:cNvPr>
            <p:cNvPicPr>
              <a:picLocks noChangeAspect="1"/>
            </p:cNvPicPr>
            <p:nvPr/>
          </p:nvPicPr>
          <p:blipFill>
            <a:blip r:embed="rId7"/>
            <a:stretch>
              <a:fillRect/>
            </a:stretch>
          </p:blipFill>
          <p:spPr>
            <a:xfrm>
              <a:off x="5713412" y="4204996"/>
              <a:ext cx="1885950" cy="2514600"/>
            </a:xfrm>
            <a:prstGeom prst="rect">
              <a:avLst/>
            </a:prstGeom>
          </p:spPr>
        </p:pic>
      </p:grpSp>
      <p:sp>
        <p:nvSpPr>
          <p:cNvPr id="11" name="TextBox 10">
            <a:extLst>
              <a:ext uri="{FF2B5EF4-FFF2-40B4-BE49-F238E27FC236}">
                <a16:creationId xmlns:a16="http://schemas.microsoft.com/office/drawing/2014/main" id="{E5340D0E-79AA-E336-2FE0-AF1E62BAD77E}"/>
              </a:ext>
            </a:extLst>
          </p:cNvPr>
          <p:cNvSpPr txBox="1"/>
          <p:nvPr/>
        </p:nvSpPr>
        <p:spPr>
          <a:xfrm>
            <a:off x="3326549" y="5845314"/>
            <a:ext cx="6730263" cy="707886"/>
          </a:xfrm>
          <a:prstGeom prst="rect">
            <a:avLst/>
          </a:prstGeom>
          <a:noFill/>
        </p:spPr>
        <p:txBody>
          <a:bodyPr wrap="square" rtlCol="0">
            <a:spAutoFit/>
          </a:bodyPr>
          <a:lstStyle/>
          <a:p>
            <a:r>
              <a:rPr lang="en-US" sz="2000" dirty="0"/>
              <a:t>Fly in Breakfast – Event Management, Sales, Money Handling, Marketing, Food Safety, Teamwork</a:t>
            </a:r>
          </a:p>
        </p:txBody>
      </p:sp>
      <p:sp>
        <p:nvSpPr>
          <p:cNvPr id="12" name="TextBox 11">
            <a:extLst>
              <a:ext uri="{FF2B5EF4-FFF2-40B4-BE49-F238E27FC236}">
                <a16:creationId xmlns:a16="http://schemas.microsoft.com/office/drawing/2014/main" id="{FFDB4E75-E69F-82BC-797F-02CB7E915D94}"/>
              </a:ext>
            </a:extLst>
          </p:cNvPr>
          <p:cNvSpPr txBox="1"/>
          <p:nvPr/>
        </p:nvSpPr>
        <p:spPr>
          <a:xfrm rot="20722617">
            <a:off x="673298" y="4341079"/>
            <a:ext cx="3418958" cy="954107"/>
          </a:xfrm>
          <a:prstGeom prst="rect">
            <a:avLst/>
          </a:prstGeom>
          <a:noFill/>
        </p:spPr>
        <p:txBody>
          <a:bodyPr wrap="square" rtlCol="0">
            <a:spAutoFit/>
          </a:bodyPr>
          <a:lstStyle/>
          <a:p>
            <a:r>
              <a:rPr lang="en-US" sz="2800" b="1" i="1" dirty="0"/>
              <a:t>NEW EVENT IDEAS ARE ENCOURAGED!</a:t>
            </a:r>
          </a:p>
        </p:txBody>
      </p:sp>
    </p:spTree>
    <p:extLst>
      <p:ext uri="{BB962C8B-B14F-4D97-AF65-F5344CB8AC3E}">
        <p14:creationId xmlns:p14="http://schemas.microsoft.com/office/powerpoint/2010/main" val="163745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together&#10;&#10;Description automatically generated with medium confidence">
            <a:extLst>
              <a:ext uri="{FF2B5EF4-FFF2-40B4-BE49-F238E27FC236}">
                <a16:creationId xmlns:a16="http://schemas.microsoft.com/office/drawing/2014/main" id="{E77CA289-09C7-B010-75B4-5EA7C27AB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4" y="-5574573"/>
            <a:ext cx="12326196" cy="15937773"/>
          </a:xfrm>
          <a:prstGeom prst="rect">
            <a:avLst/>
          </a:prstGeom>
        </p:spPr>
      </p:pic>
      <p:sp>
        <p:nvSpPr>
          <p:cNvPr id="3" name="Content Placeholder 2">
            <a:extLst>
              <a:ext uri="{FF2B5EF4-FFF2-40B4-BE49-F238E27FC236}">
                <a16:creationId xmlns:a16="http://schemas.microsoft.com/office/drawing/2014/main" id="{BA2FEA09-D0FC-6AE6-30A4-9E011D02A083}"/>
              </a:ext>
            </a:extLst>
          </p:cNvPr>
          <p:cNvSpPr>
            <a:spLocks noGrp="1"/>
          </p:cNvSpPr>
          <p:nvPr>
            <p:ph idx="1"/>
          </p:nvPr>
        </p:nvSpPr>
        <p:spPr>
          <a:xfrm>
            <a:off x="1103312" y="533400"/>
            <a:ext cx="9982200" cy="1447799"/>
          </a:xfrm>
          <a:solidFill>
            <a:schemeClr val="tx1">
              <a:alpha val="60000"/>
            </a:schemeClr>
          </a:solidFill>
        </p:spPr>
        <p:txBody>
          <a:bodyPr>
            <a:normAutofit/>
          </a:bodyPr>
          <a:lstStyle/>
          <a:p>
            <a:pPr marL="0" indent="0" algn="ctr">
              <a:buNone/>
            </a:pPr>
            <a:r>
              <a:rPr lang="en-US" sz="2000" dirty="0">
                <a:solidFill>
                  <a:schemeClr val="bg1"/>
                </a:solidFill>
                <a:latin typeface="Poppins" panose="020B0502040204020203" pitchFamily="2" charset="0"/>
              </a:rPr>
              <a:t>Community service</a:t>
            </a:r>
            <a:r>
              <a:rPr lang="en-US" sz="2000" b="0" i="0" dirty="0">
                <a:solidFill>
                  <a:schemeClr val="bg1"/>
                </a:solidFill>
                <a:effectLst/>
                <a:latin typeface="Poppins" panose="020B0502040204020203" pitchFamily="2" charset="0"/>
              </a:rPr>
              <a:t> teaches us how significant it is to help the ones in need, the ones who are less fortunate than us.</a:t>
            </a:r>
          </a:p>
          <a:p>
            <a:pPr marL="0" indent="0" algn="ctr">
              <a:buNone/>
            </a:pPr>
            <a:r>
              <a:rPr lang="en-US" sz="2000" dirty="0">
                <a:solidFill>
                  <a:schemeClr val="bg1"/>
                </a:solidFill>
                <a:latin typeface="Poppins" panose="020B0502040204020203" pitchFamily="2" charset="0"/>
              </a:rPr>
              <a:t>It can open our eyes to a world that we may not otherwise experience and broaden our view of the world.</a:t>
            </a:r>
            <a:endParaRPr lang="en-US" sz="2000" b="0" i="0" dirty="0">
              <a:solidFill>
                <a:schemeClr val="bg1"/>
              </a:solidFill>
              <a:effectLst/>
              <a:latin typeface="Poppins" panose="020B0502040204020203" pitchFamily="2" charset="0"/>
            </a:endParaRPr>
          </a:p>
        </p:txBody>
      </p:sp>
    </p:spTree>
    <p:extLst>
      <p:ext uri="{BB962C8B-B14F-4D97-AF65-F5344CB8AC3E}">
        <p14:creationId xmlns:p14="http://schemas.microsoft.com/office/powerpoint/2010/main" val="227187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76E7-8A1D-4749-2891-14B1329BCC90}"/>
              </a:ext>
            </a:extLst>
          </p:cNvPr>
          <p:cNvSpPr>
            <a:spLocks noGrp="1"/>
          </p:cNvSpPr>
          <p:nvPr>
            <p:ph type="title"/>
          </p:nvPr>
        </p:nvSpPr>
        <p:spPr/>
        <p:txBody>
          <a:bodyPr/>
          <a:lstStyle/>
          <a:p>
            <a:r>
              <a:rPr lang="en-US" dirty="0"/>
              <a:t>Community Service</a:t>
            </a:r>
          </a:p>
        </p:txBody>
      </p:sp>
      <p:sp>
        <p:nvSpPr>
          <p:cNvPr id="3" name="Content Placeholder 2">
            <a:extLst>
              <a:ext uri="{FF2B5EF4-FFF2-40B4-BE49-F238E27FC236}">
                <a16:creationId xmlns:a16="http://schemas.microsoft.com/office/drawing/2014/main" id="{C85469F6-A135-0373-683F-81CA77DDEE22}"/>
              </a:ext>
            </a:extLst>
          </p:cNvPr>
          <p:cNvSpPr>
            <a:spLocks noGrp="1"/>
          </p:cNvSpPr>
          <p:nvPr>
            <p:ph idx="1"/>
          </p:nvPr>
        </p:nvSpPr>
        <p:spPr>
          <a:xfrm>
            <a:off x="1065212" y="1905000"/>
            <a:ext cx="10972800" cy="4114801"/>
          </a:xfrm>
        </p:spPr>
        <p:txBody>
          <a:bodyPr>
            <a:normAutofit/>
          </a:bodyPr>
          <a:lstStyle/>
          <a:p>
            <a:pPr marL="231775" lvl="1" indent="0">
              <a:buNone/>
            </a:pPr>
            <a:r>
              <a:rPr lang="en-US" dirty="0"/>
              <a:t>Service projects can include:</a:t>
            </a:r>
          </a:p>
          <a:p>
            <a:pPr lvl="2">
              <a:buFont typeface="Courier New" panose="02070309020205020404" pitchFamily="49" charset="0"/>
              <a:buChar char="o"/>
            </a:pPr>
            <a:r>
              <a:rPr lang="en-US" sz="2000" dirty="0"/>
              <a:t>Highway cleanup</a:t>
            </a:r>
          </a:p>
          <a:p>
            <a:pPr lvl="2">
              <a:buFont typeface="Courier New" panose="02070309020205020404" pitchFamily="49" charset="0"/>
              <a:buChar char="o"/>
            </a:pPr>
            <a:r>
              <a:rPr lang="en-US" sz="2000" dirty="0"/>
              <a:t>City cleanup &amp; landscaping</a:t>
            </a:r>
          </a:p>
          <a:p>
            <a:pPr lvl="2">
              <a:buFont typeface="Courier New" panose="02070309020205020404" pitchFamily="49" charset="0"/>
              <a:buChar char="o"/>
            </a:pPr>
            <a:r>
              <a:rPr lang="en-US" sz="2000" dirty="0"/>
              <a:t>Maintaining parks and bike trails</a:t>
            </a:r>
          </a:p>
          <a:p>
            <a:pPr lvl="2">
              <a:buFont typeface="Courier New" panose="02070309020205020404" pitchFamily="49" charset="0"/>
              <a:buChar char="o"/>
            </a:pPr>
            <a:r>
              <a:rPr lang="en-US" sz="2000" dirty="0"/>
              <a:t>Assemble &amp; deliver care packages to local hospitals, assisted living facilities, and nursing homes</a:t>
            </a:r>
          </a:p>
          <a:p>
            <a:pPr lvl="2">
              <a:buFont typeface="Courier New" panose="02070309020205020404" pitchFamily="49" charset="0"/>
              <a:buChar char="o"/>
            </a:pPr>
            <a:r>
              <a:rPr lang="en-US" sz="2000" dirty="0"/>
              <a:t>Food / toy drives</a:t>
            </a:r>
          </a:p>
          <a:p>
            <a:pPr lvl="2">
              <a:buFont typeface="Courier New" panose="02070309020205020404" pitchFamily="49" charset="0"/>
              <a:buChar char="o"/>
            </a:pPr>
            <a:r>
              <a:rPr lang="en-US" sz="2000" dirty="0"/>
              <a:t>Plant trees</a:t>
            </a:r>
          </a:p>
          <a:p>
            <a:pPr lvl="2">
              <a:buFont typeface="Courier New" panose="02070309020205020404" pitchFamily="49" charset="0"/>
              <a:buChar char="o"/>
            </a:pPr>
            <a:r>
              <a:rPr lang="en-US" sz="2000" dirty="0"/>
              <a:t>Eyeglass and hearing aid donation drives</a:t>
            </a:r>
          </a:p>
          <a:p>
            <a:pPr lvl="2">
              <a:buFont typeface="Courier New" panose="02070309020205020404" pitchFamily="49" charset="0"/>
              <a:buChar char="o"/>
            </a:pPr>
            <a:r>
              <a:rPr lang="en-US" sz="2000" dirty="0"/>
              <a:t>Volunteering at a food pantry</a:t>
            </a:r>
          </a:p>
          <a:p>
            <a:pPr lvl="2">
              <a:buFont typeface="Courier New" panose="02070309020205020404" pitchFamily="49" charset="0"/>
              <a:buChar char="o"/>
            </a:pPr>
            <a:r>
              <a:rPr lang="en-US" sz="2000" dirty="0"/>
              <a:t>Signage projects</a:t>
            </a:r>
          </a:p>
          <a:p>
            <a:pPr lvl="2">
              <a:buFont typeface="Courier New" panose="02070309020205020404" pitchFamily="49" charset="0"/>
              <a:buChar char="o"/>
            </a:pPr>
            <a:r>
              <a:rPr lang="en-US" sz="2000" dirty="0"/>
              <a:t>Any service projects where the club identifies a need</a:t>
            </a:r>
          </a:p>
        </p:txBody>
      </p:sp>
      <p:pic>
        <p:nvPicPr>
          <p:cNvPr id="8194" name="Picture 2" descr="23 Environmental Service Project Ideas | Le Lions Clubs International">
            <a:extLst>
              <a:ext uri="{FF2B5EF4-FFF2-40B4-BE49-F238E27FC236}">
                <a16:creationId xmlns:a16="http://schemas.microsoft.com/office/drawing/2014/main" id="{12C1456F-BF63-50C6-91C9-0E2B3DF367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2304" y="685800"/>
            <a:ext cx="5173392"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8198" name="Picture 6" descr="Community Services Ideas for Kids of All Ages - FamilyEducation">
            <a:extLst>
              <a:ext uri="{FF2B5EF4-FFF2-40B4-BE49-F238E27FC236}">
                <a16:creationId xmlns:a16="http://schemas.microsoft.com/office/drawing/2014/main" id="{B014D4CC-DC59-0D9D-F04C-33184B845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998" y="3833813"/>
            <a:ext cx="3961685" cy="264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29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C081D9-8E32-2DA5-6BDB-77D139D801A1}"/>
              </a:ext>
            </a:extLst>
          </p:cNvPr>
          <p:cNvSpPr>
            <a:spLocks noGrp="1"/>
          </p:cNvSpPr>
          <p:nvPr>
            <p:ph idx="1"/>
          </p:nvPr>
        </p:nvSpPr>
        <p:spPr>
          <a:xfrm>
            <a:off x="5865524" y="1371600"/>
            <a:ext cx="5334000" cy="3648075"/>
          </a:xfrm>
        </p:spPr>
        <p:txBody>
          <a:bodyPr>
            <a:normAutofit/>
          </a:bodyPr>
          <a:lstStyle/>
          <a:p>
            <a:pPr marL="0" indent="0">
              <a:buNone/>
            </a:pPr>
            <a:r>
              <a:rPr lang="en-US" sz="2000" dirty="0"/>
              <a:t>Leo Club Officers lead club membership development efforts and plan service activities.</a:t>
            </a:r>
          </a:p>
          <a:p>
            <a:pPr marL="0" indent="0">
              <a:buNone/>
            </a:pPr>
            <a:r>
              <a:rPr lang="en-US" sz="2000" dirty="0"/>
              <a:t>By accepting an officer position, members have an opportunity to grow their leadership skills and make greater strides in their future professional development.</a:t>
            </a:r>
          </a:p>
          <a:p>
            <a:pPr marL="0" indent="0">
              <a:spcBef>
                <a:spcPts val="0"/>
              </a:spcBef>
              <a:buNone/>
            </a:pPr>
            <a:endParaRPr lang="en-US" sz="2000" dirty="0"/>
          </a:p>
          <a:p>
            <a:pPr>
              <a:spcBef>
                <a:spcPts val="0"/>
              </a:spcBef>
              <a:buFont typeface="Wingdings" panose="05000000000000000000" pitchFamily="2" charset="2"/>
              <a:buChar char="Ø"/>
            </a:pPr>
            <a:r>
              <a:rPr lang="en-US" sz="2000" dirty="0"/>
              <a:t>President</a:t>
            </a:r>
          </a:p>
          <a:p>
            <a:pPr>
              <a:spcBef>
                <a:spcPts val="0"/>
              </a:spcBef>
              <a:buFont typeface="Wingdings" panose="05000000000000000000" pitchFamily="2" charset="2"/>
              <a:buChar char="Ø"/>
            </a:pPr>
            <a:r>
              <a:rPr lang="en-US" sz="2000" dirty="0"/>
              <a:t>Vice President</a:t>
            </a:r>
          </a:p>
          <a:p>
            <a:pPr>
              <a:spcBef>
                <a:spcPts val="0"/>
              </a:spcBef>
              <a:buFont typeface="Wingdings" panose="05000000000000000000" pitchFamily="2" charset="2"/>
              <a:buChar char="Ø"/>
            </a:pPr>
            <a:r>
              <a:rPr lang="en-US" sz="2000" dirty="0"/>
              <a:t>Secretary</a:t>
            </a:r>
          </a:p>
          <a:p>
            <a:pPr>
              <a:spcBef>
                <a:spcPts val="0"/>
              </a:spcBef>
              <a:buFont typeface="Wingdings" panose="05000000000000000000" pitchFamily="2" charset="2"/>
              <a:buChar char="Ø"/>
            </a:pPr>
            <a:r>
              <a:rPr lang="en-US" sz="2000" dirty="0"/>
              <a:t>Treasurer</a:t>
            </a:r>
          </a:p>
        </p:txBody>
      </p:sp>
      <p:pic>
        <p:nvPicPr>
          <p:cNvPr id="4" name="Picture 2" descr="About Leos | Lions Clubs International">
            <a:extLst>
              <a:ext uri="{FF2B5EF4-FFF2-40B4-BE49-F238E27FC236}">
                <a16:creationId xmlns:a16="http://schemas.microsoft.com/office/drawing/2014/main" id="{2AFB669D-1BE3-54A6-3F23-5E407C6944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41" r="17670"/>
          <a:stretch/>
        </p:blipFill>
        <p:spPr bwMode="auto">
          <a:xfrm>
            <a:off x="1282988" y="1143000"/>
            <a:ext cx="4201824" cy="4419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9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A54A-CB60-F41E-DAFE-3BCD36941877}"/>
              </a:ext>
            </a:extLst>
          </p:cNvPr>
          <p:cNvSpPr>
            <a:spLocks noGrp="1"/>
          </p:cNvSpPr>
          <p:nvPr>
            <p:ph type="title"/>
          </p:nvPr>
        </p:nvSpPr>
        <p:spPr/>
        <p:txBody>
          <a:bodyPr/>
          <a:lstStyle/>
          <a:p>
            <a:r>
              <a:rPr lang="en-US" dirty="0"/>
              <a:t>Officer Responsibilities</a:t>
            </a:r>
          </a:p>
        </p:txBody>
      </p:sp>
      <p:pic>
        <p:nvPicPr>
          <p:cNvPr id="4" name="Picture 4" descr="Leo Club – Leo Club – Harold L. Richards High School">
            <a:extLst>
              <a:ext uri="{FF2B5EF4-FFF2-40B4-BE49-F238E27FC236}">
                <a16:creationId xmlns:a16="http://schemas.microsoft.com/office/drawing/2014/main" id="{7149172C-F837-9E0C-57BE-CC749629A4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17"/>
          <a:stretch/>
        </p:blipFill>
        <p:spPr bwMode="auto">
          <a:xfrm>
            <a:off x="3427412" y="2196171"/>
            <a:ext cx="5257800" cy="351882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71FCF51-AED9-C5C8-86D2-736BA3391CED}"/>
              </a:ext>
            </a:extLst>
          </p:cNvPr>
          <p:cNvSpPr txBox="1">
            <a:spLocks/>
          </p:cNvSpPr>
          <p:nvPr/>
        </p:nvSpPr>
        <p:spPr>
          <a:xfrm>
            <a:off x="8758364" y="1828800"/>
            <a:ext cx="3355848" cy="40386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sz="2000" b="1" u="sng" dirty="0"/>
              <a:t>Leo Club Vice President</a:t>
            </a:r>
          </a:p>
          <a:p>
            <a:pPr marL="0" indent="0">
              <a:buNone/>
            </a:pPr>
            <a:r>
              <a:rPr lang="en-US" sz="2000" dirty="0"/>
              <a:t>Assists the president through their term</a:t>
            </a:r>
          </a:p>
          <a:p>
            <a:pPr marL="0" indent="0">
              <a:buNone/>
            </a:pPr>
            <a:r>
              <a:rPr lang="en-US" sz="2000" dirty="0"/>
              <a:t>If the President is unable to fulfill their duties, the Vice president will assume  those duties</a:t>
            </a:r>
          </a:p>
          <a:p>
            <a:pPr marL="0" indent="0">
              <a:buNone/>
            </a:pPr>
            <a:r>
              <a:rPr lang="en-US" sz="2000" dirty="0"/>
              <a:t>Help oversee all committees. Will be a second point of contact for all membership questions and concerns</a:t>
            </a:r>
          </a:p>
          <a:p>
            <a:pPr lvl="1"/>
            <a:endParaRPr lang="en-US" dirty="0"/>
          </a:p>
        </p:txBody>
      </p:sp>
      <p:sp>
        <p:nvSpPr>
          <p:cNvPr id="3" name="Content Placeholder 2">
            <a:extLst>
              <a:ext uri="{FF2B5EF4-FFF2-40B4-BE49-F238E27FC236}">
                <a16:creationId xmlns:a16="http://schemas.microsoft.com/office/drawing/2014/main" id="{32D20A13-7EED-D5C5-5FD0-8ED9986FC539}"/>
              </a:ext>
            </a:extLst>
          </p:cNvPr>
          <p:cNvSpPr>
            <a:spLocks noGrp="1"/>
          </p:cNvSpPr>
          <p:nvPr>
            <p:ph idx="1"/>
          </p:nvPr>
        </p:nvSpPr>
        <p:spPr>
          <a:xfrm>
            <a:off x="455612" y="1885950"/>
            <a:ext cx="3352800" cy="4495801"/>
          </a:xfrm>
        </p:spPr>
        <p:txBody>
          <a:bodyPr>
            <a:normAutofit/>
          </a:bodyPr>
          <a:lstStyle/>
          <a:p>
            <a:pPr marL="0" indent="0">
              <a:buNone/>
            </a:pPr>
            <a:r>
              <a:rPr lang="en-US" sz="2000" b="1" u="sng" dirty="0"/>
              <a:t>Leo Club President</a:t>
            </a:r>
          </a:p>
          <a:p>
            <a:pPr marL="0" indent="0">
              <a:buNone/>
            </a:pPr>
            <a:r>
              <a:rPr lang="en-US" sz="2000" dirty="0"/>
              <a:t>Presides over all club and board meetings</a:t>
            </a:r>
          </a:p>
          <a:p>
            <a:pPr marL="0" indent="0">
              <a:buNone/>
            </a:pPr>
            <a:r>
              <a:rPr lang="en-US" sz="2000" dirty="0"/>
              <a:t>Prepares all meeting agendas and keeps the meeting timely and on topic</a:t>
            </a:r>
          </a:p>
          <a:p>
            <a:pPr marL="0" indent="0">
              <a:buNone/>
            </a:pPr>
            <a:r>
              <a:rPr lang="en-US" sz="2000" dirty="0"/>
              <a:t>Maintain communication with all elected officers, committees, and membership</a:t>
            </a:r>
          </a:p>
        </p:txBody>
      </p:sp>
    </p:spTree>
    <p:extLst>
      <p:ext uri="{BB962C8B-B14F-4D97-AF65-F5344CB8AC3E}">
        <p14:creationId xmlns:p14="http://schemas.microsoft.com/office/powerpoint/2010/main" val="105078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E9E4-CBE1-0AAF-FA63-0B6DC7BF3914}"/>
              </a:ext>
            </a:extLst>
          </p:cNvPr>
          <p:cNvSpPr>
            <a:spLocks noGrp="1"/>
          </p:cNvSpPr>
          <p:nvPr>
            <p:ph type="title"/>
          </p:nvPr>
        </p:nvSpPr>
        <p:spPr/>
        <p:txBody>
          <a:bodyPr/>
          <a:lstStyle/>
          <a:p>
            <a:r>
              <a:rPr lang="en-US" dirty="0"/>
              <a:t>Officer Responsibilities</a:t>
            </a:r>
          </a:p>
        </p:txBody>
      </p:sp>
      <p:sp>
        <p:nvSpPr>
          <p:cNvPr id="3" name="Content Placeholder 2">
            <a:extLst>
              <a:ext uri="{FF2B5EF4-FFF2-40B4-BE49-F238E27FC236}">
                <a16:creationId xmlns:a16="http://schemas.microsoft.com/office/drawing/2014/main" id="{BD0C1B03-AFC9-22C7-00BA-E8E0DBB98CFC}"/>
              </a:ext>
            </a:extLst>
          </p:cNvPr>
          <p:cNvSpPr>
            <a:spLocks noGrp="1"/>
          </p:cNvSpPr>
          <p:nvPr>
            <p:ph idx="1"/>
          </p:nvPr>
        </p:nvSpPr>
        <p:spPr>
          <a:xfrm>
            <a:off x="4265612" y="1809750"/>
            <a:ext cx="3355848" cy="4667250"/>
          </a:xfrm>
        </p:spPr>
        <p:txBody>
          <a:bodyPr>
            <a:noAutofit/>
          </a:bodyPr>
          <a:lstStyle/>
          <a:p>
            <a:pPr marL="0" indent="0">
              <a:buNone/>
            </a:pPr>
            <a:r>
              <a:rPr lang="en-US" sz="2000" b="1" u="sng" dirty="0"/>
              <a:t>Secretary</a:t>
            </a:r>
          </a:p>
          <a:p>
            <a:pPr marL="0" indent="0">
              <a:buNone/>
            </a:pPr>
            <a:r>
              <a:rPr lang="en-US" sz="2000" dirty="0"/>
              <a:t>Maintains all records of the club ensuring accuracy and keeping all data current</a:t>
            </a:r>
          </a:p>
          <a:p>
            <a:pPr marL="0" indent="0">
              <a:buNone/>
            </a:pPr>
            <a:r>
              <a:rPr lang="en-US" sz="2000" dirty="0"/>
              <a:t>Responsible for reporting all activities and roles to Lion Club International</a:t>
            </a:r>
          </a:p>
          <a:p>
            <a:pPr marL="0" indent="0">
              <a:buNone/>
            </a:pPr>
            <a:r>
              <a:rPr lang="en-US" sz="2000" dirty="0"/>
              <a:t>Take notes at all meetings and prepare and distribute minutes for those meetings</a:t>
            </a:r>
          </a:p>
          <a:p>
            <a:pPr marL="0" indent="0">
              <a:buNone/>
            </a:pPr>
            <a:r>
              <a:rPr lang="en-US" sz="2000" dirty="0"/>
              <a:t>Responsible for notifying members of upcoming meetings and activities</a:t>
            </a:r>
          </a:p>
        </p:txBody>
      </p:sp>
      <p:pic>
        <p:nvPicPr>
          <p:cNvPr id="10242" name="Picture 2" descr="Leo Club at RFA inducts new members, installs officers | Daily Sentinel">
            <a:extLst>
              <a:ext uri="{FF2B5EF4-FFF2-40B4-BE49-F238E27FC236}">
                <a16:creationId xmlns:a16="http://schemas.microsoft.com/office/drawing/2014/main" id="{0A463795-50AA-A427-E79A-3D2A846352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412" y="2095498"/>
            <a:ext cx="3420428" cy="41148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578CCF0-295A-024C-DE5E-73F206F06304}"/>
              </a:ext>
            </a:extLst>
          </p:cNvPr>
          <p:cNvSpPr txBox="1">
            <a:spLocks/>
          </p:cNvSpPr>
          <p:nvPr/>
        </p:nvSpPr>
        <p:spPr>
          <a:xfrm>
            <a:off x="8228012" y="1828800"/>
            <a:ext cx="3355848" cy="40767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sz="2000" b="1" u="sng" dirty="0"/>
              <a:t>Treasurer</a:t>
            </a:r>
          </a:p>
          <a:p>
            <a:pPr marL="0" indent="0">
              <a:buNone/>
            </a:pPr>
            <a:r>
              <a:rPr lang="en-US" sz="2000" dirty="0"/>
              <a:t>Maintains the finances for the club including recording of all funds in and out of the banking accounts</a:t>
            </a:r>
          </a:p>
          <a:p>
            <a:pPr marL="0" indent="0">
              <a:buNone/>
            </a:pPr>
            <a:r>
              <a:rPr lang="en-US" sz="2000" dirty="0"/>
              <a:t>Lead the finance committee, and with the President will create annual the budget for the club</a:t>
            </a:r>
          </a:p>
          <a:p>
            <a:pPr marL="0" indent="0">
              <a:buNone/>
            </a:pPr>
            <a:r>
              <a:rPr lang="en-US" sz="2000" dirty="0"/>
              <a:t>If applicable, will invoice and collect dues from Leos</a:t>
            </a:r>
            <a:endParaRPr lang="en-US" dirty="0"/>
          </a:p>
        </p:txBody>
      </p:sp>
    </p:spTree>
    <p:extLst>
      <p:ext uri="{BB962C8B-B14F-4D97-AF65-F5344CB8AC3E}">
        <p14:creationId xmlns:p14="http://schemas.microsoft.com/office/powerpoint/2010/main" val="13064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135B-9AF5-DCAF-94B4-81F7475B675C}"/>
              </a:ext>
            </a:extLst>
          </p:cNvPr>
          <p:cNvSpPr>
            <a:spLocks noGrp="1"/>
          </p:cNvSpPr>
          <p:nvPr>
            <p:ph type="title"/>
          </p:nvPr>
        </p:nvSpPr>
        <p:spPr/>
        <p:txBody>
          <a:bodyPr/>
          <a:lstStyle/>
          <a:p>
            <a:r>
              <a:rPr lang="en-US" dirty="0"/>
              <a:t>The Leo Advisor</a:t>
            </a:r>
          </a:p>
        </p:txBody>
      </p:sp>
      <p:sp>
        <p:nvSpPr>
          <p:cNvPr id="3" name="Content Placeholder 2">
            <a:extLst>
              <a:ext uri="{FF2B5EF4-FFF2-40B4-BE49-F238E27FC236}">
                <a16:creationId xmlns:a16="http://schemas.microsoft.com/office/drawing/2014/main" id="{21F1773E-EBCD-6FEE-0FF6-3439B90DAB8C}"/>
              </a:ext>
            </a:extLst>
          </p:cNvPr>
          <p:cNvSpPr>
            <a:spLocks noGrp="1"/>
          </p:cNvSpPr>
          <p:nvPr>
            <p:ph idx="1"/>
          </p:nvPr>
        </p:nvSpPr>
        <p:spPr>
          <a:xfrm>
            <a:off x="1217612" y="1904999"/>
            <a:ext cx="5333999" cy="4114801"/>
          </a:xfrm>
        </p:spPr>
        <p:txBody>
          <a:bodyPr>
            <a:normAutofit/>
          </a:bodyPr>
          <a:lstStyle/>
          <a:p>
            <a:pPr marL="0" indent="0">
              <a:buNone/>
            </a:pPr>
            <a:r>
              <a:rPr lang="en-US" sz="2000" dirty="0"/>
              <a:t>The advisors are members of the Juneau Lions Cub and operate under the mission of guiding and supporting the officers</a:t>
            </a:r>
          </a:p>
          <a:p>
            <a:pPr marL="0" indent="0">
              <a:buNone/>
            </a:pPr>
            <a:r>
              <a:rPr lang="en-US" sz="2000" dirty="0"/>
              <a:t>Advisors will always prioritize physical and emotional safety of the club</a:t>
            </a:r>
          </a:p>
          <a:p>
            <a:pPr marL="0" indent="0">
              <a:buNone/>
            </a:pPr>
            <a:r>
              <a:rPr lang="en-US" sz="2000" dirty="0"/>
              <a:t>There will be </a:t>
            </a:r>
            <a:r>
              <a:rPr lang="en-US" sz="2000" u="sng" dirty="0"/>
              <a:t>at least</a:t>
            </a:r>
            <a:r>
              <a:rPr lang="en-US" sz="2000" dirty="0"/>
              <a:t> one advisor present at all meetings, fundraisers, and service activities</a:t>
            </a:r>
          </a:p>
          <a:p>
            <a:pPr marL="0" indent="0">
              <a:buNone/>
            </a:pPr>
            <a:r>
              <a:rPr lang="en-US" sz="2000" dirty="0"/>
              <a:t>Once chartered, the advisor will </a:t>
            </a:r>
            <a:r>
              <a:rPr lang="en-US" sz="2000" i="1" dirty="0"/>
              <a:t>not</a:t>
            </a:r>
            <a:r>
              <a:rPr lang="en-US" sz="2000" dirty="0"/>
              <a:t> have an active part in the decision-making process for the club but will remain available to answer questions and guide the club on proper process</a:t>
            </a:r>
          </a:p>
        </p:txBody>
      </p:sp>
      <p:pic>
        <p:nvPicPr>
          <p:cNvPr id="11266" name="Picture 2" descr="How Kids Can Volunteer to Help Those Who Need Food - Popsicle Blog">
            <a:extLst>
              <a:ext uri="{FF2B5EF4-FFF2-40B4-BE49-F238E27FC236}">
                <a16:creationId xmlns:a16="http://schemas.microsoft.com/office/drawing/2014/main" id="{01E793A4-7417-D479-AFD0-4205B2A8E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04" r="17448"/>
          <a:stretch/>
        </p:blipFill>
        <p:spPr bwMode="auto">
          <a:xfrm>
            <a:off x="7008812" y="533400"/>
            <a:ext cx="4495801" cy="58731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0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055B-7A62-F4C2-A9D8-0A272E5F91EB}"/>
              </a:ext>
            </a:extLst>
          </p:cNvPr>
          <p:cNvSpPr>
            <a:spLocks noGrp="1"/>
          </p:cNvSpPr>
          <p:nvPr>
            <p:ph type="title"/>
          </p:nvPr>
        </p:nvSpPr>
        <p:spPr/>
        <p:txBody>
          <a:bodyPr/>
          <a:lstStyle/>
          <a:p>
            <a:r>
              <a:rPr lang="en-US" dirty="0"/>
              <a:t>Lions Club International</a:t>
            </a:r>
          </a:p>
        </p:txBody>
      </p:sp>
      <p:sp>
        <p:nvSpPr>
          <p:cNvPr id="3" name="Content Placeholder 2">
            <a:extLst>
              <a:ext uri="{FF2B5EF4-FFF2-40B4-BE49-F238E27FC236}">
                <a16:creationId xmlns:a16="http://schemas.microsoft.com/office/drawing/2014/main" id="{393EDD7F-3A10-2700-9A38-EBAD5A593161}"/>
              </a:ext>
            </a:extLst>
          </p:cNvPr>
          <p:cNvSpPr>
            <a:spLocks noGrp="1"/>
          </p:cNvSpPr>
          <p:nvPr>
            <p:ph idx="1"/>
          </p:nvPr>
        </p:nvSpPr>
        <p:spPr>
          <a:xfrm>
            <a:off x="531812" y="1939519"/>
            <a:ext cx="10744200" cy="1641881"/>
          </a:xfrm>
        </p:spPr>
        <p:txBody>
          <a:bodyPr>
            <a:normAutofit/>
          </a:bodyPr>
          <a:lstStyle/>
          <a:p>
            <a:pPr>
              <a:buFont typeface="Courier New" panose="02070309020205020404" pitchFamily="49" charset="0"/>
              <a:buChar char="o"/>
            </a:pPr>
            <a:r>
              <a:rPr lang="en-US" sz="2000" dirty="0"/>
              <a:t>Lions Club was founded in 1917 in Chicago, IL by Melvin Jones</a:t>
            </a:r>
          </a:p>
          <a:p>
            <a:pPr>
              <a:buFont typeface="Courier New" panose="02070309020205020404" pitchFamily="49" charset="0"/>
              <a:buChar char="o"/>
            </a:pPr>
            <a:r>
              <a:rPr lang="en-US" sz="2000" dirty="0"/>
              <a:t>In 1920 the first Canadian club was founded in Windsor, Canada officially making the Lions an international organization. At that time, the Lions were only active in 23 States with a total of 6,400 Members.</a:t>
            </a:r>
          </a:p>
        </p:txBody>
      </p:sp>
      <p:pic>
        <p:nvPicPr>
          <p:cNvPr id="1032" name="Picture 8">
            <a:extLst>
              <a:ext uri="{FF2B5EF4-FFF2-40B4-BE49-F238E27FC236}">
                <a16:creationId xmlns:a16="http://schemas.microsoft.com/office/drawing/2014/main" id="{64161234-EE34-BC0A-E193-FD0FD5D68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448" y="3320645"/>
            <a:ext cx="5969928"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34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9 Team Building Activities – Fit to Your Pocket | Escape2Explore Blog">
            <a:extLst>
              <a:ext uri="{FF2B5EF4-FFF2-40B4-BE49-F238E27FC236}">
                <a16:creationId xmlns:a16="http://schemas.microsoft.com/office/drawing/2014/main" id="{E49D5A05-6BBB-15FB-B81C-F8F9A6522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58" r="4179" b="14286"/>
          <a:stretch/>
        </p:blipFill>
        <p:spPr bwMode="auto">
          <a:xfrm flipH="1">
            <a:off x="-1589" y="-228600"/>
            <a:ext cx="12190413"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88B034-1A06-E834-3037-8A86A576FB68}"/>
              </a:ext>
            </a:extLst>
          </p:cNvPr>
          <p:cNvSpPr>
            <a:spLocks noGrp="1"/>
          </p:cNvSpPr>
          <p:nvPr>
            <p:ph type="title"/>
          </p:nvPr>
        </p:nvSpPr>
        <p:spPr/>
        <p:txBody>
          <a:bodyPr/>
          <a:lstStyle/>
          <a:p>
            <a:r>
              <a:rPr lang="en-US" dirty="0"/>
              <a:t>All Club Members</a:t>
            </a:r>
          </a:p>
        </p:txBody>
      </p:sp>
      <p:sp>
        <p:nvSpPr>
          <p:cNvPr id="3" name="Content Placeholder 2">
            <a:extLst>
              <a:ext uri="{FF2B5EF4-FFF2-40B4-BE49-F238E27FC236}">
                <a16:creationId xmlns:a16="http://schemas.microsoft.com/office/drawing/2014/main" id="{270DF1C7-66F9-7B7C-15CC-04058C216ED2}"/>
              </a:ext>
            </a:extLst>
          </p:cNvPr>
          <p:cNvSpPr>
            <a:spLocks noGrp="1"/>
          </p:cNvSpPr>
          <p:nvPr>
            <p:ph idx="1"/>
          </p:nvPr>
        </p:nvSpPr>
        <p:spPr>
          <a:xfrm>
            <a:off x="989012" y="1905001"/>
            <a:ext cx="9134391" cy="2438399"/>
          </a:xfrm>
          <a:custGeom>
            <a:avLst/>
            <a:gdLst>
              <a:gd name="connsiteX0" fmla="*/ 0 w 9134391"/>
              <a:gd name="connsiteY0" fmla="*/ 0 h 2438399"/>
              <a:gd name="connsiteX1" fmla="*/ 9134391 w 9134391"/>
              <a:gd name="connsiteY1" fmla="*/ 0 h 2438399"/>
              <a:gd name="connsiteX2" fmla="*/ 9134391 w 9134391"/>
              <a:gd name="connsiteY2" fmla="*/ 2438399 h 2438399"/>
              <a:gd name="connsiteX3" fmla="*/ 0 w 9134391"/>
              <a:gd name="connsiteY3" fmla="*/ 2438399 h 2438399"/>
              <a:gd name="connsiteX4" fmla="*/ 0 w 9134391"/>
              <a:gd name="connsiteY4" fmla="*/ 0 h 2438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391" h="2438399" fill="none" extrusionOk="0">
                <a:moveTo>
                  <a:pt x="0" y="0"/>
                </a:moveTo>
                <a:cubicBezTo>
                  <a:pt x="2626360" y="-108142"/>
                  <a:pt x="7710291" y="133782"/>
                  <a:pt x="9134391" y="0"/>
                </a:cubicBezTo>
                <a:cubicBezTo>
                  <a:pt x="9120926" y="940969"/>
                  <a:pt x="9042332" y="1357016"/>
                  <a:pt x="9134391" y="2438399"/>
                </a:cubicBezTo>
                <a:cubicBezTo>
                  <a:pt x="4796826" y="2340442"/>
                  <a:pt x="1684136" y="2565028"/>
                  <a:pt x="0" y="2438399"/>
                </a:cubicBezTo>
                <a:cubicBezTo>
                  <a:pt x="73982" y="1978937"/>
                  <a:pt x="113731" y="402984"/>
                  <a:pt x="0" y="0"/>
                </a:cubicBezTo>
                <a:close/>
              </a:path>
              <a:path w="9134391" h="2438399" stroke="0" extrusionOk="0">
                <a:moveTo>
                  <a:pt x="0" y="0"/>
                </a:moveTo>
                <a:cubicBezTo>
                  <a:pt x="1416885" y="-33281"/>
                  <a:pt x="6033588" y="-163693"/>
                  <a:pt x="9134391" y="0"/>
                </a:cubicBezTo>
                <a:cubicBezTo>
                  <a:pt x="9286077" y="275701"/>
                  <a:pt x="8965827" y="1595721"/>
                  <a:pt x="9134391" y="2438399"/>
                </a:cubicBezTo>
                <a:cubicBezTo>
                  <a:pt x="6143538" y="2467953"/>
                  <a:pt x="1926414" y="2459312"/>
                  <a:pt x="0" y="2438399"/>
                </a:cubicBezTo>
                <a:cubicBezTo>
                  <a:pt x="85665" y="1892168"/>
                  <a:pt x="-85687" y="428543"/>
                  <a:pt x="0" y="0"/>
                </a:cubicBezTo>
                <a:close/>
              </a:path>
            </a:pathLst>
          </a:custGeom>
          <a:solidFill>
            <a:schemeClr val="bg1">
              <a:alpha val="55000"/>
            </a:schemeClr>
          </a:solidFill>
          <a:ln>
            <a:solidFill>
              <a:schemeClr val="tx1"/>
            </a:solidFill>
            <a:extLst>
              <a:ext uri="{C807C97D-BFC1-408E-A445-0C87EB9F89A2}">
                <ask:lineSketchStyleProps xmlns:ask="http://schemas.microsoft.com/office/drawing/2018/sketchyshapes" sd="2495806017">
                  <ask:type>
                    <ask:lineSketchCurved/>
                  </ask:type>
                </ask:lineSketchStyleProps>
              </a:ext>
            </a:extLst>
          </a:ln>
        </p:spPr>
        <p:txBody>
          <a:bodyPr>
            <a:normAutofit/>
          </a:bodyPr>
          <a:lstStyle/>
          <a:p>
            <a:pPr marL="0" indent="0">
              <a:buNone/>
            </a:pPr>
            <a:r>
              <a:rPr lang="en-US" sz="2000" dirty="0"/>
              <a:t>Non officers can (and will) chair committees for projects and events</a:t>
            </a:r>
          </a:p>
          <a:p>
            <a:pPr marL="0" indent="0">
              <a:buNone/>
            </a:pPr>
            <a:r>
              <a:rPr lang="en-US" sz="2000" dirty="0"/>
              <a:t>Officers will ensure that all Leos that wish to chair a committee get the opportunity to</a:t>
            </a:r>
          </a:p>
          <a:p>
            <a:pPr marL="0" indent="0">
              <a:buNone/>
            </a:pPr>
            <a:r>
              <a:rPr lang="en-US" sz="2000" dirty="0"/>
              <a:t>All members will be encouraged to bring new ideas to the table</a:t>
            </a:r>
          </a:p>
          <a:p>
            <a:pPr marL="0" indent="0">
              <a:buNone/>
            </a:pPr>
            <a:r>
              <a:rPr lang="en-US" sz="2000" dirty="0"/>
              <a:t>Leos are encouraged to participate in district, multiple district (state), and national, and international conventions</a:t>
            </a:r>
          </a:p>
          <a:p>
            <a:pPr marL="0" indent="0">
              <a:buNone/>
            </a:pPr>
            <a:endParaRPr lang="en-US" sz="2000" dirty="0"/>
          </a:p>
        </p:txBody>
      </p:sp>
    </p:spTree>
    <p:extLst>
      <p:ext uri="{BB962C8B-B14F-4D97-AF65-F5344CB8AC3E}">
        <p14:creationId xmlns:p14="http://schemas.microsoft.com/office/powerpoint/2010/main" val="177345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D335-A212-0FED-AADC-7F8C54FC73A4}"/>
              </a:ext>
            </a:extLst>
          </p:cNvPr>
          <p:cNvSpPr>
            <a:spLocks noGrp="1"/>
          </p:cNvSpPr>
          <p:nvPr>
            <p:ph type="title"/>
          </p:nvPr>
        </p:nvSpPr>
        <p:spPr/>
        <p:txBody>
          <a:bodyPr/>
          <a:lstStyle/>
          <a:p>
            <a:r>
              <a:rPr lang="en-US" dirty="0"/>
              <a:t>Meetings</a:t>
            </a:r>
          </a:p>
        </p:txBody>
      </p:sp>
      <p:sp>
        <p:nvSpPr>
          <p:cNvPr id="3" name="Content Placeholder 2">
            <a:extLst>
              <a:ext uri="{FF2B5EF4-FFF2-40B4-BE49-F238E27FC236}">
                <a16:creationId xmlns:a16="http://schemas.microsoft.com/office/drawing/2014/main" id="{E3C01EBC-290D-4936-3CA0-D09BF319CC6B}"/>
              </a:ext>
            </a:extLst>
          </p:cNvPr>
          <p:cNvSpPr>
            <a:spLocks noGrp="1"/>
          </p:cNvSpPr>
          <p:nvPr>
            <p:ph idx="1"/>
          </p:nvPr>
        </p:nvSpPr>
        <p:spPr>
          <a:xfrm>
            <a:off x="1522412" y="1828799"/>
            <a:ext cx="9134391" cy="4114801"/>
          </a:xfrm>
        </p:spPr>
        <p:txBody>
          <a:bodyPr>
            <a:noAutofit/>
          </a:bodyPr>
          <a:lstStyle/>
          <a:p>
            <a:pPr marL="0" indent="0">
              <a:buNone/>
            </a:pPr>
            <a:r>
              <a:rPr lang="en-US" sz="2000" dirty="0"/>
              <a:t>Meetings will be held the first and third Tuesday of each month – time and location to be determined based on club interest</a:t>
            </a:r>
          </a:p>
          <a:p>
            <a:pPr marL="0" indent="0">
              <a:buNone/>
            </a:pPr>
            <a:r>
              <a:rPr lang="en-US" sz="2000" dirty="0"/>
              <a:t>Meetings may include</a:t>
            </a:r>
          </a:p>
          <a:p>
            <a:pPr lvl="1">
              <a:spcBef>
                <a:spcPts val="0"/>
              </a:spcBef>
              <a:buFont typeface="Courier New" panose="02070309020205020404" pitchFamily="49" charset="0"/>
              <a:buChar char="o"/>
            </a:pPr>
            <a:r>
              <a:rPr lang="en-US" dirty="0"/>
              <a:t>Project planning</a:t>
            </a:r>
          </a:p>
          <a:p>
            <a:pPr lvl="1">
              <a:spcBef>
                <a:spcPts val="0"/>
              </a:spcBef>
              <a:buFont typeface="Courier New" panose="02070309020205020404" pitchFamily="49" charset="0"/>
              <a:buChar char="o"/>
            </a:pPr>
            <a:r>
              <a:rPr lang="en-US" dirty="0"/>
              <a:t>Budget discussion</a:t>
            </a:r>
          </a:p>
          <a:p>
            <a:pPr lvl="1">
              <a:spcBef>
                <a:spcPts val="0"/>
              </a:spcBef>
              <a:buFont typeface="Courier New" panose="02070309020205020404" pitchFamily="49" charset="0"/>
              <a:buChar char="o"/>
            </a:pPr>
            <a:r>
              <a:rPr lang="en-US" dirty="0"/>
              <a:t>Speakers</a:t>
            </a:r>
          </a:p>
          <a:p>
            <a:pPr lvl="1">
              <a:spcBef>
                <a:spcPts val="0"/>
              </a:spcBef>
              <a:buFont typeface="Courier New" panose="02070309020205020404" pitchFamily="49" charset="0"/>
              <a:buChar char="o"/>
            </a:pPr>
            <a:r>
              <a:rPr lang="en-US" dirty="0"/>
              <a:t>Team building exercises</a:t>
            </a:r>
          </a:p>
          <a:p>
            <a:pPr lvl="1">
              <a:spcBef>
                <a:spcPts val="0"/>
              </a:spcBef>
              <a:buFont typeface="Courier New" panose="02070309020205020404" pitchFamily="49" charset="0"/>
              <a:buChar char="o"/>
            </a:pPr>
            <a:r>
              <a:rPr lang="en-US" dirty="0"/>
              <a:t>Skills practice </a:t>
            </a:r>
          </a:p>
          <a:p>
            <a:pPr lvl="2">
              <a:spcBef>
                <a:spcPts val="0"/>
              </a:spcBef>
              <a:buFont typeface="Courier New" panose="02070309020205020404" pitchFamily="49" charset="0"/>
              <a:buChar char="o"/>
            </a:pPr>
            <a:r>
              <a:rPr lang="en-US" dirty="0"/>
              <a:t>Public speaking</a:t>
            </a:r>
          </a:p>
          <a:p>
            <a:pPr lvl="2">
              <a:spcBef>
                <a:spcPts val="0"/>
              </a:spcBef>
              <a:buFont typeface="Courier New" panose="02070309020205020404" pitchFamily="49" charset="0"/>
              <a:buChar char="o"/>
            </a:pPr>
            <a:r>
              <a:rPr lang="en-US" dirty="0"/>
              <a:t>Club budgeting</a:t>
            </a:r>
          </a:p>
          <a:p>
            <a:pPr lvl="2">
              <a:spcBef>
                <a:spcPts val="0"/>
              </a:spcBef>
              <a:buFont typeface="Courier New" panose="02070309020205020404" pitchFamily="49" charset="0"/>
              <a:buChar char="o"/>
            </a:pPr>
            <a:r>
              <a:rPr lang="en-US" dirty="0"/>
              <a:t>Leadership</a:t>
            </a:r>
          </a:p>
          <a:p>
            <a:pPr lvl="2">
              <a:spcBef>
                <a:spcPts val="0"/>
              </a:spcBef>
              <a:buFont typeface="Courier New" panose="02070309020205020404" pitchFamily="49" charset="0"/>
              <a:buChar char="o"/>
            </a:pPr>
            <a:r>
              <a:rPr lang="en-US" dirty="0"/>
              <a:t>Etc.</a:t>
            </a:r>
          </a:p>
          <a:p>
            <a:pPr lvl="1">
              <a:spcBef>
                <a:spcPts val="0"/>
              </a:spcBef>
              <a:buFont typeface="Courier New" panose="02070309020205020404" pitchFamily="49" charset="0"/>
              <a:buChar char="o"/>
            </a:pPr>
            <a:r>
              <a:rPr lang="en-US" dirty="0"/>
              <a:t>FUN</a:t>
            </a:r>
          </a:p>
        </p:txBody>
      </p:sp>
      <p:pic>
        <p:nvPicPr>
          <p:cNvPr id="13314" name="Picture 2" descr="8 Team Building Activities &amp; Games for Teenagers - Unicef Kid Power">
            <a:extLst>
              <a:ext uri="{FF2B5EF4-FFF2-40B4-BE49-F238E27FC236}">
                <a16:creationId xmlns:a16="http://schemas.microsoft.com/office/drawing/2014/main" id="{10A36E5F-76D1-5B65-3AF7-71BB1F641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7" b="4292"/>
          <a:stretch/>
        </p:blipFill>
        <p:spPr bwMode="auto">
          <a:xfrm>
            <a:off x="5865812" y="2468739"/>
            <a:ext cx="5181600" cy="3398661"/>
          </a:xfrm>
          <a:prstGeom prst="rect">
            <a:avLst/>
          </a:prstGeom>
          <a:noFill/>
          <a:ln w="19050">
            <a:solidFill>
              <a:srgbClr val="0070C0"/>
            </a:solidFill>
            <a:prstDash val="sysDo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34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FEA1-C2C8-0418-6B46-563C0596EDA8}"/>
              </a:ext>
            </a:extLst>
          </p:cNvPr>
          <p:cNvSpPr>
            <a:spLocks noGrp="1"/>
          </p:cNvSpPr>
          <p:nvPr>
            <p:ph type="title"/>
          </p:nvPr>
        </p:nvSpPr>
        <p:spPr/>
        <p:txBody>
          <a:bodyPr/>
          <a:lstStyle/>
          <a:p>
            <a:r>
              <a:rPr lang="en-US" dirty="0"/>
              <a:t>What's Next?</a:t>
            </a:r>
          </a:p>
        </p:txBody>
      </p:sp>
      <p:pic>
        <p:nvPicPr>
          <p:cNvPr id="9" name="Picture 8" descr="Young boy holding sign smiling">
            <a:extLst>
              <a:ext uri="{FF2B5EF4-FFF2-40B4-BE49-F238E27FC236}">
                <a16:creationId xmlns:a16="http://schemas.microsoft.com/office/drawing/2014/main" id="{F9E6FACA-60C6-F02F-2071-2AD5B1223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368" y="76200"/>
            <a:ext cx="6975044" cy="12925720"/>
          </a:xfrm>
          <a:prstGeom prst="rect">
            <a:avLst/>
          </a:prstGeom>
        </p:spPr>
      </p:pic>
      <p:sp>
        <p:nvSpPr>
          <p:cNvPr id="10" name="Rectangle 9">
            <a:extLst>
              <a:ext uri="{FF2B5EF4-FFF2-40B4-BE49-F238E27FC236}">
                <a16:creationId xmlns:a16="http://schemas.microsoft.com/office/drawing/2014/main" id="{EF1D0A4F-2A3B-1976-532C-E651EE8344F0}"/>
              </a:ext>
            </a:extLst>
          </p:cNvPr>
          <p:cNvSpPr/>
          <p:nvPr/>
        </p:nvSpPr>
        <p:spPr>
          <a:xfrm>
            <a:off x="625259" y="1828800"/>
            <a:ext cx="6781800" cy="4333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EC63D2-B77E-D891-30E2-FAA8B3A08304}"/>
              </a:ext>
            </a:extLst>
          </p:cNvPr>
          <p:cNvSpPr/>
          <p:nvPr/>
        </p:nvSpPr>
        <p:spPr>
          <a:xfrm>
            <a:off x="625259" y="1752600"/>
            <a:ext cx="772499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A2BB06-0C20-5E48-33C8-339CB1EB5479}"/>
              </a:ext>
            </a:extLst>
          </p:cNvPr>
          <p:cNvSpPr>
            <a:spLocks noGrp="1"/>
          </p:cNvSpPr>
          <p:nvPr>
            <p:ph idx="1"/>
          </p:nvPr>
        </p:nvSpPr>
        <p:spPr>
          <a:xfrm>
            <a:off x="1379621" y="2362199"/>
            <a:ext cx="9134391" cy="3048001"/>
          </a:xfrm>
        </p:spPr>
        <p:txBody>
          <a:bodyPr>
            <a:normAutofit/>
          </a:bodyPr>
          <a:lstStyle/>
          <a:p>
            <a:pPr marL="0" indent="0">
              <a:buNone/>
            </a:pPr>
            <a:r>
              <a:rPr lang="en-US" sz="3200" dirty="0">
                <a:solidFill>
                  <a:schemeClr val="bg1"/>
                </a:solidFill>
              </a:rPr>
              <a:t>June 6, 2023</a:t>
            </a:r>
          </a:p>
          <a:p>
            <a:pPr marL="0" indent="0">
              <a:buNone/>
            </a:pPr>
            <a:r>
              <a:rPr lang="en-US" sz="2000" dirty="0">
                <a:solidFill>
                  <a:schemeClr val="bg1"/>
                </a:solidFill>
              </a:rPr>
              <a:t>Leo Club advisors will be at the community center from 6-7 pm to collect applications and answer any additional questions you may have.</a:t>
            </a:r>
          </a:p>
          <a:p>
            <a:pPr marL="0" indent="0">
              <a:buNone/>
            </a:pPr>
            <a:r>
              <a:rPr lang="en-US" sz="2000" dirty="0">
                <a:solidFill>
                  <a:schemeClr val="bg1"/>
                </a:solidFill>
              </a:rPr>
              <a:t>Guardian attendance is requested to sign the application.</a:t>
            </a:r>
          </a:p>
          <a:p>
            <a:pPr marL="0" indent="0">
              <a:buNone/>
            </a:pPr>
            <a:r>
              <a:rPr lang="en-US" sz="2000" dirty="0">
                <a:solidFill>
                  <a:schemeClr val="bg1"/>
                </a:solidFill>
              </a:rPr>
              <a:t>Anyone Interested in holding an officer position can take an officer application with you tonight and bring back on June 6.</a:t>
            </a:r>
            <a:endParaRPr lang="en-US" sz="2000" baseline="30000" dirty="0">
              <a:solidFill>
                <a:schemeClr val="bg1"/>
              </a:solidFill>
            </a:endParaRPr>
          </a:p>
        </p:txBody>
      </p:sp>
      <p:pic>
        <p:nvPicPr>
          <p:cNvPr id="12" name="Picture 11" descr="Logo&#10;&#10;Description automatically generated">
            <a:extLst>
              <a:ext uri="{FF2B5EF4-FFF2-40B4-BE49-F238E27FC236}">
                <a16:creationId xmlns:a16="http://schemas.microsoft.com/office/drawing/2014/main" id="{FBA42E66-B2B0-BB85-20B7-CB9541A5D6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34" t="14880" r="13789" b="15064"/>
          <a:stretch/>
        </p:blipFill>
        <p:spPr>
          <a:xfrm>
            <a:off x="9294812" y="4724400"/>
            <a:ext cx="1397480" cy="1371600"/>
          </a:xfrm>
          <a:prstGeom prst="rect">
            <a:avLst/>
          </a:prstGeom>
        </p:spPr>
      </p:pic>
    </p:spTree>
    <p:extLst>
      <p:ext uri="{BB962C8B-B14F-4D97-AF65-F5344CB8AC3E}">
        <p14:creationId xmlns:p14="http://schemas.microsoft.com/office/powerpoint/2010/main" val="117036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sual woman holding a sign on the side">
            <a:extLst>
              <a:ext uri="{FF2B5EF4-FFF2-40B4-BE49-F238E27FC236}">
                <a16:creationId xmlns:a16="http://schemas.microsoft.com/office/drawing/2014/main" id="{640828FF-A6F4-64CE-8975-218E6D3F38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89807" y="361950"/>
            <a:ext cx="6700004" cy="9715520"/>
          </a:xfrm>
          <a:prstGeom prst="rect">
            <a:avLst/>
          </a:prstGeom>
        </p:spPr>
      </p:pic>
      <p:sp>
        <p:nvSpPr>
          <p:cNvPr id="9" name="Rectangle 8">
            <a:extLst>
              <a:ext uri="{FF2B5EF4-FFF2-40B4-BE49-F238E27FC236}">
                <a16:creationId xmlns:a16="http://schemas.microsoft.com/office/drawing/2014/main" id="{B5886276-C642-DAE3-C23D-F9819766C2C0}"/>
              </a:ext>
            </a:extLst>
          </p:cNvPr>
          <p:cNvSpPr/>
          <p:nvPr/>
        </p:nvSpPr>
        <p:spPr>
          <a:xfrm rot="298743">
            <a:off x="2678313" y="2471405"/>
            <a:ext cx="6725282" cy="35961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A2BB06-0C20-5E48-33C8-339CB1EB5479}"/>
              </a:ext>
            </a:extLst>
          </p:cNvPr>
          <p:cNvSpPr>
            <a:spLocks noGrp="1"/>
          </p:cNvSpPr>
          <p:nvPr>
            <p:ph idx="1"/>
          </p:nvPr>
        </p:nvSpPr>
        <p:spPr>
          <a:xfrm rot="331916">
            <a:off x="2649417" y="2811563"/>
            <a:ext cx="6290454" cy="2678852"/>
          </a:xfrm>
        </p:spPr>
        <p:txBody>
          <a:bodyPr>
            <a:normAutofit/>
          </a:bodyPr>
          <a:lstStyle/>
          <a:p>
            <a:pPr marL="0" indent="0">
              <a:buNone/>
            </a:pPr>
            <a:r>
              <a:rPr lang="en-US" sz="3200" dirty="0">
                <a:solidFill>
                  <a:schemeClr val="bg1"/>
                </a:solidFill>
              </a:rPr>
              <a:t>June 20, 2023</a:t>
            </a:r>
          </a:p>
          <a:p>
            <a:pPr marL="0" indent="0">
              <a:buNone/>
            </a:pPr>
            <a:r>
              <a:rPr lang="en-US" sz="2000" dirty="0">
                <a:solidFill>
                  <a:schemeClr val="bg1"/>
                </a:solidFill>
              </a:rPr>
              <a:t>FIRST LEO CLUB MEETING *NO PARENTS/GUARDIANS</a:t>
            </a:r>
          </a:p>
          <a:p>
            <a:pPr marL="0" indent="0">
              <a:buNone/>
            </a:pPr>
            <a:endParaRPr lang="en-US" sz="2000" baseline="30000" dirty="0">
              <a:solidFill>
                <a:schemeClr val="bg1"/>
              </a:solidFill>
            </a:endParaRPr>
          </a:p>
          <a:p>
            <a:pPr marL="0" indent="0">
              <a:buNone/>
            </a:pPr>
            <a:r>
              <a:rPr lang="en-US" sz="2000" baseline="30000" dirty="0">
                <a:solidFill>
                  <a:schemeClr val="bg1"/>
                </a:solidFill>
              </a:rPr>
              <a:t>**Typically, the 3rd Tuesday of the month would be a board meeting only, but the first Tuesday in July will be the 4th</a:t>
            </a:r>
          </a:p>
        </p:txBody>
      </p:sp>
      <p:pic>
        <p:nvPicPr>
          <p:cNvPr id="15" name="Picture 14" descr="Logo&#10;&#10;Description automatically generated">
            <a:extLst>
              <a:ext uri="{FF2B5EF4-FFF2-40B4-BE49-F238E27FC236}">
                <a16:creationId xmlns:a16="http://schemas.microsoft.com/office/drawing/2014/main" id="{920BE269-CEF9-A98C-B884-7425511BAD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34" t="14880" r="13789" b="15064"/>
          <a:stretch/>
        </p:blipFill>
        <p:spPr>
          <a:xfrm rot="358051">
            <a:off x="7888171" y="4938906"/>
            <a:ext cx="1196440" cy="1174282"/>
          </a:xfrm>
          <a:prstGeom prst="rect">
            <a:avLst/>
          </a:prstGeom>
        </p:spPr>
      </p:pic>
    </p:spTree>
    <p:extLst>
      <p:ext uri="{BB962C8B-B14F-4D97-AF65-F5344CB8AC3E}">
        <p14:creationId xmlns:p14="http://schemas.microsoft.com/office/powerpoint/2010/main" val="120563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4112D4-5F53-FBE3-2602-09DBB1180A2E}"/>
              </a:ext>
            </a:extLst>
          </p:cNvPr>
          <p:cNvSpPr>
            <a:spLocks noGrp="1"/>
          </p:cNvSpPr>
          <p:nvPr>
            <p:ph idx="1"/>
          </p:nvPr>
        </p:nvSpPr>
        <p:spPr>
          <a:xfrm>
            <a:off x="950912" y="3657600"/>
            <a:ext cx="10287000" cy="2362200"/>
          </a:xfrm>
        </p:spPr>
        <p:txBody>
          <a:bodyPr>
            <a:noAutofit/>
          </a:bodyPr>
          <a:lstStyle/>
          <a:p>
            <a:pPr marL="0" indent="0">
              <a:buNone/>
            </a:pPr>
            <a:r>
              <a:rPr lang="en-US" sz="2000" dirty="0"/>
              <a:t>Any Leo who is interested in becoming an officer (and has turned in a completed and signed application on or before June 20) will be asked to prepare a 3-5 minute presentation campaigning for the position. The presentation should tell the club who you are, what you would like to accomplish during your term, and what characteristics you possess that would make you a great charter officer.</a:t>
            </a:r>
          </a:p>
          <a:p>
            <a:pPr marL="0" indent="0">
              <a:buNone/>
            </a:pPr>
            <a:r>
              <a:rPr lang="en-US" sz="2000" dirty="0"/>
              <a:t>The presentations will be held at the June 20 meeting with a club vote planned for the July 18 meeting.</a:t>
            </a:r>
          </a:p>
        </p:txBody>
      </p:sp>
      <p:pic>
        <p:nvPicPr>
          <p:cNvPr id="14338" name="Picture 2" descr="Nervous Teen Student Giving Presentation In Front Of Class Stock Photo -  Download Image Now - iStock">
            <a:extLst>
              <a:ext uri="{FF2B5EF4-FFF2-40B4-BE49-F238E27FC236}">
                <a16:creationId xmlns:a16="http://schemas.microsoft.com/office/drawing/2014/main" id="{778A4E11-6771-7455-3316-8F4EDAD80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824" y="304800"/>
            <a:ext cx="4829175"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3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D61B07-785F-51C5-6662-71FE188DA896}"/>
              </a:ext>
            </a:extLst>
          </p:cNvPr>
          <p:cNvSpPr txBox="1"/>
          <p:nvPr/>
        </p:nvSpPr>
        <p:spPr>
          <a:xfrm>
            <a:off x="1217612" y="1143000"/>
            <a:ext cx="9753600" cy="1231106"/>
          </a:xfrm>
          <a:prstGeom prst="rect">
            <a:avLst/>
          </a:prstGeom>
          <a:noFill/>
        </p:spPr>
        <p:txBody>
          <a:bodyPr wrap="square" rtlCol="0">
            <a:spAutoFit/>
          </a:bodyPr>
          <a:lstStyle/>
          <a:p>
            <a:pPr algn="ctr"/>
            <a:r>
              <a:rPr lang="en-US" sz="2800" dirty="0"/>
              <a:t>Can’t make it to the June 6 or June 20 meeting? No problem, email us and we can make arrangements to get your application.</a:t>
            </a:r>
          </a:p>
          <a:p>
            <a:endParaRPr lang="en-US" dirty="0"/>
          </a:p>
        </p:txBody>
      </p:sp>
      <p:sp>
        <p:nvSpPr>
          <p:cNvPr id="5" name="TextBox 4">
            <a:extLst>
              <a:ext uri="{FF2B5EF4-FFF2-40B4-BE49-F238E27FC236}">
                <a16:creationId xmlns:a16="http://schemas.microsoft.com/office/drawing/2014/main" id="{0641297D-29C3-AA85-F841-E144C4627C05}"/>
              </a:ext>
            </a:extLst>
          </p:cNvPr>
          <p:cNvSpPr txBox="1"/>
          <p:nvPr/>
        </p:nvSpPr>
        <p:spPr>
          <a:xfrm>
            <a:off x="1217612" y="2772073"/>
            <a:ext cx="9753600" cy="2923877"/>
          </a:xfrm>
          <a:prstGeom prst="rect">
            <a:avLst/>
          </a:prstGeom>
          <a:noFill/>
        </p:spPr>
        <p:txBody>
          <a:bodyPr wrap="square" rtlCol="0">
            <a:spAutoFit/>
          </a:bodyPr>
          <a:lstStyle/>
          <a:p>
            <a:pPr algn="ctr"/>
            <a:r>
              <a:rPr lang="en-US" sz="3200" dirty="0">
                <a:solidFill>
                  <a:srgbClr val="FFFF00"/>
                </a:solidFill>
                <a:hlinkClick r:id="rId2">
                  <a:extLst>
                    <a:ext uri="{A12FA001-AC4F-418D-AE19-62706E023703}">
                      <ahyp:hlinkClr xmlns:ahyp="http://schemas.microsoft.com/office/drawing/2018/hyperlinkcolor" val="tx"/>
                    </a:ext>
                  </a:extLst>
                </a:hlinkClick>
              </a:rPr>
              <a:t>www.JuneauLeoClub.org </a:t>
            </a:r>
          </a:p>
          <a:p>
            <a:pPr algn="ctr"/>
            <a:endParaRPr lang="en-US" sz="3200" dirty="0">
              <a:solidFill>
                <a:srgbClr val="FFFF00"/>
              </a:solidFill>
              <a:hlinkClick r:id="rId2">
                <a:extLst>
                  <a:ext uri="{A12FA001-AC4F-418D-AE19-62706E023703}">
                    <ahyp:hlinkClr xmlns:ahyp="http://schemas.microsoft.com/office/drawing/2018/hyperlinkcolor" val="tx"/>
                  </a:ext>
                </a:extLst>
              </a:hlinkClick>
            </a:endParaRPr>
          </a:p>
          <a:p>
            <a:pPr algn="ctr"/>
            <a:r>
              <a:rPr lang="en-US" sz="3200" dirty="0">
                <a:solidFill>
                  <a:srgbClr val="FFFF00"/>
                </a:solidFill>
                <a:hlinkClick r:id="rId2">
                  <a:extLst>
                    <a:ext uri="{A12FA001-AC4F-418D-AE19-62706E023703}">
                      <ahyp:hlinkClr xmlns:ahyp="http://schemas.microsoft.com/office/drawing/2018/hyperlinkcolor" val="tx"/>
                    </a:ext>
                  </a:extLst>
                </a:hlinkClick>
              </a:rPr>
              <a:t>www.facebook.com/JuneauAreaLeoClub</a:t>
            </a:r>
            <a:endParaRPr lang="en-US" sz="3200" dirty="0">
              <a:solidFill>
                <a:srgbClr val="FFFF00"/>
              </a:solidFill>
            </a:endParaRPr>
          </a:p>
          <a:p>
            <a:pPr algn="ctr"/>
            <a:endParaRPr lang="en-US" sz="3200" dirty="0">
              <a:solidFill>
                <a:srgbClr val="FFFF00"/>
              </a:solidFill>
            </a:endParaRPr>
          </a:p>
          <a:p>
            <a:pPr algn="ctr"/>
            <a:r>
              <a:rPr lang="en-US" sz="3200" dirty="0">
                <a:solidFill>
                  <a:srgbClr val="FFFF00"/>
                </a:solidFill>
                <a:hlinkClick r:id="rId3">
                  <a:extLst>
                    <a:ext uri="{A12FA001-AC4F-418D-AE19-62706E023703}">
                      <ahyp:hlinkClr xmlns:ahyp="http://schemas.microsoft.com/office/drawing/2018/hyperlinkcolor" val="tx"/>
                    </a:ext>
                  </a:extLst>
                </a:hlinkClick>
              </a:rPr>
              <a:t>JuneauLeos@gmail.com</a:t>
            </a:r>
            <a:endParaRPr lang="en-US" sz="3200" dirty="0">
              <a:solidFill>
                <a:srgbClr val="FFFF00"/>
              </a:solidFill>
            </a:endParaRPr>
          </a:p>
          <a:p>
            <a:endParaRPr lang="en-US" sz="2400" dirty="0">
              <a:solidFill>
                <a:srgbClr val="FFFF00"/>
              </a:solidFill>
            </a:endParaRPr>
          </a:p>
        </p:txBody>
      </p:sp>
      <p:pic>
        <p:nvPicPr>
          <p:cNvPr id="7" name="Picture 6" descr="Logo&#10;&#10;Description automatically generated">
            <a:extLst>
              <a:ext uri="{FF2B5EF4-FFF2-40B4-BE49-F238E27FC236}">
                <a16:creationId xmlns:a16="http://schemas.microsoft.com/office/drawing/2014/main" id="{CE95EAB6-E259-7EAF-EC90-56C8E8B84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788" y="3048000"/>
            <a:ext cx="3819525" cy="3819525"/>
          </a:xfrm>
          <a:prstGeom prst="rect">
            <a:avLst/>
          </a:prstGeom>
        </p:spPr>
      </p:pic>
    </p:spTree>
    <p:extLst>
      <p:ext uri="{BB962C8B-B14F-4D97-AF65-F5344CB8AC3E}">
        <p14:creationId xmlns:p14="http://schemas.microsoft.com/office/powerpoint/2010/main" val="356721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162A-52C2-B1DC-B7B2-FA4E8AE1B5C0}"/>
              </a:ext>
            </a:extLst>
          </p:cNvPr>
          <p:cNvSpPr>
            <a:spLocks noGrp="1"/>
          </p:cNvSpPr>
          <p:nvPr>
            <p:ph type="title"/>
          </p:nvPr>
        </p:nvSpPr>
        <p:spPr/>
        <p:txBody>
          <a:bodyPr/>
          <a:lstStyle/>
          <a:p>
            <a:r>
              <a:rPr lang="en-US" dirty="0"/>
              <a:t>Lions Today</a:t>
            </a:r>
          </a:p>
        </p:txBody>
      </p:sp>
      <p:pic>
        <p:nvPicPr>
          <p:cNvPr id="5" name="Content Placeholder 4">
            <a:extLst>
              <a:ext uri="{FF2B5EF4-FFF2-40B4-BE49-F238E27FC236}">
                <a16:creationId xmlns:a16="http://schemas.microsoft.com/office/drawing/2014/main" id="{8D0D15DE-F649-3712-534B-0B68F5D81D32}"/>
              </a:ext>
            </a:extLst>
          </p:cNvPr>
          <p:cNvPicPr>
            <a:picLocks noGrp="1" noChangeAspect="1"/>
          </p:cNvPicPr>
          <p:nvPr>
            <p:ph idx="1"/>
          </p:nvPr>
        </p:nvPicPr>
        <p:blipFill rotWithShape="1">
          <a:blip r:embed="rId2"/>
          <a:srcRect l="4958" r="5852"/>
          <a:stretch/>
        </p:blipFill>
        <p:spPr>
          <a:xfrm>
            <a:off x="2017711" y="2706525"/>
            <a:ext cx="8153401" cy="3694275"/>
          </a:xfrm>
          <a:custGeom>
            <a:avLst/>
            <a:gdLst>
              <a:gd name="connsiteX0" fmla="*/ 0 w 8153401"/>
              <a:gd name="connsiteY0" fmla="*/ 0 h 3694275"/>
              <a:gd name="connsiteX1" fmla="*/ 582386 w 8153401"/>
              <a:gd name="connsiteY1" fmla="*/ 0 h 3694275"/>
              <a:gd name="connsiteX2" fmla="*/ 1164772 w 8153401"/>
              <a:gd name="connsiteY2" fmla="*/ 0 h 3694275"/>
              <a:gd name="connsiteX3" fmla="*/ 1910225 w 8153401"/>
              <a:gd name="connsiteY3" fmla="*/ 0 h 3694275"/>
              <a:gd name="connsiteX4" fmla="*/ 2411077 w 8153401"/>
              <a:gd name="connsiteY4" fmla="*/ 0 h 3694275"/>
              <a:gd name="connsiteX5" fmla="*/ 2911929 w 8153401"/>
              <a:gd name="connsiteY5" fmla="*/ 0 h 3694275"/>
              <a:gd name="connsiteX6" fmla="*/ 3494315 w 8153401"/>
              <a:gd name="connsiteY6" fmla="*/ 0 h 3694275"/>
              <a:gd name="connsiteX7" fmla="*/ 4158235 w 8153401"/>
              <a:gd name="connsiteY7" fmla="*/ 0 h 3694275"/>
              <a:gd name="connsiteX8" fmla="*/ 4822154 w 8153401"/>
              <a:gd name="connsiteY8" fmla="*/ 0 h 3694275"/>
              <a:gd name="connsiteX9" fmla="*/ 5486074 w 8153401"/>
              <a:gd name="connsiteY9" fmla="*/ 0 h 3694275"/>
              <a:gd name="connsiteX10" fmla="*/ 6231528 w 8153401"/>
              <a:gd name="connsiteY10" fmla="*/ 0 h 3694275"/>
              <a:gd name="connsiteX11" fmla="*/ 6813914 w 8153401"/>
              <a:gd name="connsiteY11" fmla="*/ 0 h 3694275"/>
              <a:gd name="connsiteX12" fmla="*/ 7477833 w 8153401"/>
              <a:gd name="connsiteY12" fmla="*/ 0 h 3694275"/>
              <a:gd name="connsiteX13" fmla="*/ 8153401 w 8153401"/>
              <a:gd name="connsiteY13" fmla="*/ 0 h 3694275"/>
              <a:gd name="connsiteX14" fmla="*/ 8153401 w 8153401"/>
              <a:gd name="connsiteY14" fmla="*/ 527754 h 3694275"/>
              <a:gd name="connsiteX15" fmla="*/ 8153401 w 8153401"/>
              <a:gd name="connsiteY15" fmla="*/ 1092450 h 3694275"/>
              <a:gd name="connsiteX16" fmla="*/ 8153401 w 8153401"/>
              <a:gd name="connsiteY16" fmla="*/ 1694089 h 3694275"/>
              <a:gd name="connsiteX17" fmla="*/ 8153401 w 8153401"/>
              <a:gd name="connsiteY17" fmla="*/ 2258785 h 3694275"/>
              <a:gd name="connsiteX18" fmla="*/ 8153401 w 8153401"/>
              <a:gd name="connsiteY18" fmla="*/ 2712653 h 3694275"/>
              <a:gd name="connsiteX19" fmla="*/ 8153401 w 8153401"/>
              <a:gd name="connsiteY19" fmla="*/ 3694275 h 3694275"/>
              <a:gd name="connsiteX20" fmla="*/ 7652549 w 8153401"/>
              <a:gd name="connsiteY20" fmla="*/ 3694275 h 3694275"/>
              <a:gd name="connsiteX21" fmla="*/ 7070163 w 8153401"/>
              <a:gd name="connsiteY21" fmla="*/ 3694275 h 3694275"/>
              <a:gd name="connsiteX22" fmla="*/ 6732380 w 8153401"/>
              <a:gd name="connsiteY22" fmla="*/ 3694275 h 3694275"/>
              <a:gd name="connsiteX23" fmla="*/ 6231528 w 8153401"/>
              <a:gd name="connsiteY23" fmla="*/ 3694275 h 3694275"/>
              <a:gd name="connsiteX24" fmla="*/ 5567608 w 8153401"/>
              <a:gd name="connsiteY24" fmla="*/ 3694275 h 3694275"/>
              <a:gd name="connsiteX25" fmla="*/ 5148290 w 8153401"/>
              <a:gd name="connsiteY25" fmla="*/ 3694275 h 3694275"/>
              <a:gd name="connsiteX26" fmla="*/ 4402837 w 8153401"/>
              <a:gd name="connsiteY26" fmla="*/ 3694275 h 3694275"/>
              <a:gd name="connsiteX27" fmla="*/ 3657383 w 8153401"/>
              <a:gd name="connsiteY27" fmla="*/ 3694275 h 3694275"/>
              <a:gd name="connsiteX28" fmla="*/ 3074997 w 8153401"/>
              <a:gd name="connsiteY28" fmla="*/ 3694275 h 3694275"/>
              <a:gd name="connsiteX29" fmla="*/ 2329543 w 8153401"/>
              <a:gd name="connsiteY29" fmla="*/ 3694275 h 3694275"/>
              <a:gd name="connsiteX30" fmla="*/ 1747157 w 8153401"/>
              <a:gd name="connsiteY30" fmla="*/ 3694275 h 3694275"/>
              <a:gd name="connsiteX31" fmla="*/ 1083238 w 8153401"/>
              <a:gd name="connsiteY31" fmla="*/ 3694275 h 3694275"/>
              <a:gd name="connsiteX32" fmla="*/ 745454 w 8153401"/>
              <a:gd name="connsiteY32" fmla="*/ 3694275 h 3694275"/>
              <a:gd name="connsiteX33" fmla="*/ 0 w 8153401"/>
              <a:gd name="connsiteY33" fmla="*/ 3694275 h 3694275"/>
              <a:gd name="connsiteX34" fmla="*/ 0 w 8153401"/>
              <a:gd name="connsiteY34" fmla="*/ 3203464 h 3694275"/>
              <a:gd name="connsiteX35" fmla="*/ 0 w 8153401"/>
              <a:gd name="connsiteY35" fmla="*/ 2712653 h 3694275"/>
              <a:gd name="connsiteX36" fmla="*/ 0 w 8153401"/>
              <a:gd name="connsiteY36" fmla="*/ 2258785 h 3694275"/>
              <a:gd name="connsiteX37" fmla="*/ 0 w 8153401"/>
              <a:gd name="connsiteY37" fmla="*/ 1767974 h 3694275"/>
              <a:gd name="connsiteX38" fmla="*/ 0 w 8153401"/>
              <a:gd name="connsiteY38" fmla="*/ 1203278 h 3694275"/>
              <a:gd name="connsiteX39" fmla="*/ 0 w 8153401"/>
              <a:gd name="connsiteY39" fmla="*/ 749410 h 3694275"/>
              <a:gd name="connsiteX40" fmla="*/ 0 w 8153401"/>
              <a:gd name="connsiteY40" fmla="*/ 0 h 369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53401" h="3694275" fill="none" extrusionOk="0">
                <a:moveTo>
                  <a:pt x="0" y="0"/>
                </a:moveTo>
                <a:cubicBezTo>
                  <a:pt x="223196" y="-14616"/>
                  <a:pt x="316369" y="22700"/>
                  <a:pt x="582386" y="0"/>
                </a:cubicBezTo>
                <a:cubicBezTo>
                  <a:pt x="848403" y="-22700"/>
                  <a:pt x="892422" y="32189"/>
                  <a:pt x="1164772" y="0"/>
                </a:cubicBezTo>
                <a:cubicBezTo>
                  <a:pt x="1437122" y="-32189"/>
                  <a:pt x="1575666" y="50071"/>
                  <a:pt x="1910225" y="0"/>
                </a:cubicBezTo>
                <a:cubicBezTo>
                  <a:pt x="2244784" y="-50071"/>
                  <a:pt x="2191567" y="8077"/>
                  <a:pt x="2411077" y="0"/>
                </a:cubicBezTo>
                <a:cubicBezTo>
                  <a:pt x="2630587" y="-8077"/>
                  <a:pt x="2797394" y="40158"/>
                  <a:pt x="2911929" y="0"/>
                </a:cubicBezTo>
                <a:cubicBezTo>
                  <a:pt x="3026464" y="-40158"/>
                  <a:pt x="3247116" y="61728"/>
                  <a:pt x="3494315" y="0"/>
                </a:cubicBezTo>
                <a:cubicBezTo>
                  <a:pt x="3741514" y="-61728"/>
                  <a:pt x="3987632" y="19618"/>
                  <a:pt x="4158235" y="0"/>
                </a:cubicBezTo>
                <a:cubicBezTo>
                  <a:pt x="4328838" y="-19618"/>
                  <a:pt x="4575907" y="51773"/>
                  <a:pt x="4822154" y="0"/>
                </a:cubicBezTo>
                <a:cubicBezTo>
                  <a:pt x="5068401" y="-51773"/>
                  <a:pt x="5270637" y="4602"/>
                  <a:pt x="5486074" y="0"/>
                </a:cubicBezTo>
                <a:cubicBezTo>
                  <a:pt x="5701511" y="-4602"/>
                  <a:pt x="6047991" y="85036"/>
                  <a:pt x="6231528" y="0"/>
                </a:cubicBezTo>
                <a:cubicBezTo>
                  <a:pt x="6415065" y="-85036"/>
                  <a:pt x="6644969" y="34985"/>
                  <a:pt x="6813914" y="0"/>
                </a:cubicBezTo>
                <a:cubicBezTo>
                  <a:pt x="6982859" y="-34985"/>
                  <a:pt x="7262730" y="45281"/>
                  <a:pt x="7477833" y="0"/>
                </a:cubicBezTo>
                <a:cubicBezTo>
                  <a:pt x="7692936" y="-45281"/>
                  <a:pt x="8010482" y="14261"/>
                  <a:pt x="8153401" y="0"/>
                </a:cubicBezTo>
                <a:cubicBezTo>
                  <a:pt x="8155292" y="231945"/>
                  <a:pt x="8104887" y="302674"/>
                  <a:pt x="8153401" y="527754"/>
                </a:cubicBezTo>
                <a:cubicBezTo>
                  <a:pt x="8201915" y="752834"/>
                  <a:pt x="8101177" y="840121"/>
                  <a:pt x="8153401" y="1092450"/>
                </a:cubicBezTo>
                <a:cubicBezTo>
                  <a:pt x="8205625" y="1344779"/>
                  <a:pt x="8132170" y="1486958"/>
                  <a:pt x="8153401" y="1694089"/>
                </a:cubicBezTo>
                <a:cubicBezTo>
                  <a:pt x="8174632" y="1901220"/>
                  <a:pt x="8141879" y="1988107"/>
                  <a:pt x="8153401" y="2258785"/>
                </a:cubicBezTo>
                <a:cubicBezTo>
                  <a:pt x="8164923" y="2529463"/>
                  <a:pt x="8120956" y="2519437"/>
                  <a:pt x="8153401" y="2712653"/>
                </a:cubicBezTo>
                <a:cubicBezTo>
                  <a:pt x="8185846" y="2905869"/>
                  <a:pt x="8135933" y="3345169"/>
                  <a:pt x="8153401" y="3694275"/>
                </a:cubicBezTo>
                <a:cubicBezTo>
                  <a:pt x="7920288" y="3733126"/>
                  <a:pt x="7854646" y="3685624"/>
                  <a:pt x="7652549" y="3694275"/>
                </a:cubicBezTo>
                <a:cubicBezTo>
                  <a:pt x="7450452" y="3702926"/>
                  <a:pt x="7208193" y="3678136"/>
                  <a:pt x="7070163" y="3694275"/>
                </a:cubicBezTo>
                <a:cubicBezTo>
                  <a:pt x="6932133" y="3710414"/>
                  <a:pt x="6831003" y="3678682"/>
                  <a:pt x="6732380" y="3694275"/>
                </a:cubicBezTo>
                <a:cubicBezTo>
                  <a:pt x="6633757" y="3709868"/>
                  <a:pt x="6439655" y="3676147"/>
                  <a:pt x="6231528" y="3694275"/>
                </a:cubicBezTo>
                <a:cubicBezTo>
                  <a:pt x="6023401" y="3712403"/>
                  <a:pt x="5843418" y="3614757"/>
                  <a:pt x="5567608" y="3694275"/>
                </a:cubicBezTo>
                <a:cubicBezTo>
                  <a:pt x="5291798" y="3773793"/>
                  <a:pt x="5337971" y="3652223"/>
                  <a:pt x="5148290" y="3694275"/>
                </a:cubicBezTo>
                <a:cubicBezTo>
                  <a:pt x="4958609" y="3736327"/>
                  <a:pt x="4626495" y="3638967"/>
                  <a:pt x="4402837" y="3694275"/>
                </a:cubicBezTo>
                <a:cubicBezTo>
                  <a:pt x="4179179" y="3749583"/>
                  <a:pt x="4011499" y="3670334"/>
                  <a:pt x="3657383" y="3694275"/>
                </a:cubicBezTo>
                <a:cubicBezTo>
                  <a:pt x="3303267" y="3718216"/>
                  <a:pt x="3323939" y="3637954"/>
                  <a:pt x="3074997" y="3694275"/>
                </a:cubicBezTo>
                <a:cubicBezTo>
                  <a:pt x="2826055" y="3750596"/>
                  <a:pt x="2600183" y="3665982"/>
                  <a:pt x="2329543" y="3694275"/>
                </a:cubicBezTo>
                <a:cubicBezTo>
                  <a:pt x="2058903" y="3722568"/>
                  <a:pt x="2013994" y="3670204"/>
                  <a:pt x="1747157" y="3694275"/>
                </a:cubicBezTo>
                <a:cubicBezTo>
                  <a:pt x="1480320" y="3718346"/>
                  <a:pt x="1293117" y="3638996"/>
                  <a:pt x="1083238" y="3694275"/>
                </a:cubicBezTo>
                <a:cubicBezTo>
                  <a:pt x="873359" y="3749554"/>
                  <a:pt x="836494" y="3687863"/>
                  <a:pt x="745454" y="3694275"/>
                </a:cubicBezTo>
                <a:cubicBezTo>
                  <a:pt x="654414" y="3700687"/>
                  <a:pt x="324672" y="3646911"/>
                  <a:pt x="0" y="3694275"/>
                </a:cubicBezTo>
                <a:cubicBezTo>
                  <a:pt x="-50293" y="3521819"/>
                  <a:pt x="27269" y="3433266"/>
                  <a:pt x="0" y="3203464"/>
                </a:cubicBezTo>
                <a:cubicBezTo>
                  <a:pt x="-27269" y="2973662"/>
                  <a:pt x="21691" y="2814408"/>
                  <a:pt x="0" y="2712653"/>
                </a:cubicBezTo>
                <a:cubicBezTo>
                  <a:pt x="-21691" y="2610898"/>
                  <a:pt x="36986" y="2354243"/>
                  <a:pt x="0" y="2258785"/>
                </a:cubicBezTo>
                <a:cubicBezTo>
                  <a:pt x="-36986" y="2163327"/>
                  <a:pt x="53162" y="1877228"/>
                  <a:pt x="0" y="1767974"/>
                </a:cubicBezTo>
                <a:cubicBezTo>
                  <a:pt x="-53162" y="1658720"/>
                  <a:pt x="26397" y="1395981"/>
                  <a:pt x="0" y="1203278"/>
                </a:cubicBezTo>
                <a:cubicBezTo>
                  <a:pt x="-26397" y="1010575"/>
                  <a:pt x="42647" y="859870"/>
                  <a:pt x="0" y="749410"/>
                </a:cubicBezTo>
                <a:cubicBezTo>
                  <a:pt x="-42647" y="638950"/>
                  <a:pt x="59299" y="251793"/>
                  <a:pt x="0" y="0"/>
                </a:cubicBezTo>
                <a:close/>
              </a:path>
              <a:path w="8153401" h="3694275" stroke="0" extrusionOk="0">
                <a:moveTo>
                  <a:pt x="0" y="0"/>
                </a:moveTo>
                <a:cubicBezTo>
                  <a:pt x="118009" y="-6530"/>
                  <a:pt x="332856" y="16914"/>
                  <a:pt x="500852" y="0"/>
                </a:cubicBezTo>
                <a:cubicBezTo>
                  <a:pt x="668848" y="-16914"/>
                  <a:pt x="728074" y="14717"/>
                  <a:pt x="838636" y="0"/>
                </a:cubicBezTo>
                <a:cubicBezTo>
                  <a:pt x="949198" y="-14717"/>
                  <a:pt x="1355819" y="78005"/>
                  <a:pt x="1584089" y="0"/>
                </a:cubicBezTo>
                <a:cubicBezTo>
                  <a:pt x="1812359" y="-78005"/>
                  <a:pt x="1965960" y="51717"/>
                  <a:pt x="2084941" y="0"/>
                </a:cubicBezTo>
                <a:cubicBezTo>
                  <a:pt x="2203922" y="-51717"/>
                  <a:pt x="2418777" y="8720"/>
                  <a:pt x="2585793" y="0"/>
                </a:cubicBezTo>
                <a:cubicBezTo>
                  <a:pt x="2752809" y="-8720"/>
                  <a:pt x="3073499" y="67879"/>
                  <a:pt x="3331247" y="0"/>
                </a:cubicBezTo>
                <a:cubicBezTo>
                  <a:pt x="3588995" y="-67879"/>
                  <a:pt x="3601135" y="4361"/>
                  <a:pt x="3750564" y="0"/>
                </a:cubicBezTo>
                <a:cubicBezTo>
                  <a:pt x="3899993" y="-4361"/>
                  <a:pt x="4344624" y="65167"/>
                  <a:pt x="4496018" y="0"/>
                </a:cubicBezTo>
                <a:cubicBezTo>
                  <a:pt x="4647412" y="-65167"/>
                  <a:pt x="4980280" y="68634"/>
                  <a:pt x="5241472" y="0"/>
                </a:cubicBezTo>
                <a:cubicBezTo>
                  <a:pt x="5502664" y="-68634"/>
                  <a:pt x="5539035" y="37052"/>
                  <a:pt x="5823858" y="0"/>
                </a:cubicBezTo>
                <a:cubicBezTo>
                  <a:pt x="6108681" y="-37052"/>
                  <a:pt x="6314783" y="17882"/>
                  <a:pt x="6569312" y="0"/>
                </a:cubicBezTo>
                <a:cubicBezTo>
                  <a:pt x="6823841" y="-17882"/>
                  <a:pt x="6883198" y="43273"/>
                  <a:pt x="7070163" y="0"/>
                </a:cubicBezTo>
                <a:cubicBezTo>
                  <a:pt x="7257128" y="-43273"/>
                  <a:pt x="7454719" y="41084"/>
                  <a:pt x="7571015" y="0"/>
                </a:cubicBezTo>
                <a:cubicBezTo>
                  <a:pt x="7687311" y="-41084"/>
                  <a:pt x="7991177" y="23503"/>
                  <a:pt x="8153401" y="0"/>
                </a:cubicBezTo>
                <a:cubicBezTo>
                  <a:pt x="8161570" y="219703"/>
                  <a:pt x="8150662" y="328717"/>
                  <a:pt x="8153401" y="490811"/>
                </a:cubicBezTo>
                <a:cubicBezTo>
                  <a:pt x="8156140" y="652905"/>
                  <a:pt x="8106904" y="802836"/>
                  <a:pt x="8153401" y="1018564"/>
                </a:cubicBezTo>
                <a:cubicBezTo>
                  <a:pt x="8199898" y="1234292"/>
                  <a:pt x="8098420" y="1448106"/>
                  <a:pt x="8153401" y="1583261"/>
                </a:cubicBezTo>
                <a:cubicBezTo>
                  <a:pt x="8208382" y="1718416"/>
                  <a:pt x="8096052" y="2004639"/>
                  <a:pt x="8153401" y="2147957"/>
                </a:cubicBezTo>
                <a:cubicBezTo>
                  <a:pt x="8210750" y="2291275"/>
                  <a:pt x="8145006" y="2469124"/>
                  <a:pt x="8153401" y="2712653"/>
                </a:cubicBezTo>
                <a:cubicBezTo>
                  <a:pt x="8161796" y="2956182"/>
                  <a:pt x="8125034" y="2997455"/>
                  <a:pt x="8153401" y="3129579"/>
                </a:cubicBezTo>
                <a:cubicBezTo>
                  <a:pt x="8181768" y="3261703"/>
                  <a:pt x="8140805" y="3529435"/>
                  <a:pt x="8153401" y="3694275"/>
                </a:cubicBezTo>
                <a:cubicBezTo>
                  <a:pt x="7851786" y="3713861"/>
                  <a:pt x="7669783" y="3641099"/>
                  <a:pt x="7489481" y="3694275"/>
                </a:cubicBezTo>
                <a:cubicBezTo>
                  <a:pt x="7309179" y="3747451"/>
                  <a:pt x="7212603" y="3687271"/>
                  <a:pt x="7070163" y="3694275"/>
                </a:cubicBezTo>
                <a:cubicBezTo>
                  <a:pt x="6927723" y="3701279"/>
                  <a:pt x="6689857" y="3648742"/>
                  <a:pt x="6487778" y="3694275"/>
                </a:cubicBezTo>
                <a:cubicBezTo>
                  <a:pt x="6285699" y="3739808"/>
                  <a:pt x="6235536" y="3680695"/>
                  <a:pt x="6149994" y="3694275"/>
                </a:cubicBezTo>
                <a:cubicBezTo>
                  <a:pt x="6064452" y="3707855"/>
                  <a:pt x="5925934" y="3661912"/>
                  <a:pt x="5812210" y="3694275"/>
                </a:cubicBezTo>
                <a:cubicBezTo>
                  <a:pt x="5698486" y="3726638"/>
                  <a:pt x="5518930" y="3691072"/>
                  <a:pt x="5229824" y="3694275"/>
                </a:cubicBezTo>
                <a:cubicBezTo>
                  <a:pt x="4940718" y="3697478"/>
                  <a:pt x="4909360" y="3658049"/>
                  <a:pt x="4810507" y="3694275"/>
                </a:cubicBezTo>
                <a:cubicBezTo>
                  <a:pt x="4711654" y="3730501"/>
                  <a:pt x="4406607" y="3644117"/>
                  <a:pt x="4146587" y="3694275"/>
                </a:cubicBezTo>
                <a:cubicBezTo>
                  <a:pt x="3886567" y="3744433"/>
                  <a:pt x="3865546" y="3672102"/>
                  <a:pt x="3727269" y="3694275"/>
                </a:cubicBezTo>
                <a:cubicBezTo>
                  <a:pt x="3588992" y="3716448"/>
                  <a:pt x="3344978" y="3616581"/>
                  <a:pt x="3063349" y="3694275"/>
                </a:cubicBezTo>
                <a:cubicBezTo>
                  <a:pt x="2781720" y="3771969"/>
                  <a:pt x="2804589" y="3679528"/>
                  <a:pt x="2725565" y="3694275"/>
                </a:cubicBezTo>
                <a:cubicBezTo>
                  <a:pt x="2646541" y="3709022"/>
                  <a:pt x="2279058" y="3673005"/>
                  <a:pt x="2061646" y="3694275"/>
                </a:cubicBezTo>
                <a:cubicBezTo>
                  <a:pt x="1844234" y="3715545"/>
                  <a:pt x="1733645" y="3656293"/>
                  <a:pt x="1642328" y="3694275"/>
                </a:cubicBezTo>
                <a:cubicBezTo>
                  <a:pt x="1551011" y="3732257"/>
                  <a:pt x="1378833" y="3669726"/>
                  <a:pt x="1304544" y="3694275"/>
                </a:cubicBezTo>
                <a:cubicBezTo>
                  <a:pt x="1230255" y="3718824"/>
                  <a:pt x="1026986" y="3674684"/>
                  <a:pt x="885226" y="3694275"/>
                </a:cubicBezTo>
                <a:cubicBezTo>
                  <a:pt x="743466" y="3713866"/>
                  <a:pt x="332440" y="3655569"/>
                  <a:pt x="0" y="3694275"/>
                </a:cubicBezTo>
                <a:cubicBezTo>
                  <a:pt x="-49303" y="3501752"/>
                  <a:pt x="46448" y="3418376"/>
                  <a:pt x="0" y="3240407"/>
                </a:cubicBezTo>
                <a:cubicBezTo>
                  <a:pt x="-46448" y="3062438"/>
                  <a:pt x="30207" y="2914910"/>
                  <a:pt x="0" y="2823482"/>
                </a:cubicBezTo>
                <a:cubicBezTo>
                  <a:pt x="-30207" y="2732054"/>
                  <a:pt x="10196" y="2551717"/>
                  <a:pt x="0" y="2406556"/>
                </a:cubicBezTo>
                <a:cubicBezTo>
                  <a:pt x="-10196" y="2261395"/>
                  <a:pt x="19492" y="2076594"/>
                  <a:pt x="0" y="1841860"/>
                </a:cubicBezTo>
                <a:cubicBezTo>
                  <a:pt x="-19492" y="1607126"/>
                  <a:pt x="23400" y="1599885"/>
                  <a:pt x="0" y="1424935"/>
                </a:cubicBezTo>
                <a:cubicBezTo>
                  <a:pt x="-23400" y="1249986"/>
                  <a:pt x="54023" y="1015765"/>
                  <a:pt x="0" y="897181"/>
                </a:cubicBezTo>
                <a:cubicBezTo>
                  <a:pt x="-54023" y="778597"/>
                  <a:pt x="85001" y="358731"/>
                  <a:pt x="0" y="0"/>
                </a:cubicBezTo>
                <a:close/>
              </a:path>
            </a:pathLst>
          </a:custGeom>
          <a:ln w="28575">
            <a:solidFill>
              <a:srgbClr val="FFFF00"/>
            </a:solidFill>
            <a:extLst>
              <a:ext uri="{C807C97D-BFC1-408E-A445-0C87EB9F89A2}">
                <ask:lineSketchStyleProps xmlns:ask="http://schemas.microsoft.com/office/drawing/2018/sketchyshapes" sd="1219033472">
                  <ask:type>
                    <ask:lineSketchScribble/>
                  </ask:type>
                </ask:lineSketchStyleProps>
              </a:ext>
            </a:extLst>
          </a:ln>
        </p:spPr>
      </p:pic>
      <p:sp>
        <p:nvSpPr>
          <p:cNvPr id="3" name="TextBox 2">
            <a:extLst>
              <a:ext uri="{FF2B5EF4-FFF2-40B4-BE49-F238E27FC236}">
                <a16:creationId xmlns:a16="http://schemas.microsoft.com/office/drawing/2014/main" id="{419AABF9-E3A6-6D4D-742C-1247B801A4C2}"/>
              </a:ext>
            </a:extLst>
          </p:cNvPr>
          <p:cNvSpPr txBox="1"/>
          <p:nvPr/>
        </p:nvSpPr>
        <p:spPr>
          <a:xfrm>
            <a:off x="989012" y="2020668"/>
            <a:ext cx="10361613" cy="954107"/>
          </a:xfrm>
          <a:prstGeom prst="rect">
            <a:avLst/>
          </a:prstGeom>
          <a:noFill/>
        </p:spPr>
        <p:txBody>
          <a:bodyPr wrap="square" rtlCol="0">
            <a:spAutoFit/>
          </a:bodyPr>
          <a:lstStyle/>
          <a:p>
            <a:r>
              <a:rPr lang="en-US" dirty="0"/>
              <a:t>Today </a:t>
            </a:r>
            <a:r>
              <a:rPr lang="en-US" sz="2000" dirty="0"/>
              <a:t>there</a:t>
            </a:r>
            <a:r>
              <a:rPr lang="en-US" dirty="0"/>
              <a:t> are 1.4 million members around the world in more than 50,000 clubs in in over 200 countries around the world</a:t>
            </a:r>
          </a:p>
          <a:p>
            <a:endParaRPr lang="en-US" dirty="0"/>
          </a:p>
        </p:txBody>
      </p:sp>
    </p:spTree>
    <p:extLst>
      <p:ext uri="{BB962C8B-B14F-4D97-AF65-F5344CB8AC3E}">
        <p14:creationId xmlns:p14="http://schemas.microsoft.com/office/powerpoint/2010/main" val="176202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055B-7A62-F4C2-A9D8-0A272E5F91EB}"/>
              </a:ext>
            </a:extLst>
          </p:cNvPr>
          <p:cNvSpPr>
            <a:spLocks noGrp="1"/>
          </p:cNvSpPr>
          <p:nvPr>
            <p:ph type="title"/>
          </p:nvPr>
        </p:nvSpPr>
        <p:spPr/>
        <p:txBody>
          <a:bodyPr/>
          <a:lstStyle/>
          <a:p>
            <a:r>
              <a:rPr lang="en-US" dirty="0"/>
              <a:t>Lions Club International</a:t>
            </a:r>
          </a:p>
        </p:txBody>
      </p:sp>
      <p:sp>
        <p:nvSpPr>
          <p:cNvPr id="3" name="Content Placeholder 2">
            <a:extLst>
              <a:ext uri="{FF2B5EF4-FFF2-40B4-BE49-F238E27FC236}">
                <a16:creationId xmlns:a16="http://schemas.microsoft.com/office/drawing/2014/main" id="{393EDD7F-3A10-2700-9A38-EBAD5A593161}"/>
              </a:ext>
            </a:extLst>
          </p:cNvPr>
          <p:cNvSpPr>
            <a:spLocks noGrp="1"/>
          </p:cNvSpPr>
          <p:nvPr>
            <p:ph idx="1"/>
          </p:nvPr>
        </p:nvSpPr>
        <p:spPr>
          <a:xfrm>
            <a:off x="531812" y="1939519"/>
            <a:ext cx="5029200" cy="2784881"/>
          </a:xfrm>
        </p:spPr>
        <p:txBody>
          <a:bodyPr>
            <a:normAutofit/>
          </a:bodyPr>
          <a:lstStyle/>
          <a:p>
            <a:pPr marL="0" indent="0">
              <a:buNone/>
            </a:pPr>
            <a:r>
              <a:rPr lang="en-US" sz="2000" dirty="0"/>
              <a:t>In 1925 Helen Keller was invited by Lions Club International to speak to a group of Lions.</a:t>
            </a:r>
          </a:p>
          <a:p>
            <a:pPr marL="0" indent="0">
              <a:buNone/>
            </a:pPr>
            <a:r>
              <a:rPr lang="en-US" sz="2000" dirty="0"/>
              <a:t>She challenged the Lions to refer to themselves as  “Knights of the Blind” in a crusade against blindness.</a:t>
            </a:r>
          </a:p>
          <a:p>
            <a:pPr marL="0" indent="0">
              <a:buNone/>
            </a:pPr>
            <a:endParaRPr lang="en-US" sz="2000" dirty="0"/>
          </a:p>
          <a:p>
            <a:endParaRPr lang="en-US" sz="2000" dirty="0"/>
          </a:p>
        </p:txBody>
      </p:sp>
      <p:pic>
        <p:nvPicPr>
          <p:cNvPr id="8" name="Picture 7">
            <a:extLst>
              <a:ext uri="{FF2B5EF4-FFF2-40B4-BE49-F238E27FC236}">
                <a16:creationId xmlns:a16="http://schemas.microsoft.com/office/drawing/2014/main" id="{17FAAB90-DF53-AEFB-05FB-AA2B1201D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012" y="1939519"/>
            <a:ext cx="6340655" cy="4232680"/>
          </a:xfrm>
          <a:prstGeom prst="rect">
            <a:avLst/>
          </a:prstGeom>
        </p:spPr>
      </p:pic>
    </p:spTree>
    <p:extLst>
      <p:ext uri="{BB962C8B-B14F-4D97-AF65-F5344CB8AC3E}">
        <p14:creationId xmlns:p14="http://schemas.microsoft.com/office/powerpoint/2010/main" val="3510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ACD-54FD-3621-7C7D-91BB05162ADE}"/>
              </a:ext>
            </a:extLst>
          </p:cNvPr>
          <p:cNvSpPr>
            <a:spLocks noGrp="1"/>
          </p:cNvSpPr>
          <p:nvPr>
            <p:ph type="title"/>
          </p:nvPr>
        </p:nvSpPr>
        <p:spPr/>
        <p:txBody>
          <a:bodyPr/>
          <a:lstStyle/>
          <a:p>
            <a:r>
              <a:rPr lang="en-US" dirty="0"/>
              <a:t>Juneau Lions</a:t>
            </a:r>
          </a:p>
        </p:txBody>
      </p:sp>
      <p:sp>
        <p:nvSpPr>
          <p:cNvPr id="3" name="Content Placeholder 2">
            <a:extLst>
              <a:ext uri="{FF2B5EF4-FFF2-40B4-BE49-F238E27FC236}">
                <a16:creationId xmlns:a16="http://schemas.microsoft.com/office/drawing/2014/main" id="{09B549B8-C9E0-C596-577E-262B520529F5}"/>
              </a:ext>
            </a:extLst>
          </p:cNvPr>
          <p:cNvSpPr>
            <a:spLocks noGrp="1"/>
          </p:cNvSpPr>
          <p:nvPr>
            <p:ph idx="1"/>
          </p:nvPr>
        </p:nvSpPr>
        <p:spPr>
          <a:xfrm>
            <a:off x="1522413" y="1904999"/>
            <a:ext cx="10058399" cy="4114801"/>
          </a:xfrm>
        </p:spPr>
        <p:txBody>
          <a:bodyPr>
            <a:normAutofit/>
          </a:bodyPr>
          <a:lstStyle/>
          <a:p>
            <a:pPr>
              <a:buFont typeface="Courier New" panose="02070309020205020404" pitchFamily="49" charset="0"/>
              <a:buChar char="o"/>
            </a:pPr>
            <a:r>
              <a:rPr lang="en-US" sz="2000" dirty="0"/>
              <a:t>The Juneau Lions club was founded in 1939 (celebrating 85 years in 2024)</a:t>
            </a:r>
          </a:p>
          <a:p>
            <a:pPr>
              <a:buFont typeface="Courier New" panose="02070309020205020404" pitchFamily="49" charset="0"/>
              <a:buChar char="o"/>
            </a:pPr>
            <a:r>
              <a:rPr lang="en-US" sz="2000" dirty="0"/>
              <a:t>Some of the ways the Lions support the Juneau area:</a:t>
            </a:r>
          </a:p>
          <a:p>
            <a:pPr lvl="1">
              <a:buFont typeface="Courier New" panose="02070309020205020404" pitchFamily="49" charset="0"/>
              <a:buChar char="o"/>
            </a:pPr>
            <a:r>
              <a:rPr lang="en-US" dirty="0"/>
              <a:t>Highway Cleanup – On </a:t>
            </a:r>
            <a:r>
              <a:rPr lang="en-US" dirty="0" err="1"/>
              <a:t>hwy</a:t>
            </a:r>
            <a:r>
              <a:rPr lang="en-US" dirty="0"/>
              <a:t> 33 from 26 to Horicon</a:t>
            </a:r>
          </a:p>
          <a:p>
            <a:pPr lvl="1">
              <a:buFont typeface="Courier New" panose="02070309020205020404" pitchFamily="49" charset="0"/>
              <a:buChar char="o"/>
            </a:pPr>
            <a:r>
              <a:rPr lang="en-US" dirty="0"/>
              <a:t>Local residents can borrow medical supplies from the Lions for FREE</a:t>
            </a:r>
          </a:p>
          <a:p>
            <a:pPr lvl="1">
              <a:buFont typeface="Courier New" panose="02070309020205020404" pitchFamily="49" charset="0"/>
              <a:buChar char="o"/>
            </a:pPr>
            <a:r>
              <a:rPr lang="en-US" dirty="0"/>
              <a:t>Paideia award ceremony highlighting academic and athletic excellence at </a:t>
            </a:r>
            <a:r>
              <a:rPr lang="en-US" dirty="0" err="1"/>
              <a:t>Dodgeland</a:t>
            </a:r>
            <a:endParaRPr lang="en-US" dirty="0"/>
          </a:p>
          <a:p>
            <a:pPr lvl="1">
              <a:buFont typeface="Courier New" panose="02070309020205020404" pitchFamily="49" charset="0"/>
              <a:buChar char="o"/>
            </a:pPr>
            <a:r>
              <a:rPr lang="en-US" dirty="0"/>
              <a:t>$1000 scholarship awarded annually to a </a:t>
            </a:r>
            <a:r>
              <a:rPr lang="en-US" dirty="0" err="1"/>
              <a:t>Dodgeland</a:t>
            </a:r>
            <a:r>
              <a:rPr lang="en-US" dirty="0"/>
              <a:t> student</a:t>
            </a:r>
          </a:p>
          <a:p>
            <a:pPr lvl="1">
              <a:buFont typeface="Courier New" panose="02070309020205020404" pitchFamily="49" charset="0"/>
              <a:buChar char="o"/>
            </a:pPr>
            <a:r>
              <a:rPr lang="en-US" dirty="0"/>
              <a:t>Eye tissue and recovery supply transports for the Lions Eye Bank of Wisconsin</a:t>
            </a:r>
          </a:p>
        </p:txBody>
      </p:sp>
      <p:pic>
        <p:nvPicPr>
          <p:cNvPr id="2052" name="Picture 4" descr="Dodgeland SD (@DodgelandSD) / Twitter">
            <a:extLst>
              <a:ext uri="{FF2B5EF4-FFF2-40B4-BE49-F238E27FC236}">
                <a16:creationId xmlns:a16="http://schemas.microsoft.com/office/drawing/2014/main" id="{30AC4F97-1E3C-EA0C-C179-E919A81AC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412" y="5034776"/>
            <a:ext cx="1752599" cy="1752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EBA43E4-A251-9211-F9D4-D9B98612DB0B}"/>
              </a:ext>
            </a:extLst>
          </p:cNvPr>
          <p:cNvGrpSpPr/>
          <p:nvPr/>
        </p:nvGrpSpPr>
        <p:grpSpPr>
          <a:xfrm>
            <a:off x="3511549" y="5132813"/>
            <a:ext cx="2552700" cy="1556524"/>
            <a:chOff x="4837112" y="4667249"/>
            <a:chExt cx="3124200" cy="1905000"/>
          </a:xfrm>
        </p:grpSpPr>
        <p:sp>
          <p:nvSpPr>
            <p:cNvPr id="5" name="Rectangle: Rounded Corners 4">
              <a:extLst>
                <a:ext uri="{FF2B5EF4-FFF2-40B4-BE49-F238E27FC236}">
                  <a16:creationId xmlns:a16="http://schemas.microsoft.com/office/drawing/2014/main" id="{AE50E5C3-966B-BD7E-E247-7D934EE56454}"/>
                </a:ext>
              </a:extLst>
            </p:cNvPr>
            <p:cNvSpPr/>
            <p:nvPr/>
          </p:nvSpPr>
          <p:spPr>
            <a:xfrm>
              <a:off x="4837112" y="4667249"/>
              <a:ext cx="3124200" cy="1905000"/>
            </a:xfrm>
            <a:prstGeom prst="roundRect">
              <a:avLst/>
            </a:prstGeom>
            <a:solidFill>
              <a:schemeClr val="tx1"/>
            </a:solidFill>
            <a:ln>
              <a:solidFill>
                <a:schemeClr val="tx1">
                  <a:lumMod val="9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Gift of Sight | Lions Eye Bank of Wisconsin">
              <a:extLst>
                <a:ext uri="{FF2B5EF4-FFF2-40B4-BE49-F238E27FC236}">
                  <a16:creationId xmlns:a16="http://schemas.microsoft.com/office/drawing/2014/main" id="{DE4BE707-B9B3-3C77-4180-741FFE788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4781550"/>
              <a:ext cx="2743200" cy="16954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308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13E3-029B-B6DB-CF00-CD814E6158A2}"/>
              </a:ext>
            </a:extLst>
          </p:cNvPr>
          <p:cNvSpPr>
            <a:spLocks noGrp="1"/>
          </p:cNvSpPr>
          <p:nvPr>
            <p:ph type="title"/>
          </p:nvPr>
        </p:nvSpPr>
        <p:spPr/>
        <p:txBody>
          <a:bodyPr/>
          <a:lstStyle/>
          <a:p>
            <a:pPr algn="l"/>
            <a:r>
              <a:rPr lang="en-US" i="0" dirty="0">
                <a:effectLst/>
                <a:latin typeface="Corbel" panose="020B0503020204020204" pitchFamily="34" charset="0"/>
              </a:rPr>
              <a:t>What makes a Leo?</a:t>
            </a:r>
          </a:p>
        </p:txBody>
      </p:sp>
      <p:sp>
        <p:nvSpPr>
          <p:cNvPr id="3" name="Content Placeholder 2">
            <a:extLst>
              <a:ext uri="{FF2B5EF4-FFF2-40B4-BE49-F238E27FC236}">
                <a16:creationId xmlns:a16="http://schemas.microsoft.com/office/drawing/2014/main" id="{7612A498-B8AF-8483-FD99-9C92CF5C4CA1}"/>
              </a:ext>
            </a:extLst>
          </p:cNvPr>
          <p:cNvSpPr>
            <a:spLocks noGrp="1"/>
          </p:cNvSpPr>
          <p:nvPr>
            <p:ph idx="1"/>
          </p:nvPr>
        </p:nvSpPr>
        <p:spPr>
          <a:xfrm>
            <a:off x="1522413" y="1904999"/>
            <a:ext cx="9134391" cy="2514601"/>
          </a:xfrm>
        </p:spPr>
        <p:txBody>
          <a:bodyPr>
            <a:normAutofit/>
          </a:bodyPr>
          <a:lstStyle/>
          <a:p>
            <a:pPr marL="0" indent="0">
              <a:buNone/>
            </a:pPr>
            <a:r>
              <a:rPr lang="en-US" sz="2000" b="0" i="0" dirty="0">
                <a:effectLst/>
                <a:latin typeface="HelveticaNeue-Light"/>
              </a:rPr>
              <a:t>Leadership, Experience, Opportunity</a:t>
            </a:r>
          </a:p>
          <a:p>
            <a:pPr marL="0" indent="0">
              <a:buNone/>
            </a:pPr>
            <a:r>
              <a:rPr lang="en-US" sz="2000" b="0" i="0" dirty="0">
                <a:effectLst/>
                <a:latin typeface="HelveticaNeue-Light"/>
              </a:rPr>
              <a:t>Members of Leo clubs embody the best qualities of our incredible organization. They are devoted young people who realize the power of action.</a:t>
            </a:r>
          </a:p>
          <a:p>
            <a:pPr marL="0" indent="0">
              <a:buNone/>
            </a:pPr>
            <a:r>
              <a:rPr lang="en-US" sz="2000" b="0" i="0" dirty="0">
                <a:effectLst/>
                <a:latin typeface="HelveticaNeue-Light"/>
              </a:rPr>
              <a:t>Together, Leos and Lions form a powerful partnership — one of mutual respect where Lions learn from the innovative insights of Leos, and Leos gain access to the proven strategies </a:t>
            </a:r>
            <a:r>
              <a:rPr lang="en-US" sz="2000" dirty="0">
                <a:latin typeface="HelveticaNeue-Light"/>
              </a:rPr>
              <a:t>from</a:t>
            </a:r>
            <a:r>
              <a:rPr lang="en-US" sz="2000" b="0" i="0" dirty="0">
                <a:effectLst/>
                <a:latin typeface="HelveticaNeue-Light"/>
              </a:rPr>
              <a:t> those who’ve successfully served the world for decades.</a:t>
            </a:r>
            <a:endParaRPr lang="en-US" sz="2000" dirty="0"/>
          </a:p>
        </p:txBody>
      </p:sp>
      <p:pic>
        <p:nvPicPr>
          <p:cNvPr id="3074" name="Picture 2" descr="Service Projects/MEDICAL - COUPEVILLE LIONS CLUB">
            <a:extLst>
              <a:ext uri="{FF2B5EF4-FFF2-40B4-BE49-F238E27FC236}">
                <a16:creationId xmlns:a16="http://schemas.microsoft.com/office/drawing/2014/main" id="{230D1FE1-A966-9F60-782F-C4A0532FA1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32" b="24276"/>
          <a:stretch/>
        </p:blipFill>
        <p:spPr bwMode="auto">
          <a:xfrm>
            <a:off x="5637212" y="4241223"/>
            <a:ext cx="4876800" cy="221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00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B898E9-6742-44AF-1A5D-40590C68D1BB}"/>
              </a:ext>
            </a:extLst>
          </p:cNvPr>
          <p:cNvPicPr>
            <a:picLocks noGrp="1" noChangeAspect="1"/>
          </p:cNvPicPr>
          <p:nvPr>
            <p:ph idx="1"/>
          </p:nvPr>
        </p:nvPicPr>
        <p:blipFill>
          <a:blip r:embed="rId2"/>
          <a:stretch>
            <a:fillRect/>
          </a:stretch>
        </p:blipFill>
        <p:spPr>
          <a:xfrm>
            <a:off x="300648" y="1143000"/>
            <a:ext cx="11587527" cy="4573735"/>
          </a:xfrm>
        </p:spPr>
      </p:pic>
    </p:spTree>
    <p:extLst>
      <p:ext uri="{BB962C8B-B14F-4D97-AF65-F5344CB8AC3E}">
        <p14:creationId xmlns:p14="http://schemas.microsoft.com/office/powerpoint/2010/main" val="133551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FCF721-01E8-F08A-A8F7-571E60E06294}"/>
              </a:ext>
            </a:extLst>
          </p:cNvPr>
          <p:cNvSpPr txBox="1"/>
          <p:nvPr/>
        </p:nvSpPr>
        <p:spPr>
          <a:xfrm>
            <a:off x="882649" y="1524000"/>
            <a:ext cx="5181600" cy="3477875"/>
          </a:xfrm>
          <a:prstGeom prst="rect">
            <a:avLst/>
          </a:prstGeom>
          <a:noFill/>
        </p:spPr>
        <p:txBody>
          <a:bodyPr wrap="square" rtlCol="0">
            <a:spAutoFit/>
          </a:bodyPr>
          <a:lstStyle/>
          <a:p>
            <a:pPr algn="ctr"/>
            <a:r>
              <a:rPr lang="en-US" sz="4400" b="0" i="0" dirty="0">
                <a:effectLst/>
                <a:latin typeface="Poppins" panose="020B0502040204020203" pitchFamily="2" charset="0"/>
              </a:rPr>
              <a:t>Giving back and assisting others is the basis of community service.</a:t>
            </a:r>
            <a:endParaRPr lang="en-US" sz="4400" dirty="0"/>
          </a:p>
        </p:txBody>
      </p:sp>
      <p:pic>
        <p:nvPicPr>
          <p:cNvPr id="12" name="Picture 11" descr="Sea of hands in the middle">
            <a:extLst>
              <a:ext uri="{FF2B5EF4-FFF2-40B4-BE49-F238E27FC236}">
                <a16:creationId xmlns:a16="http://schemas.microsoft.com/office/drawing/2014/main" id="{80BB1D0D-3156-69DC-C597-FE3439927510}"/>
              </a:ext>
            </a:extLst>
          </p:cNvPr>
          <p:cNvPicPr>
            <a:picLocks noChangeAspect="1"/>
          </p:cNvPicPr>
          <p:nvPr/>
        </p:nvPicPr>
        <p:blipFill rotWithShape="1">
          <a:blip r:embed="rId3">
            <a:extLst>
              <a:ext uri="{28A0092B-C50C-407E-A947-70E740481C1C}">
                <a14:useLocalDpi xmlns:a14="http://schemas.microsoft.com/office/drawing/2010/main" val="0"/>
              </a:ext>
            </a:extLst>
          </a:blip>
          <a:srcRect l="15889" t="2338" r="19830" b="-2338"/>
          <a:stretch/>
        </p:blipFill>
        <p:spPr>
          <a:xfrm>
            <a:off x="6246812" y="-97724"/>
            <a:ext cx="6781800" cy="7260524"/>
          </a:xfrm>
          <a:prstGeom prst="rect">
            <a:avLst/>
          </a:prstGeom>
          <a:effectLst>
            <a:softEdge rad="63500"/>
          </a:effectLst>
        </p:spPr>
      </p:pic>
    </p:spTree>
    <p:extLst>
      <p:ext uri="{BB962C8B-B14F-4D97-AF65-F5344CB8AC3E}">
        <p14:creationId xmlns:p14="http://schemas.microsoft.com/office/powerpoint/2010/main" val="291274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5682-F3D3-6B51-DF84-82638B0E1C64}"/>
              </a:ext>
            </a:extLst>
          </p:cNvPr>
          <p:cNvSpPr>
            <a:spLocks noGrp="1"/>
          </p:cNvSpPr>
          <p:nvPr>
            <p:ph type="title"/>
          </p:nvPr>
        </p:nvSpPr>
        <p:spPr/>
        <p:txBody>
          <a:bodyPr/>
          <a:lstStyle/>
          <a:p>
            <a:r>
              <a:rPr lang="en-US" dirty="0"/>
              <a:t>Leadership</a:t>
            </a:r>
          </a:p>
        </p:txBody>
      </p:sp>
      <p:sp>
        <p:nvSpPr>
          <p:cNvPr id="3" name="Content Placeholder 2">
            <a:extLst>
              <a:ext uri="{FF2B5EF4-FFF2-40B4-BE49-F238E27FC236}">
                <a16:creationId xmlns:a16="http://schemas.microsoft.com/office/drawing/2014/main" id="{A6B4AA9D-6875-6012-46EA-5D392D2BA63F}"/>
              </a:ext>
            </a:extLst>
          </p:cNvPr>
          <p:cNvSpPr>
            <a:spLocks noGrp="1"/>
          </p:cNvSpPr>
          <p:nvPr>
            <p:ph idx="1"/>
          </p:nvPr>
        </p:nvSpPr>
        <p:spPr>
          <a:xfrm>
            <a:off x="1027112" y="1814067"/>
            <a:ext cx="10134599" cy="1081533"/>
          </a:xfrm>
        </p:spPr>
        <p:txBody>
          <a:bodyPr>
            <a:normAutofit/>
          </a:bodyPr>
          <a:lstStyle/>
          <a:p>
            <a:pPr marL="0" indent="0" algn="ctr">
              <a:buNone/>
            </a:pPr>
            <a:r>
              <a:rPr lang="en-US" sz="2000" dirty="0"/>
              <a:t>Being a Leo can benefit the youth just as much as the community.</a:t>
            </a:r>
            <a:endParaRPr lang="en-US" sz="2000" b="0" i="0" dirty="0">
              <a:effectLst/>
            </a:endParaRPr>
          </a:p>
          <a:p>
            <a:pPr marL="0" indent="0" algn="ctr">
              <a:buNone/>
            </a:pPr>
            <a:r>
              <a:rPr lang="en-US" sz="2000" b="0" i="0" dirty="0">
                <a:effectLst/>
              </a:rPr>
              <a:t>Leos will learn to build and improve skills </a:t>
            </a:r>
            <a:r>
              <a:rPr lang="en-US" sz="2000" dirty="0"/>
              <a:t>that will be used long after high school graduation</a:t>
            </a:r>
            <a:r>
              <a:rPr lang="en-US" sz="2000" b="0" i="0" dirty="0">
                <a:effectLst/>
              </a:rPr>
              <a:t>.</a:t>
            </a:r>
            <a:endParaRPr lang="en-US" sz="2000" dirty="0"/>
          </a:p>
        </p:txBody>
      </p:sp>
      <p:pic>
        <p:nvPicPr>
          <p:cNvPr id="5" name="Picture 4" descr="Close-up of using a drill with protective gloves">
            <a:extLst>
              <a:ext uri="{FF2B5EF4-FFF2-40B4-BE49-F238E27FC236}">
                <a16:creationId xmlns:a16="http://schemas.microsoft.com/office/drawing/2014/main" id="{46BCC3F2-77A2-B4E2-ECA2-92B7D01F7B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12" y="3352800"/>
            <a:ext cx="3451097" cy="2303540"/>
          </a:xfrm>
          <a:prstGeom prst="rect">
            <a:avLst/>
          </a:prstGeom>
        </p:spPr>
      </p:pic>
      <p:pic>
        <p:nvPicPr>
          <p:cNvPr id="7" name="Picture 6" descr="Woman celebrating in caf�">
            <a:extLst>
              <a:ext uri="{FF2B5EF4-FFF2-40B4-BE49-F238E27FC236}">
                <a16:creationId xmlns:a16="http://schemas.microsoft.com/office/drawing/2014/main" id="{A388CDDD-5EB5-92BF-BA57-F9E1982CF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612" y="3352800"/>
            <a:ext cx="3536322" cy="2286000"/>
          </a:xfrm>
          <a:prstGeom prst="rect">
            <a:avLst/>
          </a:prstGeom>
        </p:spPr>
      </p:pic>
      <p:pic>
        <p:nvPicPr>
          <p:cNvPr id="9" name="Picture 8" descr="Firefighters in uniform">
            <a:extLst>
              <a:ext uri="{FF2B5EF4-FFF2-40B4-BE49-F238E27FC236}">
                <a16:creationId xmlns:a16="http://schemas.microsoft.com/office/drawing/2014/main" id="{5DF36B99-4258-0A9B-53C1-DE8BA00084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314" y="3352800"/>
            <a:ext cx="3451098" cy="2300732"/>
          </a:xfrm>
          <a:prstGeom prst="rect">
            <a:avLst/>
          </a:prstGeom>
        </p:spPr>
      </p:pic>
    </p:spTree>
    <p:extLst>
      <p:ext uri="{BB962C8B-B14F-4D97-AF65-F5344CB8AC3E}">
        <p14:creationId xmlns:p14="http://schemas.microsoft.com/office/powerpoint/2010/main" val="317610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806</TotalTime>
  <Words>1385</Words>
  <Application>Microsoft Office PowerPoint</Application>
  <PresentationFormat>Custom</PresentationFormat>
  <Paragraphs>149</Paragraphs>
  <Slides>25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Corbel</vt:lpstr>
      <vt:lpstr>Courier New</vt:lpstr>
      <vt:lpstr>HelveticaNeue-Light</vt:lpstr>
      <vt:lpstr>Poppins</vt:lpstr>
      <vt:lpstr>Wingdings</vt:lpstr>
      <vt:lpstr>Digital Blue Tunnel 16x9</vt:lpstr>
      <vt:lpstr>Leo Club Informational Meeting</vt:lpstr>
      <vt:lpstr>Lions Club International</vt:lpstr>
      <vt:lpstr>Lions Today</vt:lpstr>
      <vt:lpstr>Lions Club International</vt:lpstr>
      <vt:lpstr>Juneau Lions</vt:lpstr>
      <vt:lpstr>What makes a Leo?</vt:lpstr>
      <vt:lpstr>PowerPoint Presentation</vt:lpstr>
      <vt:lpstr>PowerPoint Presentation</vt:lpstr>
      <vt:lpstr>Leadership</vt:lpstr>
      <vt:lpstr>Leadership</vt:lpstr>
      <vt:lpstr>Juneau Lions Leadership in Action </vt:lpstr>
      <vt:lpstr>Juneau Lions Leadership in Action </vt:lpstr>
      <vt:lpstr>Juneau Lions Leadership in Action </vt:lpstr>
      <vt:lpstr>PowerPoint Presentation</vt:lpstr>
      <vt:lpstr>Community Service</vt:lpstr>
      <vt:lpstr>PowerPoint Presentation</vt:lpstr>
      <vt:lpstr>Officer Responsibilities</vt:lpstr>
      <vt:lpstr>Officer Responsibilities</vt:lpstr>
      <vt:lpstr>The Leo Advisor</vt:lpstr>
      <vt:lpstr>All Club Members</vt:lpstr>
      <vt:lpstr>Meetings</vt:lpstr>
      <vt:lpstr>What's Next?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 Informational Meeting</dc:title>
  <dc:creator>Kempfer, Clinton (Watertown)</dc:creator>
  <cp:lastModifiedBy>Kempfer, Ashley M.</cp:lastModifiedBy>
  <cp:revision>40</cp:revision>
  <dcterms:created xsi:type="dcterms:W3CDTF">2023-05-18T11:47:59Z</dcterms:created>
  <dcterms:modified xsi:type="dcterms:W3CDTF">2023-05-23T01:29:27Z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