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27" r:id="rId2"/>
    <p:sldMasterId id="2147483739" r:id="rId3"/>
  </p:sldMasterIdLst>
  <p:notesMasterIdLst>
    <p:notesMasterId r:id="rId22"/>
  </p:notesMasterIdLst>
  <p:sldIdLst>
    <p:sldId id="1713" r:id="rId4"/>
    <p:sldId id="1714" r:id="rId5"/>
    <p:sldId id="2296" r:id="rId6"/>
    <p:sldId id="2300" r:id="rId7"/>
    <p:sldId id="2297" r:id="rId8"/>
    <p:sldId id="1955" r:id="rId9"/>
    <p:sldId id="2234" r:id="rId10"/>
    <p:sldId id="819" r:id="rId11"/>
    <p:sldId id="2305" r:id="rId12"/>
    <p:sldId id="2298" r:id="rId13"/>
    <p:sldId id="2310" r:id="rId14"/>
    <p:sldId id="2288" r:id="rId15"/>
    <p:sldId id="2313" r:id="rId16"/>
    <p:sldId id="2309" r:id="rId17"/>
    <p:sldId id="2140" r:id="rId18"/>
    <p:sldId id="2312" r:id="rId19"/>
    <p:sldId id="2315" r:id="rId20"/>
    <p:sldId id="231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E1074-A427-4123-A0AD-2B650B8BAE2E}">
          <p14:sldIdLst>
            <p14:sldId id="1713"/>
            <p14:sldId id="1714"/>
            <p14:sldId id="2296"/>
            <p14:sldId id="2300"/>
            <p14:sldId id="2297"/>
            <p14:sldId id="1955"/>
            <p14:sldId id="2234"/>
            <p14:sldId id="819"/>
            <p14:sldId id="2305"/>
            <p14:sldId id="2298"/>
            <p14:sldId id="2310"/>
            <p14:sldId id="2288"/>
            <p14:sldId id="2313"/>
            <p14:sldId id="2309"/>
            <p14:sldId id="2140"/>
            <p14:sldId id="2312"/>
            <p14:sldId id="2315"/>
            <p14:sldId id="23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92B"/>
    <a:srgbClr val="F1D665"/>
    <a:srgbClr val="F8DD6C"/>
    <a:srgbClr val="F6C81E"/>
    <a:srgbClr val="FFFF99"/>
    <a:srgbClr val="A50021"/>
    <a:srgbClr val="C94D0F"/>
    <a:srgbClr val="FFC33E"/>
    <a:srgbClr val="58492B"/>
    <a:srgbClr val="E0C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20C8C-CA9D-4E29-8D7B-23DE8D8BD735}" v="209" dt="2023-06-03T18:07:06.581"/>
    <p1510:client id="{B0C6A88A-91BD-4BBD-9EFF-B36FDDA55E30}" v="1" dt="2023-06-03T19:15:21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stnut Street Baptist Church" userId="2e638f67cbaae9ec" providerId="LiveId" clId="{B0C6A88A-91BD-4BBD-9EFF-B36FDDA55E30}"/>
    <pc:docChg chg="addSld delSld modSld sldOrd modSection">
      <pc:chgData name="Chestnut Street Baptist Church" userId="2e638f67cbaae9ec" providerId="LiveId" clId="{B0C6A88A-91BD-4BBD-9EFF-B36FDDA55E30}" dt="2023-06-03T19:15:28.390" v="3"/>
      <pc:docMkLst>
        <pc:docMk/>
      </pc:docMkLst>
      <pc:sldChg chg="add ord setBg">
        <pc:chgData name="Chestnut Street Baptist Church" userId="2e638f67cbaae9ec" providerId="LiveId" clId="{B0C6A88A-91BD-4BBD-9EFF-B36FDDA55E30}" dt="2023-06-03T19:15:28.390" v="3"/>
        <pc:sldMkLst>
          <pc:docMk/>
          <pc:sldMk cId="1571431083" sldId="2310"/>
        </pc:sldMkLst>
      </pc:sldChg>
      <pc:sldChg chg="del">
        <pc:chgData name="Chestnut Street Baptist Church" userId="2e638f67cbaae9ec" providerId="LiveId" clId="{B0C6A88A-91BD-4BBD-9EFF-B36FDDA55E30}" dt="2023-06-03T19:14:33.307" v="0" actId="47"/>
        <pc:sldMkLst>
          <pc:docMk/>
          <pc:sldMk cId="3406751026" sldId="231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C4F23-BDB4-4FD5-8FCA-07A4DF44E2A4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950C29-5AE6-4465-AE2F-E434C4B09DE6}">
      <dgm:prSet/>
      <dgm:spPr/>
      <dgm:t>
        <a:bodyPr/>
        <a:lstStyle/>
        <a:p>
          <a:r>
            <a:rPr lang="en-US" dirty="0"/>
            <a:t>Updated hours, Tuesday-Friday 9:00 a.m.-12:00 p.m.</a:t>
          </a:r>
        </a:p>
      </dgm:t>
    </dgm:pt>
    <dgm:pt modelId="{C611812C-F0E5-4FFF-A977-208458AD581D}" type="parTrans" cxnId="{437DC77F-D39E-48B5-8E9A-CB35418366FF}">
      <dgm:prSet/>
      <dgm:spPr/>
      <dgm:t>
        <a:bodyPr/>
        <a:lstStyle/>
        <a:p>
          <a:endParaRPr lang="en-US"/>
        </a:p>
      </dgm:t>
    </dgm:pt>
    <dgm:pt modelId="{B1F2E8E9-0F06-4BD4-866D-F592A979F488}" type="sibTrans" cxnId="{437DC77F-D39E-48B5-8E9A-CB35418366FF}">
      <dgm:prSet/>
      <dgm:spPr/>
      <dgm:t>
        <a:bodyPr/>
        <a:lstStyle/>
        <a:p>
          <a:endParaRPr lang="en-US"/>
        </a:p>
      </dgm:t>
    </dgm:pt>
    <dgm:pt modelId="{621CBD03-1737-4FA3-B518-EEC5D6801C52}">
      <dgm:prSet/>
      <dgm:spPr/>
      <dgm:t>
        <a:bodyPr/>
        <a:lstStyle/>
        <a:p>
          <a:r>
            <a:rPr lang="en-US" dirty="0"/>
            <a:t>Thank you and best of luck to Lacey on her next chapter in life</a:t>
          </a:r>
        </a:p>
      </dgm:t>
    </dgm:pt>
    <dgm:pt modelId="{832FBE27-FE9C-46AC-BE2C-39823BC255D3}" type="parTrans" cxnId="{C5376C22-58E7-416A-857B-C706E6554F12}">
      <dgm:prSet/>
      <dgm:spPr/>
      <dgm:t>
        <a:bodyPr/>
        <a:lstStyle/>
        <a:p>
          <a:endParaRPr lang="en-US"/>
        </a:p>
      </dgm:t>
    </dgm:pt>
    <dgm:pt modelId="{1970A0A7-85FE-4D96-81B7-C6EA300F6E81}" type="sibTrans" cxnId="{C5376C22-58E7-416A-857B-C706E6554F12}">
      <dgm:prSet/>
      <dgm:spPr/>
      <dgm:t>
        <a:bodyPr/>
        <a:lstStyle/>
        <a:p>
          <a:endParaRPr lang="en-US"/>
        </a:p>
      </dgm:t>
    </dgm:pt>
    <dgm:pt modelId="{5EECFC90-24A2-4093-838F-0B2412056BCF}" type="pres">
      <dgm:prSet presAssocID="{22EC4F23-BDB4-4FD5-8FCA-07A4DF44E2A4}" presName="vert0" presStyleCnt="0">
        <dgm:presLayoutVars>
          <dgm:dir/>
          <dgm:animOne val="branch"/>
          <dgm:animLvl val="lvl"/>
        </dgm:presLayoutVars>
      </dgm:prSet>
      <dgm:spPr/>
    </dgm:pt>
    <dgm:pt modelId="{6E94CBFD-E6CB-46CF-861D-CC4632AF4AF1}" type="pres">
      <dgm:prSet presAssocID="{65950C29-5AE6-4465-AE2F-E434C4B09DE6}" presName="thickLine" presStyleLbl="alignNode1" presStyleIdx="0" presStyleCnt="2"/>
      <dgm:spPr/>
    </dgm:pt>
    <dgm:pt modelId="{E0B35BF1-8E1A-443F-A4EB-6B77E86F47F9}" type="pres">
      <dgm:prSet presAssocID="{65950C29-5AE6-4465-AE2F-E434C4B09DE6}" presName="horz1" presStyleCnt="0"/>
      <dgm:spPr/>
    </dgm:pt>
    <dgm:pt modelId="{8826D97E-49AA-43A1-9E36-3663EE3D46D6}" type="pres">
      <dgm:prSet presAssocID="{65950C29-5AE6-4465-AE2F-E434C4B09DE6}" presName="tx1" presStyleLbl="revTx" presStyleIdx="0" presStyleCnt="2"/>
      <dgm:spPr/>
    </dgm:pt>
    <dgm:pt modelId="{F2E859CC-9859-4CE7-B9A5-A4B688C88585}" type="pres">
      <dgm:prSet presAssocID="{65950C29-5AE6-4465-AE2F-E434C4B09DE6}" presName="vert1" presStyleCnt="0"/>
      <dgm:spPr/>
    </dgm:pt>
    <dgm:pt modelId="{D3D663AE-21E5-47D1-BB65-88A3B22E8B44}" type="pres">
      <dgm:prSet presAssocID="{621CBD03-1737-4FA3-B518-EEC5D6801C52}" presName="thickLine" presStyleLbl="alignNode1" presStyleIdx="1" presStyleCnt="2"/>
      <dgm:spPr/>
    </dgm:pt>
    <dgm:pt modelId="{19F71871-8827-4EE0-AD3A-4BDCB97998E1}" type="pres">
      <dgm:prSet presAssocID="{621CBD03-1737-4FA3-B518-EEC5D6801C52}" presName="horz1" presStyleCnt="0"/>
      <dgm:spPr/>
    </dgm:pt>
    <dgm:pt modelId="{1400969B-C7BF-41BA-B468-2499FC25B3C5}" type="pres">
      <dgm:prSet presAssocID="{621CBD03-1737-4FA3-B518-EEC5D6801C52}" presName="tx1" presStyleLbl="revTx" presStyleIdx="1" presStyleCnt="2"/>
      <dgm:spPr/>
    </dgm:pt>
    <dgm:pt modelId="{43065ABD-D7DC-434F-9103-24677EC2131D}" type="pres">
      <dgm:prSet presAssocID="{621CBD03-1737-4FA3-B518-EEC5D6801C52}" presName="vert1" presStyleCnt="0"/>
      <dgm:spPr/>
    </dgm:pt>
  </dgm:ptLst>
  <dgm:cxnLst>
    <dgm:cxn modelId="{C5376C22-58E7-416A-857B-C706E6554F12}" srcId="{22EC4F23-BDB4-4FD5-8FCA-07A4DF44E2A4}" destId="{621CBD03-1737-4FA3-B518-EEC5D6801C52}" srcOrd="1" destOrd="0" parTransId="{832FBE27-FE9C-46AC-BE2C-39823BC255D3}" sibTransId="{1970A0A7-85FE-4D96-81B7-C6EA300F6E81}"/>
    <dgm:cxn modelId="{437DC77F-D39E-48B5-8E9A-CB35418366FF}" srcId="{22EC4F23-BDB4-4FD5-8FCA-07A4DF44E2A4}" destId="{65950C29-5AE6-4465-AE2F-E434C4B09DE6}" srcOrd="0" destOrd="0" parTransId="{C611812C-F0E5-4FFF-A977-208458AD581D}" sibTransId="{B1F2E8E9-0F06-4BD4-866D-F592A979F488}"/>
    <dgm:cxn modelId="{C8F9638A-0D3E-44EC-B548-8B2B3054A19F}" type="presOf" srcId="{621CBD03-1737-4FA3-B518-EEC5D6801C52}" destId="{1400969B-C7BF-41BA-B468-2499FC25B3C5}" srcOrd="0" destOrd="0" presId="urn:microsoft.com/office/officeart/2008/layout/LinedList"/>
    <dgm:cxn modelId="{48227C92-D978-41E7-8177-7DD5F561A192}" type="presOf" srcId="{65950C29-5AE6-4465-AE2F-E434C4B09DE6}" destId="{8826D97E-49AA-43A1-9E36-3663EE3D46D6}" srcOrd="0" destOrd="0" presId="urn:microsoft.com/office/officeart/2008/layout/LinedList"/>
    <dgm:cxn modelId="{D55773CA-CDFB-4295-BA3E-049435311FB1}" type="presOf" srcId="{22EC4F23-BDB4-4FD5-8FCA-07A4DF44E2A4}" destId="{5EECFC90-24A2-4093-838F-0B2412056BCF}" srcOrd="0" destOrd="0" presId="urn:microsoft.com/office/officeart/2008/layout/LinedList"/>
    <dgm:cxn modelId="{9908388F-F2B2-430C-9CE9-B31643E76104}" type="presParOf" srcId="{5EECFC90-24A2-4093-838F-0B2412056BCF}" destId="{6E94CBFD-E6CB-46CF-861D-CC4632AF4AF1}" srcOrd="0" destOrd="0" presId="urn:microsoft.com/office/officeart/2008/layout/LinedList"/>
    <dgm:cxn modelId="{5A3DAB71-204D-4A76-94F7-89728D82CB51}" type="presParOf" srcId="{5EECFC90-24A2-4093-838F-0B2412056BCF}" destId="{E0B35BF1-8E1A-443F-A4EB-6B77E86F47F9}" srcOrd="1" destOrd="0" presId="urn:microsoft.com/office/officeart/2008/layout/LinedList"/>
    <dgm:cxn modelId="{C856B0D1-425C-46CE-8910-1B9FB8F6E29F}" type="presParOf" srcId="{E0B35BF1-8E1A-443F-A4EB-6B77E86F47F9}" destId="{8826D97E-49AA-43A1-9E36-3663EE3D46D6}" srcOrd="0" destOrd="0" presId="urn:microsoft.com/office/officeart/2008/layout/LinedList"/>
    <dgm:cxn modelId="{6FBE4957-BD01-4775-BAE5-D00A35A9B352}" type="presParOf" srcId="{E0B35BF1-8E1A-443F-A4EB-6B77E86F47F9}" destId="{F2E859CC-9859-4CE7-B9A5-A4B688C88585}" srcOrd="1" destOrd="0" presId="urn:microsoft.com/office/officeart/2008/layout/LinedList"/>
    <dgm:cxn modelId="{3F187C30-6036-4072-BE59-92E2E6792573}" type="presParOf" srcId="{5EECFC90-24A2-4093-838F-0B2412056BCF}" destId="{D3D663AE-21E5-47D1-BB65-88A3B22E8B44}" srcOrd="2" destOrd="0" presId="urn:microsoft.com/office/officeart/2008/layout/LinedList"/>
    <dgm:cxn modelId="{018DE13C-ABE4-455C-A4D1-A552C2E66EB4}" type="presParOf" srcId="{5EECFC90-24A2-4093-838F-0B2412056BCF}" destId="{19F71871-8827-4EE0-AD3A-4BDCB97998E1}" srcOrd="3" destOrd="0" presId="urn:microsoft.com/office/officeart/2008/layout/LinedList"/>
    <dgm:cxn modelId="{6CE8DB72-82F3-4FE4-AB35-A78BAE9C700D}" type="presParOf" srcId="{19F71871-8827-4EE0-AD3A-4BDCB97998E1}" destId="{1400969B-C7BF-41BA-B468-2499FC25B3C5}" srcOrd="0" destOrd="0" presId="urn:microsoft.com/office/officeart/2008/layout/LinedList"/>
    <dgm:cxn modelId="{B51880A0-C22B-4EE3-945E-FEFDB13CAA22}" type="presParOf" srcId="{19F71871-8827-4EE0-AD3A-4BDCB97998E1}" destId="{43065ABD-D7DC-434F-9103-24677EC2131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4CBFD-E6CB-46CF-861D-CC4632AF4AF1}">
      <dsp:nvSpPr>
        <dsp:cNvPr id="0" name=""/>
        <dsp:cNvSpPr/>
      </dsp:nvSpPr>
      <dsp:spPr>
        <a:xfrm>
          <a:off x="0" y="0"/>
          <a:ext cx="625372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6D97E-49AA-43A1-9E36-3663EE3D46D6}">
      <dsp:nvSpPr>
        <dsp:cNvPr id="0" name=""/>
        <dsp:cNvSpPr/>
      </dsp:nvSpPr>
      <dsp:spPr>
        <a:xfrm>
          <a:off x="0" y="0"/>
          <a:ext cx="6253721" cy="252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Updated hours, Tuesday-Friday 9:00 a.m.-12:00 p.m.</a:t>
          </a:r>
        </a:p>
      </dsp:txBody>
      <dsp:txXfrm>
        <a:off x="0" y="0"/>
        <a:ext cx="6253721" cy="2528085"/>
      </dsp:txXfrm>
    </dsp:sp>
    <dsp:sp modelId="{D3D663AE-21E5-47D1-BB65-88A3B22E8B44}">
      <dsp:nvSpPr>
        <dsp:cNvPr id="0" name=""/>
        <dsp:cNvSpPr/>
      </dsp:nvSpPr>
      <dsp:spPr>
        <a:xfrm>
          <a:off x="0" y="2528085"/>
          <a:ext cx="6253721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0969B-C7BF-41BA-B468-2499FC25B3C5}">
      <dsp:nvSpPr>
        <dsp:cNvPr id="0" name=""/>
        <dsp:cNvSpPr/>
      </dsp:nvSpPr>
      <dsp:spPr>
        <a:xfrm>
          <a:off x="0" y="2528085"/>
          <a:ext cx="6253721" cy="252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Thank you and best of luck to Lacey on her next chapter in life</a:t>
          </a:r>
        </a:p>
      </dsp:txBody>
      <dsp:txXfrm>
        <a:off x="0" y="2528085"/>
        <a:ext cx="6253721" cy="2528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120A-824C-4716-B529-2BE186C492C0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560C9-858B-47EC-A428-9A482647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C3CFE-28DD-4873-A1DC-9BA84E3C1E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57DC2C-DDFC-461A-A114-C64D227B8E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3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9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9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30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560C9-858B-47EC-A428-9A48264764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8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7387-2B79-4D33-BA4C-33B9CBEE35CC}" type="datetimeFigureOut">
              <a:rPr lang="en-US"/>
              <a:pPr>
                <a:defRPr/>
              </a:pPr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1DD3B-692C-4E20-8180-6792F962AC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2133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A5FDF-F2D8-445C-B285-488FA93D5986}" type="datetimeFigureOut">
              <a:rPr lang="en-US"/>
              <a:pPr>
                <a:defRPr/>
              </a:pPr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B7E6-BDA9-415B-A168-23238EEB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728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277B-022B-4131-B642-9567A157649D}" type="datetimeFigureOut">
              <a:rPr lang="en-US"/>
              <a:pPr>
                <a:defRPr/>
              </a:pPr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A82A-FF5C-4F36-B4FD-1210C1153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7765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8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5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16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69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5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28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7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8A08-52D4-4C48-8E0B-3E3F9A40EA90}" type="datetimeFigureOut">
              <a:rPr lang="en-US"/>
              <a:pPr>
                <a:defRPr/>
              </a:pPr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BFAD-978E-4083-AFB2-613376037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9793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2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9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76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78A08-52D4-4C48-8E0B-3E3F9A40EA9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EBFAD-978E-4083-AFB2-6133760371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13011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B07E-41D6-48B5-947B-D694B2BF5213}" type="datetimeFigureOut">
              <a:rPr lang="en-US"/>
              <a:pPr>
                <a:defRPr/>
              </a:pPr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74EC-5580-4DE4-9D73-FE8661182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2295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4C35-7412-43E3-9ACE-17026430CD34}" type="datetimeFigureOut">
              <a:rPr lang="en-US"/>
              <a:pPr>
                <a:defRPr/>
              </a:pPr>
              <a:t>6/3/2023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C1FD-2059-42FF-8731-A07699DC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8644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672A9-1041-4106-B5A3-DC133BF80DEC}" type="datetimeFigureOut">
              <a:rPr lang="en-US"/>
              <a:pPr>
                <a:defRPr/>
              </a:pPr>
              <a:t>6/3/2023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A282-52D8-46C6-8D9E-CFD440761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7343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D5BE3-6FC5-4F86-8EE2-C9647A8956C6}" type="datetimeFigureOut">
              <a:rPr lang="en-US"/>
              <a:pPr>
                <a:defRPr/>
              </a:pPr>
              <a:t>6/3/2023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ADDB2-1139-403E-B093-2D2EB7AA0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2412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4367-3E12-4264-94AD-26B688A32C1E}" type="datetimeFigureOut">
              <a:rPr lang="en-US"/>
              <a:pPr>
                <a:defRPr/>
              </a:pPr>
              <a:t>6/3/2023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7890-ACE6-4A43-855C-4FBB26BC2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75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8E29-5088-49D8-AF29-B0A41AAB1498}" type="datetimeFigureOut">
              <a:rPr lang="en-US"/>
              <a:pPr>
                <a:defRPr/>
              </a:pPr>
              <a:t>6/3/2023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3292-E7F9-4528-A949-ADBC669D2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464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4405-2DA6-48EB-8960-424C832794EC}" type="datetimeFigureOut">
              <a:rPr lang="en-US"/>
              <a:pPr>
                <a:defRPr/>
              </a:pPr>
              <a:t>6/3/2023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5EFA-F2AC-4753-A975-F1FA0F7A04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1393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/>
              <a:pPr>
                <a:defRPr/>
              </a:pPr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0138-740C-45CB-85FC-32796F86EDFA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86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1548C4-D1D5-4337-9229-503ABFA6AC58}" type="datetimeFigureOut">
              <a:rPr lang="en-US">
                <a:solidFill>
                  <a:prstClr val="black">
                    <a:tint val="75000"/>
                  </a:prstClr>
                </a:solidFill>
                <a:latin typeface="Algerian" pitchFamily="8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6/3/2023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Algerian" pitchFamily="8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lgerian" pitchFamily="8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1C7D33-BED2-4E70-BBC2-878BB86C52DC}" type="slidenum">
              <a:rPr lang="en-US">
                <a:solidFill>
                  <a:prstClr val="black">
                    <a:tint val="75000"/>
                  </a:prstClr>
                </a:solidFill>
                <a:latin typeface="Algerian" pitchFamily="8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4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ayer@csbcfamily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1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33600" y="1066801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866900" y="671514"/>
            <a:ext cx="586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Chestnut Street </a:t>
            </a:r>
            <a:b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Baptist Church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950720" y="4738684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Perpetua" pitchFamily="18" charset="0"/>
              </a:rPr>
              <a:t>Pastor Frank R. Johnson</a:t>
            </a:r>
            <a:br>
              <a:rPr lang="en-US" sz="2000" b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Perpetua" pitchFamily="18" charset="0"/>
              </a:rPr>
              <a:t>Associate Pastor Jeremy Johnson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45920" y="1995487"/>
            <a:ext cx="586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500" dirty="0">
                <a:solidFill>
                  <a:prstClr val="black"/>
                </a:solidFill>
                <a:latin typeface="Perpetua" pitchFamily="18" charset="0"/>
              </a:rPr>
              <a:t>Welcome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488B-7924-09C6-F5B8-405AFAB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9001"/>
            <a:ext cx="12192000" cy="3429000"/>
          </a:xfrm>
          <a:gradFill>
            <a:gsLst>
              <a:gs pos="95000">
                <a:schemeClr val="accent6">
                  <a:lumMod val="50000"/>
                </a:schemeClr>
              </a:gs>
              <a:gs pos="88000">
                <a:schemeClr val="accent6">
                  <a:lumMod val="50000"/>
                </a:schemeClr>
              </a:gs>
              <a:gs pos="52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43000">
                <a:schemeClr val="accent6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C3D3B9-5DAF-755E-BAFA-B82E3E830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366211"/>
            <a:ext cx="5678905" cy="3759952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6000" dirty="0">
                <a:latin typeface="+mj-lt"/>
                <a:ea typeface="+mj-ea"/>
                <a:cs typeface="+mj-cs"/>
              </a:rPr>
              <a:t>May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Bible Readers Club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Tonight</a:t>
            </a:r>
            <a:r>
              <a:rPr lang="en-US" sz="3700" dirty="0">
                <a:latin typeface="+mj-lt"/>
                <a:ea typeface="+mj-ea"/>
                <a:cs typeface="+mj-cs"/>
              </a:rPr>
              <a:t>, Sun. June 4, 6 p.m.</a:t>
            </a:r>
            <a:br>
              <a:rPr lang="en-US" sz="3700" dirty="0">
                <a:latin typeface="+mj-lt"/>
                <a:ea typeface="+mj-ea"/>
                <a:cs typeface="+mj-cs"/>
              </a:rPr>
            </a:b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700" dirty="0"/>
              <a:t>June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Guides available.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1D94A6-82E9-1895-E011-A6429E89EF87}"/>
              </a:ext>
            </a:extLst>
          </p:cNvPr>
          <p:cNvCxnSpPr/>
          <p:nvPr/>
        </p:nvCxnSpPr>
        <p:spPr>
          <a:xfrm>
            <a:off x="0" y="4315326"/>
            <a:ext cx="6680150" cy="0"/>
          </a:xfrm>
          <a:prstGeom prst="line">
            <a:avLst/>
          </a:prstGeom>
          <a:ln w="136525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DB4AF0D-1BA0-259C-F7B0-CDF2B2417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150" y="1171075"/>
            <a:ext cx="4579610" cy="48066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49315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28CA1D-3618-F24B-EFEF-5A1BB1F9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4800"/>
              <a:t>New Office Hours and Ministry Assistant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965E2C-7DE4-A142-A7C2-77B02E8FB4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143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 descr="A cup of coffee with coffee beans&#10;&#10;Description automatically generated with low confidence">
            <a:extLst>
              <a:ext uri="{FF2B5EF4-FFF2-40B4-BE49-F238E27FC236}">
                <a16:creationId xmlns:a16="http://schemas.microsoft.com/office/drawing/2014/main" id="{024AA5CB-D89B-46AF-9D45-E109AF61A4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50000"/>
          </a:blip>
          <a:srcRect t="7240" b="849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18B3A4-5037-44F8-B689-546E8BCF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58810"/>
            <a:ext cx="6278880" cy="315703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9600" dirty="0">
                <a:solidFill>
                  <a:srgbClr val="FFFFFF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Men’s Breakfast </a:t>
            </a:r>
            <a:br>
              <a:rPr lang="en-US" sz="9600" dirty="0">
                <a:solidFill>
                  <a:srgbClr val="FFFFFF"/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5400" dirty="0">
                <a:solidFill>
                  <a:srgbClr val="FFFFFF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Saturday, June 10, 8 a.m. </a:t>
            </a:r>
            <a:br>
              <a:rPr lang="en-US" sz="6000" dirty="0">
                <a:solidFill>
                  <a:srgbClr val="FFFFFF"/>
                </a:solidFill>
              </a:rPr>
            </a:b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1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F05ACD0-FF4A-4F8F-B5C5-6A4EBD0D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9AFA28-B5ED-4346-9AF7-68A157F16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DB263-8A5D-3FB0-3FEE-DC6ED2AA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13" y="1380564"/>
            <a:ext cx="5945221" cy="234622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Baby Shower for  McKayla </a:t>
            </a:r>
            <a:r>
              <a:rPr lang="en-US" sz="5400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Macgruder</a:t>
            </a:r>
            <a:endParaRPr lang="en-US" sz="5400" kern="1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F8C72-8993-C5B2-B44A-E93D2A734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713" y="4061346"/>
            <a:ext cx="6067181" cy="18761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000" kern="120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Ladies are invited to attend at Mountain View Park on Saturday, June 10, 2:00 p.m.</a:t>
            </a:r>
          </a:p>
        </p:txBody>
      </p:sp>
      <p:pic>
        <p:nvPicPr>
          <p:cNvPr id="6" name="Content Placeholder 5" descr="Stroller outline">
            <a:extLst>
              <a:ext uri="{FF2B5EF4-FFF2-40B4-BE49-F238E27FC236}">
                <a16:creationId xmlns:a16="http://schemas.microsoft.com/office/drawing/2014/main" id="{6BBC5AF2-29E1-9C8A-2672-57FAE630A5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0935" y="1419785"/>
            <a:ext cx="4018430" cy="401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7" name="Group 52">
            <a:extLst>
              <a:ext uri="{FF2B5EF4-FFF2-40B4-BE49-F238E27FC236}">
                <a16:creationId xmlns:a16="http://schemas.microsoft.com/office/drawing/2014/main" id="{3540E603-32DB-4DFF-A979-5D1B214A2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54" name="Color">
              <a:extLst>
                <a:ext uri="{FF2B5EF4-FFF2-40B4-BE49-F238E27FC236}">
                  <a16:creationId xmlns:a16="http://schemas.microsoft.com/office/drawing/2014/main" id="{91A94770-7E2B-4D2C-9833-991802364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Color">
              <a:extLst>
                <a:ext uri="{FF2B5EF4-FFF2-40B4-BE49-F238E27FC236}">
                  <a16:creationId xmlns:a16="http://schemas.microsoft.com/office/drawing/2014/main" id="{74E95EE7-6B52-4F5D-923D-633261E89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9" name="Group 56">
            <a:extLst>
              <a:ext uri="{FF2B5EF4-FFF2-40B4-BE49-F238E27FC236}">
                <a16:creationId xmlns:a16="http://schemas.microsoft.com/office/drawing/2014/main" id="{2DF7534E-849B-4F88-8B24-A7FF645B1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D3507E7-B417-4964-B66C-E479F111B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3FD2637-D5EB-41C9-866A-817BA98F5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: Shape 59">
              <a:extLst>
                <a:ext uri="{FF2B5EF4-FFF2-40B4-BE49-F238E27FC236}">
                  <a16:creationId xmlns:a16="http://schemas.microsoft.com/office/drawing/2014/main" id="{C998B94D-1BAA-46DB-BA73-8E2C8B50C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60">
              <a:extLst>
                <a:ext uri="{FF2B5EF4-FFF2-40B4-BE49-F238E27FC236}">
                  <a16:creationId xmlns:a16="http://schemas.microsoft.com/office/drawing/2014/main" id="{88689749-37CB-432B-B906-316AE3448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2EC1CCD-474D-495E-8739-12131F0D2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5F2745-BEF3-4218-9136-108728082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21F8CEF-8C86-43BF-95AF-BE2234286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B98CAD-3AA5-0480-B766-CF9906DA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5074368" cy="30188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Women’s Ministry Events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09B0F-60FA-EC0D-A605-AABD21ED2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952172"/>
            <a:ext cx="5074368" cy="2229172"/>
          </a:xfrm>
        </p:spPr>
        <p:txBody>
          <a:bodyPr anchor="t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500"/>
              </a:spcAft>
              <a:buNone/>
            </a:pPr>
            <a:endParaRPr lang="en-US" sz="1800" b="1" kern="140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500"/>
              </a:spcAft>
              <a:buNone/>
            </a:pPr>
            <a:endParaRPr lang="en-US" sz="1800" b="1" kern="140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800" b="1" kern="140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Women's Summer Book Club</a:t>
            </a:r>
          </a:p>
          <a:p>
            <a:pPr marL="0" marR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800" kern="140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Starting Thursday, June 15, at 7:30 p.m. at Lydia's house. </a:t>
            </a:r>
          </a:p>
          <a:p>
            <a:pPr marL="0" marR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800" kern="140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Sign up with Lydia! </a:t>
            </a:r>
            <a:endParaRPr lang="en-US" sz="1800" kern="140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green cover with gold text&#10;&#10;Description automatically generated with low confidence">
            <a:extLst>
              <a:ext uri="{FF2B5EF4-FFF2-40B4-BE49-F238E27FC236}">
                <a16:creationId xmlns:a16="http://schemas.microsoft.com/office/drawing/2014/main" id="{AE72DDA6-9C93-B8A1-BBA5-86C493956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32" r="2" b="5709"/>
          <a:stretch/>
        </p:blipFill>
        <p:spPr>
          <a:xfrm>
            <a:off x="6803647" y="653615"/>
            <a:ext cx="4730214" cy="554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5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4" descr="http://www.clipartkid.com/images/491/budget-advisory-committee-finance-administration-lafayette-SuTrmk-clipart.png">
            <a:extLst>
              <a:ext uri="{FF2B5EF4-FFF2-40B4-BE49-F238E27FC236}">
                <a16:creationId xmlns:a16="http://schemas.microsoft.com/office/drawing/2014/main" id="{A7DDA755-B07D-4E7B-9732-009A884908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8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5320145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38387-E21E-4E01-A830-6C66A7DF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5291504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Sunday, June 25, 6:00 p.m. </a:t>
            </a:r>
          </a:p>
        </p:txBody>
      </p:sp>
      <p:cxnSp>
        <p:nvCxnSpPr>
          <p:cNvPr id="2063" name="Straight Connector 8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Straight Connector 8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3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7660-4933-4846-B9A9-E97A1C9D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Lawn-mowing Helpers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7462F7-6BF8-4AD0-8A04-9869DBBA9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Have a few days to spare?</a:t>
            </a:r>
          </a:p>
          <a:p>
            <a:pPr marL="0" indent="0">
              <a:buNone/>
            </a:pPr>
            <a:r>
              <a:rPr lang="en-US" dirty="0"/>
              <a:t>Help keep the church lawn mowed!</a:t>
            </a:r>
          </a:p>
          <a:p>
            <a:pPr marL="0" indent="0">
              <a:buNone/>
            </a:pPr>
            <a:r>
              <a:rPr lang="en-US" dirty="0"/>
              <a:t>Sign up in the foyer after service.  </a:t>
            </a:r>
          </a:p>
        </p:txBody>
      </p:sp>
    </p:spTree>
    <p:extLst>
      <p:ext uri="{BB962C8B-B14F-4D97-AF65-F5344CB8AC3E}">
        <p14:creationId xmlns:p14="http://schemas.microsoft.com/office/powerpoint/2010/main" val="665527019"/>
      </p:ext>
    </p:extLst>
  </p:cSld>
  <p:clrMapOvr>
    <a:masterClrMapping/>
  </p:clrMapOvr>
  <p:transition spd="med" advTm="8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1" name="Group 92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94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3" name="Group 9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24" name="Freeform: Shape 9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5" name="Freeform: Shape 9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6" name="Freeform: Shape 9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7" name="Freeform: Shape 10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8" name="Freeform: Shape 10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8DB0F0-D22C-9287-9945-E1DFCF1F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17" y="841247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US" sz="4800" kern="1400" dirty="0">
                <a:solidFill>
                  <a:schemeClr val="bg1"/>
                </a:solidFill>
                <a:latin typeface="Amasis MT Pro" panose="020B0604020202020204" pitchFamily="18" charset="0"/>
              </a:rPr>
              <a:t>Congratulations  Graduates!</a:t>
            </a:r>
            <a:br>
              <a:rPr lang="en-US" sz="4800" b="1" kern="1400" dirty="0">
                <a:solidFill>
                  <a:schemeClr val="bg1"/>
                </a:solidFill>
                <a:latin typeface="Amasis MT Pro" panose="020B0604020202020204" pitchFamily="18" charset="0"/>
              </a:rPr>
            </a:br>
            <a:br>
              <a:rPr lang="en-US" sz="4800" kern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br>
              <a:rPr lang="en-US" sz="4800" kern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EEB19-CAB2-E7E4-B76B-FC9EA905A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451" y="758951"/>
            <a:ext cx="5519043" cy="5340097"/>
          </a:xfrm>
        </p:spPr>
        <p:txBody>
          <a:bodyPr anchor="ctr">
            <a:noAutofit/>
          </a:bodyPr>
          <a:lstStyle/>
          <a:p>
            <a:pPr marL="0" marR="0" indent="0">
              <a:lnSpc>
                <a:spcPct val="90000"/>
              </a:lnSpc>
              <a:spcBef>
                <a:spcPts val="600"/>
              </a:spcBef>
              <a:buNone/>
              <a:tabLst>
                <a:tab pos="401638" algn="l"/>
              </a:tabLst>
            </a:pPr>
            <a:r>
              <a:rPr lang="en-US" sz="2350" b="1" kern="140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Ashley Callan</a:t>
            </a:r>
          </a:p>
          <a:p>
            <a:pPr marL="0" marR="0" indent="0">
              <a:lnSpc>
                <a:spcPct val="90000"/>
              </a:lnSpc>
              <a:spcBef>
                <a:spcPts val="600"/>
              </a:spcBef>
              <a:buNone/>
              <a:tabLst>
                <a:tab pos="401638" algn="l"/>
              </a:tabLst>
            </a:pPr>
            <a:r>
              <a:rPr lang="en-US" sz="2350" b="1" kern="1400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en-US" sz="2350" kern="140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Ellensburg High School </a:t>
            </a:r>
          </a:p>
          <a:p>
            <a:pPr marL="0" marR="0" indent="0">
              <a:lnSpc>
                <a:spcPct val="90000"/>
              </a:lnSpc>
              <a:spcBef>
                <a:spcPts val="600"/>
              </a:spcBef>
              <a:buNone/>
              <a:tabLst>
                <a:tab pos="401638" algn="l"/>
              </a:tabLst>
            </a:pPr>
            <a:r>
              <a:rPr lang="en-US" sz="2350" b="1" kern="140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Kori Evans</a:t>
            </a:r>
          </a:p>
          <a:p>
            <a:pPr marL="0" marR="0" indent="0">
              <a:lnSpc>
                <a:spcPct val="90000"/>
              </a:lnSpc>
              <a:spcBef>
                <a:spcPts val="600"/>
              </a:spcBef>
              <a:buNone/>
              <a:tabLst>
                <a:tab pos="401638" algn="l"/>
              </a:tabLst>
            </a:pPr>
            <a:r>
              <a:rPr lang="en-US" sz="2350" b="1" kern="1400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en-US" sz="2350" kern="140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Ellensburg High School</a:t>
            </a:r>
          </a:p>
          <a:p>
            <a:pPr marL="0" marR="0" indent="0">
              <a:lnSpc>
                <a:spcPct val="90000"/>
              </a:lnSpc>
              <a:spcBef>
                <a:spcPts val="600"/>
              </a:spcBef>
              <a:buNone/>
              <a:tabLst>
                <a:tab pos="401638" algn="l"/>
              </a:tabLst>
            </a:pPr>
            <a:r>
              <a:rPr lang="en-US" sz="2350" b="1" kern="140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Wesley Martin</a:t>
            </a:r>
          </a:p>
          <a:p>
            <a:pPr marL="0" marR="0" indent="0">
              <a:lnSpc>
                <a:spcPct val="90000"/>
              </a:lnSpc>
              <a:spcBef>
                <a:spcPts val="600"/>
              </a:spcBef>
              <a:buNone/>
              <a:tabLst>
                <a:tab pos="401638" algn="l"/>
              </a:tabLst>
            </a:pPr>
            <a:r>
              <a:rPr lang="en-US" sz="2350" b="1" kern="1400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en-US" sz="2350" kern="140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Kittitas High School </a:t>
            </a:r>
          </a:p>
          <a:p>
            <a:pPr marL="0" marR="0" indent="0">
              <a:lnSpc>
                <a:spcPct val="90000"/>
              </a:lnSpc>
              <a:spcBef>
                <a:spcPts val="600"/>
              </a:spcBef>
              <a:buNone/>
              <a:tabLst>
                <a:tab pos="401638" algn="l"/>
              </a:tabLst>
            </a:pPr>
            <a:r>
              <a:rPr lang="en-US" sz="2350" b="1" kern="140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Abi Powell</a:t>
            </a:r>
          </a:p>
          <a:p>
            <a:pPr marL="0" marR="0" indent="0">
              <a:lnSpc>
                <a:spcPct val="90000"/>
              </a:lnSpc>
              <a:spcBef>
                <a:spcPts val="600"/>
              </a:spcBef>
              <a:buNone/>
              <a:tabLst>
                <a:tab pos="401638" algn="l"/>
              </a:tabLst>
            </a:pPr>
            <a:r>
              <a:rPr lang="en-US" sz="2350" b="1" kern="140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n-US" sz="2350" kern="140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Othello High School</a:t>
            </a:r>
          </a:p>
          <a:p>
            <a:pPr marL="457200" marR="0" indent="-457200">
              <a:lnSpc>
                <a:spcPct val="90000"/>
              </a:lnSpc>
              <a:spcBef>
                <a:spcPts val="500"/>
              </a:spcBef>
              <a:buNone/>
              <a:tabLst>
                <a:tab pos="401638" algn="l"/>
              </a:tabLst>
            </a:pPr>
            <a:r>
              <a:rPr lang="en-US" sz="2350" b="1" kern="140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Ronny </a:t>
            </a:r>
            <a:r>
              <a:rPr lang="en-US" sz="2350" b="1" kern="140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Weya</a:t>
            </a:r>
            <a:endParaRPr lang="en-US" sz="2350" b="1" kern="140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500"/>
              </a:spcBef>
              <a:buNone/>
              <a:tabLst>
                <a:tab pos="401638" algn="l"/>
              </a:tabLst>
            </a:pPr>
            <a:r>
              <a:rPr lang="en-US" sz="2350" b="1" kern="1400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en-US" sz="2350" kern="140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Central Washington University</a:t>
            </a:r>
          </a:p>
          <a:p>
            <a:pPr marL="457200" marR="0" indent="-457200">
              <a:lnSpc>
                <a:spcPct val="90000"/>
              </a:lnSpc>
              <a:spcBef>
                <a:spcPts val="500"/>
              </a:spcBef>
              <a:buNone/>
              <a:tabLst>
                <a:tab pos="401638" algn="l"/>
              </a:tabLst>
            </a:pPr>
            <a:r>
              <a:rPr lang="en-US" sz="2350" b="1" kern="140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Ayla Woods</a:t>
            </a:r>
          </a:p>
          <a:p>
            <a:pPr marL="457200" marR="0" indent="-457200">
              <a:lnSpc>
                <a:spcPct val="90000"/>
              </a:lnSpc>
              <a:spcBef>
                <a:spcPts val="500"/>
              </a:spcBef>
              <a:buNone/>
              <a:tabLst>
                <a:tab pos="401638" algn="l"/>
              </a:tabLst>
            </a:pPr>
            <a:r>
              <a:rPr lang="en-US" sz="2350" b="1" kern="1400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en-US" sz="2350" kern="140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Central Washington University</a:t>
            </a:r>
          </a:p>
          <a:p>
            <a:pPr marL="457200" marR="0" indent="-457200">
              <a:lnSpc>
                <a:spcPct val="90000"/>
              </a:lnSpc>
              <a:spcBef>
                <a:spcPts val="500"/>
              </a:spcBef>
              <a:buNone/>
              <a:tabLst>
                <a:tab pos="401638" algn="l"/>
              </a:tabLst>
            </a:pPr>
            <a:r>
              <a:rPr lang="en-US" sz="2350" b="1" kern="140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Baylee Hollar</a:t>
            </a:r>
          </a:p>
          <a:p>
            <a:pPr marL="457200" marR="0" indent="-457200">
              <a:lnSpc>
                <a:spcPct val="90000"/>
              </a:lnSpc>
              <a:spcBef>
                <a:spcPts val="500"/>
              </a:spcBef>
              <a:buNone/>
              <a:tabLst>
                <a:tab pos="401638" algn="l"/>
              </a:tabLst>
            </a:pPr>
            <a:r>
              <a:rPr lang="en-US" sz="2350" b="1" kern="140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n-US" sz="2350" kern="140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University of North Dakota</a:t>
            </a:r>
          </a:p>
          <a:p>
            <a:pPr marL="457200" marR="0" indent="-457200">
              <a:lnSpc>
                <a:spcPct val="90000"/>
              </a:lnSpc>
              <a:spcBef>
                <a:spcPts val="500"/>
              </a:spcBef>
              <a:buNone/>
              <a:tabLst>
                <a:tab pos="401638" algn="l"/>
              </a:tabLst>
            </a:pPr>
            <a:r>
              <a:rPr lang="en-US" sz="2350" b="1" kern="140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Lacey Myers</a:t>
            </a:r>
          </a:p>
          <a:p>
            <a:pPr marL="457200" marR="0" indent="-457200">
              <a:lnSpc>
                <a:spcPct val="90000"/>
              </a:lnSpc>
              <a:spcBef>
                <a:spcPts val="500"/>
              </a:spcBef>
              <a:buNone/>
              <a:tabLst>
                <a:tab pos="401638" algn="l"/>
              </a:tabLst>
            </a:pPr>
            <a:r>
              <a:rPr lang="en-US" sz="2350" b="1" kern="1400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en-US" sz="2350" kern="140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Gateway Seminary</a:t>
            </a:r>
            <a:endParaRPr lang="en-US" sz="2350" dirty="0">
              <a:solidFill>
                <a:schemeClr val="tx2"/>
              </a:solidFill>
            </a:endParaRPr>
          </a:p>
        </p:txBody>
      </p:sp>
      <p:pic>
        <p:nvPicPr>
          <p:cNvPr id="6" name="Graphic 5" descr="Graduation cap with solid fill">
            <a:extLst>
              <a:ext uri="{FF2B5EF4-FFF2-40B4-BE49-F238E27FC236}">
                <a16:creationId xmlns:a16="http://schemas.microsoft.com/office/drawing/2014/main" id="{759B8C65-1E1D-EB86-A8A5-3CB644CEB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5607" y="3084046"/>
            <a:ext cx="3077581" cy="307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1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F8A35-0B6D-7FB7-0589-67F6BFEAE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Fidelity Month</a:t>
            </a:r>
          </a:p>
        </p:txBody>
      </p:sp>
      <p:sp>
        <p:nvSpPr>
          <p:cNvPr id="1029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FE980-C47E-A174-B02F-AA51B683E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78" y="3095245"/>
            <a:ext cx="5289804" cy="274320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600"/>
              <a:t>www.fidelitymonth.com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FFAC00-3C9C-9D17-8A81-92A7EC5BA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BC01D8E0-CD5D-4AD6-994F-22CC0C51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1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133600" y="1066801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1064711" y="3076569"/>
            <a:ext cx="7227519" cy="271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Perpetua" pitchFamily="18" charset="0"/>
              </a:rPr>
              <a:t>If you are our guest today, please find a Welcome Slip in a chair-back, fill it out, and drop it into the offering box in the foyer. More info at www.csbcfamily.com!</a:t>
            </a: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1447800" y="685799"/>
            <a:ext cx="601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i="1" dirty="0">
                <a:solidFill>
                  <a:prstClr val="black"/>
                </a:solidFill>
                <a:latin typeface="Perpetua" pitchFamily="18" charset="0"/>
              </a:rPr>
              <a:t>WELCOME</a:t>
            </a:r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1625252" y="1607342"/>
            <a:ext cx="601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i="1" dirty="0">
                <a:solidFill>
                  <a:prstClr val="black"/>
                </a:solidFill>
                <a:latin typeface="Perpetua" pitchFamily="18" charset="0"/>
              </a:rPr>
              <a:t>GUESTS!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un, sunset, nature&#10;&#10;Description automatically generated">
            <a:extLst>
              <a:ext uri="{FF2B5EF4-FFF2-40B4-BE49-F238E27FC236}">
                <a16:creationId xmlns:a16="http://schemas.microsoft.com/office/drawing/2014/main" id="{421E317F-1342-FD08-AFB4-A115EE744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00" name="TextBox 11"/>
          <p:cNvSpPr txBox="1">
            <a:spLocks noChangeArrowheads="1"/>
          </p:cNvSpPr>
          <p:nvPr/>
        </p:nvSpPr>
        <p:spPr bwMode="auto">
          <a:xfrm>
            <a:off x="435062" y="3309849"/>
            <a:ext cx="10874622" cy="354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Serving this week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tabLst/>
              <a:defRPr/>
            </a:pP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Duty Deacon: </a:t>
            </a:r>
            <a:r>
              <a:rPr lang="en-US" sz="3200" dirty="0"/>
              <a:t>David Drews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tabLst/>
              <a:defRPr/>
            </a:pP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Counters:</a:t>
            </a:r>
            <a:r>
              <a:rPr lang="en-US" sz="3200" dirty="0"/>
              <a:t> Meg Mano, Holly </a:t>
            </a:r>
            <a:r>
              <a:rPr lang="en-US" sz="3200" dirty="0" err="1"/>
              <a:t>Hutchinsen</a:t>
            </a:r>
            <a:endParaRPr lang="en-US" sz="3200" dirty="0">
              <a:ln>
                <a:noFill/>
              </a:ln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</a:pP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Nursery</a:t>
            </a:r>
            <a:r>
              <a:rPr lang="en-US" sz="3200" dirty="0"/>
              <a:t>: Chris &amp; Susan Cutlip, Natalie Johnson</a:t>
            </a:r>
            <a:endParaRPr lang="en-US" sz="3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5E49D0-5CD9-5CDC-48A9-EED03935C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100" name="TextBox 11"/>
          <p:cNvSpPr txBox="1">
            <a:spLocks noChangeArrowheads="1"/>
          </p:cNvSpPr>
          <p:nvPr/>
        </p:nvSpPr>
        <p:spPr bwMode="auto">
          <a:xfrm>
            <a:off x="1624523" y="2785556"/>
            <a:ext cx="894295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Wednesdays 				6:30 p.m.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Prayer Group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Cornerstone Kid’s Club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Ignition (Youth Group)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4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05DDE8-C101-4ACB-E897-3A3B2D3B2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100" name="TextBox 11"/>
          <p:cNvSpPr txBox="1">
            <a:spLocks noChangeArrowheads="1"/>
          </p:cNvSpPr>
          <p:nvPr/>
        </p:nvSpPr>
        <p:spPr bwMode="auto">
          <a:xfrm>
            <a:off x="454091" y="3428999"/>
            <a:ext cx="112838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Thursdays 			6:00 p.m.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Crosswalk (Collegiate Students &amp; Young Adults)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0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19EEB0-C935-402D-156A-90660A71F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511" y="2787476"/>
            <a:ext cx="8788662" cy="337630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j-ea"/>
                <a:cs typeface="Aldhabi" panose="01000000000000000000" pitchFamily="2" charset="-78"/>
              </a:rPr>
              <a:t>Keep on Praying!</a:t>
            </a:r>
            <a:endParaRPr lang="en-US" sz="4800" cap="none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If you would like to receive </a:t>
            </a:r>
            <a:r>
              <a:rPr lang="en-US" sz="4800" i="1" cap="none" dirty="0">
                <a:latin typeface="Aldhabi" panose="01000000000000000000" pitchFamily="2" charset="-78"/>
                <a:cs typeface="Aldhabi" panose="01000000000000000000" pitchFamily="2" charset="-78"/>
              </a:rPr>
              <a:t>PrayerNet Today 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emails, send us a request at 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prayer@csbcfamily.com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EF726D-BE24-9D79-CE7F-55C6BFCDB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4DE19F-B145-41BC-8283-81AE1CBF30D7}"/>
              </a:ext>
            </a:extLst>
          </p:cNvPr>
          <p:cNvSpPr txBox="1"/>
          <p:nvPr/>
        </p:nvSpPr>
        <p:spPr>
          <a:xfrm>
            <a:off x="1034716" y="2658498"/>
            <a:ext cx="101225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/>
              <a:t>Giving Options</a:t>
            </a:r>
          </a:p>
          <a:p>
            <a:pPr algn="ctr"/>
            <a:r>
              <a:rPr lang="en-US" sz="2400" dirty="0"/>
              <a:t>Thank you for supporting this ministry!</a:t>
            </a:r>
          </a:p>
          <a:p>
            <a:pPr algn="ctr"/>
            <a:endParaRPr lang="en-US" sz="2400" dirty="0"/>
          </a:p>
          <a:p>
            <a:pPr algn="ctr"/>
            <a:r>
              <a:rPr lang="en-US" sz="3600" b="1" dirty="0"/>
              <a:t>Mail: </a:t>
            </a:r>
            <a:r>
              <a:rPr lang="en-US" sz="3600" dirty="0"/>
              <a:t>609 N. Chestnut St. Ellensburg, 98926</a:t>
            </a:r>
          </a:p>
          <a:p>
            <a:pPr algn="ctr"/>
            <a:endParaRPr lang="en-US" sz="1000" dirty="0"/>
          </a:p>
          <a:p>
            <a:pPr algn="ctr"/>
            <a:r>
              <a:rPr lang="en-US" sz="3600" b="1" dirty="0"/>
              <a:t>Online: </a:t>
            </a:r>
            <a:r>
              <a:rPr lang="en-US" sz="3600" dirty="0"/>
              <a:t>www.csbcfamily.com</a:t>
            </a:r>
          </a:p>
          <a:p>
            <a:pPr algn="ctr"/>
            <a:endParaRPr lang="en-US" sz="1000" dirty="0"/>
          </a:p>
          <a:p>
            <a:pPr algn="ctr"/>
            <a:r>
              <a:rPr lang="en-US" sz="3600" b="1" dirty="0"/>
              <a:t>In Person: </a:t>
            </a:r>
            <a:r>
              <a:rPr lang="en-US" sz="3600" dirty="0"/>
              <a:t>Offering Box in lobby</a:t>
            </a:r>
          </a:p>
        </p:txBody>
      </p:sp>
    </p:spTree>
    <p:extLst>
      <p:ext uri="{BB962C8B-B14F-4D97-AF65-F5344CB8AC3E}">
        <p14:creationId xmlns:p14="http://schemas.microsoft.com/office/powerpoint/2010/main" val="33448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C64D26-AA87-AE74-FE1B-99FF708FA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321934" y="2886777"/>
            <a:ext cx="7548131" cy="1856873"/>
          </a:xfrm>
        </p:spPr>
        <p:txBody>
          <a:bodyPr/>
          <a:lstStyle/>
          <a:p>
            <a:pPr eaLnBrk="1" hangingPunct="1"/>
            <a:r>
              <a:rPr lang="en-US" sz="4000" b="1" dirty="0"/>
              <a:t>Hearing Assistance Devices  </a:t>
            </a:r>
            <a:r>
              <a:rPr lang="en-US" sz="4000" dirty="0"/>
              <a:t>available in the Media Booth </a:t>
            </a:r>
            <a:br>
              <a:rPr lang="en-US" sz="4000" dirty="0"/>
            </a:br>
            <a:r>
              <a:rPr lang="en-US" sz="4000" dirty="0"/>
              <a:t>at the back of the balcony.</a:t>
            </a:r>
            <a:r>
              <a:rPr lang="en-US" sz="3600" dirty="0"/>
              <a:t> </a:t>
            </a:r>
            <a:br>
              <a:rPr lang="en-US" sz="4000" dirty="0"/>
            </a:br>
            <a:endParaRPr lang="en-US" sz="1800" dirty="0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2043362" y="4876800"/>
            <a:ext cx="8458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Arial" charset="0"/>
              </a:rPr>
              <a:t>Please stop by the booth 10 minutes before worship service begins to check one out</a:t>
            </a:r>
            <a:r>
              <a:rPr lang="en-US" sz="3600" dirty="0">
                <a:solidFill>
                  <a:srgbClr val="242852"/>
                </a:solidFill>
                <a:latin typeface="Arial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75A2E-4D83-B5ED-F773-46AA3E6D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>
            <a:normAutofit/>
          </a:bodyPr>
          <a:lstStyle/>
          <a:p>
            <a:r>
              <a:rPr lang="en-US" b="1" kern="1400">
                <a:latin typeface="Arial" panose="020B0604020202020204" pitchFamily="34" charset="0"/>
              </a:rPr>
              <a:t>Baby Bottle Campaign</a:t>
            </a:r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DAA03-D884-75E3-E02D-F695DFF21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108" y="704504"/>
            <a:ext cx="9611784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AE7E1-3DC9-D1AE-A5C8-38483BCBD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255" y="4366479"/>
            <a:ext cx="5695545" cy="1848051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kern="1400" dirty="0">
                <a:ln>
                  <a:noFill/>
                </a:ln>
                <a:effectLst/>
                <a:latin typeface="Arial" panose="020B0604020202020204" pitchFamily="34" charset="0"/>
              </a:rPr>
              <a:t>Pick up a baby bottle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kern="1400" dirty="0">
                <a:latin typeface="Arial" panose="020B0604020202020204" pitchFamily="34" charset="0"/>
              </a:rPr>
              <a:t>F</a:t>
            </a:r>
            <a:r>
              <a:rPr lang="en-US" kern="1400" dirty="0">
                <a:ln>
                  <a:noFill/>
                </a:ln>
                <a:effectLst/>
                <a:latin typeface="Arial" panose="020B0604020202020204" pitchFamily="34" charset="0"/>
              </a:rPr>
              <a:t>ill with loose change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kern="1400" dirty="0">
                <a:latin typeface="Arial" panose="020B0604020202020204" pitchFamily="34" charset="0"/>
              </a:rPr>
              <a:t>R</a:t>
            </a:r>
            <a:r>
              <a:rPr lang="en-US" kern="1400" dirty="0">
                <a:ln>
                  <a:noFill/>
                </a:ln>
                <a:effectLst/>
                <a:latin typeface="Arial" panose="020B0604020202020204" pitchFamily="34" charset="0"/>
              </a:rPr>
              <a:t>eturn by Father’s Day.  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4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4708</TotalTime>
  <Words>456</Words>
  <Application>Microsoft Office PowerPoint</Application>
  <PresentationFormat>Widescreen</PresentationFormat>
  <Paragraphs>76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Aldhabi</vt:lpstr>
      <vt:lpstr>Algerian</vt:lpstr>
      <vt:lpstr>Amasis MT Pro</vt:lpstr>
      <vt:lpstr>Arial</vt:lpstr>
      <vt:lpstr>Calibri</vt:lpstr>
      <vt:lpstr>Courier New</vt:lpstr>
      <vt:lpstr>Perpetua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Hearing Assistance Devices  available in the Media Booth  at the back of the balcony.  </vt:lpstr>
      <vt:lpstr>Baby Bottle Campaign</vt:lpstr>
      <vt:lpstr>  </vt:lpstr>
      <vt:lpstr>New Office Hours and Ministry Assistant</vt:lpstr>
      <vt:lpstr>Men’s Breakfast  Saturday, June 10, 8 a.m.  </vt:lpstr>
      <vt:lpstr>Baby Shower for  McKayla Macgruder</vt:lpstr>
      <vt:lpstr>Women’s Ministry Events</vt:lpstr>
      <vt:lpstr>Sunday, June 25, 6:00 p.m. </vt:lpstr>
      <vt:lpstr>Lawn-mowing Helpers</vt:lpstr>
      <vt:lpstr>Congratulations  Graduates!   </vt:lpstr>
      <vt:lpstr>Fidelity Month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Chestnut Street Baptist Church</dc:creator>
  <cp:lastModifiedBy>Chestnut Street Baptist Church</cp:lastModifiedBy>
  <cp:revision>101</cp:revision>
  <dcterms:created xsi:type="dcterms:W3CDTF">2021-01-29T18:57:44Z</dcterms:created>
  <dcterms:modified xsi:type="dcterms:W3CDTF">2023-06-03T19:15:30Z</dcterms:modified>
</cp:coreProperties>
</file>