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5" r:id="rId1"/>
  </p:sldMasterIdLst>
  <p:notesMasterIdLst>
    <p:notesMasterId r:id="rId14"/>
  </p:notesMasterIdLst>
  <p:sldIdLst>
    <p:sldId id="1713" r:id="rId2"/>
    <p:sldId id="1714" r:id="rId3"/>
    <p:sldId id="2341" r:id="rId4"/>
    <p:sldId id="2354" r:id="rId5"/>
    <p:sldId id="2343" r:id="rId6"/>
    <p:sldId id="2338" r:id="rId7"/>
    <p:sldId id="2339" r:id="rId8"/>
    <p:sldId id="2349" r:id="rId9"/>
    <p:sldId id="2304" r:id="rId10"/>
    <p:sldId id="2356" r:id="rId11"/>
    <p:sldId id="2358" r:id="rId12"/>
    <p:sldId id="2357"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AC1E1074-A427-4123-A0AD-2B650B8BAE2E}">
          <p14:sldIdLst>
            <p14:sldId id="1713"/>
            <p14:sldId id="1714"/>
            <p14:sldId id="2341"/>
            <p14:sldId id="2354"/>
            <p14:sldId id="2343"/>
            <p14:sldId id="2338"/>
            <p14:sldId id="2339"/>
            <p14:sldId id="2349"/>
            <p14:sldId id="2304"/>
            <p14:sldId id="2356"/>
            <p14:sldId id="2358"/>
            <p14:sldId id="2357"/>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77777"/>
    <a:srgbClr val="F1D665"/>
    <a:srgbClr val="CC9900"/>
    <a:srgbClr val="14148C"/>
    <a:srgbClr val="2460BB"/>
    <a:srgbClr val="2344A9"/>
    <a:srgbClr val="1A2093"/>
    <a:srgbClr val="1F349F"/>
    <a:srgbClr val="1E2E9C"/>
    <a:srgbClr val="5152A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294" autoAdjust="0"/>
    <p:restoredTop sz="94660"/>
  </p:normalViewPr>
  <p:slideViewPr>
    <p:cSldViewPr snapToGrid="0">
      <p:cViewPr varScale="1">
        <p:scale>
          <a:sx n="101" d="100"/>
          <a:sy n="101" d="100"/>
        </p:scale>
        <p:origin x="1182"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estnut Street Baptist Church" userId="2e638f67cbaae9ec" providerId="LiveId" clId="{C846CBD7-B16B-4039-83C6-09C6B1BEBEFA}"/>
    <pc:docChg chg="delSld modSld modSection">
      <pc:chgData name="Chestnut Street Baptist Church" userId="2e638f67cbaae9ec" providerId="LiveId" clId="{C846CBD7-B16B-4039-83C6-09C6B1BEBEFA}" dt="2024-09-05T23:28:30.457" v="10"/>
      <pc:docMkLst>
        <pc:docMk/>
      </pc:docMkLst>
      <pc:sldChg chg="modTransition">
        <pc:chgData name="Chestnut Street Baptist Church" userId="2e638f67cbaae9ec" providerId="LiveId" clId="{C846CBD7-B16B-4039-83C6-09C6B1BEBEFA}" dt="2024-09-05T23:28:30.457" v="10"/>
        <pc:sldMkLst>
          <pc:docMk/>
          <pc:sldMk cId="1005328521" sldId="2304"/>
        </pc:sldMkLst>
      </pc:sldChg>
      <pc:sldChg chg="del">
        <pc:chgData name="Chestnut Street Baptist Church" userId="2e638f67cbaae9ec" providerId="LiveId" clId="{C846CBD7-B16B-4039-83C6-09C6B1BEBEFA}" dt="2024-09-05T23:28:02.050" v="0" actId="47"/>
        <pc:sldMkLst>
          <pc:docMk/>
          <pc:sldMk cId="3595077156" sldId="2355"/>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06C120A-824C-4716-B529-2BE186C492C0}" type="datetimeFigureOut">
              <a:rPr lang="en-US" smtClean="0"/>
              <a:t>9/5/2024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FF560C9-858B-47EC-A428-9A48264764F0}" type="slidenum">
              <a:rPr lang="en-US" smtClean="0"/>
              <a:t>‹#›</a:t>
            </a:fld>
            <a:endParaRPr lang="en-US"/>
          </a:p>
        </p:txBody>
      </p:sp>
    </p:spTree>
    <p:extLst>
      <p:ext uri="{BB962C8B-B14F-4D97-AF65-F5344CB8AC3E}">
        <p14:creationId xmlns:p14="http://schemas.microsoft.com/office/powerpoint/2010/main" val="14742228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txBox="1">
            <a:spLocks noGrp="1" noChangeArrowheads="1"/>
          </p:cNvSpPr>
          <p:nvPr/>
        </p:nvSpPr>
        <p:spPr bwMode="auto">
          <a:xfrm>
            <a:off x="3970938" y="8829967"/>
            <a:ext cx="3037840" cy="464820"/>
          </a:xfrm>
          <a:prstGeom prst="rect">
            <a:avLst/>
          </a:prstGeom>
          <a:noFill/>
          <a:ln w="9525">
            <a:noFill/>
            <a:miter lim="800000"/>
            <a:headEnd/>
            <a:tailEnd/>
          </a:ln>
        </p:spPr>
        <p:txBody>
          <a:bodyPr lIns="93177" tIns="46589" rIns="93177" bIns="46589" anchor="b"/>
          <a:lstStyle/>
          <a:p>
            <a:pPr marL="0" marR="0" lvl="0" indent="0" algn="r" defTabSz="914400" rtl="0" eaLnBrk="1" fontAlgn="base" latinLnBrk="0" hangingPunct="1">
              <a:lnSpc>
                <a:spcPct val="100000"/>
              </a:lnSpc>
              <a:spcBef>
                <a:spcPct val="0"/>
              </a:spcBef>
              <a:spcAft>
                <a:spcPct val="0"/>
              </a:spcAft>
              <a:buClrTx/>
              <a:buSzTx/>
              <a:buFontTx/>
              <a:buNone/>
              <a:tabLst/>
              <a:defRPr/>
            </a:pPr>
            <a:fld id="{4A7C3CFE-28DD-4873-A1DC-9BA84E3C1EDD}" type="slidenum">
              <a:rPr kumimoji="0" lang="en-US"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0601061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txBox="1">
            <a:spLocks noGrp="1" noChangeArrowheads="1"/>
          </p:cNvSpPr>
          <p:nvPr/>
        </p:nvSpPr>
        <p:spPr bwMode="auto">
          <a:xfrm>
            <a:off x="3970938" y="8829967"/>
            <a:ext cx="3037840" cy="464820"/>
          </a:xfrm>
          <a:prstGeom prst="rect">
            <a:avLst/>
          </a:prstGeom>
          <a:noFill/>
          <a:ln w="9525">
            <a:noFill/>
            <a:miter lim="800000"/>
            <a:headEnd/>
            <a:tailEnd/>
          </a:ln>
        </p:spPr>
        <p:txBody>
          <a:bodyPr lIns="93177" tIns="46589" rIns="93177" bIns="46589" anchor="b"/>
          <a:lstStyle/>
          <a:p>
            <a:pPr marL="0" marR="0" lvl="0" indent="0" algn="r" defTabSz="914400" rtl="0" eaLnBrk="1" fontAlgn="base" latinLnBrk="0" hangingPunct="1">
              <a:lnSpc>
                <a:spcPct val="100000"/>
              </a:lnSpc>
              <a:spcBef>
                <a:spcPct val="0"/>
              </a:spcBef>
              <a:spcAft>
                <a:spcPct val="0"/>
              </a:spcAft>
              <a:buClrTx/>
              <a:buSzTx/>
              <a:buFontTx/>
              <a:buNone/>
              <a:tabLst/>
              <a:defRPr/>
            </a:pPr>
            <a:fld id="{5D57DC2C-DDFC-461A-A114-C64D227B8E47}" type="slidenum">
              <a:rPr kumimoji="0" lang="en-US"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5430314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7E848F0-561B-48F9-B9F5-2572DAF099D9}"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41601160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7E848F0-561B-48F9-B9F5-2572DAF099D9}"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3599280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7E848F0-561B-48F9-B9F5-2572DAF099D9}"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5435751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B60C7387-2B79-4D33-BA4C-33B9CBEE35CC}" type="datetimeFigureOut">
              <a:rPr lang="en-US"/>
              <a:pPr>
                <a:defRPr/>
              </a:pPr>
              <a:t>9/5/2024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6A1DD3B-692C-4E20-8180-6792F962ACDC}" type="slidenum">
              <a:rPr lang="en-US"/>
              <a:pPr>
                <a:defRPr/>
              </a:pPr>
              <a:t>‹#›</a:t>
            </a:fld>
            <a:endParaRPr lang="en-US" dirty="0"/>
          </a:p>
        </p:txBody>
      </p:sp>
    </p:spTree>
    <p:extLst>
      <p:ext uri="{BB962C8B-B14F-4D97-AF65-F5344CB8AC3E}">
        <p14:creationId xmlns:p14="http://schemas.microsoft.com/office/powerpoint/2010/main" val="931021338"/>
      </p:ext>
    </p:extLst>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FACA5FDF-F2D8-445C-B285-488FA93D5986}" type="datetimeFigureOut">
              <a:rPr lang="en-US"/>
              <a:pPr>
                <a:defRPr/>
              </a:pPr>
              <a:t>9/5/2024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71AB7E6-BDA9-415B-A168-23238EEB5DAA}" type="slidenum">
              <a:rPr lang="en-US"/>
              <a:pPr>
                <a:defRPr/>
              </a:pPr>
              <a:t>‹#›</a:t>
            </a:fld>
            <a:endParaRPr lang="en-US" dirty="0"/>
          </a:p>
        </p:txBody>
      </p:sp>
    </p:spTree>
    <p:extLst>
      <p:ext uri="{BB962C8B-B14F-4D97-AF65-F5344CB8AC3E}">
        <p14:creationId xmlns:p14="http://schemas.microsoft.com/office/powerpoint/2010/main" val="381117288"/>
      </p:ext>
    </p:extLst>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34E5277B-022B-4131-B642-9567A157649D}" type="datetimeFigureOut">
              <a:rPr lang="en-US"/>
              <a:pPr>
                <a:defRPr/>
              </a:pPr>
              <a:t>9/5/2024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9B2A82A-FF5C-4F36-B4FD-1210C1153E5B}" type="slidenum">
              <a:rPr lang="en-US"/>
              <a:pPr>
                <a:defRPr/>
              </a:pPr>
              <a:t>‹#›</a:t>
            </a:fld>
            <a:endParaRPr lang="en-US" dirty="0"/>
          </a:p>
        </p:txBody>
      </p:sp>
    </p:spTree>
    <p:extLst>
      <p:ext uri="{BB962C8B-B14F-4D97-AF65-F5344CB8AC3E}">
        <p14:creationId xmlns:p14="http://schemas.microsoft.com/office/powerpoint/2010/main" val="3412777650"/>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FA678A08-52D4-4C48-8E0B-3E3F9A40EA90}" type="datetimeFigureOut">
              <a:rPr lang="en-US"/>
              <a:pPr>
                <a:defRPr/>
              </a:pPr>
              <a:t>9/5/2024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52EBFAD-978E-4083-AFB2-61337603718D}" type="slidenum">
              <a:rPr lang="en-US"/>
              <a:pPr>
                <a:defRPr/>
              </a:pPr>
              <a:t>‹#›</a:t>
            </a:fld>
            <a:endParaRPr lang="en-US" dirty="0"/>
          </a:p>
        </p:txBody>
      </p:sp>
    </p:spTree>
    <p:extLst>
      <p:ext uri="{BB962C8B-B14F-4D97-AF65-F5344CB8AC3E}">
        <p14:creationId xmlns:p14="http://schemas.microsoft.com/office/powerpoint/2010/main" val="3063997939"/>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D0E1B07E-41D6-48B5-947B-D694B2BF5213}" type="datetimeFigureOut">
              <a:rPr lang="en-US"/>
              <a:pPr>
                <a:defRPr/>
              </a:pPr>
              <a:t>9/5/2024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70E74EC-5580-4DE4-9D73-FE8661182D8C}" type="slidenum">
              <a:rPr lang="en-US"/>
              <a:pPr>
                <a:defRPr/>
              </a:pPr>
              <a:t>‹#›</a:t>
            </a:fld>
            <a:endParaRPr lang="en-US" dirty="0"/>
          </a:p>
        </p:txBody>
      </p:sp>
    </p:spTree>
    <p:extLst>
      <p:ext uri="{BB962C8B-B14F-4D97-AF65-F5344CB8AC3E}">
        <p14:creationId xmlns:p14="http://schemas.microsoft.com/office/powerpoint/2010/main" val="1981822959"/>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22CA4C35-7412-43E3-9ACE-17026430CD34}" type="datetimeFigureOut">
              <a:rPr lang="en-US"/>
              <a:pPr>
                <a:defRPr/>
              </a:pPr>
              <a:t>9/5/2024</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716C1FD-2059-42FF-8731-A07699DC3DE6}" type="slidenum">
              <a:rPr lang="en-US"/>
              <a:pPr>
                <a:defRPr/>
              </a:pPr>
              <a:t>‹#›</a:t>
            </a:fld>
            <a:endParaRPr lang="en-US" dirty="0"/>
          </a:p>
        </p:txBody>
      </p:sp>
    </p:spTree>
    <p:extLst>
      <p:ext uri="{BB962C8B-B14F-4D97-AF65-F5344CB8AC3E}">
        <p14:creationId xmlns:p14="http://schemas.microsoft.com/office/powerpoint/2010/main" val="3733086445"/>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90F672A9-1041-4106-B5A3-DC133BF80DEC}" type="datetimeFigureOut">
              <a:rPr lang="en-US"/>
              <a:pPr>
                <a:defRPr/>
              </a:pPr>
              <a:t>9/5/2024</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ED50A282-52D8-46C6-8D9E-CFD440761371}" type="slidenum">
              <a:rPr lang="en-US"/>
              <a:pPr>
                <a:defRPr/>
              </a:pPr>
              <a:t>‹#›</a:t>
            </a:fld>
            <a:endParaRPr lang="en-US" dirty="0"/>
          </a:p>
        </p:txBody>
      </p:sp>
    </p:spTree>
    <p:extLst>
      <p:ext uri="{BB962C8B-B14F-4D97-AF65-F5344CB8AC3E}">
        <p14:creationId xmlns:p14="http://schemas.microsoft.com/office/powerpoint/2010/main" val="2263773436"/>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4BFD5BE3-6FC5-4F86-8EE2-C9647A8956C6}" type="datetimeFigureOut">
              <a:rPr lang="en-US"/>
              <a:pPr>
                <a:defRPr/>
              </a:pPr>
              <a:t>9/5/2024</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C27ADDB2-1139-403E-B093-2D2EB7AA05F9}" type="slidenum">
              <a:rPr lang="en-US"/>
              <a:pPr>
                <a:defRPr/>
              </a:pPr>
              <a:t>‹#›</a:t>
            </a:fld>
            <a:endParaRPr lang="en-US" dirty="0"/>
          </a:p>
        </p:txBody>
      </p:sp>
    </p:spTree>
    <p:extLst>
      <p:ext uri="{BB962C8B-B14F-4D97-AF65-F5344CB8AC3E}">
        <p14:creationId xmlns:p14="http://schemas.microsoft.com/office/powerpoint/2010/main" val="1149524127"/>
      </p:ext>
    </p:extLst>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3BD4367-3E12-4264-94AD-26B688A32C1E}" type="datetimeFigureOut">
              <a:rPr lang="en-US"/>
              <a:pPr>
                <a:defRPr/>
              </a:pPr>
              <a:t>9/5/2024</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40A57890-ACE6-4A43-855C-4FBB26BC2DC7}" type="slidenum">
              <a:rPr lang="en-US"/>
              <a:pPr>
                <a:defRPr/>
              </a:pPr>
              <a:t>‹#›</a:t>
            </a:fld>
            <a:endParaRPr lang="en-US" dirty="0"/>
          </a:p>
        </p:txBody>
      </p:sp>
    </p:spTree>
    <p:extLst>
      <p:ext uri="{BB962C8B-B14F-4D97-AF65-F5344CB8AC3E}">
        <p14:creationId xmlns:p14="http://schemas.microsoft.com/office/powerpoint/2010/main" val="146317582"/>
      </p:ext>
    </p:extLst>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0E798E29-5088-49D8-AF29-B0A41AAB1498}" type="datetimeFigureOut">
              <a:rPr lang="en-US"/>
              <a:pPr>
                <a:defRPr/>
              </a:pPr>
              <a:t>9/5/2024</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2273292-E7F9-4528-A949-ADBC669D2E9B}" type="slidenum">
              <a:rPr lang="en-US"/>
              <a:pPr>
                <a:defRPr/>
              </a:pPr>
              <a:t>‹#›</a:t>
            </a:fld>
            <a:endParaRPr lang="en-US" dirty="0"/>
          </a:p>
        </p:txBody>
      </p:sp>
    </p:spTree>
    <p:extLst>
      <p:ext uri="{BB962C8B-B14F-4D97-AF65-F5344CB8AC3E}">
        <p14:creationId xmlns:p14="http://schemas.microsoft.com/office/powerpoint/2010/main" val="337144647"/>
      </p:ext>
    </p:extLst>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93624405-2DA6-48EB-8960-424C832794EC}" type="datetimeFigureOut">
              <a:rPr lang="en-US"/>
              <a:pPr>
                <a:defRPr/>
              </a:pPr>
              <a:t>9/5/2024</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B9B5EFA-F2AC-4753-A975-F1FA0F7A04CE}" type="slidenum">
              <a:rPr lang="en-US"/>
              <a:pPr>
                <a:defRPr/>
              </a:pPr>
              <a:t>‹#›</a:t>
            </a:fld>
            <a:endParaRPr lang="en-US" dirty="0"/>
          </a:p>
        </p:txBody>
      </p:sp>
    </p:spTree>
    <p:extLst>
      <p:ext uri="{BB962C8B-B14F-4D97-AF65-F5344CB8AC3E}">
        <p14:creationId xmlns:p14="http://schemas.microsoft.com/office/powerpoint/2010/main" val="2151313937"/>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531548C4-D1D5-4337-9229-503ABFA6AC58}" type="datetimeFigureOut">
              <a:rPr lang="en-US"/>
              <a:pPr>
                <a:defRPr/>
              </a:pPr>
              <a:t>9/5/2024</a:t>
            </a:fld>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BE1C7D33-BED2-4E70-BBC2-878BB86C52DC}" type="slidenum">
              <a:rPr lang="en-US"/>
              <a:pPr>
                <a:defRPr/>
              </a:pPr>
              <a:t>‹#›</a:t>
            </a:fld>
            <a:endParaRPr lang="en-US" dirty="0"/>
          </a:p>
        </p:txBody>
      </p:sp>
    </p:spTree>
    <p:extLst>
      <p:ext uri="{BB962C8B-B14F-4D97-AF65-F5344CB8AC3E}">
        <p14:creationId xmlns:p14="http://schemas.microsoft.com/office/powerpoint/2010/main" val="1007030115"/>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Lst>
  <p:transition spd="med">
    <p:fade/>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cookingmovies.it/" TargetMode="External"/><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mailto:prayer@csbcfamily.com" TargetMode="External"/><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srcRect/>
          <a:stretch>
            <a:fillRect/>
          </a:stretch>
        </p:blipFill>
        <p:spPr bwMode="auto">
          <a:xfrm>
            <a:off x="0" y="-381001"/>
            <a:ext cx="12192000" cy="7620001"/>
          </a:xfrm>
          <a:prstGeom prst="rect">
            <a:avLst/>
          </a:prstGeom>
          <a:noFill/>
          <a:ln w="9525">
            <a:noFill/>
            <a:miter lim="800000"/>
            <a:headEnd/>
            <a:tailEnd/>
          </a:ln>
        </p:spPr>
      </p:pic>
      <p:sp>
        <p:nvSpPr>
          <p:cNvPr id="2051" name="Text Box 6"/>
          <p:cNvSpPr txBox="1">
            <a:spLocks noChangeArrowheads="1"/>
          </p:cNvSpPr>
          <p:nvPr/>
        </p:nvSpPr>
        <p:spPr bwMode="auto">
          <a:xfrm>
            <a:off x="2133600" y="1066801"/>
            <a:ext cx="5334000" cy="366713"/>
          </a:xfrm>
          <a:prstGeom prst="rect">
            <a:avLst/>
          </a:prstGeom>
          <a:noFill/>
          <a:ln w="9525">
            <a:noFill/>
            <a:miter lim="800000"/>
            <a:headEnd/>
            <a:tailEnd/>
          </a:ln>
        </p:spPr>
        <p:txBody>
          <a:bodyPr>
            <a:spAutoFit/>
          </a:bodyPr>
          <a:lstStyle/>
          <a:p>
            <a:pPr fontAlgn="base">
              <a:spcBef>
                <a:spcPct val="50000"/>
              </a:spcBef>
              <a:spcAft>
                <a:spcPct val="0"/>
              </a:spcAft>
            </a:pPr>
            <a:endParaRPr lang="en-US" dirty="0">
              <a:solidFill>
                <a:prstClr val="black"/>
              </a:solidFill>
              <a:latin typeface="Arial" charset="0"/>
            </a:endParaRPr>
          </a:p>
        </p:txBody>
      </p:sp>
      <p:sp>
        <p:nvSpPr>
          <p:cNvPr id="2052" name="Rectangle 2"/>
          <p:cNvSpPr>
            <a:spLocks noChangeArrowheads="1"/>
          </p:cNvSpPr>
          <p:nvPr/>
        </p:nvSpPr>
        <p:spPr bwMode="auto">
          <a:xfrm>
            <a:off x="1866900" y="671514"/>
            <a:ext cx="5867400" cy="1524000"/>
          </a:xfrm>
          <a:prstGeom prst="rect">
            <a:avLst/>
          </a:prstGeom>
          <a:noFill/>
          <a:ln w="9525">
            <a:noFill/>
            <a:miter lim="800000"/>
            <a:headEnd/>
            <a:tailEnd/>
          </a:ln>
        </p:spPr>
        <p:txBody>
          <a:bodyPr anchor="ctr"/>
          <a:lstStyle/>
          <a:p>
            <a:pPr algn="ctr" fontAlgn="base">
              <a:spcBef>
                <a:spcPct val="0"/>
              </a:spcBef>
              <a:spcAft>
                <a:spcPct val="0"/>
              </a:spcAft>
            </a:pPr>
            <a:r>
              <a:rPr lang="en-US" sz="4800" b="1" i="1" dirty="0">
                <a:solidFill>
                  <a:prstClr val="black"/>
                </a:solidFill>
                <a:latin typeface="Perpetua" pitchFamily="18" charset="0"/>
              </a:rPr>
              <a:t>Chestnut Street </a:t>
            </a:r>
            <a:br>
              <a:rPr lang="en-US" sz="4800" b="1" i="1" dirty="0">
                <a:solidFill>
                  <a:prstClr val="black"/>
                </a:solidFill>
                <a:latin typeface="Perpetua" pitchFamily="18" charset="0"/>
              </a:rPr>
            </a:br>
            <a:r>
              <a:rPr lang="en-US" sz="4800" b="1" i="1" dirty="0">
                <a:solidFill>
                  <a:prstClr val="black"/>
                </a:solidFill>
                <a:latin typeface="Perpetua" pitchFamily="18" charset="0"/>
              </a:rPr>
              <a:t>Baptist Church</a:t>
            </a:r>
          </a:p>
        </p:txBody>
      </p:sp>
      <p:sp>
        <p:nvSpPr>
          <p:cNvPr id="2053" name="Rectangle 2"/>
          <p:cNvSpPr>
            <a:spLocks noChangeArrowheads="1"/>
          </p:cNvSpPr>
          <p:nvPr/>
        </p:nvSpPr>
        <p:spPr bwMode="auto">
          <a:xfrm>
            <a:off x="1950720" y="4738684"/>
            <a:ext cx="5257800" cy="609600"/>
          </a:xfrm>
          <a:prstGeom prst="rect">
            <a:avLst/>
          </a:prstGeom>
          <a:noFill/>
          <a:ln w="9525">
            <a:noFill/>
            <a:miter lim="800000"/>
            <a:headEnd/>
            <a:tailEnd/>
          </a:ln>
        </p:spPr>
        <p:txBody>
          <a:bodyPr anchor="ctr"/>
          <a:lstStyle/>
          <a:p>
            <a:pPr fontAlgn="base">
              <a:spcBef>
                <a:spcPct val="0"/>
              </a:spcBef>
              <a:spcAft>
                <a:spcPct val="0"/>
              </a:spcAft>
            </a:pPr>
            <a:r>
              <a:rPr lang="en-US" sz="2000" b="1" dirty="0">
                <a:solidFill>
                  <a:prstClr val="black"/>
                </a:solidFill>
                <a:latin typeface="Perpetua" pitchFamily="18" charset="0"/>
              </a:rPr>
              <a:t>Pastor Frank R. Johnson</a:t>
            </a:r>
            <a:br>
              <a:rPr lang="en-US" sz="2000" b="1" dirty="0">
                <a:solidFill>
                  <a:prstClr val="black"/>
                </a:solidFill>
                <a:latin typeface="Perpetua" pitchFamily="18" charset="0"/>
              </a:rPr>
            </a:br>
            <a:r>
              <a:rPr lang="en-US" sz="2000" b="1" dirty="0">
                <a:solidFill>
                  <a:prstClr val="black"/>
                </a:solidFill>
                <a:latin typeface="Perpetua" pitchFamily="18" charset="0"/>
              </a:rPr>
              <a:t>Associate Pastor Jeremy Johnson</a:t>
            </a:r>
          </a:p>
        </p:txBody>
      </p:sp>
      <p:sp>
        <p:nvSpPr>
          <p:cNvPr id="2054" name="Rectangle 2"/>
          <p:cNvSpPr>
            <a:spLocks noChangeArrowheads="1"/>
          </p:cNvSpPr>
          <p:nvPr/>
        </p:nvSpPr>
        <p:spPr bwMode="auto">
          <a:xfrm>
            <a:off x="1645920" y="1995487"/>
            <a:ext cx="5867400" cy="2667000"/>
          </a:xfrm>
          <a:prstGeom prst="rect">
            <a:avLst/>
          </a:prstGeom>
          <a:noFill/>
          <a:ln w="9525">
            <a:noFill/>
            <a:miter lim="800000"/>
            <a:headEnd/>
            <a:tailEnd/>
          </a:ln>
        </p:spPr>
        <p:txBody>
          <a:bodyPr anchor="ctr"/>
          <a:lstStyle/>
          <a:p>
            <a:pPr algn="ctr" fontAlgn="base">
              <a:spcBef>
                <a:spcPct val="0"/>
              </a:spcBef>
              <a:spcAft>
                <a:spcPct val="0"/>
              </a:spcAft>
            </a:pPr>
            <a:r>
              <a:rPr lang="en-US" sz="12500" dirty="0">
                <a:solidFill>
                  <a:prstClr val="black"/>
                </a:solidFill>
                <a:latin typeface="Perpetua" pitchFamily="18" charset="0"/>
              </a:rPr>
              <a:t>Welcome</a:t>
            </a:r>
          </a:p>
        </p:txBody>
      </p:sp>
    </p:spTree>
  </p:cSld>
  <p:clrMapOvr>
    <a:masterClrMapping/>
  </p:clrMapOvr>
  <mc:AlternateContent xmlns:mc="http://schemas.openxmlformats.org/markup-compatibility/2006" xmlns:p14="http://schemas.microsoft.com/office/powerpoint/2010/main">
    <mc:Choice Requires="p14">
      <p:transition spd="slow" p14:dur="800" advTm="8000">
        <p:fade/>
      </p:transition>
    </mc:Choice>
    <mc:Fallback xmlns="">
      <p:transition spd="slow" advTm="8000">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D7B6173-1D58-48E2-83CF-37350F315F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0" name="Rectangle 9">
            <a:extLst>
              <a:ext uri="{FF2B5EF4-FFF2-40B4-BE49-F238E27FC236}">
                <a16:creationId xmlns:a16="http://schemas.microsoft.com/office/drawing/2014/main" id="{3E4CBDBB-4FBD-4B9E-BD01-054A81D431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12" name="Picture 11">
            <a:extLst>
              <a:ext uri="{FF2B5EF4-FFF2-40B4-BE49-F238E27FC236}">
                <a16:creationId xmlns:a16="http://schemas.microsoft.com/office/drawing/2014/main" id="{B01A6F03-171F-40B2-8B2C-A061B89241F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88952" cy="6862380"/>
          </a:xfrm>
          <a:prstGeom prst="rect">
            <a:avLst/>
          </a:prstGeom>
        </p:spPr>
      </p:pic>
      <p:sp>
        <p:nvSpPr>
          <p:cNvPr id="14" name="Rectangle 13">
            <a:extLst>
              <a:ext uri="{FF2B5EF4-FFF2-40B4-BE49-F238E27FC236}">
                <a16:creationId xmlns:a16="http://schemas.microsoft.com/office/drawing/2014/main" id="{72C4834C-B602-4125-8264-BD0D55A588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6" name="Rectangle 15">
            <a:extLst>
              <a:ext uri="{FF2B5EF4-FFF2-40B4-BE49-F238E27FC236}">
                <a16:creationId xmlns:a16="http://schemas.microsoft.com/office/drawing/2014/main" id="{53172EE5-132F-4DD4-8855-4DBBD9C346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95844" y="1110000"/>
            <a:ext cx="10195740" cy="4629235"/>
          </a:xfrm>
          <a:prstGeom prst="rect">
            <a:avLst/>
          </a:prstGeom>
          <a:solidFill>
            <a:schemeClr val="bg1"/>
          </a:solid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w="22225">
                <a:solidFill>
                  <a:srgbClr val="297FD5"/>
                </a:solidFill>
                <a:prstDash val="solid"/>
              </a:ln>
              <a:solidFill>
                <a:srgbClr val="297FD5">
                  <a:lumMod val="40000"/>
                  <a:lumOff val="60000"/>
                </a:srgbClr>
              </a:solidFill>
              <a:effectLst/>
              <a:uLnTx/>
              <a:uFillTx/>
              <a:latin typeface="Calibri"/>
              <a:ea typeface="+mn-ea"/>
              <a:cs typeface="+mn-cs"/>
            </a:endParaRPr>
          </a:p>
        </p:txBody>
      </p:sp>
      <p:sp>
        <p:nvSpPr>
          <p:cNvPr id="2" name="Title 1">
            <a:extLst>
              <a:ext uri="{FF2B5EF4-FFF2-40B4-BE49-F238E27FC236}">
                <a16:creationId xmlns:a16="http://schemas.microsoft.com/office/drawing/2014/main" id="{85901E13-A693-678D-188A-C0B08874AA40}"/>
              </a:ext>
            </a:extLst>
          </p:cNvPr>
          <p:cNvSpPr>
            <a:spLocks noGrp="1"/>
          </p:cNvSpPr>
          <p:nvPr>
            <p:ph type="title"/>
          </p:nvPr>
        </p:nvSpPr>
        <p:spPr>
          <a:xfrm>
            <a:off x="1998875" y="1302872"/>
            <a:ext cx="8188026" cy="756376"/>
          </a:xfrm>
        </p:spPr>
        <p:txBody>
          <a:bodyPr anchor="b">
            <a:normAutofit fontScale="90000"/>
          </a:bodyPr>
          <a:lstStyle/>
          <a:p>
            <a:r>
              <a:rPr lang="en-US" sz="4800" dirty="0"/>
              <a:t>NW Impact Offering</a:t>
            </a:r>
          </a:p>
        </p:txBody>
      </p:sp>
      <p:sp>
        <p:nvSpPr>
          <p:cNvPr id="11" name="Content Placeholder 2">
            <a:extLst>
              <a:ext uri="{FF2B5EF4-FFF2-40B4-BE49-F238E27FC236}">
                <a16:creationId xmlns:a16="http://schemas.microsoft.com/office/drawing/2014/main" id="{443EE87A-EF3D-76A7-4AEF-822EA4C3CB7A}"/>
              </a:ext>
            </a:extLst>
          </p:cNvPr>
          <p:cNvSpPr txBox="1">
            <a:spLocks/>
          </p:cNvSpPr>
          <p:nvPr/>
        </p:nvSpPr>
        <p:spPr bwMode="auto">
          <a:xfrm>
            <a:off x="1476376" y="2252120"/>
            <a:ext cx="9208792" cy="3143691"/>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fontScale="92500"/>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0" fontAlgn="base" latinLnBrk="0" hangingPunct="0">
              <a:lnSpc>
                <a:spcPct val="90000"/>
              </a:lnSpc>
              <a:spcBef>
                <a:spcPct val="20000"/>
              </a:spcBef>
              <a:spcAft>
                <a:spcPct val="0"/>
              </a:spcAft>
              <a:buClrTx/>
              <a:buSzTx/>
              <a:buFont typeface="Arial" pitchFamily="34" charset="0"/>
              <a:buNone/>
              <a:tabLst/>
              <a:defRPr/>
            </a:pPr>
            <a:r>
              <a:rPr kumimoji="0" lang="en-US" sz="3200" b="0" i="0" u="none" strike="noStrike" kern="1200" cap="none" spc="0" normalizeH="0" baseline="0" noProof="0" dirty="0">
                <a:ln>
                  <a:noFill/>
                </a:ln>
                <a:solidFill>
                  <a:prstClr val="black"/>
                </a:solidFill>
                <a:effectLst/>
                <a:uLnTx/>
                <a:uFillTx/>
                <a:latin typeface="Calibri"/>
                <a:ea typeface="+mn-ea"/>
                <a:cs typeface="+mn-cs"/>
              </a:rPr>
              <a:t>Support this offering that helps fund the starting of new churches in the NW Baptist Convention region, makes leadership training and encouragement possible, equips men and women to serve in disaster relief, supports ministry on university campuses, and prepares the next generation of children and youth to love and serve the Lord. Use the “Missions” line on envelope or online.</a:t>
            </a:r>
          </a:p>
        </p:txBody>
      </p:sp>
    </p:spTree>
    <p:extLst>
      <p:ext uri="{BB962C8B-B14F-4D97-AF65-F5344CB8AC3E}">
        <p14:creationId xmlns:p14="http://schemas.microsoft.com/office/powerpoint/2010/main" val="2720281265"/>
      </p:ext>
    </p:extLst>
  </p:cSld>
  <p:clrMapOvr>
    <a:masterClrMapping/>
  </p:clrMapOvr>
  <p:transition spd="med" advTm="12000">
    <p:fade/>
  </p:transition>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FB9000-2D01-B684-44EE-01DABD3FA6BC}"/>
              </a:ext>
            </a:extLst>
          </p:cNvPr>
          <p:cNvSpPr>
            <a:spLocks noGrp="1"/>
          </p:cNvSpPr>
          <p:nvPr>
            <p:ph type="title"/>
          </p:nvPr>
        </p:nvSpPr>
        <p:spPr/>
        <p:txBody>
          <a:bodyPr/>
          <a:lstStyle/>
          <a:p>
            <a:r>
              <a:rPr lang="en-US" dirty="0"/>
              <a:t>Men’s Breakfast This Saturday</a:t>
            </a:r>
          </a:p>
        </p:txBody>
      </p:sp>
      <p:sp>
        <p:nvSpPr>
          <p:cNvPr id="3" name="Content Placeholder 2">
            <a:extLst>
              <a:ext uri="{FF2B5EF4-FFF2-40B4-BE49-F238E27FC236}">
                <a16:creationId xmlns:a16="http://schemas.microsoft.com/office/drawing/2014/main" id="{78809852-C938-1218-D7E2-A85C92C7B9B6}"/>
              </a:ext>
            </a:extLst>
          </p:cNvPr>
          <p:cNvSpPr>
            <a:spLocks noGrp="1"/>
          </p:cNvSpPr>
          <p:nvPr>
            <p:ph idx="1"/>
          </p:nvPr>
        </p:nvSpPr>
        <p:spPr>
          <a:xfrm>
            <a:off x="685800" y="1871663"/>
            <a:ext cx="5485840" cy="3981449"/>
          </a:xfrm>
        </p:spPr>
        <p:txBody>
          <a:bodyPr/>
          <a:lstStyle/>
          <a:p>
            <a:pPr marL="0" indent="0">
              <a:buNone/>
            </a:pPr>
            <a:r>
              <a:rPr lang="en-US" dirty="0"/>
              <a:t>Men, join for breakfast on Saturday, September 14, at 8 a.m. for good food, good fellowship, and encouragement from the Scriptures. Invite a friend!</a:t>
            </a:r>
          </a:p>
        </p:txBody>
      </p:sp>
      <p:pic>
        <p:nvPicPr>
          <p:cNvPr id="5" name="Picture 4" descr="A plate of food with a fork and a cup of coffee&#10;&#10;Description automatically generated">
            <a:extLst>
              <a:ext uri="{FF2B5EF4-FFF2-40B4-BE49-F238E27FC236}">
                <a16:creationId xmlns:a16="http://schemas.microsoft.com/office/drawing/2014/main" id="{889E0ECC-CBB3-0C33-16F1-687B914F6E76}"/>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362140" y="1971676"/>
            <a:ext cx="5220259" cy="3781425"/>
          </a:xfrm>
          <a:prstGeom prst="rect">
            <a:avLst/>
          </a:prstGeom>
        </p:spPr>
      </p:pic>
    </p:spTree>
    <p:extLst>
      <p:ext uri="{BB962C8B-B14F-4D97-AF65-F5344CB8AC3E}">
        <p14:creationId xmlns:p14="http://schemas.microsoft.com/office/powerpoint/2010/main" val="67291937"/>
      </p:ext>
    </p:extLst>
  </p:cSld>
  <p:clrMapOvr>
    <a:masterClrMapping/>
  </p:clrMapOvr>
  <p:transition spd="med" advTm="10000">
    <p:fade/>
  </p:transition>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1028" name="Picture 4" descr="Care Net Awards Pregnancy Centers for Exemplary Client Services">
            <a:extLst>
              <a:ext uri="{FF2B5EF4-FFF2-40B4-BE49-F238E27FC236}">
                <a16:creationId xmlns:a16="http://schemas.microsoft.com/office/drawing/2014/main" id="{023E32EE-5A43-AD5D-86C9-F93D728E300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0687" y="4310063"/>
            <a:ext cx="8810625" cy="2657475"/>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05F40CE7-4BF4-D47E-A070-D29BDD3D22E4}"/>
              </a:ext>
            </a:extLst>
          </p:cNvPr>
          <p:cNvSpPr txBox="1"/>
          <p:nvPr/>
        </p:nvSpPr>
        <p:spPr>
          <a:xfrm>
            <a:off x="1571625" y="514350"/>
            <a:ext cx="9058275" cy="33547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libri"/>
                <a:ea typeface="+mn-ea"/>
                <a:cs typeface="+mn-cs"/>
              </a:rPr>
              <a:t>National Day of Remembrance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libri"/>
                <a:ea typeface="+mn-ea"/>
                <a:cs typeface="+mn-cs"/>
              </a:rPr>
              <a:t>For the Unborn</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Local event, Saturday, September 14</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1-2 p.m.</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Sponsored by Care Net Pregnancy Center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of Kittitas County</a:t>
            </a:r>
          </a:p>
        </p:txBody>
      </p:sp>
    </p:spTree>
    <p:extLst>
      <p:ext uri="{BB962C8B-B14F-4D97-AF65-F5344CB8AC3E}">
        <p14:creationId xmlns:p14="http://schemas.microsoft.com/office/powerpoint/2010/main" val="2943478297"/>
      </p:ext>
    </p:extLst>
  </p:cSld>
  <p:clrMapOvr>
    <a:masterClrMapping/>
  </p:clrMapOvr>
  <p:transition spd="med" advTm="10000">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a:extLst>
              <a:ext uri="{FF2B5EF4-FFF2-40B4-BE49-F238E27FC236}">
                <a16:creationId xmlns:a16="http://schemas.microsoft.com/office/drawing/2014/main" id="{BC01D8E0-CD5D-4AD6-994F-22CC0C51DE44}"/>
              </a:ext>
            </a:extLst>
          </p:cNvPr>
          <p:cNvPicPr>
            <a:picLocks noChangeAspect="1" noChangeArrowheads="1"/>
          </p:cNvPicPr>
          <p:nvPr/>
        </p:nvPicPr>
        <p:blipFill>
          <a:blip r:embed="rId3" cstate="print"/>
          <a:srcRect/>
          <a:stretch>
            <a:fillRect/>
          </a:stretch>
        </p:blipFill>
        <p:spPr bwMode="auto">
          <a:xfrm>
            <a:off x="0" y="-381001"/>
            <a:ext cx="12192000" cy="7620001"/>
          </a:xfrm>
          <a:prstGeom prst="rect">
            <a:avLst/>
          </a:prstGeom>
          <a:noFill/>
          <a:ln w="9525">
            <a:noFill/>
            <a:miter lim="800000"/>
            <a:headEnd/>
            <a:tailEnd/>
          </a:ln>
        </p:spPr>
      </p:pic>
      <p:sp>
        <p:nvSpPr>
          <p:cNvPr id="3075" name="Text Box 6"/>
          <p:cNvSpPr txBox="1">
            <a:spLocks noChangeArrowheads="1"/>
          </p:cNvSpPr>
          <p:nvPr/>
        </p:nvSpPr>
        <p:spPr bwMode="auto">
          <a:xfrm>
            <a:off x="2133600" y="1066801"/>
            <a:ext cx="5334000" cy="366713"/>
          </a:xfrm>
          <a:prstGeom prst="rect">
            <a:avLst/>
          </a:prstGeom>
          <a:noFill/>
          <a:ln w="9525">
            <a:noFill/>
            <a:miter lim="800000"/>
            <a:headEnd/>
            <a:tailEnd/>
          </a:ln>
        </p:spPr>
        <p:txBody>
          <a:bodyPr>
            <a:spAutoFit/>
          </a:bodyPr>
          <a:lstStyle/>
          <a:p>
            <a:pPr fontAlgn="base">
              <a:spcBef>
                <a:spcPct val="50000"/>
              </a:spcBef>
              <a:spcAft>
                <a:spcPct val="0"/>
              </a:spcAft>
            </a:pPr>
            <a:endParaRPr lang="en-US" dirty="0">
              <a:solidFill>
                <a:prstClr val="black"/>
              </a:solidFill>
              <a:latin typeface="Arial" charset="0"/>
            </a:endParaRPr>
          </a:p>
        </p:txBody>
      </p:sp>
      <p:sp>
        <p:nvSpPr>
          <p:cNvPr id="3076" name="Rectangle 3"/>
          <p:cNvSpPr>
            <a:spLocks noChangeArrowheads="1"/>
          </p:cNvSpPr>
          <p:nvPr/>
        </p:nvSpPr>
        <p:spPr bwMode="auto">
          <a:xfrm>
            <a:off x="1064711" y="3076569"/>
            <a:ext cx="7227519" cy="2714629"/>
          </a:xfrm>
          <a:prstGeom prst="rect">
            <a:avLst/>
          </a:prstGeom>
          <a:noFill/>
          <a:ln w="9525">
            <a:noFill/>
            <a:miter lim="800000"/>
            <a:headEnd/>
            <a:tailEnd/>
          </a:ln>
        </p:spPr>
        <p:txBody>
          <a:bodyPr anchor="ctr"/>
          <a:lstStyle/>
          <a:p>
            <a:pPr fontAlgn="base">
              <a:spcBef>
                <a:spcPct val="0"/>
              </a:spcBef>
              <a:spcAft>
                <a:spcPct val="0"/>
              </a:spcAft>
            </a:pPr>
            <a:r>
              <a:rPr lang="en-US" sz="3200" b="1" dirty="0">
                <a:solidFill>
                  <a:prstClr val="black"/>
                </a:solidFill>
                <a:latin typeface="Perpetua" pitchFamily="18" charset="0"/>
              </a:rPr>
              <a:t>If you are our guest today, please find a Welcome Slip in a chair-back, fill it out, and drop it into the offering box in the foyer. More info at www.csbcfamily.com!</a:t>
            </a:r>
          </a:p>
        </p:txBody>
      </p:sp>
      <p:sp>
        <p:nvSpPr>
          <p:cNvPr id="3077" name="Rectangle 2"/>
          <p:cNvSpPr>
            <a:spLocks noChangeArrowheads="1"/>
          </p:cNvSpPr>
          <p:nvPr/>
        </p:nvSpPr>
        <p:spPr bwMode="auto">
          <a:xfrm>
            <a:off x="1447800" y="685799"/>
            <a:ext cx="6019800" cy="1295400"/>
          </a:xfrm>
          <a:prstGeom prst="rect">
            <a:avLst/>
          </a:prstGeom>
          <a:noFill/>
          <a:ln w="9525">
            <a:noFill/>
            <a:miter lim="800000"/>
            <a:headEnd/>
            <a:tailEnd/>
          </a:ln>
        </p:spPr>
        <p:txBody>
          <a:bodyPr anchor="ctr"/>
          <a:lstStyle/>
          <a:p>
            <a:pPr algn="ctr" fontAlgn="base">
              <a:spcBef>
                <a:spcPct val="0"/>
              </a:spcBef>
              <a:spcAft>
                <a:spcPct val="0"/>
              </a:spcAft>
            </a:pPr>
            <a:r>
              <a:rPr lang="en-US" sz="8000" b="1" i="1" dirty="0">
                <a:solidFill>
                  <a:prstClr val="black"/>
                </a:solidFill>
                <a:latin typeface="Perpetua" pitchFamily="18" charset="0"/>
              </a:rPr>
              <a:t>WELCOME</a:t>
            </a:r>
          </a:p>
        </p:txBody>
      </p:sp>
      <p:sp>
        <p:nvSpPr>
          <p:cNvPr id="3078" name="Rectangle 2"/>
          <p:cNvSpPr>
            <a:spLocks noChangeArrowheads="1"/>
          </p:cNvSpPr>
          <p:nvPr/>
        </p:nvSpPr>
        <p:spPr bwMode="auto">
          <a:xfrm>
            <a:off x="1625252" y="1607342"/>
            <a:ext cx="6019800" cy="1295400"/>
          </a:xfrm>
          <a:prstGeom prst="rect">
            <a:avLst/>
          </a:prstGeom>
          <a:noFill/>
          <a:ln w="9525">
            <a:noFill/>
            <a:miter lim="800000"/>
            <a:headEnd/>
            <a:tailEnd/>
          </a:ln>
        </p:spPr>
        <p:txBody>
          <a:bodyPr anchor="ctr"/>
          <a:lstStyle/>
          <a:p>
            <a:pPr algn="ctr" fontAlgn="base">
              <a:spcBef>
                <a:spcPct val="0"/>
              </a:spcBef>
              <a:spcAft>
                <a:spcPct val="0"/>
              </a:spcAft>
            </a:pPr>
            <a:r>
              <a:rPr lang="en-US" sz="8000" b="1" i="1" dirty="0">
                <a:solidFill>
                  <a:prstClr val="black"/>
                </a:solidFill>
                <a:latin typeface="Perpetua" pitchFamily="18" charset="0"/>
              </a:rPr>
              <a:t>GUESTS!</a:t>
            </a:r>
          </a:p>
        </p:txBody>
      </p:sp>
    </p:spTree>
  </p:cSld>
  <p:clrMapOvr>
    <a:masterClrMapping/>
  </p:clrMapOvr>
  <mc:AlternateContent xmlns:mc="http://schemas.openxmlformats.org/markup-compatibility/2006" xmlns:p14="http://schemas.microsoft.com/office/powerpoint/2010/main">
    <mc:Choice Requires="p14">
      <p:transition spd="slow" p14:dur="800" advTm="8000">
        <p:fade/>
      </p:transition>
    </mc:Choice>
    <mc:Fallback xmlns="">
      <p:transition spd="slow" advTm="8000">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descr="Grassy meadow field on a sunny day">
            <a:extLst>
              <a:ext uri="{FF2B5EF4-FFF2-40B4-BE49-F238E27FC236}">
                <a16:creationId xmlns:a16="http://schemas.microsoft.com/office/drawing/2014/main" id="{172E1F40-70CE-8C84-1E30-3AE22DD3CE3E}"/>
              </a:ext>
            </a:extLst>
          </p:cNvPr>
          <p:cNvPicPr>
            <a:picLocks noChangeAspect="1"/>
          </p:cNvPicPr>
          <p:nvPr/>
        </p:nvPicPr>
        <p:blipFill>
          <a:blip r:embed="rId3">
            <a:alphaModFix amt="5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100" name="TextBox 11"/>
          <p:cNvSpPr txBox="1">
            <a:spLocks noChangeArrowheads="1"/>
          </p:cNvSpPr>
          <p:nvPr/>
        </p:nvSpPr>
        <p:spPr bwMode="auto">
          <a:xfrm>
            <a:off x="454091" y="2244060"/>
            <a:ext cx="11283818" cy="2369880"/>
          </a:xfrm>
          <a:prstGeom prst="rect">
            <a:avLst/>
          </a:prstGeom>
          <a:noFill/>
          <a:ln w="9525">
            <a:noFill/>
            <a:miter lim="800000"/>
            <a:headEnd/>
            <a:tailEnd/>
          </a:ln>
          <a:effectLst>
            <a:outerShdw dist="17961" dir="2700000" algn="ctr" rotWithShape="0">
              <a:schemeClr val="bg2"/>
            </a:outerShdw>
          </a:effectLst>
        </p:spPr>
        <p:txBody>
          <a:bodyPr wrap="square">
            <a:spAutoFit/>
          </a:bodyPr>
          <a:lstStyle/>
          <a:p>
            <a:pPr marL="0" marR="0" lvl="0" indent="0" algn="ctr" defTabSz="433388" rtl="0" eaLnBrk="1" fontAlgn="auto" latinLnBrk="0" hangingPunct="1">
              <a:lnSpc>
                <a:spcPct val="100000"/>
              </a:lnSpc>
              <a:spcBef>
                <a:spcPts val="0"/>
              </a:spcBef>
              <a:spcAft>
                <a:spcPts val="2400"/>
              </a:spcAft>
              <a:buClrTx/>
              <a:buSzTx/>
              <a:buFontTx/>
              <a:buNone/>
              <a:tabLst>
                <a:tab pos="5319713" algn="l"/>
              </a:tabLst>
              <a:defRPr/>
            </a:pPr>
            <a:r>
              <a:rPr kumimoji="0" lang="en-US" sz="4400" b="1" i="0" u="sng" strike="noStrike" kern="1200" cap="none" spc="10" normalizeH="0" baseline="0" noProof="0" dirty="0">
                <a:ln>
                  <a:noFill/>
                </a:ln>
                <a:solidFill>
                  <a:prstClr val="white"/>
                </a:solidFill>
                <a:effectLst>
                  <a:outerShdw blurRad="50800" dist="38100" algn="l" rotWithShape="0">
                    <a:prstClr val="black">
                      <a:alpha val="40000"/>
                    </a:prstClr>
                  </a:outerShdw>
                </a:effectLst>
                <a:uLnTx/>
                <a:uFillTx/>
                <a:latin typeface="Arial" pitchFamily="34" charset="0"/>
                <a:ea typeface="+mn-ea"/>
                <a:cs typeface="Arial" pitchFamily="34" charset="0"/>
              </a:rPr>
              <a:t>Wednesdays	6:30 p.m.</a:t>
            </a:r>
          </a:p>
          <a:p>
            <a:pPr marL="0" marR="0" lvl="0" indent="0" algn="ctr" defTabSz="457200" rtl="0" eaLnBrk="1" fontAlgn="auto" latinLnBrk="0" hangingPunct="1">
              <a:lnSpc>
                <a:spcPct val="100000"/>
              </a:lnSpc>
              <a:spcBef>
                <a:spcPts val="0"/>
              </a:spcBef>
              <a:spcAft>
                <a:spcPts val="2400"/>
              </a:spcAft>
              <a:buClrTx/>
              <a:buSzTx/>
              <a:buFontTx/>
              <a:buNone/>
              <a:tabLst/>
              <a:defRPr/>
            </a:pPr>
            <a:r>
              <a:rPr kumimoji="0" lang="en-US" sz="3200" b="0" i="0" u="none" strike="noStrike" kern="1200" cap="none" spc="10" normalizeH="0" baseline="0" noProof="0" dirty="0">
                <a:ln>
                  <a:noFill/>
                </a:ln>
                <a:solidFill>
                  <a:prstClr val="white"/>
                </a:solidFill>
                <a:effectLst>
                  <a:outerShdw blurRad="50800" dist="38100" algn="l" rotWithShape="0">
                    <a:prstClr val="black">
                      <a:alpha val="40000"/>
                    </a:prstClr>
                  </a:outerShdw>
                </a:effectLst>
                <a:uLnTx/>
                <a:uFillTx/>
                <a:latin typeface="Arial" pitchFamily="34" charset="0"/>
                <a:ea typeface="+mn-ea"/>
                <a:cs typeface="Arial" pitchFamily="34" charset="0"/>
              </a:rPr>
              <a:t>Prayer Group</a:t>
            </a:r>
          </a:p>
          <a:p>
            <a:pPr marL="0" marR="0" lvl="0" indent="0" algn="ctr" defTabSz="457200" rtl="0" eaLnBrk="1" fontAlgn="auto" latinLnBrk="0" hangingPunct="1">
              <a:lnSpc>
                <a:spcPct val="100000"/>
              </a:lnSpc>
              <a:spcBef>
                <a:spcPts val="0"/>
              </a:spcBef>
              <a:spcAft>
                <a:spcPts val="2400"/>
              </a:spcAft>
              <a:buClrTx/>
              <a:buSzTx/>
              <a:buFontTx/>
              <a:buNone/>
              <a:tabLst/>
              <a:defRPr/>
            </a:pPr>
            <a:r>
              <a:rPr kumimoji="0" lang="en-US" sz="3200" b="0" i="0" u="none" strike="noStrike" kern="1200" cap="none" spc="10" normalizeH="0" baseline="0" noProof="0" dirty="0">
                <a:ln>
                  <a:noFill/>
                </a:ln>
                <a:solidFill>
                  <a:prstClr val="white"/>
                </a:solidFill>
                <a:effectLst>
                  <a:outerShdw blurRad="50800" dist="38100" algn="l" rotWithShape="0">
                    <a:prstClr val="black">
                      <a:alpha val="40000"/>
                    </a:prstClr>
                  </a:outerShdw>
                </a:effectLst>
                <a:uLnTx/>
                <a:uFillTx/>
                <a:latin typeface="Arial" pitchFamily="34" charset="0"/>
                <a:ea typeface="+mn-ea"/>
                <a:cs typeface="Arial" pitchFamily="34" charset="0"/>
              </a:rPr>
              <a:t>Ignition (Youth Group)</a:t>
            </a:r>
          </a:p>
        </p:txBody>
      </p:sp>
    </p:spTree>
    <p:extLst>
      <p:ext uri="{BB962C8B-B14F-4D97-AF65-F5344CB8AC3E}">
        <p14:creationId xmlns:p14="http://schemas.microsoft.com/office/powerpoint/2010/main" val="1670991025"/>
      </p:ext>
    </p:extLst>
  </p:cSld>
  <p:clrMapOvr>
    <a:masterClrMapping/>
  </p:clrMapOvr>
  <mc:AlternateContent xmlns:mc="http://schemas.openxmlformats.org/markup-compatibility/2006" xmlns:p14="http://schemas.microsoft.com/office/powerpoint/2010/main">
    <mc:Choice Requires="p14">
      <p:transition spd="slow" p14:dur="800" advTm="8000">
        <p:fade/>
      </p:transition>
    </mc:Choice>
    <mc:Fallback xmlns="">
      <p:transition spd="slow" advTm="8000">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descr="Grassy meadow field on a sunny day">
            <a:extLst>
              <a:ext uri="{FF2B5EF4-FFF2-40B4-BE49-F238E27FC236}">
                <a16:creationId xmlns:a16="http://schemas.microsoft.com/office/drawing/2014/main" id="{172E1F40-70CE-8C84-1E30-3AE22DD3CE3E}"/>
              </a:ext>
            </a:extLst>
          </p:cNvPr>
          <p:cNvPicPr>
            <a:picLocks noChangeAspect="1"/>
          </p:cNvPicPr>
          <p:nvPr/>
        </p:nvPicPr>
        <p:blipFill>
          <a:blip r:embed="rId3">
            <a:alphaModFix amt="5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100" name="TextBox 11"/>
          <p:cNvSpPr txBox="1">
            <a:spLocks noChangeArrowheads="1"/>
          </p:cNvSpPr>
          <p:nvPr/>
        </p:nvSpPr>
        <p:spPr bwMode="auto">
          <a:xfrm>
            <a:off x="454091" y="2259449"/>
            <a:ext cx="11283818" cy="2339102"/>
          </a:xfrm>
          <a:prstGeom prst="rect">
            <a:avLst/>
          </a:prstGeom>
          <a:noFill/>
          <a:ln w="9525">
            <a:noFill/>
            <a:miter lim="800000"/>
            <a:headEnd/>
            <a:tailEnd/>
          </a:ln>
          <a:effectLst>
            <a:outerShdw dist="17961" dir="2700000" algn="ctr" rotWithShape="0">
              <a:schemeClr val="bg2"/>
            </a:outerShdw>
          </a:effectLst>
        </p:spPr>
        <p:txBody>
          <a:bodyPr wrap="square">
            <a:spAutoFit/>
          </a:bodyPr>
          <a:lstStyle/>
          <a:p>
            <a:pPr marL="0" marR="0" lvl="0" indent="0" algn="ctr" defTabSz="433388" rtl="0" eaLnBrk="1" fontAlgn="auto" latinLnBrk="0" hangingPunct="1">
              <a:lnSpc>
                <a:spcPct val="100000"/>
              </a:lnSpc>
              <a:spcBef>
                <a:spcPts val="0"/>
              </a:spcBef>
              <a:spcAft>
                <a:spcPts val="2400"/>
              </a:spcAft>
              <a:buClrTx/>
              <a:buSzTx/>
              <a:buFontTx/>
              <a:buNone/>
              <a:tabLst>
                <a:tab pos="5319713" algn="l"/>
              </a:tabLst>
              <a:defRPr/>
            </a:pPr>
            <a:r>
              <a:rPr kumimoji="0" lang="en-US" sz="4400" b="1" i="0" u="sng" strike="noStrike" kern="1200" cap="none" spc="10" normalizeH="0" baseline="0" noProof="0" dirty="0">
                <a:ln>
                  <a:noFill/>
                </a:ln>
                <a:solidFill>
                  <a:prstClr val="white"/>
                </a:solidFill>
                <a:effectLst>
                  <a:outerShdw blurRad="50800" dist="38100" algn="l" rotWithShape="0">
                    <a:prstClr val="black">
                      <a:alpha val="40000"/>
                    </a:prstClr>
                  </a:outerShdw>
                </a:effectLst>
                <a:uLnTx/>
                <a:uFillTx/>
                <a:latin typeface="Arial" pitchFamily="34" charset="0"/>
                <a:ea typeface="+mn-ea"/>
                <a:cs typeface="Arial" pitchFamily="34" charset="0"/>
              </a:rPr>
              <a:t>Thursdays	6:00 p.m.</a:t>
            </a:r>
          </a:p>
          <a:p>
            <a:pPr marL="0" marR="0" lvl="0" indent="0" algn="ctr" defTabSz="457200" rtl="0" eaLnBrk="1" fontAlgn="auto" latinLnBrk="0" hangingPunct="1">
              <a:lnSpc>
                <a:spcPct val="100000"/>
              </a:lnSpc>
              <a:spcBef>
                <a:spcPts val="0"/>
              </a:spcBef>
              <a:spcAft>
                <a:spcPts val="2400"/>
              </a:spcAft>
              <a:buClrTx/>
              <a:buSzTx/>
              <a:buFontTx/>
              <a:buNone/>
              <a:tabLst/>
              <a:defRPr/>
            </a:pPr>
            <a:r>
              <a:rPr kumimoji="0" lang="en-US" sz="3200" b="0" i="0" u="none" strike="noStrike" kern="1200" cap="none" spc="10" normalizeH="0" baseline="0" noProof="0" dirty="0">
                <a:ln>
                  <a:noFill/>
                </a:ln>
                <a:solidFill>
                  <a:prstClr val="white"/>
                </a:solidFill>
                <a:effectLst>
                  <a:outerShdw blurRad="50800" dist="38100" algn="l" rotWithShape="0">
                    <a:prstClr val="black">
                      <a:alpha val="40000"/>
                    </a:prstClr>
                  </a:outerShdw>
                </a:effectLst>
                <a:uLnTx/>
                <a:uFillTx/>
                <a:latin typeface="Arial" pitchFamily="34" charset="0"/>
                <a:ea typeface="+mn-ea"/>
                <a:cs typeface="Arial" pitchFamily="34" charset="0"/>
              </a:rPr>
              <a:t>Summer Sizzle (Collegiate/Young Adults) </a:t>
            </a:r>
          </a:p>
          <a:p>
            <a:pPr marL="0" marR="0" lvl="0" indent="0" algn="ctr" defTabSz="914400" rtl="0" eaLnBrk="1" fontAlgn="auto" latinLnBrk="0" hangingPunct="1">
              <a:lnSpc>
                <a:spcPct val="100000"/>
              </a:lnSpc>
              <a:spcBef>
                <a:spcPts val="0"/>
              </a:spcBef>
              <a:spcAft>
                <a:spcPts val="500"/>
              </a:spcAft>
              <a:buClrTx/>
              <a:buSzTx/>
              <a:buFontTx/>
              <a:buNone/>
              <a:tabLst/>
              <a:defRPr/>
            </a:pPr>
            <a:endParaRPr kumimoji="0" lang="en-US" sz="30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745335153"/>
      </p:ext>
    </p:extLst>
  </p:cSld>
  <p:clrMapOvr>
    <a:masterClrMapping/>
  </p:clrMapOvr>
  <mc:AlternateContent xmlns:mc="http://schemas.openxmlformats.org/markup-compatibility/2006" xmlns:p14="http://schemas.microsoft.com/office/powerpoint/2010/main">
    <mc:Choice Requires="p14">
      <p:transition spd="slow" p14:dur="800" advTm="8000">
        <p:fade/>
      </p:transition>
    </mc:Choice>
    <mc:Fallback xmlns="">
      <p:transition spd="slow" advTm="8000">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descr="Grassy meadow field on a sunny day">
            <a:extLst>
              <a:ext uri="{FF2B5EF4-FFF2-40B4-BE49-F238E27FC236}">
                <a16:creationId xmlns:a16="http://schemas.microsoft.com/office/drawing/2014/main" id="{A3B53186-7172-5D43-C4DA-362433A25FB0}"/>
              </a:ext>
            </a:extLst>
          </p:cNvPr>
          <p:cNvPicPr>
            <a:picLocks noChangeAspect="1"/>
          </p:cNvPicPr>
          <p:nvPr/>
        </p:nvPicPr>
        <p:blipFill>
          <a:blip r:embed="rId3">
            <a:alphaModFix amt="5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100" name="TextBox 11"/>
          <p:cNvSpPr txBox="1">
            <a:spLocks noChangeArrowheads="1"/>
          </p:cNvSpPr>
          <p:nvPr/>
        </p:nvSpPr>
        <p:spPr bwMode="auto">
          <a:xfrm>
            <a:off x="454091" y="2274838"/>
            <a:ext cx="11283818" cy="2339102"/>
          </a:xfrm>
          <a:prstGeom prst="rect">
            <a:avLst/>
          </a:prstGeom>
          <a:noFill/>
          <a:ln w="9525">
            <a:noFill/>
            <a:miter lim="800000"/>
            <a:headEnd/>
            <a:tailEnd/>
          </a:ln>
          <a:effectLst>
            <a:outerShdw dist="17961" dir="2700000" algn="ctr" rotWithShape="0">
              <a:schemeClr val="bg2"/>
            </a:outerShdw>
          </a:effectLst>
        </p:spPr>
        <p:txBody>
          <a:bodyPr wrap="square">
            <a:spAutoFit/>
          </a:bodyPr>
          <a:lstStyle/>
          <a:p>
            <a:pPr marL="0" marR="0" lvl="0" indent="0" algn="ctr" defTabSz="457200" rtl="0" eaLnBrk="1" fontAlgn="auto" latinLnBrk="0" hangingPunct="1">
              <a:lnSpc>
                <a:spcPct val="100000"/>
              </a:lnSpc>
              <a:spcBef>
                <a:spcPts val="0"/>
              </a:spcBef>
              <a:spcAft>
                <a:spcPts val="2400"/>
              </a:spcAft>
              <a:buClrTx/>
              <a:buSzTx/>
              <a:buFontTx/>
              <a:buNone/>
              <a:tabLst>
                <a:tab pos="5143500" algn="l"/>
              </a:tabLst>
              <a:defRPr/>
            </a:pPr>
            <a:r>
              <a:rPr kumimoji="0" lang="en-US" sz="4400" b="1" i="0" u="sng" strike="noStrike" kern="1200" cap="none" spc="10" normalizeH="0" baseline="0" noProof="0" dirty="0">
                <a:ln>
                  <a:noFill/>
                </a:ln>
                <a:solidFill>
                  <a:prstClr val="white"/>
                </a:solidFill>
                <a:effectLst>
                  <a:outerShdw blurRad="50800" dist="38100" algn="l" rotWithShape="0">
                    <a:prstClr val="black">
                      <a:alpha val="40000"/>
                    </a:prstClr>
                  </a:outerShdw>
                </a:effectLst>
                <a:uLnTx/>
                <a:uFillTx/>
                <a:latin typeface="Arial" pitchFamily="34" charset="0"/>
                <a:ea typeface="+mn-ea"/>
                <a:cs typeface="Arial" pitchFamily="34" charset="0"/>
              </a:rPr>
              <a:t>Fridays	4:30 </a:t>
            </a:r>
            <a:r>
              <a:rPr kumimoji="0" lang="en-US" sz="4400" b="1" i="0" u="sng" strike="noStrike" kern="1200" cap="none" spc="10" normalizeH="0" baseline="0" noProof="0">
                <a:ln>
                  <a:noFill/>
                </a:ln>
                <a:solidFill>
                  <a:prstClr val="white"/>
                </a:solidFill>
                <a:effectLst>
                  <a:outerShdw blurRad="50800" dist="38100" algn="l" rotWithShape="0">
                    <a:prstClr val="black">
                      <a:alpha val="40000"/>
                    </a:prstClr>
                  </a:outerShdw>
                </a:effectLst>
                <a:uLnTx/>
                <a:uFillTx/>
                <a:latin typeface="Arial" pitchFamily="34" charset="0"/>
                <a:ea typeface="+mn-ea"/>
                <a:cs typeface="Arial" pitchFamily="34" charset="0"/>
              </a:rPr>
              <a:t>p.m.</a:t>
            </a:r>
            <a:endParaRPr kumimoji="0" lang="en-US" sz="4400" b="1" i="0" u="sng" strike="noStrike" kern="1200" cap="none" spc="10" normalizeH="0" baseline="0" noProof="0" dirty="0">
              <a:ln>
                <a:noFill/>
              </a:ln>
              <a:solidFill>
                <a:prstClr val="white"/>
              </a:solidFill>
              <a:effectLst>
                <a:outerShdw blurRad="50800" dist="38100" algn="l" rotWithShape="0">
                  <a:prstClr val="black">
                    <a:alpha val="40000"/>
                  </a:prstClr>
                </a:outerShdw>
              </a:effectLst>
              <a:uLnTx/>
              <a:uFillTx/>
              <a:latin typeface="Arial" pitchFamily="34" charset="0"/>
              <a:ea typeface="+mn-ea"/>
              <a:cs typeface="Arial" pitchFamily="34" charset="0"/>
            </a:endParaRPr>
          </a:p>
          <a:p>
            <a:pPr marL="0" marR="0" lvl="0" indent="0" algn="ctr" defTabSz="457200" rtl="0" eaLnBrk="1" fontAlgn="auto" latinLnBrk="0" hangingPunct="1">
              <a:lnSpc>
                <a:spcPct val="100000"/>
              </a:lnSpc>
              <a:spcBef>
                <a:spcPts val="0"/>
              </a:spcBef>
              <a:spcAft>
                <a:spcPts val="2400"/>
              </a:spcAft>
              <a:buClrTx/>
              <a:buSzTx/>
              <a:buFontTx/>
              <a:buNone/>
              <a:tabLst/>
              <a:defRPr/>
            </a:pPr>
            <a:r>
              <a:rPr kumimoji="0" lang="en-US" sz="3200" b="0" i="0" u="none" strike="noStrike" kern="1200" cap="none" spc="10" normalizeH="0" baseline="0" noProof="0" dirty="0">
                <a:ln>
                  <a:noFill/>
                </a:ln>
                <a:solidFill>
                  <a:prstClr val="white"/>
                </a:solidFill>
                <a:effectLst>
                  <a:outerShdw blurRad="50800" dist="38100" algn="l" rotWithShape="0">
                    <a:prstClr val="black">
                      <a:alpha val="40000"/>
                    </a:prstClr>
                  </a:outerShdw>
                </a:effectLst>
                <a:uLnTx/>
                <a:uFillTx/>
                <a:latin typeface="Arial" pitchFamily="34" charset="0"/>
                <a:ea typeface="+mn-ea"/>
                <a:cs typeface="Arial" pitchFamily="34" charset="0"/>
              </a:rPr>
              <a:t>LIFE Group</a:t>
            </a:r>
          </a:p>
          <a:p>
            <a:pPr marL="0" marR="0" lvl="0" indent="0" algn="ctr" defTabSz="914400" rtl="0" eaLnBrk="1" fontAlgn="auto" latinLnBrk="0" hangingPunct="1">
              <a:lnSpc>
                <a:spcPct val="100000"/>
              </a:lnSpc>
              <a:spcBef>
                <a:spcPts val="0"/>
              </a:spcBef>
              <a:spcAft>
                <a:spcPts val="500"/>
              </a:spcAft>
              <a:buClrTx/>
              <a:buSzTx/>
              <a:buFontTx/>
              <a:buNone/>
              <a:tabLst/>
              <a:defRPr/>
            </a:pPr>
            <a:endParaRPr kumimoji="0" lang="en-US" sz="30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3074577722"/>
      </p:ext>
    </p:extLst>
  </p:cSld>
  <p:clrMapOvr>
    <a:masterClrMapping/>
  </p:clrMapOvr>
  <mc:AlternateContent xmlns:mc="http://schemas.openxmlformats.org/markup-compatibility/2006" xmlns:p14="http://schemas.microsoft.com/office/powerpoint/2010/main">
    <mc:Choice Requires="p14">
      <p:transition spd="slow" p14:dur="800" advTm="8000">
        <p:fade/>
      </p:transition>
    </mc:Choice>
    <mc:Fallback xmlns="">
      <p:transition spd="slow" advTm="8000">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Grassy meadow field on a sunny day">
            <a:extLst>
              <a:ext uri="{FF2B5EF4-FFF2-40B4-BE49-F238E27FC236}">
                <a16:creationId xmlns:a16="http://schemas.microsoft.com/office/drawing/2014/main" id="{3DC77479-AF35-E967-8D4D-FB5E17090B5C}"/>
              </a:ext>
            </a:extLst>
          </p:cNvPr>
          <p:cNvPicPr>
            <a:picLocks noChangeAspect="1"/>
          </p:cNvPicPr>
          <p:nvPr/>
        </p:nvPicPr>
        <p:blipFill>
          <a:blip r:embed="rId2">
            <a:alphaModFix amt="5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146629" y="685800"/>
            <a:ext cx="9936054" cy="1151965"/>
          </a:xfrm>
        </p:spPr>
        <p:txBody>
          <a:bodyPr>
            <a:noAutofit/>
          </a:bodyPr>
          <a:lstStyle/>
          <a:p>
            <a:r>
              <a:rPr lang="en-US" sz="9600" dirty="0">
                <a:solidFill>
                  <a:schemeClr val="bg1"/>
                </a:solidFill>
                <a:effectLst>
                  <a:outerShdw blurRad="50800" dist="38100" algn="l" rotWithShape="0">
                    <a:prstClr val="black">
                      <a:alpha val="40000"/>
                    </a:prstClr>
                  </a:outerShdw>
                </a:effectLst>
                <a:latin typeface="Aldhabi" panose="01000000000000000000" pitchFamily="2" charset="-78"/>
                <a:cs typeface="Aldhabi" panose="01000000000000000000" pitchFamily="2" charset="-78"/>
              </a:rPr>
              <a:t>Keep on Praying!</a:t>
            </a:r>
          </a:p>
        </p:txBody>
      </p:sp>
      <p:sp>
        <p:nvSpPr>
          <p:cNvPr id="3" name="Content Placeholder 2"/>
          <p:cNvSpPr>
            <a:spLocks noGrp="1"/>
          </p:cNvSpPr>
          <p:nvPr>
            <p:ph idx="1"/>
          </p:nvPr>
        </p:nvSpPr>
        <p:spPr>
          <a:xfrm>
            <a:off x="1524001" y="2063396"/>
            <a:ext cx="8877300" cy="1744516"/>
          </a:xfrm>
        </p:spPr>
        <p:txBody>
          <a:bodyPr>
            <a:noAutofit/>
          </a:bodyPr>
          <a:lstStyle/>
          <a:p>
            <a:pPr marL="0" indent="0">
              <a:lnSpc>
                <a:spcPct val="100000"/>
              </a:lnSpc>
              <a:buNone/>
            </a:pPr>
            <a:r>
              <a:rPr lang="en-US" sz="4800" cap="none" dirty="0">
                <a:solidFill>
                  <a:schemeClr val="bg1"/>
                </a:solidFill>
                <a:effectLst>
                  <a:outerShdw blurRad="38100" dist="38100" dir="2700000" algn="tl">
                    <a:srgbClr val="000000">
                      <a:alpha val="43137"/>
                    </a:srgbClr>
                  </a:outerShdw>
                </a:effectLst>
                <a:latin typeface="Aldhabi" panose="01000000000000000000" pitchFamily="2" charset="-78"/>
                <a:cs typeface="Aldhabi" panose="01000000000000000000" pitchFamily="2" charset="-78"/>
              </a:rPr>
              <a:t>If you would like to receive </a:t>
            </a:r>
            <a:r>
              <a:rPr lang="en-US" sz="4800" i="1" cap="none" dirty="0">
                <a:solidFill>
                  <a:schemeClr val="bg1"/>
                </a:solidFill>
                <a:effectLst>
                  <a:outerShdw blurRad="38100" dist="38100" dir="2700000" algn="tl">
                    <a:srgbClr val="000000">
                      <a:alpha val="43137"/>
                    </a:srgbClr>
                  </a:outerShdw>
                </a:effectLst>
                <a:latin typeface="Aldhabi" panose="01000000000000000000" pitchFamily="2" charset="-78"/>
                <a:cs typeface="Aldhabi" panose="01000000000000000000" pitchFamily="2" charset="-78"/>
              </a:rPr>
              <a:t>PrayerNet Today </a:t>
            </a:r>
            <a:r>
              <a:rPr lang="en-US" sz="4800" cap="none" dirty="0">
                <a:solidFill>
                  <a:schemeClr val="bg1"/>
                </a:solidFill>
                <a:effectLst>
                  <a:outerShdw blurRad="38100" dist="38100" dir="2700000" algn="tl">
                    <a:srgbClr val="000000">
                      <a:alpha val="43137"/>
                    </a:srgbClr>
                  </a:outerShdw>
                </a:effectLst>
                <a:latin typeface="Aldhabi" panose="01000000000000000000" pitchFamily="2" charset="-78"/>
                <a:cs typeface="Aldhabi" panose="01000000000000000000" pitchFamily="2" charset="-78"/>
              </a:rPr>
              <a:t>emails, send us a request at </a:t>
            </a:r>
            <a:r>
              <a:rPr lang="en-US" sz="4800" cap="none" dirty="0">
                <a:solidFill>
                  <a:schemeClr val="bg1"/>
                </a:solidFill>
                <a:effectLst>
                  <a:outerShdw blurRad="38100" dist="38100" dir="2700000" algn="tl">
                    <a:srgbClr val="000000">
                      <a:alpha val="43137"/>
                    </a:srgbClr>
                  </a:outerShdw>
                </a:effectLst>
                <a:latin typeface="Aldhabi" panose="01000000000000000000" pitchFamily="2" charset="-78"/>
                <a:cs typeface="Aldhabi" panose="01000000000000000000" pitchFamily="2" charset="-78"/>
                <a:hlinkClick r:id="rId3">
                  <a:extLst>
                    <a:ext uri="{A12FA001-AC4F-418D-AE19-62706E023703}">
                      <ahyp:hlinkClr xmlns:ahyp="http://schemas.microsoft.com/office/drawing/2018/hyperlinkcolor" val="tx"/>
                    </a:ext>
                  </a:extLst>
                </a:hlinkClick>
              </a:rPr>
              <a:t>prayer@csbcfamily.com</a:t>
            </a:r>
            <a:r>
              <a:rPr lang="en-US" sz="4800" cap="none" dirty="0">
                <a:solidFill>
                  <a:schemeClr val="bg1"/>
                </a:solidFill>
                <a:effectLst>
                  <a:outerShdw blurRad="38100" dist="38100" dir="2700000" algn="tl">
                    <a:srgbClr val="000000">
                      <a:alpha val="43137"/>
                    </a:srgbClr>
                  </a:outerShdw>
                </a:effectLst>
                <a:latin typeface="Aldhabi" panose="01000000000000000000" pitchFamily="2" charset="-78"/>
                <a:cs typeface="Aldhabi" panose="01000000000000000000" pitchFamily="2" charset="-78"/>
              </a:rPr>
              <a:t>.</a:t>
            </a:r>
          </a:p>
        </p:txBody>
      </p:sp>
      <p:sp>
        <p:nvSpPr>
          <p:cNvPr id="5" name="TextBox 4">
            <a:extLst>
              <a:ext uri="{FF2B5EF4-FFF2-40B4-BE49-F238E27FC236}">
                <a16:creationId xmlns:a16="http://schemas.microsoft.com/office/drawing/2014/main" id="{207E1F36-6FD5-484C-9313-B3E0E4640B6F}"/>
              </a:ext>
            </a:extLst>
          </p:cNvPr>
          <p:cNvSpPr txBox="1"/>
          <p:nvPr/>
        </p:nvSpPr>
        <p:spPr>
          <a:xfrm>
            <a:off x="1524001" y="4180908"/>
            <a:ext cx="8623673" cy="1205458"/>
          </a:xfrm>
          <a:prstGeom prst="rect">
            <a:avLst/>
          </a:prstGeom>
          <a:noFill/>
        </p:spPr>
        <p:txBody>
          <a:bodyPr wrap="square">
            <a:spAutoFit/>
          </a:bodyPr>
          <a:lstStyle/>
          <a:p>
            <a:pPr marL="228600" marR="0" lvl="0" indent="0" algn="l" defTabSz="914400" rtl="0" eaLnBrk="1" fontAlgn="auto" latinLnBrk="0" hangingPunct="1">
              <a:lnSpc>
                <a:spcPct val="100000"/>
              </a:lnSpc>
              <a:spcBef>
                <a:spcPts val="1000"/>
              </a:spcBef>
              <a:spcAft>
                <a:spcPts val="0"/>
              </a:spcAft>
              <a:buClr>
                <a:srgbClr val="B80E0F"/>
              </a:buClr>
              <a:buSzPct val="160000"/>
              <a:buFont typeface="Arial" panose="020B0604020202020204" pitchFamily="34" charset="0"/>
              <a:buNone/>
              <a:tabLst/>
              <a:defRPr/>
            </a:pPr>
            <a:r>
              <a:rPr kumimoji="0" lang="en-US" sz="3200" b="1" i="0" u="none" strike="noStrike" kern="1200" cap="none" spc="0" normalizeH="0" baseline="0" noProof="0" dirty="0">
                <a:ln>
                  <a:noFill/>
                </a:ln>
                <a:solidFill>
                  <a:schemeClr val="bg1"/>
                </a:solidFill>
                <a:effectLst>
                  <a:outerShdw blurRad="38100" dist="38100" dir="2700000" algn="tl">
                    <a:prstClr val="white">
                      <a:alpha val="43000"/>
                    </a:prstClr>
                  </a:outerShdw>
                </a:effectLst>
                <a:uLnTx/>
                <a:uFillTx/>
                <a:latin typeface="Abadi" panose="020B0604020104020204" pitchFamily="34" charset="0"/>
                <a:ea typeface="+mn-ea"/>
                <a:cs typeface="+mn-cs"/>
              </a:rPr>
              <a:t>Stay connected:	</a:t>
            </a:r>
            <a:r>
              <a:rPr kumimoji="0" lang="en-US" sz="3200" b="0" i="0" u="none" strike="noStrike" kern="1200" cap="none" spc="0" normalizeH="0" baseline="0" noProof="0" dirty="0">
                <a:ln>
                  <a:noFill/>
                </a:ln>
                <a:solidFill>
                  <a:schemeClr val="bg1"/>
                </a:solidFill>
                <a:effectLst>
                  <a:outerShdw blurRad="38100" dist="38100" dir="2700000" algn="tl">
                    <a:prstClr val="white">
                      <a:alpha val="43000"/>
                    </a:prstClr>
                  </a:outerShdw>
                </a:effectLst>
                <a:uLnTx/>
                <a:uFillTx/>
                <a:latin typeface="Abadi" panose="020B0604020104020204" pitchFamily="34" charset="0"/>
                <a:ea typeface="+mn-ea"/>
                <a:cs typeface="+mn-cs"/>
              </a:rPr>
              <a:t>www.csbcfamily.com</a:t>
            </a:r>
          </a:p>
          <a:p>
            <a:pPr marL="228600" marR="0" lvl="0" indent="0" algn="l" defTabSz="914400" rtl="0" eaLnBrk="1" fontAlgn="auto" latinLnBrk="0" hangingPunct="1">
              <a:lnSpc>
                <a:spcPct val="100000"/>
              </a:lnSpc>
              <a:spcBef>
                <a:spcPts val="1000"/>
              </a:spcBef>
              <a:spcAft>
                <a:spcPts val="0"/>
              </a:spcAft>
              <a:buClr>
                <a:srgbClr val="B80E0F"/>
              </a:buClr>
              <a:buSzPct val="160000"/>
              <a:buFont typeface="Arial" panose="020B0604020202020204" pitchFamily="34" charset="0"/>
              <a:buNone/>
              <a:tabLst/>
              <a:defRPr/>
            </a:pPr>
            <a:r>
              <a:rPr kumimoji="0" lang="en-US" sz="3200" b="0" i="0" u="none" strike="noStrike" kern="1200" cap="none" spc="0" normalizeH="0" baseline="0" noProof="0" dirty="0">
                <a:ln>
                  <a:noFill/>
                </a:ln>
                <a:solidFill>
                  <a:schemeClr val="bg1"/>
                </a:solidFill>
                <a:effectLst>
                  <a:outerShdw blurRad="38100" dist="38100" dir="2700000" algn="tl">
                    <a:prstClr val="white">
                      <a:alpha val="43000"/>
                    </a:prstClr>
                  </a:outerShdw>
                </a:effectLst>
                <a:uLnTx/>
                <a:uFillTx/>
                <a:latin typeface="Abadi" panose="020B0604020104020204" pitchFamily="34" charset="0"/>
                <a:ea typeface="+mn-ea"/>
                <a:cs typeface="+mn-cs"/>
              </a:rPr>
              <a:t>				Find us on Facebook</a:t>
            </a:r>
          </a:p>
        </p:txBody>
      </p:sp>
    </p:spTree>
    <p:extLst>
      <p:ext uri="{BB962C8B-B14F-4D97-AF65-F5344CB8AC3E}">
        <p14:creationId xmlns:p14="http://schemas.microsoft.com/office/powerpoint/2010/main" val="1090733451"/>
      </p:ext>
    </p:extLst>
  </p:cSld>
  <p:clrMapOvr>
    <a:masterClrMapping/>
  </p:clrMapOvr>
  <mc:AlternateContent xmlns:mc="http://schemas.openxmlformats.org/markup-compatibility/2006" xmlns:p14="http://schemas.microsoft.com/office/powerpoint/2010/main">
    <mc:Choice Requires="p14">
      <p:transition spd="slow" p14:dur="800" advTm="8000">
        <p:fade/>
      </p:transition>
    </mc:Choice>
    <mc:Fallback xmlns="">
      <p:transition spd="slow" advTm="8000">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descr="Grassy meadow field on a sunny day">
            <a:extLst>
              <a:ext uri="{FF2B5EF4-FFF2-40B4-BE49-F238E27FC236}">
                <a16:creationId xmlns:a16="http://schemas.microsoft.com/office/drawing/2014/main" id="{A7EA0962-0115-3B63-BFBB-73F118EC0588}"/>
              </a:ext>
            </a:extLst>
          </p:cNvPr>
          <p:cNvPicPr>
            <a:picLocks noChangeAspect="1"/>
          </p:cNvPicPr>
          <p:nvPr/>
        </p:nvPicPr>
        <p:blipFill>
          <a:blip r:embed="rId2">
            <a:alphaModFix amt="5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B04DE19F-B145-41BC-8283-81AE1CBF30D7}"/>
              </a:ext>
            </a:extLst>
          </p:cNvPr>
          <p:cNvSpPr txBox="1"/>
          <p:nvPr/>
        </p:nvSpPr>
        <p:spPr>
          <a:xfrm>
            <a:off x="540132" y="1197620"/>
            <a:ext cx="11111736" cy="44627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800" spc="10" dirty="0">
                <a:solidFill>
                  <a:schemeClr val="bg1"/>
                </a:solidFill>
                <a:effectLst>
                  <a:outerShdw blurRad="50800" dist="38100" algn="l" rotWithShape="0">
                    <a:prstClr val="black">
                      <a:alpha val="40000"/>
                    </a:prstClr>
                  </a:outerShdw>
                </a:effectLst>
                <a:latin typeface="Arial" pitchFamily="34" charset="0"/>
                <a:cs typeface="Arial" pitchFamily="34" charset="0"/>
              </a:rPr>
              <a:t>Giving Options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spc="10" dirty="0">
                <a:solidFill>
                  <a:schemeClr val="bg1"/>
                </a:solidFill>
                <a:effectLst>
                  <a:outerShdw blurRad="50800" dist="38100" algn="l" rotWithShape="0">
                    <a:prstClr val="black">
                      <a:alpha val="40000"/>
                    </a:prstClr>
                  </a:outerShdw>
                </a:effectLst>
                <a:latin typeface="Arial" pitchFamily="34" charset="0"/>
                <a:cs typeface="Arial" pitchFamily="34" charset="0"/>
              </a:rPr>
              <a:t>(Thank you for supporting this ministry!)</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3200" spc="10" dirty="0">
              <a:solidFill>
                <a:schemeClr val="bg1"/>
              </a:solidFill>
              <a:effectLst>
                <a:outerShdw blurRad="50800" dist="38100" algn="l" rotWithShape="0">
                  <a:prstClr val="black">
                    <a:alpha val="40000"/>
                  </a:prstClr>
                </a:outerShdw>
              </a:effectLst>
              <a:latin typeface="Arial" pitchFamily="34" charset="0"/>
              <a:cs typeface="Arial"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1" spc="10" dirty="0">
                <a:solidFill>
                  <a:schemeClr val="bg1"/>
                </a:solidFill>
                <a:effectLst>
                  <a:outerShdw blurRad="50800" dist="38100" algn="l" rotWithShape="0">
                    <a:prstClr val="black">
                      <a:alpha val="40000"/>
                    </a:prstClr>
                  </a:outerShdw>
                </a:effectLst>
                <a:latin typeface="Arial" pitchFamily="34" charset="0"/>
                <a:cs typeface="Arial" pitchFamily="34" charset="0"/>
              </a:rPr>
              <a:t>Mail: </a:t>
            </a:r>
            <a:r>
              <a:rPr lang="en-US" sz="3600" spc="10" dirty="0">
                <a:solidFill>
                  <a:schemeClr val="bg1"/>
                </a:solidFill>
                <a:effectLst>
                  <a:outerShdw blurRad="50800" dist="38100" algn="l" rotWithShape="0">
                    <a:prstClr val="black">
                      <a:alpha val="40000"/>
                    </a:prstClr>
                  </a:outerShdw>
                </a:effectLst>
                <a:latin typeface="Arial" pitchFamily="34" charset="0"/>
                <a:cs typeface="Arial" pitchFamily="34" charset="0"/>
              </a:rPr>
              <a:t>609 N. Chestnut St. Ellensburg, 98926</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3600" spc="10" dirty="0">
              <a:solidFill>
                <a:schemeClr val="bg1"/>
              </a:solidFill>
              <a:effectLst>
                <a:outerShdw blurRad="50800" dist="38100" algn="l" rotWithShape="0">
                  <a:prstClr val="black">
                    <a:alpha val="40000"/>
                  </a:prstClr>
                </a:outerShdw>
              </a:effectLst>
              <a:latin typeface="Arial" pitchFamily="34" charset="0"/>
              <a:cs typeface="Arial"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1" spc="10" dirty="0">
                <a:solidFill>
                  <a:schemeClr val="bg1"/>
                </a:solidFill>
                <a:effectLst>
                  <a:outerShdw blurRad="50800" dist="38100" algn="l" rotWithShape="0">
                    <a:prstClr val="black">
                      <a:alpha val="40000"/>
                    </a:prstClr>
                  </a:outerShdw>
                </a:effectLst>
                <a:latin typeface="Arial" pitchFamily="34" charset="0"/>
                <a:cs typeface="Arial" pitchFamily="34" charset="0"/>
              </a:rPr>
              <a:t>Online: </a:t>
            </a:r>
            <a:r>
              <a:rPr lang="en-US" sz="3600" spc="10" dirty="0">
                <a:solidFill>
                  <a:schemeClr val="bg1"/>
                </a:solidFill>
                <a:effectLst>
                  <a:outerShdw blurRad="50800" dist="38100" algn="l" rotWithShape="0">
                    <a:prstClr val="black">
                      <a:alpha val="40000"/>
                    </a:prstClr>
                  </a:outerShdw>
                </a:effectLst>
                <a:latin typeface="Arial" pitchFamily="34" charset="0"/>
                <a:cs typeface="Arial" pitchFamily="34" charset="0"/>
              </a:rPr>
              <a:t>www.csbcfamily.com</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3600" spc="10" dirty="0">
              <a:solidFill>
                <a:schemeClr val="bg1"/>
              </a:solidFill>
              <a:effectLst>
                <a:outerShdw blurRad="50800" dist="38100" algn="l" rotWithShape="0">
                  <a:prstClr val="black">
                    <a:alpha val="40000"/>
                  </a:prstClr>
                </a:outerShdw>
              </a:effectLst>
              <a:latin typeface="Arial" pitchFamily="34" charset="0"/>
              <a:cs typeface="Arial"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1" spc="10" dirty="0">
                <a:solidFill>
                  <a:schemeClr val="bg1"/>
                </a:solidFill>
                <a:effectLst>
                  <a:outerShdw blurRad="50800" dist="38100" algn="l" rotWithShape="0">
                    <a:prstClr val="black">
                      <a:alpha val="40000"/>
                    </a:prstClr>
                  </a:outerShdw>
                </a:effectLst>
                <a:latin typeface="Arial" pitchFamily="34" charset="0"/>
                <a:cs typeface="Arial" pitchFamily="34" charset="0"/>
              </a:rPr>
              <a:t>In Person: </a:t>
            </a:r>
            <a:r>
              <a:rPr lang="en-US" sz="3600" spc="10" dirty="0">
                <a:solidFill>
                  <a:schemeClr val="bg1"/>
                </a:solidFill>
                <a:effectLst>
                  <a:outerShdw blurRad="50800" dist="38100" algn="l" rotWithShape="0">
                    <a:prstClr val="black">
                      <a:alpha val="40000"/>
                    </a:prstClr>
                  </a:outerShdw>
                </a:effectLst>
                <a:latin typeface="Arial" pitchFamily="34" charset="0"/>
                <a:cs typeface="Arial" pitchFamily="34" charset="0"/>
              </a:rPr>
              <a:t>Offering Box in lobby</a:t>
            </a:r>
          </a:p>
        </p:txBody>
      </p:sp>
    </p:spTree>
    <p:extLst>
      <p:ext uri="{BB962C8B-B14F-4D97-AF65-F5344CB8AC3E}">
        <p14:creationId xmlns:p14="http://schemas.microsoft.com/office/powerpoint/2010/main" val="4011072351"/>
      </p:ext>
    </p:extLst>
  </p:cSld>
  <p:clrMapOvr>
    <a:masterClrMapping/>
  </p:clrMapOvr>
  <mc:AlternateContent xmlns:mc="http://schemas.openxmlformats.org/markup-compatibility/2006" xmlns:p14="http://schemas.microsoft.com/office/powerpoint/2010/main">
    <mc:Choice Requires="p14">
      <p:transition spd="slow" p14:dur="800" advTm="10000">
        <p:fade/>
      </p:transition>
    </mc:Choice>
    <mc:Fallback xmlns="">
      <p:transition spd="slow" advTm="10000">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CD30350-2D67-754D-8C20-54C4DD48849E}"/>
              </a:ext>
            </a:extLst>
          </p:cNvPr>
          <p:cNvSpPr txBox="1"/>
          <p:nvPr/>
        </p:nvSpPr>
        <p:spPr>
          <a:xfrm>
            <a:off x="828715" y="520511"/>
            <a:ext cx="9048750" cy="58169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Bradley Hand ITC" panose="03070402050302030203" pitchFamily="66" charset="0"/>
                <a:ea typeface="+mn-ea"/>
                <a:cs typeface="+mn-cs"/>
              </a:rPr>
              <a:t>Women’s Retreat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Mystical Woods Smooth Script" panose="020F0502020204030204" pitchFamily="2" charset="0"/>
                <a:ea typeface="+mn-ea"/>
                <a:cs typeface="+mn-cs"/>
              </a:rPr>
              <a:t>Remember Your Joy!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Bradley Hand ITC" panose="03070402050302030203" pitchFamily="66" charset="0"/>
                <a:ea typeface="+mn-ea"/>
                <a:cs typeface="+mn-cs"/>
              </a:rPr>
              <a:t>October 4-6, 2024</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dirty="0">
              <a:ln>
                <a:noFill/>
              </a:ln>
              <a:solidFill>
                <a:prstClr val="black"/>
              </a:solidFill>
              <a:effectLst/>
              <a:uLnTx/>
              <a:uFillTx/>
              <a:latin typeface="Bradley Hand ITC" panose="03070402050302030203" pitchFamily="66"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Bradley Hand ITC" panose="03070402050302030203" pitchFamily="66" charset="0"/>
                <a:ea typeface="+mn-ea"/>
                <a:cs typeface="+mn-cs"/>
              </a:rPr>
              <a:t>Total cost: $165</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Bradley Hand ITC" panose="03070402050302030203" pitchFamily="66" charset="0"/>
                <a:ea typeface="+mn-ea"/>
                <a:cs typeface="+mn-cs"/>
              </a:rPr>
              <a:t>Non-refundable deposit: $25</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Bradley Hand ITC" panose="03070402050302030203" pitchFamily="66" charset="0"/>
                <a:ea typeface="+mn-ea"/>
                <a:cs typeface="+mn-cs"/>
              </a:rPr>
              <a:t>Only 30 spots available!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Bradley Hand ITC" panose="03070402050302030203" pitchFamily="66" charset="0"/>
                <a:ea typeface="+mn-ea"/>
                <a:cs typeface="+mn-cs"/>
              </a:rPr>
              <a:t>(Saturday only option: $55)</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1" i="0" u="none" strike="noStrike" kern="1200" cap="none" spc="0" normalizeH="0" baseline="0" noProof="0" dirty="0">
              <a:ln>
                <a:noFill/>
              </a:ln>
              <a:solidFill>
                <a:prstClr val="black"/>
              </a:solidFill>
              <a:effectLst/>
              <a:uLnTx/>
              <a:uFillTx/>
              <a:latin typeface="Bradley Hand ITC" panose="03070402050302030203" pitchFamily="66" charset="0"/>
              <a:ea typeface="+mn-ea"/>
              <a:cs typeface="+mn-cs"/>
            </a:endParaRPr>
          </a:p>
        </p:txBody>
      </p:sp>
      <p:pic>
        <p:nvPicPr>
          <p:cNvPr id="1026" name="Picture 2" descr="Download Warehousing Clipart Flowers - Single Flower Clip Art - Png Download (#113491) - PinClipart">
            <a:extLst>
              <a:ext uri="{FF2B5EF4-FFF2-40B4-BE49-F238E27FC236}">
                <a16:creationId xmlns:a16="http://schemas.microsoft.com/office/drawing/2014/main" id="{E1C3A962-707C-31D4-B626-D5E63DC3B0B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77465" y="1213038"/>
            <a:ext cx="1673185" cy="3943350"/>
          </a:xfrm>
          <a:prstGeom prst="rect">
            <a:avLst/>
          </a:prstGeom>
          <a:noFill/>
        </p:spPr>
      </p:pic>
    </p:spTree>
    <p:extLst>
      <p:ext uri="{BB962C8B-B14F-4D97-AF65-F5344CB8AC3E}">
        <p14:creationId xmlns:p14="http://schemas.microsoft.com/office/powerpoint/2010/main" val="3361500240"/>
      </p:ext>
    </p:extLst>
  </p:cSld>
  <p:clrMapOvr>
    <a:masterClrMapping/>
  </p:clrMapOvr>
  <mc:AlternateContent xmlns:mc="http://schemas.openxmlformats.org/markup-compatibility/2006" xmlns:p14="http://schemas.microsoft.com/office/powerpoint/2010/main">
    <mc:Choice Requires="p14">
      <p:transition spd="slow" p14:dur="5000" advTm="10000"/>
    </mc:Choice>
    <mc:Fallback xmlns="">
      <p:transition spd="slow" advTm="1000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D7B6173-1D58-48E2-83CF-37350F315F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0" name="Rectangle 9">
            <a:extLst>
              <a:ext uri="{FF2B5EF4-FFF2-40B4-BE49-F238E27FC236}">
                <a16:creationId xmlns:a16="http://schemas.microsoft.com/office/drawing/2014/main" id="{3E4CBDBB-4FBD-4B9E-BD01-054A81D431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12" name="Picture 11">
            <a:extLst>
              <a:ext uri="{FF2B5EF4-FFF2-40B4-BE49-F238E27FC236}">
                <a16:creationId xmlns:a16="http://schemas.microsoft.com/office/drawing/2014/main" id="{B01A6F03-171F-40B2-8B2C-A061B89241F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88952" cy="6862380"/>
          </a:xfrm>
          <a:prstGeom prst="rect">
            <a:avLst/>
          </a:prstGeom>
        </p:spPr>
      </p:pic>
      <p:sp>
        <p:nvSpPr>
          <p:cNvPr id="14" name="Rectangle 13">
            <a:extLst>
              <a:ext uri="{FF2B5EF4-FFF2-40B4-BE49-F238E27FC236}">
                <a16:creationId xmlns:a16="http://schemas.microsoft.com/office/drawing/2014/main" id="{72C4834C-B602-4125-8264-BD0D55A588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6" name="Rectangle 15">
            <a:extLst>
              <a:ext uri="{FF2B5EF4-FFF2-40B4-BE49-F238E27FC236}">
                <a16:creationId xmlns:a16="http://schemas.microsoft.com/office/drawing/2014/main" id="{53172EE5-132F-4DD4-8855-4DBBD9C346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95844" y="1110000"/>
            <a:ext cx="10195740" cy="4629235"/>
          </a:xfrm>
          <a:prstGeom prst="rect">
            <a:avLst/>
          </a:prstGeom>
          <a:solidFill>
            <a:schemeClr val="bg1"/>
          </a:solid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w="22225">
                <a:solidFill>
                  <a:srgbClr val="297FD5"/>
                </a:solidFill>
                <a:prstDash val="solid"/>
              </a:ln>
              <a:solidFill>
                <a:srgbClr val="297FD5">
                  <a:lumMod val="40000"/>
                  <a:lumOff val="60000"/>
                </a:srgbClr>
              </a:solidFill>
              <a:effectLst/>
              <a:uLnTx/>
              <a:uFillTx/>
              <a:latin typeface="Calibri"/>
              <a:ea typeface="+mn-ea"/>
              <a:cs typeface="+mn-cs"/>
            </a:endParaRPr>
          </a:p>
        </p:txBody>
      </p:sp>
      <p:sp>
        <p:nvSpPr>
          <p:cNvPr id="2" name="Title 1">
            <a:extLst>
              <a:ext uri="{FF2B5EF4-FFF2-40B4-BE49-F238E27FC236}">
                <a16:creationId xmlns:a16="http://schemas.microsoft.com/office/drawing/2014/main" id="{85901E13-A693-678D-188A-C0B08874AA40}"/>
              </a:ext>
            </a:extLst>
          </p:cNvPr>
          <p:cNvSpPr>
            <a:spLocks noGrp="1"/>
          </p:cNvSpPr>
          <p:nvPr>
            <p:ph type="title"/>
          </p:nvPr>
        </p:nvSpPr>
        <p:spPr>
          <a:xfrm>
            <a:off x="1998875" y="1302871"/>
            <a:ext cx="8188026" cy="1028182"/>
          </a:xfrm>
        </p:spPr>
        <p:txBody>
          <a:bodyPr anchor="b">
            <a:normAutofit/>
          </a:bodyPr>
          <a:lstStyle/>
          <a:p>
            <a:r>
              <a:rPr lang="en-US" sz="4800" dirty="0"/>
              <a:t>Youth Rodeo Parking Report</a:t>
            </a:r>
          </a:p>
        </p:txBody>
      </p:sp>
      <p:pic>
        <p:nvPicPr>
          <p:cNvPr id="5" name="Content Placeholder 4" descr="A picture containing clipart&#10;&#10;Description automatically generated">
            <a:extLst>
              <a:ext uri="{FF2B5EF4-FFF2-40B4-BE49-F238E27FC236}">
                <a16:creationId xmlns:a16="http://schemas.microsoft.com/office/drawing/2014/main" id="{AA230559-97AD-CED3-E821-04E6DE3C2521}"/>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055161" y="2880749"/>
            <a:ext cx="2795446" cy="2308789"/>
          </a:xfrm>
        </p:spPr>
      </p:pic>
      <p:sp>
        <p:nvSpPr>
          <p:cNvPr id="11" name="Content Placeholder 2">
            <a:extLst>
              <a:ext uri="{FF2B5EF4-FFF2-40B4-BE49-F238E27FC236}">
                <a16:creationId xmlns:a16="http://schemas.microsoft.com/office/drawing/2014/main" id="{443EE87A-EF3D-76A7-4AEF-822EA4C3CB7A}"/>
              </a:ext>
            </a:extLst>
          </p:cNvPr>
          <p:cNvSpPr txBox="1">
            <a:spLocks/>
          </p:cNvSpPr>
          <p:nvPr/>
        </p:nvSpPr>
        <p:spPr bwMode="auto">
          <a:xfrm>
            <a:off x="5429251" y="2835434"/>
            <a:ext cx="5003896" cy="2308789"/>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0" fontAlgn="base" latinLnBrk="0" hangingPunct="0">
              <a:lnSpc>
                <a:spcPct val="90000"/>
              </a:lnSpc>
              <a:spcBef>
                <a:spcPct val="20000"/>
              </a:spcBef>
              <a:spcAft>
                <a:spcPct val="0"/>
              </a:spcAft>
              <a:buClrTx/>
              <a:buSzTx/>
              <a:buFont typeface="Arial" pitchFamily="34" charset="0"/>
              <a:buNone/>
              <a:tabLst/>
              <a:defRPr/>
            </a:pPr>
            <a:r>
              <a:rPr kumimoji="0" lang="en-US" sz="3200" b="0" i="0" u="none" strike="noStrike" kern="1200" cap="none" spc="0" normalizeH="0" baseline="0" noProof="0" dirty="0">
                <a:ln>
                  <a:noFill/>
                </a:ln>
                <a:solidFill>
                  <a:prstClr val="black"/>
                </a:solidFill>
                <a:effectLst/>
                <a:uLnTx/>
                <a:uFillTx/>
                <a:latin typeface="Calibri"/>
                <a:ea typeface="+mn-ea"/>
                <a:cs typeface="+mn-cs"/>
              </a:rPr>
              <a:t>Thank you to all who prayed and especially to those who volunteered! We raised over $6,800 this year!</a:t>
            </a:r>
          </a:p>
        </p:txBody>
      </p:sp>
    </p:spTree>
    <p:extLst>
      <p:ext uri="{BB962C8B-B14F-4D97-AF65-F5344CB8AC3E}">
        <p14:creationId xmlns:p14="http://schemas.microsoft.com/office/powerpoint/2010/main" val="1005328521"/>
      </p:ext>
    </p:extLst>
  </p:cSld>
  <p:clrMapOvr>
    <a:masterClrMapping/>
  </p:clrMapOvr>
  <p:transition spd="med" advTm="8000">
    <p:fade/>
  </p:transition>
</p:sld>
</file>

<file path=ppt/theme/theme1.xml><?xml version="1.0" encoding="utf-8"?>
<a:theme xmlns:a="http://schemas.openxmlformats.org/drawingml/2006/main" name="1_Office Theme">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7921</TotalTime>
  <Words>374</Words>
  <Application>Microsoft Office PowerPoint</Application>
  <PresentationFormat>Widescreen</PresentationFormat>
  <Paragraphs>51</Paragraphs>
  <Slides>12</Slides>
  <Notes>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12</vt:i4>
      </vt:variant>
    </vt:vector>
  </HeadingPairs>
  <TitlesOfParts>
    <vt:vector size="20" baseType="lpstr">
      <vt:lpstr>Abadi</vt:lpstr>
      <vt:lpstr>Aldhabi</vt:lpstr>
      <vt:lpstr>Arial</vt:lpstr>
      <vt:lpstr>Bradley Hand ITC</vt:lpstr>
      <vt:lpstr>Calibri</vt:lpstr>
      <vt:lpstr>Mystical Woods Smooth Script</vt:lpstr>
      <vt:lpstr>Perpetua</vt:lpstr>
      <vt:lpstr>1_Office Theme</vt:lpstr>
      <vt:lpstr>PowerPoint Presentation</vt:lpstr>
      <vt:lpstr>PowerPoint Presentation</vt:lpstr>
      <vt:lpstr>PowerPoint Presentation</vt:lpstr>
      <vt:lpstr>PowerPoint Presentation</vt:lpstr>
      <vt:lpstr>PowerPoint Presentation</vt:lpstr>
      <vt:lpstr>Keep on Praying!</vt:lpstr>
      <vt:lpstr>PowerPoint Presentation</vt:lpstr>
      <vt:lpstr>PowerPoint Presentation</vt:lpstr>
      <vt:lpstr>Youth Rodeo Parking Report</vt:lpstr>
      <vt:lpstr>NW Impact Offering</vt:lpstr>
      <vt:lpstr>Men’s Breakfast This Saturday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Chestnut Street Baptist Church</dc:creator>
  <cp:lastModifiedBy>Chestnut Street Baptist Church</cp:lastModifiedBy>
  <cp:revision>109</cp:revision>
  <dcterms:created xsi:type="dcterms:W3CDTF">2021-01-29T18:57:44Z</dcterms:created>
  <dcterms:modified xsi:type="dcterms:W3CDTF">2024-09-05T23:28:33Z</dcterms:modified>
</cp:coreProperties>
</file>