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  <p:sldMasterId id="2147483821" r:id="rId2"/>
    <p:sldMasterId id="2147483838" r:id="rId3"/>
  </p:sldMasterIdLst>
  <p:notesMasterIdLst>
    <p:notesMasterId r:id="rId15"/>
  </p:notesMasterIdLst>
  <p:sldIdLst>
    <p:sldId id="1713" r:id="rId4"/>
    <p:sldId id="2417" r:id="rId5"/>
    <p:sldId id="2427" r:id="rId6"/>
    <p:sldId id="2428" r:id="rId7"/>
    <p:sldId id="2448" r:id="rId8"/>
    <p:sldId id="2449" r:id="rId9"/>
    <p:sldId id="2484" r:id="rId10"/>
    <p:sldId id="2476" r:id="rId11"/>
    <p:sldId id="2479" r:id="rId12"/>
    <p:sldId id="2481" r:id="rId13"/>
    <p:sldId id="2483" r:id="rId14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C1E1074-A427-4123-A0AD-2B650B8BAE2E}">
          <p14:sldIdLst>
            <p14:sldId id="1713"/>
            <p14:sldId id="2417"/>
            <p14:sldId id="2427"/>
            <p14:sldId id="2428"/>
            <p14:sldId id="2448"/>
            <p14:sldId id="2449"/>
            <p14:sldId id="2484"/>
            <p14:sldId id="2476"/>
            <p14:sldId id="2479"/>
            <p14:sldId id="2481"/>
            <p14:sldId id="24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777777"/>
    <a:srgbClr val="F1D665"/>
    <a:srgbClr val="14148C"/>
    <a:srgbClr val="2460BB"/>
    <a:srgbClr val="2344A9"/>
    <a:srgbClr val="1A2093"/>
    <a:srgbClr val="1F349F"/>
    <a:srgbClr val="1E2E9C"/>
    <a:srgbClr val="515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24" autoAdjust="0"/>
    <p:restoredTop sz="94694"/>
  </p:normalViewPr>
  <p:slideViewPr>
    <p:cSldViewPr snapToGrid="0">
      <p:cViewPr varScale="1">
        <p:scale>
          <a:sx n="78" d="100"/>
          <a:sy n="78" d="100"/>
        </p:scale>
        <p:origin x="112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06C120A-824C-4716-B529-2BE186C492C0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FF560C9-858B-47EC-A428-9A4826476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22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4024251" y="8918880"/>
            <a:ext cx="3078626" cy="46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49" tIns="47125" rIns="94249" bIns="47125" anchor="b"/>
          <a:lstStyle/>
          <a:p>
            <a:pPr algn="r" defTabSz="924916" fontAlgn="base">
              <a:spcBef>
                <a:spcPct val="0"/>
              </a:spcBef>
              <a:spcAft>
                <a:spcPct val="0"/>
              </a:spcAft>
              <a:defRPr/>
            </a:pPr>
            <a:fld id="{4A7C3CFE-28DD-4873-A1DC-9BA84E3C1EDD}" type="slidenum">
              <a:rPr lang="en-US" sz="1200">
                <a:solidFill>
                  <a:srgbClr val="000000"/>
                </a:solidFill>
                <a:latin typeface="Arial" charset="0"/>
              </a:rPr>
              <a:pPr algn="r" defTabSz="924916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06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756F7-02EC-704E-8164-7C81A982F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66EC6818-2F07-9B4E-24A6-190028C92E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62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848F0-561B-48F9-B9F5-2572DAF099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62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C5D36577-9C99-7F48-D555-AB74A8B698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F2BB9959-DF51-316C-83EC-63BE26D11E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279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7C550-5AE6-7693-7432-2C94AB10D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2B6728FD-0929-B26A-6E2F-E32F6E7048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62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848F0-561B-48F9-B9F5-2572DAF099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62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421C32C6-1783-6742-3948-AAD4784655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8997F4E0-C94E-2D3E-49BD-6D84AD4AD3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951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95E56-904C-E25D-C238-5905AB611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64BD1874-A694-1A05-0936-3FAFFA0E5F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62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848F0-561B-48F9-B9F5-2572DAF099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62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C5248322-9CAF-27E5-96CE-96CA0CD10B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60CEE550-56D3-9B7C-2D75-0B905DB7C7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35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6A910-A23F-7449-FAEC-0742A7D4F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49EB0EEC-1ACE-A565-F0E2-4E61908E9F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62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848F0-561B-48F9-B9F5-2572DAF099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62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9230E0DB-EFEE-BC75-77D4-ED93933240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0EF8F6FC-3FF6-51D3-1919-E53C953196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329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4D81D-D78A-CBAB-5130-C270AE45B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964A409F-DCF9-1EE5-A5EE-A42A207A72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62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848F0-561B-48F9-B9F5-2572DAF099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62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B4F75024-7DBE-ADA4-C83A-9168A29226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A7FB6135-B2F4-AA0E-AD19-986C75915A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058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B789-9520-DFF7-1FFA-0B1C62CFA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69144E-E5A0-8C44-CB28-DAE2DA1E9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3AD59-9207-3BBF-5142-FC0025397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0C7387-2B79-4D33-BA4C-33B9CBEE35CC}" type="datetimeFigureOut">
              <a:rPr lang="en-US" smtClean="0"/>
              <a:pPr>
                <a:defRPr/>
              </a:pPr>
              <a:t>4/10/2026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2185-061E-80F6-192C-14B48D9E1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3E6A2-3CFF-B13C-0832-A9A0BBAE4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1DD3B-692C-4E20-8180-6792F962AC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1588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59515-0028-85C8-3297-2486B4AEF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C032B3-6F90-CCB4-4CE8-3BAF0E91C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703EB-0361-007F-7B6A-3A9AB9EB2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CA5FDF-F2D8-445C-B285-488FA93D5986}" type="datetimeFigureOut">
              <a:rPr lang="en-US" smtClean="0"/>
              <a:pPr>
                <a:defRPr/>
              </a:pPr>
              <a:t>4/10/2026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6C283-C034-5F0B-DA49-18A9425F6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F5126-CB2F-12C3-1A17-6BE1EE7F2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AB7E6-BDA9-415B-A168-23238EEB5D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0926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138792-618E-7FDA-25F4-ED8D3AFF4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3640B4-34E2-D39B-3307-38BF53617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86BD0-96DC-1FE8-C2D3-4E559F148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5277B-022B-4131-B642-9567A157649D}" type="datetimeFigureOut">
              <a:rPr lang="en-US" smtClean="0"/>
              <a:pPr>
                <a:defRPr/>
              </a:pPr>
              <a:t>4/10/2026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F1DAE-0C8A-9786-03BA-978B3E02F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9B4E8-59F5-8DC1-55AE-AE6491196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2A82A-FF5C-4F36-B4FD-1210C1153E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99779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0C7387-2B79-4D33-BA4C-33B9CBEE35CC}" type="datetimeFigureOut">
              <a:rPr lang="en-US" smtClean="0"/>
              <a:pPr>
                <a:defRPr/>
              </a:pPr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1DD3B-692C-4E20-8180-6792F962AC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705712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678A08-52D4-4C48-8E0B-3E3F9A40EA90}" type="datetimeFigureOut">
              <a:rPr lang="en-US" smtClean="0"/>
              <a:pPr>
                <a:defRPr/>
              </a:pPr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EBFAD-978E-4083-AFB2-613376037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73476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E1B07E-41D6-48B5-947B-D694B2BF5213}" type="datetimeFigureOut">
              <a:rPr lang="en-US" smtClean="0"/>
              <a:pPr>
                <a:defRPr/>
              </a:pPr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E74EC-5580-4DE4-9D73-FE8661182D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176007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CA4C35-7412-43E3-9ACE-17026430CD34}" type="datetimeFigureOut">
              <a:rPr lang="en-US" smtClean="0"/>
              <a:pPr>
                <a:defRPr/>
              </a:pPr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6C1FD-2059-42FF-8731-A07699DC3D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896347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F672A9-1041-4106-B5A3-DC133BF80DEC}" type="datetimeFigureOut">
              <a:rPr lang="en-US" smtClean="0"/>
              <a:pPr>
                <a:defRPr/>
              </a:pPr>
              <a:t>4/10/2026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0A282-52D8-46C6-8D9E-CFD4407613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913778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FD5BE3-6FC5-4F86-8EE2-C9647A8956C6}" type="datetimeFigureOut">
              <a:rPr lang="en-US" smtClean="0"/>
              <a:pPr>
                <a:defRPr/>
              </a:pPr>
              <a:t>4/10/2026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ADDB2-1139-403E-B093-2D2EB7AA05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262943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D4367-3E12-4264-94AD-26B688A32C1E}" type="datetimeFigureOut">
              <a:rPr lang="en-US" smtClean="0"/>
              <a:pPr>
                <a:defRPr/>
              </a:pPr>
              <a:t>4/10/2026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57890-ACE6-4A43-855C-4FBB26BC2D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007561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98E29-5088-49D8-AF29-B0A41AAB1498}" type="datetimeFigureOut">
              <a:rPr lang="en-US" smtClean="0"/>
              <a:pPr>
                <a:defRPr/>
              </a:pPr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73292-E7F9-4528-A949-ADBC669D2E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71836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B696F-0E37-A7AF-1C08-209C563BF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1332D-D4D8-527F-4EA9-E6A2DDFAC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D7C7F-C017-AF54-24FA-7D2F77DD6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678A08-52D4-4C48-8E0B-3E3F9A40EA90}" type="datetimeFigureOut">
              <a:rPr lang="en-US" smtClean="0"/>
              <a:pPr>
                <a:defRPr/>
              </a:pPr>
              <a:t>4/10/2026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77681-172A-8E3E-7444-4CA3E4605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2BF17-AC42-2E7E-1117-989A1CFF1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EBFAD-978E-4083-AFB2-613376037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770680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624405-2DA6-48EB-8960-424C832794EC}" type="datetimeFigureOut">
              <a:rPr lang="en-US" smtClean="0"/>
              <a:pPr>
                <a:defRPr/>
              </a:pPr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B5EFA-F2AC-4753-A975-F1FA0F7A04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289243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609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1968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1458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43916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0662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CA5FDF-F2D8-445C-B285-488FA93D5986}" type="datetimeFigureOut">
              <a:rPr lang="en-US" smtClean="0"/>
              <a:pPr>
                <a:defRPr/>
              </a:pPr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AB7E6-BDA9-415B-A168-23238EEB5D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432723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5277B-022B-4131-B642-9567A157649D}" type="datetimeFigureOut">
              <a:rPr lang="en-US" smtClean="0"/>
              <a:pPr>
                <a:defRPr/>
              </a:pPr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2A82A-FF5C-4F36-B4FD-1210C1153E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147460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0C7387-2B79-4D33-BA4C-33B9CBEE35CC}" type="datetimeFigureOut">
              <a:rPr lang="en-US" smtClean="0"/>
              <a:pPr>
                <a:defRPr/>
              </a:pPr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pPr>
              <a:defRPr/>
            </a:pPr>
            <a:fld id="{36A1DD3B-692C-4E20-8180-6792F962AC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19739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678A08-52D4-4C48-8E0B-3E3F9A40EA90}" type="datetimeFigureOut">
              <a:rPr lang="en-US" smtClean="0"/>
              <a:pPr>
                <a:defRPr/>
              </a:pPr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EBFAD-978E-4083-AFB2-613376037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63670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853F4-212F-E7CF-6DD8-CED560E4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62FD6-2D25-7467-6217-F6825CAC6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CB39F-0CD1-75E3-FAEB-FC82CB723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E1B07E-41D6-48B5-947B-D694B2BF5213}" type="datetimeFigureOut">
              <a:rPr lang="en-US" smtClean="0"/>
              <a:pPr>
                <a:defRPr/>
              </a:pPr>
              <a:t>4/10/2026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FFA2A-1FCA-A7B7-670B-68D59686F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8158D-2954-16A5-F251-5C90123BA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E74EC-5580-4DE4-9D73-FE8661182D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586490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E1B07E-41D6-48B5-947B-D694B2BF5213}" type="datetimeFigureOut">
              <a:rPr lang="en-US" smtClean="0"/>
              <a:pPr>
                <a:defRPr/>
              </a:pPr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E74EC-5580-4DE4-9D73-FE8661182D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516449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CA4C35-7412-43E3-9ACE-17026430CD34}" type="datetimeFigureOut">
              <a:rPr lang="en-US" smtClean="0"/>
              <a:pPr>
                <a:defRPr/>
              </a:pPr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6C1FD-2059-42FF-8731-A07699DC3D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037457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F672A9-1041-4106-B5A3-DC133BF80DEC}" type="datetimeFigureOut">
              <a:rPr lang="en-US" smtClean="0"/>
              <a:pPr>
                <a:defRPr/>
              </a:pPr>
              <a:t>4/10/2026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0A282-52D8-46C6-8D9E-CFD4407613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123907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FD5BE3-6FC5-4F86-8EE2-C9647A8956C6}" type="datetimeFigureOut">
              <a:rPr lang="en-US" smtClean="0"/>
              <a:pPr>
                <a:defRPr/>
              </a:pPr>
              <a:t>4/10/2026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ADDB2-1139-403E-B093-2D2EB7AA05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729556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D4367-3E12-4264-94AD-26B688A32C1E}" type="datetimeFigureOut">
              <a:rPr lang="en-US" smtClean="0"/>
              <a:pPr>
                <a:defRPr/>
              </a:pPr>
              <a:t>4/10/2026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57890-ACE6-4A43-855C-4FBB26BC2D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556270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98E29-5088-49D8-AF29-B0A41AAB1498}" type="datetimeFigureOut">
              <a:rPr lang="en-US" smtClean="0"/>
              <a:pPr>
                <a:defRPr/>
              </a:pPr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73292-E7F9-4528-A949-ADBC669D2E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639417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3624405-2DA6-48EB-8960-424C832794EC}" type="datetimeFigureOut">
              <a:rPr lang="en-US" smtClean="0"/>
              <a:pPr>
                <a:defRPr/>
              </a:pPr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B5EFA-F2AC-4753-A975-F1FA0F7A04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046239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CA5FDF-F2D8-445C-B285-488FA93D5986}" type="datetimeFigureOut">
              <a:rPr lang="en-US" smtClean="0"/>
              <a:pPr>
                <a:defRPr/>
              </a:pPr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AB7E6-BDA9-415B-A168-23238EEB5D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260021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5277B-022B-4131-B642-9567A157649D}" type="datetimeFigureOut">
              <a:rPr lang="en-US" smtClean="0"/>
              <a:pPr>
                <a:defRPr/>
              </a:pPr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2A82A-FF5C-4F36-B4FD-1210C1153E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03096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92413-9AE8-B264-0FFF-D645582E4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34369-67D6-97BE-D8C3-617CA7716A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168E51-6B78-F101-98F6-6F3C105F1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D1A982-CCF2-4D89-2871-166B2D45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CA4C35-7412-43E3-9ACE-17026430CD34}" type="datetimeFigureOut">
              <a:rPr lang="en-US" smtClean="0"/>
              <a:pPr>
                <a:defRPr/>
              </a:pPr>
              <a:t>4/10/2026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0F8C2-E6D7-0BE4-CCF4-FD1C2A3C4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F0B48-13FC-62CE-675C-9A5893F6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6C1FD-2059-42FF-8731-A07699DC3D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50036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51F9D-A7AB-CA08-FDF8-82236C3E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9B7BA-D594-87B2-A118-212C5ED0A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CF2899-CD96-BE0D-DE78-3ED36E260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6BBDD9-E9CF-AAC8-763B-C17AEFF956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BD19BD-A429-D493-A93C-3137F2799F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62B7A8-084C-3B65-42D7-311B2474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F672A9-1041-4106-B5A3-DC133BF80DEC}" type="datetimeFigureOut">
              <a:rPr lang="en-US" smtClean="0"/>
              <a:pPr>
                <a:defRPr/>
              </a:pPr>
              <a:t>4/10/2026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AEB4B-1F0F-3348-7CA4-BAB74FA50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39BFBF-7BE0-7493-30C7-EE154BC06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0A282-52D8-46C6-8D9E-CFD4407613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9821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8A805-6D99-C13B-4C56-828773630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DEF98-A044-FA73-1D06-C0C4CA87E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FD5BE3-6FC5-4F86-8EE2-C9647A8956C6}" type="datetimeFigureOut">
              <a:rPr lang="en-US" smtClean="0"/>
              <a:pPr>
                <a:defRPr/>
              </a:pPr>
              <a:t>4/10/2026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37A83C-8112-6AFA-A1D0-247D22B5B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F0C3F-F720-8555-4F30-D73F63B12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ADDB2-1139-403E-B093-2D2EB7AA05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10430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AF810A-6C61-1C7F-7F8A-C45F56F50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D4367-3E12-4264-94AD-26B688A32C1E}" type="datetimeFigureOut">
              <a:rPr lang="en-US" smtClean="0"/>
              <a:pPr>
                <a:defRPr/>
              </a:pPr>
              <a:t>4/10/2026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79A020-3A7F-2D21-6BC9-6AE9D8E13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FC206-327C-EAE7-6896-CC93F7531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57890-ACE6-4A43-855C-4FBB26BC2D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25653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3ED1E-E517-7285-3AA0-C9941BD93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EC888-6FF0-51B5-F6F9-16D87EC92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DC34CC-7A7C-BBC8-47D6-B9AB8E2741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EF6C57-DA02-6200-ADB5-40397EB3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98E29-5088-49D8-AF29-B0A41AAB1498}" type="datetimeFigureOut">
              <a:rPr lang="en-US" smtClean="0"/>
              <a:pPr>
                <a:defRPr/>
              </a:pPr>
              <a:t>4/10/2026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9EDE4-DBD3-BDD4-589B-BFC1F55E3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2FAA6-6F81-CA6F-5A42-DFEC2D938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73292-E7F9-4528-A949-ADBC669D2E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86046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AB169-819B-A7D6-F480-3D1776091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BCC4BF-F189-F2FE-611F-9662652257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10D9A-EF74-C124-4DB3-F98A4B3AA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7F15C-0FD3-42FE-E50A-D51CFEA09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624405-2DA6-48EB-8960-424C832794EC}" type="datetimeFigureOut">
              <a:rPr lang="en-US" smtClean="0"/>
              <a:pPr>
                <a:defRPr/>
              </a:pPr>
              <a:t>4/10/2026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A22E1-D8EF-7190-1935-E41768FB6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9CB6D-6026-620D-DC96-EF5259953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B5EFA-F2AC-4753-A975-F1FA0F7A04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11211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734F80-3D19-3BC0-A1B5-467D0841C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8E09AE-E2FC-1D5B-FAC6-8D00CD73D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C39DE-89FE-AA90-5B72-88C8E3B23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4/10/2026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2DF08-80BF-72C9-BDE4-968400DFC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4B99E-A631-8729-0A1A-815FDDAB3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4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98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</p:sldLayoutIdLst>
  <p:transition spd="med">
    <p:fad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61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lusmood.com/foyer-ideas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nimalia-life.club/qa/pictures/annual-church-meetin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pl/photo/1179800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wcc.hawaii.edu/Chorus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1001"/>
            <a:ext cx="12192000" cy="762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2133600" y="1066801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1866900" y="671514"/>
            <a:ext cx="5867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i="1" dirty="0">
                <a:solidFill>
                  <a:prstClr val="black"/>
                </a:solidFill>
                <a:latin typeface="Perpetua" pitchFamily="18" charset="0"/>
              </a:rPr>
              <a:t>Chestnut Street </a:t>
            </a:r>
            <a:br>
              <a:rPr lang="en-US" sz="4800" b="1" i="1" dirty="0">
                <a:solidFill>
                  <a:prstClr val="black"/>
                </a:solidFill>
                <a:latin typeface="Perpetua" pitchFamily="18" charset="0"/>
              </a:rPr>
            </a:br>
            <a:r>
              <a:rPr lang="en-US" sz="4800" b="1" i="1" dirty="0">
                <a:solidFill>
                  <a:prstClr val="black"/>
                </a:solidFill>
                <a:latin typeface="Perpetua" pitchFamily="18" charset="0"/>
              </a:rPr>
              <a:t>Baptist Church</a:t>
            </a:r>
          </a:p>
        </p:txBody>
      </p:sp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1950720" y="4738684"/>
            <a:ext cx="525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Perpetua" pitchFamily="18" charset="0"/>
              </a:rPr>
              <a:t>Lead Pastor Frank R. Johnson</a:t>
            </a:r>
            <a:br>
              <a:rPr lang="en-US" sz="2800" b="1" dirty="0">
                <a:solidFill>
                  <a:prstClr val="black"/>
                </a:solidFill>
                <a:latin typeface="Perpetua" pitchFamily="18" charset="0"/>
              </a:rPr>
            </a:br>
            <a:r>
              <a:rPr lang="en-US" sz="2800" b="1" dirty="0">
                <a:solidFill>
                  <a:prstClr val="black"/>
                </a:solidFill>
                <a:latin typeface="Perpetua" pitchFamily="18" charset="0"/>
              </a:rPr>
              <a:t>Associate Pastor Jeremy Johnson</a:t>
            </a:r>
          </a:p>
        </p:txBody>
      </p:sp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1645920" y="1995487"/>
            <a:ext cx="5867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500" dirty="0">
                <a:solidFill>
                  <a:prstClr val="black"/>
                </a:solidFill>
                <a:latin typeface="Perpetua" pitchFamily="18" charset="0"/>
              </a:rPr>
              <a:t>Welcome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AF6ED9-514B-81C0-7510-E1C6E95EA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304" y="76201"/>
            <a:ext cx="4440495" cy="140172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Annual Walk for Life for Care 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920B8-64F9-BCE9-2D87-6663B46BD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203" y="1785256"/>
            <a:ext cx="4440495" cy="4996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Join us on May 2 for the Walk for Life around the track at Morgan Middle School. Sign up to participate and start collecting sponsors now.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On separate note, </a:t>
            </a:r>
            <a:r>
              <a:rPr lang="en-US" sz="2400" dirty="0">
                <a:solidFill>
                  <a:schemeClr val="bg1"/>
                </a:solidFill>
              </a:rPr>
              <a:t>they have found a </a:t>
            </a:r>
            <a:r>
              <a:rPr lang="en-US" sz="2400" b="1" dirty="0">
                <a:solidFill>
                  <a:schemeClr val="bg1"/>
                </a:solidFill>
              </a:rPr>
              <a:t>traveling</a:t>
            </a:r>
            <a:r>
              <a:rPr lang="en-US" sz="2400" dirty="0">
                <a:solidFill>
                  <a:schemeClr val="bg1"/>
                </a:solidFill>
              </a:rPr>
              <a:t> nurse to fill in for May &amp; June. Praise God!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See bulletin for information on housing need. 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46CB91-DD12-672F-A27A-0452500BD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582" y="1024193"/>
            <a:ext cx="2477114" cy="24771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65AB53-2B3B-575C-34F7-68F40A7A572B}"/>
              </a:ext>
            </a:extLst>
          </p:cNvPr>
          <p:cNvSpPr txBox="1"/>
          <p:nvPr/>
        </p:nvSpPr>
        <p:spPr>
          <a:xfrm>
            <a:off x="5767438" y="1477920"/>
            <a:ext cx="3186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Use the QR Code on the right to register or contribute to this campaign.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ED1E7E2-E508-0E84-8EF6-96B0E070B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068" y="4035407"/>
            <a:ext cx="6721563" cy="188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5994"/>
      </p:ext>
    </p:extLst>
  </p:cSld>
  <p:clrMapOvr>
    <a:masterClrMapping/>
  </p:clrMapOvr>
  <p:transition spd="med" advTm="12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419CA0-BFB4-4390-AB8F-5DBFCA45D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F4C623-16D7-4722-8EFB-A5B0E3BC0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9DD91A7-83B6-330E-FFF9-4C69D9165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Foyer Art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6E9C81-ACBE-459E-A7D5-2BB824B68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5609D-BFFC-4465-6A76-98E3A0C04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/>
          </a:bodyPr>
          <a:lstStyle/>
          <a:p>
            <a:r>
              <a:rPr lang="en-US" sz="2400" dirty="0"/>
              <a:t>Next quarter, May through August, we want to do a variety of art in the foyer.</a:t>
            </a:r>
          </a:p>
          <a:p>
            <a:r>
              <a:rPr lang="en-US" sz="2400" dirty="0"/>
              <a:t>Participants should bring a piece of framed piece of painting or photo or any piece of art </a:t>
            </a:r>
            <a:r>
              <a:rPr lang="en-US" sz="2400" b="1" i="1" u="sng" dirty="0"/>
              <a:t>ready to hang</a:t>
            </a:r>
            <a:r>
              <a:rPr lang="en-US" sz="2400" dirty="0"/>
              <a:t>, to the church building on Sunday April 26, or sometime that week.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EBDCB18-ABE5-43B0-8B68-89FEDAECB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3C65C6-7268-490D-B4A8-927D45FAB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133D4A5-82E5-43A0-9FF0-81B7AC16C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CDE2F99-6F94-5EC2-9E18-CF374EB75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475" r="7022" b="-4"/>
          <a:stretch>
            <a:fillRect/>
          </a:stretch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8EC5C75-E28F-4899-9C2E-39431B82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6AAE0A1-60AD-4190-B85D-2DD814836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296419"/>
      </p:ext>
    </p:extLst>
  </p:cSld>
  <p:clrMapOvr>
    <a:masterClrMapping/>
  </p:clrMapOvr>
  <p:transition spd="med" advTm="9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51A0BE-0E75-30F7-3F15-308AA2789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ssy meadow field on a sunny day">
            <a:extLst>
              <a:ext uri="{FF2B5EF4-FFF2-40B4-BE49-F238E27FC236}">
                <a16:creationId xmlns:a16="http://schemas.microsoft.com/office/drawing/2014/main" id="{21090BB0-8277-3DEF-6910-56C5AE7E63B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58000"/>
          </a:xfrm>
          <a:prstGeom prst="rect">
            <a:avLst/>
          </a:prstGeom>
        </p:spPr>
      </p:pic>
      <p:sp>
        <p:nvSpPr>
          <p:cNvPr id="4100" name="TextBox 11">
            <a:extLst>
              <a:ext uri="{FF2B5EF4-FFF2-40B4-BE49-F238E27FC236}">
                <a16:creationId xmlns:a16="http://schemas.microsoft.com/office/drawing/2014/main" id="{86BF0AB6-E2FA-2A8E-4E03-290D99A24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91" y="2244060"/>
            <a:ext cx="1128381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33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>
                <a:tab pos="5319713" algn="l"/>
              </a:tabLst>
              <a:defRPr/>
            </a:pPr>
            <a:r>
              <a:rPr kumimoji="0" lang="en-US" sz="4400" b="1" i="0" u="sng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Tuesday	6:30 p.m.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Life Group at the Harmsen’s </a:t>
            </a:r>
            <a:r>
              <a:rPr kumimoji="0" lang="en-US" sz="3200" b="1" i="0" u="none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3200" b="0" i="0" u="none" strike="noStrike" kern="1200" cap="none" spc="1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11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809075-BF0C-E5FD-C602-9A64BE82E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ssy meadow field on a sunny day">
            <a:extLst>
              <a:ext uri="{FF2B5EF4-FFF2-40B4-BE49-F238E27FC236}">
                <a16:creationId xmlns:a16="http://schemas.microsoft.com/office/drawing/2014/main" id="{769BB9E3-17C4-2189-F566-1DE91701800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58000"/>
          </a:xfrm>
          <a:prstGeom prst="rect">
            <a:avLst/>
          </a:prstGeom>
        </p:spPr>
      </p:pic>
      <p:sp>
        <p:nvSpPr>
          <p:cNvPr id="4100" name="TextBox 11">
            <a:extLst>
              <a:ext uri="{FF2B5EF4-FFF2-40B4-BE49-F238E27FC236}">
                <a16:creationId xmlns:a16="http://schemas.microsoft.com/office/drawing/2014/main" id="{2F05746C-E5B0-CE15-18FB-F18EB35C5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91" y="2244060"/>
            <a:ext cx="1128381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33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>
                <a:tab pos="5319713" algn="l"/>
              </a:tabLst>
              <a:defRPr/>
            </a:pPr>
            <a:r>
              <a:rPr kumimoji="0" lang="en-US" sz="4400" b="1" i="0" u="sng" strike="noStrike" kern="1200" cap="none" spc="10" normalizeH="0" baseline="0" noProof="0" dirty="0">
                <a:ln>
                  <a:noFill/>
                </a:ln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Wednesday	6:30 p.m.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0" normalizeH="0" baseline="0" noProof="0" dirty="0">
                <a:ln>
                  <a:noFill/>
                </a:ln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Ignition (Youth Group), Cornerstone Kids Club,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0" normalizeH="0" baseline="0" noProof="0" dirty="0">
                <a:ln>
                  <a:noFill/>
                </a:ln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Prayer Group </a:t>
            </a:r>
          </a:p>
        </p:txBody>
      </p:sp>
    </p:spTree>
    <p:extLst>
      <p:ext uri="{BB962C8B-B14F-4D97-AF65-F5344CB8AC3E}">
        <p14:creationId xmlns:p14="http://schemas.microsoft.com/office/powerpoint/2010/main" val="64180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FE92FE-B010-2898-B330-96A2D523A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ssy meadow field on a sunny day">
            <a:extLst>
              <a:ext uri="{FF2B5EF4-FFF2-40B4-BE49-F238E27FC236}">
                <a16:creationId xmlns:a16="http://schemas.microsoft.com/office/drawing/2014/main" id="{94AD440B-508D-3111-F60D-917F67C24D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675"/>
            <a:ext cx="12192000" cy="6858000"/>
          </a:xfrm>
          <a:prstGeom prst="rect">
            <a:avLst/>
          </a:prstGeom>
        </p:spPr>
      </p:pic>
      <p:sp>
        <p:nvSpPr>
          <p:cNvPr id="4100" name="TextBox 11">
            <a:extLst>
              <a:ext uri="{FF2B5EF4-FFF2-40B4-BE49-F238E27FC236}">
                <a16:creationId xmlns:a16="http://schemas.microsoft.com/office/drawing/2014/main" id="{049C0FEF-CCCA-E963-2466-27EAFAC76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91" y="2244060"/>
            <a:ext cx="1128381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33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>
                <a:tab pos="5319713" algn="l"/>
              </a:tabLst>
              <a:defRPr/>
            </a:pPr>
            <a:r>
              <a:rPr kumimoji="0" lang="en-US" sz="4400" b="1" i="0" u="sng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Thursday 	6:00 p.m.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Cross Walk (University and Young Adults)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237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C840D6-4708-707A-613C-454C1A404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ssy meadow field on a sunny day">
            <a:extLst>
              <a:ext uri="{FF2B5EF4-FFF2-40B4-BE49-F238E27FC236}">
                <a16:creationId xmlns:a16="http://schemas.microsoft.com/office/drawing/2014/main" id="{8215C06A-8BC8-DAB1-044E-AFAA057A565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675"/>
            <a:ext cx="12192000" cy="6858000"/>
          </a:xfrm>
          <a:prstGeom prst="rect">
            <a:avLst/>
          </a:prstGeom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B182B877-92D1-60AE-7BD8-7A4F855F3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91" y="2257323"/>
            <a:ext cx="112838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>
                <a:tab pos="5143500" algn="l"/>
              </a:tabLst>
              <a:defRPr/>
            </a:pPr>
            <a:r>
              <a:rPr kumimoji="0" lang="en-US" sz="4400" b="1" i="0" u="sng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Friday	4:30 p.m.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LIFE Group (Briarwood</a:t>
            </a:r>
            <a:r>
              <a:rPr lang="en-US" sz="3200" b="1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67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47E131-DC48-6EEF-3088-7644F4118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ssy meadow field on a sunny day">
            <a:extLst>
              <a:ext uri="{FF2B5EF4-FFF2-40B4-BE49-F238E27FC236}">
                <a16:creationId xmlns:a16="http://schemas.microsoft.com/office/drawing/2014/main" id="{0EE6C52D-E316-08F9-4215-FA5FDA1CC6B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675"/>
            <a:ext cx="12192000" cy="6858000"/>
          </a:xfrm>
          <a:prstGeom prst="rect">
            <a:avLst/>
          </a:prstGeom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0CC280CF-829F-A6A8-8B4B-65E4713C3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272" y="408859"/>
            <a:ext cx="1128381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4400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Giving Options</a:t>
            </a:r>
          </a:p>
          <a:p>
            <a:pPr lvl="0" algn="ctr" defTabSz="914400">
              <a:defRPr/>
            </a:pPr>
            <a:endParaRPr lang="en-US" sz="3200" spc="1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defTabSz="914400">
              <a:defRPr/>
            </a:pPr>
            <a:r>
              <a:rPr lang="en-US" sz="3200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(Thank you for supporting this ministry!)</a:t>
            </a:r>
          </a:p>
          <a:p>
            <a:pPr lvl="0" algn="ctr" defTabSz="914400">
              <a:defRPr/>
            </a:pPr>
            <a:endParaRPr lang="en-US" sz="3200" spc="1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defTabSz="914400">
              <a:defRPr/>
            </a:pPr>
            <a:r>
              <a:rPr lang="en-US" sz="3200" b="1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Mail: </a:t>
            </a:r>
            <a:r>
              <a:rPr lang="en-US" sz="3200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609 N. Chestnut St. Ellensburg, 98926</a:t>
            </a:r>
          </a:p>
          <a:p>
            <a:pPr lvl="0" algn="ctr" defTabSz="914400">
              <a:defRPr/>
            </a:pPr>
            <a:endParaRPr lang="en-US" sz="3200" spc="1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defTabSz="914400">
              <a:defRPr/>
            </a:pPr>
            <a:r>
              <a:rPr lang="en-US" sz="3200" b="1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Online: </a:t>
            </a:r>
            <a:r>
              <a:rPr lang="en-US" sz="3200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Giving link at www.csbcfamily.com</a:t>
            </a:r>
          </a:p>
          <a:p>
            <a:pPr lvl="0" algn="ctr" defTabSz="914400">
              <a:defRPr/>
            </a:pPr>
            <a:endParaRPr lang="en-US" sz="3200" spc="1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defTabSz="914400">
              <a:defRPr/>
            </a:pPr>
            <a:r>
              <a:rPr lang="en-US" sz="3200" b="1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In Person: </a:t>
            </a:r>
            <a:r>
              <a:rPr lang="en-US" sz="3200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Offering Box in lobby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171478-439D-5C5D-9548-B16636555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7614" y="4355935"/>
            <a:ext cx="1942476" cy="194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2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2000">
        <p:fade/>
      </p:transition>
    </mc:Choice>
    <mc:Fallback xmlns="">
      <p:transition spd="slow" advTm="1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FF13132-F1E5-F5C2-C269-C00C0989B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Business Meeting</a:t>
            </a:r>
            <a:br>
              <a:rPr lang="en-US" dirty="0"/>
            </a:br>
            <a:r>
              <a:rPr lang="en-US" dirty="0"/>
              <a:t>April 26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72B56E4-3D64-A896-C399-AD3DAB8D0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015732"/>
            <a:ext cx="4366493" cy="32248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Members, join us on April 26 for our business meeting at 6 p.m. in the Fellowship Hall.  We will be going over ministry reports and seeking the Lord’s Will.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A54621-B459-DD0C-3297-EA70136C6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4411" y="1275798"/>
            <a:ext cx="4960442" cy="37203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712056"/>
      </p:ext>
    </p:extLst>
  </p:cSld>
  <p:clrMapOvr>
    <a:masterClrMapping/>
  </p:clrMapOvr>
  <p:transition spd="med" advTm="9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3F3B1-EFDB-C99E-E183-55DEAD7AB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Women’s Potluck Breakfast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5CE56-151F-B1EE-CCA5-608179790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Ladies, join for breakfast on Saturday, April 18, at 9:00 a.m. as we share breakfast and discuss spiritual disciplines. Bring an item to share.</a:t>
            </a:r>
          </a:p>
          <a:p>
            <a:pPr marL="0" indent="0" algn="ctr">
              <a:buNone/>
            </a:pPr>
            <a:r>
              <a:rPr lang="en-US" sz="2400" dirty="0"/>
              <a:t>See you there!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9BE806-BADB-9B45-D9AB-6FA2C5757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105" r="31385" b="-2"/>
          <a:stretch>
            <a:fillRect/>
          </a:stretch>
        </p:blipFill>
        <p:spPr>
          <a:xfrm>
            <a:off x="21" y="133350"/>
            <a:ext cx="5290038" cy="6724650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11309"/>
      </p:ext>
    </p:extLst>
  </p:cSld>
  <p:clrMapOvr>
    <a:masterClrMapping/>
  </p:clrMapOvr>
  <p:transition spd="med" advTm="9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E5568-65D3-CCB1-58BE-9A2C224BA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 algn="ctr"/>
            <a:r>
              <a:rPr lang="en-US" sz="3300" dirty="0"/>
              <a:t>Choir Performance April 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8BEAB-D7D0-CC3E-3750-88D7F3F1B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Gather with us to hear the sweet sounds of the Chestnut Street Choir as they perform at 6 p.m. on Sunday April 19. Afterwards in the Fellowship Hall will be a Potluck Cookie Social, so bring your favorite cookies to share.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346494-0673-B910-B134-6FEAF0B02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068" r="40996" b="1"/>
          <a:stretch>
            <a:fillRect/>
          </a:stretch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432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10000">
    <p:fad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9892</TotalTime>
  <Words>386</Words>
  <Application>Microsoft Office PowerPoint</Application>
  <PresentationFormat>Widescreen</PresentationFormat>
  <Paragraphs>45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Gill Sans MT</vt:lpstr>
      <vt:lpstr>Perpetua</vt:lpstr>
      <vt:lpstr>Trebuchet MS</vt:lpstr>
      <vt:lpstr>Wingdings 3</vt:lpstr>
      <vt:lpstr>1_Office Theme</vt:lpstr>
      <vt:lpstr>Facet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Business Meeting April 26</vt:lpstr>
      <vt:lpstr>Women’s Potluck Breakfast</vt:lpstr>
      <vt:lpstr>Choir Performance April 19</vt:lpstr>
      <vt:lpstr>Annual Walk for Life for Care Net</vt:lpstr>
      <vt:lpstr>Foyer 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Chestnut Street Baptist Church</dc:creator>
  <cp:lastModifiedBy>Frank Johnson</cp:lastModifiedBy>
  <cp:revision>240</cp:revision>
  <cp:lastPrinted>2025-11-06T21:19:40Z</cp:lastPrinted>
  <dcterms:created xsi:type="dcterms:W3CDTF">2021-01-29T18:57:44Z</dcterms:created>
  <dcterms:modified xsi:type="dcterms:W3CDTF">2026-04-10T23:03:11Z</dcterms:modified>
</cp:coreProperties>
</file>