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  <p:sldMasterId id="2147483838" r:id="rId2"/>
  </p:sldMasterIdLst>
  <p:notesMasterIdLst>
    <p:notesMasterId r:id="rId19"/>
  </p:notesMasterIdLst>
  <p:sldIdLst>
    <p:sldId id="1713" r:id="rId3"/>
    <p:sldId id="2417" r:id="rId4"/>
    <p:sldId id="2427" r:id="rId5"/>
    <p:sldId id="2428" r:id="rId6"/>
    <p:sldId id="2448" r:id="rId7"/>
    <p:sldId id="2449" r:id="rId8"/>
    <p:sldId id="2491" r:id="rId9"/>
    <p:sldId id="2488" r:id="rId10"/>
    <p:sldId id="2490" r:id="rId11"/>
    <p:sldId id="2493" r:id="rId12"/>
    <p:sldId id="2494" r:id="rId13"/>
    <p:sldId id="2496" r:id="rId14"/>
    <p:sldId id="2498" r:id="rId15"/>
    <p:sldId id="2499" r:id="rId16"/>
    <p:sldId id="2500" r:id="rId17"/>
    <p:sldId id="2497" r:id="rId18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C1E1074-A427-4123-A0AD-2B650B8BAE2E}">
          <p14:sldIdLst>
            <p14:sldId id="1713"/>
            <p14:sldId id="2417"/>
            <p14:sldId id="2427"/>
            <p14:sldId id="2428"/>
            <p14:sldId id="2448"/>
            <p14:sldId id="2449"/>
            <p14:sldId id="2491"/>
            <p14:sldId id="2488"/>
            <p14:sldId id="2490"/>
            <p14:sldId id="2493"/>
            <p14:sldId id="2494"/>
            <p14:sldId id="2496"/>
            <p14:sldId id="2498"/>
            <p14:sldId id="2499"/>
            <p14:sldId id="2500"/>
            <p14:sldId id="249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777777"/>
    <a:srgbClr val="F1D665"/>
    <a:srgbClr val="14148C"/>
    <a:srgbClr val="2460BB"/>
    <a:srgbClr val="2344A9"/>
    <a:srgbClr val="1A2093"/>
    <a:srgbClr val="1F349F"/>
    <a:srgbClr val="1E2E9C"/>
    <a:srgbClr val="515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24" autoAdjust="0"/>
    <p:restoredTop sz="94694"/>
  </p:normalViewPr>
  <p:slideViewPr>
    <p:cSldViewPr snapToGrid="0">
      <p:cViewPr varScale="1">
        <p:scale>
          <a:sx n="78" d="100"/>
          <a:sy n="78" d="100"/>
        </p:scale>
        <p:origin x="112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F06C120A-824C-4716-B529-2BE186C492C0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3FF560C9-858B-47EC-A428-9A4826476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222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4024251" y="8918880"/>
            <a:ext cx="3078626" cy="46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249" tIns="47125" rIns="94249" bIns="47125" anchor="b"/>
          <a:lstStyle/>
          <a:p>
            <a:pPr algn="r" defTabSz="924916" fontAlgn="base">
              <a:spcBef>
                <a:spcPct val="0"/>
              </a:spcBef>
              <a:spcAft>
                <a:spcPct val="0"/>
              </a:spcAft>
              <a:defRPr/>
            </a:pPr>
            <a:fld id="{4A7C3CFE-28DD-4873-A1DC-9BA84E3C1EDD}" type="slidenum">
              <a:rPr lang="en-US" sz="1200">
                <a:solidFill>
                  <a:srgbClr val="000000"/>
                </a:solidFill>
                <a:latin typeface="Arial" charset="0"/>
              </a:rPr>
              <a:pPr algn="r" defTabSz="924916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106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1756F7-02EC-704E-8164-7C81A982F4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66EC6818-2F07-9B4E-24A6-190028C92E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4624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E848F0-561B-48F9-B9F5-2572DAF099D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4624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C5D36577-9C99-7F48-D555-AB74A8B698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F2BB9959-DF51-316C-83EC-63BE26D11E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279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07C550-5AE6-7693-7432-2C94AB10D3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2B6728FD-0929-B26A-6E2F-E32F6E7048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4624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E848F0-561B-48F9-B9F5-2572DAF099D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4624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421C32C6-1783-6742-3948-AAD4784655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8997F4E0-C94E-2D3E-49BD-6D84AD4AD3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951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395E56-904C-E25D-C238-5905AB6117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64BD1874-A694-1A05-0936-3FAFFA0E5F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4624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E848F0-561B-48F9-B9F5-2572DAF099D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4624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C5248322-9CAF-27E5-96CE-96CA0CD10B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60CEE550-56D3-9B7C-2D75-0B905DB7C7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135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06A910-A23F-7449-FAEC-0742A7D4FB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49EB0EEC-1ACE-A565-F0E2-4E61908E9F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4624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E848F0-561B-48F9-B9F5-2572DAF099D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4624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9230E0DB-EFEE-BC75-77D4-ED93933240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0EF8F6FC-3FF6-51D3-1919-E53C953196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329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D4D81D-D78A-CBAB-5130-C270AE45BA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964A409F-DCF9-1EE5-A5EE-A42A207A72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4624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E848F0-561B-48F9-B9F5-2572DAF099D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4624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B4F75024-7DBE-ADA4-C83A-9168A29226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A7FB6135-B2F4-AA0E-AD19-986C75915A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058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6B789-9520-DFF7-1FFA-0B1C62CFA0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69144E-E5A0-8C44-CB28-DAE2DA1E92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3AD59-9207-3BBF-5142-FC0025397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0C7387-2B79-4D33-BA4C-33B9CBEE35CC}" type="datetimeFigureOut">
              <a:rPr lang="en-US" smtClean="0"/>
              <a:pPr>
                <a:defRPr/>
              </a:pPr>
              <a:t>5/1/2026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42185-061E-80F6-192C-14B48D9E1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63E6A2-3CFF-B13C-0832-A9A0BBAE4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A1DD3B-692C-4E20-8180-6792F962AC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915882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59515-0028-85C8-3297-2486B4AEF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C032B3-6F90-CCB4-4CE8-3BAF0E91C8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C703EB-0361-007F-7B6A-3A9AB9EB2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CA5FDF-F2D8-445C-B285-488FA93D5986}" type="datetimeFigureOut">
              <a:rPr lang="en-US" smtClean="0"/>
              <a:pPr>
                <a:defRPr/>
              </a:pPr>
              <a:t>5/1/2026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36C283-C034-5F0B-DA49-18A9425F6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7F5126-CB2F-12C3-1A17-6BE1EE7F2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1AB7E6-BDA9-415B-A168-23238EEB5DA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09268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138792-618E-7FDA-25F4-ED8D3AFF4C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3640B4-34E2-D39B-3307-38BF536178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286BD0-96DC-1FE8-C2D3-4E559F148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E5277B-022B-4131-B642-9567A157649D}" type="datetimeFigureOut">
              <a:rPr lang="en-US" smtClean="0"/>
              <a:pPr>
                <a:defRPr/>
              </a:pPr>
              <a:t>5/1/2026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F1DAE-0C8A-9786-03BA-978B3E02F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09B4E8-59F5-8DC1-55AE-AE6491196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2A82A-FF5C-4F36-B4FD-1210C1153E5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299779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0C7387-2B79-4D33-BA4C-33B9CBEE35CC}" type="datetimeFigureOut">
              <a:rPr lang="en-US" smtClean="0"/>
              <a:pPr>
                <a:defRPr/>
              </a:pPr>
              <a:t>5/1/2026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pPr>
              <a:defRPr/>
            </a:pPr>
            <a:fld id="{36A1DD3B-692C-4E20-8180-6792F962AC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019739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678A08-52D4-4C48-8E0B-3E3F9A40EA90}" type="datetimeFigureOut">
              <a:rPr lang="en-US" smtClean="0"/>
              <a:pPr>
                <a:defRPr/>
              </a:pPr>
              <a:t>5/1/2026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2EBFAD-978E-4083-AFB2-6133760371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2636702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E1B07E-41D6-48B5-947B-D694B2BF5213}" type="datetimeFigureOut">
              <a:rPr lang="en-US" smtClean="0"/>
              <a:pPr>
                <a:defRPr/>
              </a:pPr>
              <a:t>5/1/2026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0E74EC-5580-4DE4-9D73-FE8661182D8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8516449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CA4C35-7412-43E3-9ACE-17026430CD34}" type="datetimeFigureOut">
              <a:rPr lang="en-US" smtClean="0"/>
              <a:pPr>
                <a:defRPr/>
              </a:pPr>
              <a:t>5/1/2026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16C1FD-2059-42FF-8731-A07699DC3D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3037457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F672A9-1041-4106-B5A3-DC133BF80DEC}" type="datetimeFigureOut">
              <a:rPr lang="en-US" smtClean="0"/>
              <a:pPr>
                <a:defRPr/>
              </a:pPr>
              <a:t>5/1/2026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0A282-52D8-46C6-8D9E-CFD4407613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1123907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FD5BE3-6FC5-4F86-8EE2-C9647A8956C6}" type="datetimeFigureOut">
              <a:rPr lang="en-US" smtClean="0"/>
              <a:pPr>
                <a:defRPr/>
              </a:pPr>
              <a:t>5/1/2026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7ADDB2-1139-403E-B093-2D2EB7AA05F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0729556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BD4367-3E12-4264-94AD-26B688A32C1E}" type="datetimeFigureOut">
              <a:rPr lang="en-US" smtClean="0"/>
              <a:pPr>
                <a:defRPr/>
              </a:pPr>
              <a:t>5/1/2026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57890-ACE6-4A43-855C-4FBB26BC2DC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556270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798E29-5088-49D8-AF29-B0A41AAB1498}" type="datetimeFigureOut">
              <a:rPr lang="en-US" smtClean="0"/>
              <a:pPr>
                <a:defRPr/>
              </a:pPr>
              <a:t>5/1/2026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273292-E7F9-4528-A949-ADBC669D2E9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0639417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B696F-0E37-A7AF-1C08-209C563BF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1332D-D4D8-527F-4EA9-E6A2DDFAC0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D7C7F-C017-AF54-24FA-7D2F77DD6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678A08-52D4-4C48-8E0B-3E3F9A40EA90}" type="datetimeFigureOut">
              <a:rPr lang="en-US" smtClean="0"/>
              <a:pPr>
                <a:defRPr/>
              </a:pPr>
              <a:t>5/1/2026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F77681-172A-8E3E-7444-4CA3E4605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D2BF17-AC42-2E7E-1117-989A1CFF1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2EBFAD-978E-4083-AFB2-6133760371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770680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93624405-2DA6-48EB-8960-424C832794EC}" type="datetimeFigureOut">
              <a:rPr lang="en-US" smtClean="0"/>
              <a:pPr>
                <a:defRPr/>
              </a:pPr>
              <a:t>5/1/2026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9B5EFA-F2AC-4753-A975-F1FA0F7A04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0046239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CA5FDF-F2D8-445C-B285-488FA93D5986}" type="datetimeFigureOut">
              <a:rPr lang="en-US" smtClean="0"/>
              <a:pPr>
                <a:defRPr/>
              </a:pPr>
              <a:t>5/1/2026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1AB7E6-BDA9-415B-A168-23238EEB5DA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2260021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E5277B-022B-4131-B642-9567A157649D}" type="datetimeFigureOut">
              <a:rPr lang="en-US" smtClean="0"/>
              <a:pPr>
                <a:defRPr/>
              </a:pPr>
              <a:t>5/1/2026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2A82A-FF5C-4F36-B4FD-1210C1153E5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1030966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853F4-212F-E7CF-6DD8-CED560E46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962FD6-2D25-7467-6217-F6825CAC66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CB39F-0CD1-75E3-FAEB-FC82CB723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E1B07E-41D6-48B5-947B-D694B2BF5213}" type="datetimeFigureOut">
              <a:rPr lang="en-US" smtClean="0"/>
              <a:pPr>
                <a:defRPr/>
              </a:pPr>
              <a:t>5/1/2026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EFFA2A-1FCA-A7B7-670B-68D59686F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38158D-2954-16A5-F251-5C90123BA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0E74EC-5580-4DE4-9D73-FE8661182D8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586490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92413-9AE8-B264-0FFF-D645582E4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34369-67D6-97BE-D8C3-617CA7716A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168E51-6B78-F101-98F6-6F3C105F11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D1A982-CCF2-4D89-2871-166B2D45D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CA4C35-7412-43E3-9ACE-17026430CD34}" type="datetimeFigureOut">
              <a:rPr lang="en-US" smtClean="0"/>
              <a:pPr>
                <a:defRPr/>
              </a:pPr>
              <a:t>5/1/2026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40F8C2-E6D7-0BE4-CCF4-FD1C2A3C4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1F0B48-13FC-62CE-675C-9A5893F66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16C1FD-2059-42FF-8731-A07699DC3D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500364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51F9D-A7AB-CA08-FDF8-82236C3E2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59B7BA-D594-87B2-A118-212C5ED0A7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CF2899-CD96-BE0D-DE78-3ED36E2609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6BBDD9-E9CF-AAC8-763B-C17AEFF956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BD19BD-A429-D493-A93C-3137F2799F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62B7A8-084C-3B65-42D7-311B24745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F672A9-1041-4106-B5A3-DC133BF80DEC}" type="datetimeFigureOut">
              <a:rPr lang="en-US" smtClean="0"/>
              <a:pPr>
                <a:defRPr/>
              </a:pPr>
              <a:t>5/1/2026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4AEB4B-1F0F-3348-7CA4-BAB74FA50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39BFBF-7BE0-7493-30C7-EE154BC06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0A282-52D8-46C6-8D9E-CFD4407613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798214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8A805-6D99-C13B-4C56-828773630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3DEF98-A044-FA73-1D06-C0C4CA87E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FD5BE3-6FC5-4F86-8EE2-C9647A8956C6}" type="datetimeFigureOut">
              <a:rPr lang="en-US" smtClean="0"/>
              <a:pPr>
                <a:defRPr/>
              </a:pPr>
              <a:t>5/1/2026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37A83C-8112-6AFA-A1D0-247D22B5B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7F0C3F-F720-8555-4F30-D73F63B12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7ADDB2-1139-403E-B093-2D2EB7AA05F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104300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AF810A-6C61-1C7F-7F8A-C45F56F50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BD4367-3E12-4264-94AD-26B688A32C1E}" type="datetimeFigureOut">
              <a:rPr lang="en-US" smtClean="0"/>
              <a:pPr>
                <a:defRPr/>
              </a:pPr>
              <a:t>5/1/2026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79A020-3A7F-2D21-6BC9-6AE9D8E13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5FC206-327C-EAE7-6896-CC93F7531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57890-ACE6-4A43-855C-4FBB26BC2DC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256539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3ED1E-E517-7285-3AA0-C9941BD93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EC888-6FF0-51B5-F6F9-16D87EC92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DC34CC-7A7C-BBC8-47D6-B9AB8E2741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EF6C57-DA02-6200-ADB5-40397EB3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798E29-5088-49D8-AF29-B0A41AAB1498}" type="datetimeFigureOut">
              <a:rPr lang="en-US" smtClean="0"/>
              <a:pPr>
                <a:defRPr/>
              </a:pPr>
              <a:t>5/1/2026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09EDE4-DBD3-BDD4-589B-BFC1F55E3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02FAA6-6F81-CA6F-5A42-DFEC2D938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273292-E7F9-4528-A949-ADBC669D2E9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860461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AB169-819B-A7D6-F480-3D1776091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BCC4BF-F189-F2FE-611F-9662652257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310D9A-EF74-C124-4DB3-F98A4B3AA8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87F15C-0FD3-42FE-E50A-D51CFEA09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624405-2DA6-48EB-8960-424C832794EC}" type="datetimeFigureOut">
              <a:rPr lang="en-US" smtClean="0"/>
              <a:pPr>
                <a:defRPr/>
              </a:pPr>
              <a:t>5/1/2026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2A22E1-D8EF-7190-1935-E41768FB6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89CB6D-6026-620D-DC96-EF5259953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9B5EFA-F2AC-4753-A975-F1FA0F7A04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11211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734F80-3D19-3BC0-A1B5-467D0841C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8E09AE-E2FC-1D5B-FAC6-8D00CD73D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4C39DE-89FE-AA90-5B72-88C8E3B233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fld id="{531548C4-D1D5-4337-9229-503ABFA6AC58}" type="datetimeFigureOut">
              <a:rPr lang="en-US" smtClean="0"/>
              <a:pPr>
                <a:defRPr/>
              </a:pPr>
              <a:t>5/1/2026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A2DF08-80BF-72C9-BDE4-968400DFC8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A4B99E-A631-8729-0A1A-815FDDAB30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fld id="{BE1C7D33-BED2-4E70-BBC2-878BB86C52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49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ransition spd="med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31548C4-D1D5-4337-9229-503ABFA6AC58}" type="datetimeFigureOut">
              <a:rPr lang="en-US" smtClean="0"/>
              <a:pPr>
                <a:defRPr/>
              </a:pPr>
              <a:t>5/1/2026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BE1C7D33-BED2-4E70-BBC2-878BB86C52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6618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ransition spd="med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48946094@N04/4543060842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Northern_Irish_cuisine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svg/135923-lawnmower-image" TargetMode="External"/><Relationship Id="rId2" Type="http://schemas.openxmlformats.org/officeDocument/2006/relationships/image" Target="../media/image7.sv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81001"/>
            <a:ext cx="12192000" cy="7620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2133600" y="1066801"/>
            <a:ext cx="533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52" name="Rectangle 2"/>
          <p:cNvSpPr>
            <a:spLocks noChangeArrowheads="1"/>
          </p:cNvSpPr>
          <p:nvPr/>
        </p:nvSpPr>
        <p:spPr bwMode="auto">
          <a:xfrm>
            <a:off x="1866900" y="671514"/>
            <a:ext cx="5867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i="1" dirty="0">
                <a:solidFill>
                  <a:prstClr val="black"/>
                </a:solidFill>
                <a:latin typeface="Perpetua" pitchFamily="18" charset="0"/>
              </a:rPr>
              <a:t>Chestnut Street </a:t>
            </a:r>
            <a:br>
              <a:rPr lang="en-US" sz="4800" b="1" i="1" dirty="0">
                <a:solidFill>
                  <a:prstClr val="black"/>
                </a:solidFill>
                <a:latin typeface="Perpetua" pitchFamily="18" charset="0"/>
              </a:rPr>
            </a:br>
            <a:r>
              <a:rPr lang="en-US" sz="4800" b="1" i="1" dirty="0">
                <a:solidFill>
                  <a:prstClr val="black"/>
                </a:solidFill>
                <a:latin typeface="Perpetua" pitchFamily="18" charset="0"/>
              </a:rPr>
              <a:t>Baptist Church</a:t>
            </a:r>
          </a:p>
        </p:txBody>
      </p:sp>
      <p:sp>
        <p:nvSpPr>
          <p:cNvPr id="2053" name="Rectangle 2"/>
          <p:cNvSpPr>
            <a:spLocks noChangeArrowheads="1"/>
          </p:cNvSpPr>
          <p:nvPr/>
        </p:nvSpPr>
        <p:spPr bwMode="auto">
          <a:xfrm>
            <a:off x="1950720" y="4738684"/>
            <a:ext cx="5257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prstClr val="black"/>
                </a:solidFill>
                <a:latin typeface="Perpetua" pitchFamily="18" charset="0"/>
              </a:rPr>
              <a:t>Lead Pastor Frank R. Johnson</a:t>
            </a:r>
            <a:br>
              <a:rPr lang="en-US" sz="2800" b="1" dirty="0">
                <a:solidFill>
                  <a:prstClr val="black"/>
                </a:solidFill>
                <a:latin typeface="Perpetua" pitchFamily="18" charset="0"/>
              </a:rPr>
            </a:br>
            <a:r>
              <a:rPr lang="en-US" sz="2800" b="1" dirty="0">
                <a:solidFill>
                  <a:prstClr val="black"/>
                </a:solidFill>
                <a:latin typeface="Perpetua" pitchFamily="18" charset="0"/>
              </a:rPr>
              <a:t>Associate Pastor Jeremy Johnson</a:t>
            </a:r>
          </a:p>
        </p:txBody>
      </p:sp>
      <p:sp>
        <p:nvSpPr>
          <p:cNvPr id="2054" name="Rectangle 2"/>
          <p:cNvSpPr>
            <a:spLocks noChangeArrowheads="1"/>
          </p:cNvSpPr>
          <p:nvPr/>
        </p:nvSpPr>
        <p:spPr bwMode="auto">
          <a:xfrm>
            <a:off x="1645920" y="1995487"/>
            <a:ext cx="5867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500" dirty="0">
                <a:solidFill>
                  <a:prstClr val="black"/>
                </a:solidFill>
                <a:latin typeface="Perpetua" pitchFamily="18" charset="0"/>
              </a:rPr>
              <a:t>Welcome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000">
        <p:fade/>
      </p:transition>
    </mc:Choice>
    <mc:Fallback xmlns="">
      <p:transition spd="slow" advTm="8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5BB14454-D00C-4958-BB39-F5F9F3ACD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28A657A7-C4E5-425B-98FA-BB817FF7BF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8029" y="1847088"/>
            <a:ext cx="352036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4471D6-ECEF-7D07-DA35-2551CA8AA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8030" y="804520"/>
            <a:ext cx="3520367" cy="1049235"/>
          </a:xfrm>
        </p:spPr>
        <p:txBody>
          <a:bodyPr vert="horz" lIns="91440" tIns="45720" rIns="91440" bIns="0" rtlCol="0">
            <a:normAutofit/>
          </a:bodyPr>
          <a:lstStyle/>
          <a:p>
            <a:r>
              <a:rPr lang="en-US" dirty="0"/>
              <a:t>bible Readers Club </a:t>
            </a:r>
            <a:r>
              <a:rPr lang="en-US" b="1" dirty="0"/>
              <a:t>Today!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1084370-0E70-4003-9787-3490FCC20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2B7C66D2-22E8-4E8F-829B-050BFA7C8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7" y="482171"/>
            <a:ext cx="6104331" cy="5149101"/>
            <a:chOff x="7463259" y="583365"/>
            <a:chExt cx="6104330" cy="5181928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F0B78D6F-1F61-4DBB-8F5A-934BB850D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610433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23EA261D-1F8C-4BE5-8586-3C1CC5CE80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5471354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D516D3B-93B7-8C19-FE7B-62D9B358E5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9298" r="7395"/>
          <a:stretch>
            <a:fillRect/>
          </a:stretch>
        </p:blipFill>
        <p:spPr>
          <a:xfrm>
            <a:off x="1271223" y="1116345"/>
            <a:ext cx="4825148" cy="3866172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B7A0096-DB92-1676-2541-9D8C403BE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8029" y="2015732"/>
            <a:ext cx="4341734" cy="3450613"/>
          </a:xfrm>
        </p:spPr>
        <p:txBody>
          <a:bodyPr vert="horz" lIns="91440" tIns="91440" rIns="91440" bIns="91440" rtlCol="0">
            <a:noAutofit/>
          </a:bodyPr>
          <a:lstStyle/>
          <a:p>
            <a:pPr marL="0" indent="0">
              <a:buNone/>
            </a:pPr>
            <a:r>
              <a:rPr lang="en-US" sz="2400" cap="all" dirty="0"/>
              <a:t>Join us in the Fellowship hall at 6 p.m. for the monthly discussion of our April readings.  If you would like to take part, please speak to pastor Jeremy or just come!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3635D2BC-4EDA-4A3E-83BF-035608099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A3C86EB9-7FA9-42F7-B348-A7FD17436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5247242"/>
      </p:ext>
    </p:extLst>
  </p:cSld>
  <p:clrMapOvr>
    <a:masterClrMapping/>
  </p:clrMapOvr>
  <p:transition spd="med" advTm="1000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B9D6A0-751E-9EB2-D53C-C88DA691B9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4" name="Rectangle 1043">
            <a:extLst>
              <a:ext uri="{FF2B5EF4-FFF2-40B4-BE49-F238E27FC236}">
                <a16:creationId xmlns:a16="http://schemas.microsoft.com/office/drawing/2014/main" id="{E8E51B09-2B9E-4D82-A5F8-29F85CBE2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046" name="Rectangle 1045">
            <a:extLst>
              <a:ext uri="{FF2B5EF4-FFF2-40B4-BE49-F238E27FC236}">
                <a16:creationId xmlns:a16="http://schemas.microsoft.com/office/drawing/2014/main" id="{59240118-40F3-4A1C-85DC-4E58525CB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grpSp>
        <p:nvGrpSpPr>
          <p:cNvPr id="1048" name="Group 1047">
            <a:extLst>
              <a:ext uri="{FF2B5EF4-FFF2-40B4-BE49-F238E27FC236}">
                <a16:creationId xmlns:a16="http://schemas.microsoft.com/office/drawing/2014/main" id="{C269951F-7B8C-4336-BC68-9BA9843CE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9" y="482171"/>
            <a:ext cx="4074533" cy="5149101"/>
            <a:chOff x="7463259" y="583365"/>
            <a:chExt cx="4074533" cy="5181928"/>
          </a:xfrm>
        </p:grpSpPr>
        <p:sp>
          <p:nvSpPr>
            <p:cNvPr id="1049" name="Rectangle 1048">
              <a:extLst>
                <a:ext uri="{FF2B5EF4-FFF2-40B4-BE49-F238E27FC236}">
                  <a16:creationId xmlns:a16="http://schemas.microsoft.com/office/drawing/2014/main" id="{CFD48101-E230-4669-8C1B-39BAAB2BBE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4074533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1050" name="Rectangle 1049">
              <a:extLst>
                <a:ext uri="{FF2B5EF4-FFF2-40B4-BE49-F238E27FC236}">
                  <a16:creationId xmlns:a16="http://schemas.microsoft.com/office/drawing/2014/main" id="{A18FA112-D8F0-41D3-9171-B0A3110E2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345028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cxnSp>
        <p:nvCxnSpPr>
          <p:cNvPr id="1052" name="Straight Connector 1051">
            <a:extLst>
              <a:ext uri="{FF2B5EF4-FFF2-40B4-BE49-F238E27FC236}">
                <a16:creationId xmlns:a16="http://schemas.microsoft.com/office/drawing/2014/main" id="{A9087EE4-E285-4C8E-AC5F-CAE7D1FDE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90359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D6E9982-55D7-CC9B-7774-4C873DDE7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043" y="619432"/>
            <a:ext cx="5873247" cy="1234323"/>
          </a:xfrm>
        </p:spPr>
        <p:txBody>
          <a:bodyPr vert="horz" lIns="91440" tIns="45720" rIns="91440" bIns="0" rtlCol="0">
            <a:normAutofit/>
          </a:bodyPr>
          <a:lstStyle/>
          <a:p>
            <a:r>
              <a:rPr lang="en-US" sz="3600" b="1" dirty="0"/>
              <a:t>Pray for the Persecuted Church</a:t>
            </a:r>
          </a:p>
        </p:txBody>
      </p:sp>
      <p:pic>
        <p:nvPicPr>
          <p:cNvPr id="1026" name="Picture 2" descr="World Watch List 2026: Christian persecution at all-time high in 15 nations | Baptist Press">
            <a:extLst>
              <a:ext uri="{FF2B5EF4-FFF2-40B4-BE49-F238E27FC236}">
                <a16:creationId xmlns:a16="http://schemas.microsoft.com/office/drawing/2014/main" id="{59D67DC9-D89F-2020-6C6D-59F8BE749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" r="-4" b="-4"/>
          <a:stretch>
            <a:fillRect/>
          </a:stretch>
        </p:blipFill>
        <p:spPr bwMode="auto">
          <a:xfrm>
            <a:off x="1285438" y="1116345"/>
            <a:ext cx="2799103" cy="38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7898E44-1AC5-3B1D-B1CD-CDB970C5A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8043" y="2015732"/>
            <a:ext cx="5550355" cy="3450613"/>
          </a:xfrm>
        </p:spPr>
        <p:txBody>
          <a:bodyPr vert="horz" lIns="91440" tIns="91440" rIns="91440" bIns="91440" rtlCol="0">
            <a:normAutofit/>
          </a:bodyPr>
          <a:lstStyle/>
          <a:p>
            <a:pPr marL="0" indent="0">
              <a:buNone/>
            </a:pPr>
            <a:r>
              <a:rPr lang="en-US" sz="2800" cap="all" dirty="0"/>
              <a:t>Pick up a </a:t>
            </a:r>
            <a:r>
              <a:rPr lang="en-US" sz="2800" b="1" i="1" cap="all" dirty="0"/>
              <a:t>world watch list 2026</a:t>
            </a:r>
            <a:r>
              <a:rPr lang="en-US" sz="2800" i="1" cap="all" dirty="0"/>
              <a:t> </a:t>
            </a:r>
            <a:r>
              <a:rPr lang="en-US" sz="2800" cap="all" dirty="0"/>
              <a:t>prayer guide from Open Doors International and pray for those persecuted for their faith. The lists are on the table by the elevator.</a:t>
            </a:r>
          </a:p>
        </p:txBody>
      </p:sp>
      <p:pic>
        <p:nvPicPr>
          <p:cNvPr id="1054" name="Picture 1053">
            <a:extLst>
              <a:ext uri="{FF2B5EF4-FFF2-40B4-BE49-F238E27FC236}">
                <a16:creationId xmlns:a16="http://schemas.microsoft.com/office/drawing/2014/main" id="{DD8AF6BD-5D32-4F8F-98B6-05F8A439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056" name="Straight Connector 1055">
            <a:extLst>
              <a:ext uri="{FF2B5EF4-FFF2-40B4-BE49-F238E27FC236}">
                <a16:creationId xmlns:a16="http://schemas.microsoft.com/office/drawing/2014/main" id="{B47013E4-D33D-425E-B32E-DE7D5CB5F3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0833571"/>
      </p:ext>
    </p:extLst>
  </p:cSld>
  <p:clrMapOvr>
    <a:masterClrMapping/>
  </p:clrMapOvr>
  <p:transition spd="med" advTm="1200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A510A-09F6-8298-308F-4DEA412BE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Men’s Breakfast May 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A34A4-C1B1-D409-1333-95D76F191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4742744" cy="3450613"/>
          </a:xfrm>
        </p:spPr>
        <p:txBody>
          <a:bodyPr>
            <a:normAutofit/>
          </a:bodyPr>
          <a:lstStyle/>
          <a:p>
            <a:r>
              <a:rPr lang="en-US" sz="3200" dirty="0"/>
              <a:t>8 a.m.</a:t>
            </a:r>
          </a:p>
          <a:p>
            <a:r>
              <a:rPr lang="en-US" sz="3200" dirty="0"/>
              <a:t>Fellowship Hall</a:t>
            </a:r>
          </a:p>
          <a:p>
            <a:r>
              <a:rPr lang="en-US" sz="3200" dirty="0"/>
              <a:t>Come for fellowship and good food!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C93423-BF56-98CE-C652-4AA3E14AA2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01118" y="2104222"/>
            <a:ext cx="4653736" cy="348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30494"/>
      </p:ext>
    </p:extLst>
  </p:cSld>
  <p:clrMapOvr>
    <a:masterClrMapping/>
  </p:clrMapOvr>
  <p:transition spd="med" advTm="1000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130211-40AA-3FA7-022A-C006469A49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939057"/>
      </p:ext>
    </p:extLst>
  </p:cSld>
  <p:clrMapOvr>
    <a:masterClrMapping/>
  </p:clrMapOvr>
  <p:transition spd="med" advTm="12000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732975-3843-71A6-CB13-B5BADE8876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050161"/>
      </p:ext>
    </p:extLst>
  </p:cSld>
  <p:clrMapOvr>
    <a:masterClrMapping/>
  </p:clrMapOvr>
  <p:transition spd="med" advTm="12000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B66F9D-F4A9-7A5C-78FB-EF42C2C66C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234712"/>
      </p:ext>
    </p:extLst>
  </p:cSld>
  <p:clrMapOvr>
    <a:masterClrMapping/>
  </p:clrMapOvr>
  <p:transition spd="med" advTm="12000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2EC866-F156-FC1D-E428-B96E5B8E4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741933"/>
      </p:ext>
    </p:extLst>
  </p:cSld>
  <p:clrMapOvr>
    <a:masterClrMapping/>
  </p:clrMapOvr>
  <p:transition spd="med" advTm="12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51A0BE-0E75-30F7-3F15-308AA27897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ssy meadow field on a sunny day">
            <a:extLst>
              <a:ext uri="{FF2B5EF4-FFF2-40B4-BE49-F238E27FC236}">
                <a16:creationId xmlns:a16="http://schemas.microsoft.com/office/drawing/2014/main" id="{21090BB0-8277-3DEF-6910-56C5AE7E63B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12192000" cy="6858000"/>
          </a:xfrm>
          <a:prstGeom prst="rect">
            <a:avLst/>
          </a:prstGeom>
        </p:spPr>
      </p:pic>
      <p:sp>
        <p:nvSpPr>
          <p:cNvPr id="4100" name="TextBox 11">
            <a:extLst>
              <a:ext uri="{FF2B5EF4-FFF2-40B4-BE49-F238E27FC236}">
                <a16:creationId xmlns:a16="http://schemas.microsoft.com/office/drawing/2014/main" id="{86BF0AB6-E2FA-2A8E-4E03-290D99A248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91" y="2244060"/>
            <a:ext cx="11283818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433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>
                <a:tab pos="5319713" algn="l"/>
              </a:tabLst>
              <a:defRPr/>
            </a:pPr>
            <a:r>
              <a:rPr kumimoji="0" lang="en-US" sz="4400" b="1" i="0" u="sng" strike="noStrike" kern="1200" cap="none" spc="1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Tuesday	6:30 p.m.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1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Life Group at the Harmsen’s </a:t>
            </a:r>
            <a:r>
              <a:rPr kumimoji="0" lang="en-US" sz="3200" b="1" i="0" u="none" strike="noStrike" kern="1200" cap="none" spc="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1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0" lang="en-US" sz="3200" b="0" i="0" u="none" strike="noStrike" kern="1200" cap="none" spc="1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11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000">
        <p:fade/>
      </p:transition>
    </mc:Choice>
    <mc:Fallback xmlns="">
      <p:transition spd="slow" advTm="8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809075-BF0C-E5FD-C602-9A64BE82EE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ssy meadow field on a sunny day">
            <a:extLst>
              <a:ext uri="{FF2B5EF4-FFF2-40B4-BE49-F238E27FC236}">
                <a16:creationId xmlns:a16="http://schemas.microsoft.com/office/drawing/2014/main" id="{769BB9E3-17C4-2189-F566-1DE91701800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12192000" cy="6858000"/>
          </a:xfrm>
          <a:prstGeom prst="rect">
            <a:avLst/>
          </a:prstGeom>
        </p:spPr>
      </p:pic>
      <p:sp>
        <p:nvSpPr>
          <p:cNvPr id="4100" name="TextBox 11">
            <a:extLst>
              <a:ext uri="{FF2B5EF4-FFF2-40B4-BE49-F238E27FC236}">
                <a16:creationId xmlns:a16="http://schemas.microsoft.com/office/drawing/2014/main" id="{2F05746C-E5B0-CE15-18FB-F18EB35C5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91" y="2244060"/>
            <a:ext cx="11283818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433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>
                <a:tab pos="5319713" algn="l"/>
              </a:tabLst>
              <a:defRPr/>
            </a:pPr>
            <a:r>
              <a:rPr kumimoji="0" lang="en-US" sz="4400" b="1" i="0" u="sng" strike="noStrike" kern="1200" cap="none" spc="10" normalizeH="0" baseline="0" noProof="0" dirty="0">
                <a:ln>
                  <a:noFill/>
                </a:ln>
                <a:solidFill>
                  <a:prstClr val="white">
                    <a:lumMod val="95000"/>
                    <a:lumOff val="5000"/>
                  </a:prst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Wednesday	6:30 p.m.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10" normalizeH="0" baseline="0" noProof="0" dirty="0">
                <a:ln>
                  <a:noFill/>
                </a:ln>
                <a:solidFill>
                  <a:prstClr val="white">
                    <a:lumMod val="95000"/>
                    <a:lumOff val="5000"/>
                  </a:prst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Ignition (Youth Group), Cornerstone Kids Club,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10" normalizeH="0" baseline="0" noProof="0" dirty="0">
                <a:ln>
                  <a:noFill/>
                </a:ln>
                <a:solidFill>
                  <a:prstClr val="white">
                    <a:lumMod val="95000"/>
                    <a:lumOff val="5000"/>
                  </a:prst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Prayer Group </a:t>
            </a:r>
          </a:p>
        </p:txBody>
      </p:sp>
    </p:spTree>
    <p:extLst>
      <p:ext uri="{BB962C8B-B14F-4D97-AF65-F5344CB8AC3E}">
        <p14:creationId xmlns:p14="http://schemas.microsoft.com/office/powerpoint/2010/main" val="64180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000">
        <p:fade/>
      </p:transition>
    </mc:Choice>
    <mc:Fallback xmlns="">
      <p:transition spd="slow" advTm="8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FE92FE-B010-2898-B330-96A2D523A3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ssy meadow field on a sunny day">
            <a:extLst>
              <a:ext uri="{FF2B5EF4-FFF2-40B4-BE49-F238E27FC236}">
                <a16:creationId xmlns:a16="http://schemas.microsoft.com/office/drawing/2014/main" id="{94AD440B-508D-3111-F60D-917F67C24D2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675"/>
            <a:ext cx="12192000" cy="6858000"/>
          </a:xfrm>
          <a:prstGeom prst="rect">
            <a:avLst/>
          </a:prstGeom>
        </p:spPr>
      </p:pic>
      <p:sp>
        <p:nvSpPr>
          <p:cNvPr id="4100" name="TextBox 11">
            <a:extLst>
              <a:ext uri="{FF2B5EF4-FFF2-40B4-BE49-F238E27FC236}">
                <a16:creationId xmlns:a16="http://schemas.microsoft.com/office/drawing/2014/main" id="{049C0FEF-CCCA-E963-2466-27EAFAC76E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91" y="2244060"/>
            <a:ext cx="11283818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433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>
                <a:tab pos="5319713" algn="l"/>
              </a:tabLst>
              <a:defRPr/>
            </a:pPr>
            <a:r>
              <a:rPr kumimoji="0" lang="en-US" sz="4400" b="1" i="0" u="sng" strike="noStrike" kern="1200" cap="none" spc="1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Thursday 	6:00 p.m.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1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Cross Walk (University and Young Adults)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237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000">
        <p:fade/>
      </p:transition>
    </mc:Choice>
    <mc:Fallback xmlns="">
      <p:transition spd="slow" advTm="8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C840D6-4708-707A-613C-454C1A404C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ssy meadow field on a sunny day">
            <a:extLst>
              <a:ext uri="{FF2B5EF4-FFF2-40B4-BE49-F238E27FC236}">
                <a16:creationId xmlns:a16="http://schemas.microsoft.com/office/drawing/2014/main" id="{8215C06A-8BC8-DAB1-044E-AFAA057A565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675"/>
            <a:ext cx="12192000" cy="6858000"/>
          </a:xfrm>
          <a:prstGeom prst="rect">
            <a:avLst/>
          </a:prstGeom>
        </p:spPr>
      </p:pic>
      <p:sp>
        <p:nvSpPr>
          <p:cNvPr id="4" name="TextBox 11">
            <a:extLst>
              <a:ext uri="{FF2B5EF4-FFF2-40B4-BE49-F238E27FC236}">
                <a16:creationId xmlns:a16="http://schemas.microsoft.com/office/drawing/2014/main" id="{B182B877-92D1-60AE-7BD8-7A4F855F3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91" y="2257323"/>
            <a:ext cx="1128381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>
                <a:tab pos="5143500" algn="l"/>
              </a:tabLst>
              <a:defRPr/>
            </a:pPr>
            <a:r>
              <a:rPr kumimoji="0" lang="en-US" sz="4400" b="1" i="0" u="sng" strike="noStrike" kern="1200" cap="none" spc="1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Friday	4:30 p.m.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1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LIFE Group (Briarwood</a:t>
            </a:r>
            <a:r>
              <a:rPr lang="en-US" sz="3200" b="1" spc="1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67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000">
        <p:fade/>
      </p:transition>
    </mc:Choice>
    <mc:Fallback xmlns="">
      <p:transition spd="slow" advTm="8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47E131-DC48-6EEF-3088-7644F4118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ssy meadow field on a sunny day">
            <a:extLst>
              <a:ext uri="{FF2B5EF4-FFF2-40B4-BE49-F238E27FC236}">
                <a16:creationId xmlns:a16="http://schemas.microsoft.com/office/drawing/2014/main" id="{0EE6C52D-E316-08F9-4215-FA5FDA1CC6B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675"/>
            <a:ext cx="12192000" cy="6858000"/>
          </a:xfrm>
          <a:prstGeom prst="rect">
            <a:avLst/>
          </a:prstGeom>
        </p:spPr>
      </p:pic>
      <p:sp>
        <p:nvSpPr>
          <p:cNvPr id="4" name="TextBox 11">
            <a:extLst>
              <a:ext uri="{FF2B5EF4-FFF2-40B4-BE49-F238E27FC236}">
                <a16:creationId xmlns:a16="http://schemas.microsoft.com/office/drawing/2014/main" id="{0CC280CF-829F-A6A8-8B4B-65E4713C3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272" y="408859"/>
            <a:ext cx="11283818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n-US" sz="4400" spc="1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Giving Options</a:t>
            </a:r>
          </a:p>
          <a:p>
            <a:pPr lvl="0" algn="ctr" defTabSz="914400">
              <a:defRPr/>
            </a:pPr>
            <a:endParaRPr lang="en-US" sz="3200" spc="1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 defTabSz="914400">
              <a:defRPr/>
            </a:pPr>
            <a:r>
              <a:rPr lang="en-US" sz="3200" spc="1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(Thank you for supporting this ministry!)</a:t>
            </a:r>
          </a:p>
          <a:p>
            <a:pPr lvl="0" algn="ctr" defTabSz="914400">
              <a:defRPr/>
            </a:pPr>
            <a:endParaRPr lang="en-US" sz="3200" spc="1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 defTabSz="914400">
              <a:defRPr/>
            </a:pPr>
            <a:r>
              <a:rPr lang="en-US" sz="3200" b="1" spc="1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Mail: </a:t>
            </a:r>
            <a:r>
              <a:rPr lang="en-US" sz="3200" spc="1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609 N. Chestnut St. Ellensburg, 98926</a:t>
            </a:r>
          </a:p>
          <a:p>
            <a:pPr lvl="0" algn="ctr" defTabSz="914400">
              <a:defRPr/>
            </a:pPr>
            <a:endParaRPr lang="en-US" sz="3200" spc="1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 defTabSz="914400">
              <a:defRPr/>
            </a:pPr>
            <a:r>
              <a:rPr lang="en-US" sz="3200" b="1" spc="1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Online: </a:t>
            </a:r>
            <a:r>
              <a:rPr lang="en-US" sz="3200" spc="1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Giving link at www.csbcfamily.com</a:t>
            </a:r>
          </a:p>
          <a:p>
            <a:pPr lvl="0" algn="ctr" defTabSz="914400">
              <a:defRPr/>
            </a:pPr>
            <a:endParaRPr lang="en-US" sz="3200" spc="1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 defTabSz="914400">
              <a:defRPr/>
            </a:pPr>
            <a:r>
              <a:rPr lang="en-US" sz="3200" b="1" spc="1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In Person: </a:t>
            </a:r>
            <a:r>
              <a:rPr lang="en-US" sz="3200" spc="1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Offering Box in lobby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171478-439D-5C5D-9548-B166365554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7614" y="4355935"/>
            <a:ext cx="1942476" cy="194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72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2000">
        <p:fade/>
      </p:transition>
    </mc:Choice>
    <mc:Fallback xmlns="">
      <p:transition spd="slow" advTm="12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85F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530D07-90F2-F7F6-2093-286B6CA7C7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737" y="566737"/>
            <a:ext cx="5724525" cy="572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895368"/>
      </p:ext>
    </p:extLst>
  </p:cSld>
  <p:clrMapOvr>
    <a:masterClrMapping/>
  </p:clrMapOvr>
  <p:transition spd="med" advTm="1000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AC7EC-DCF1-9783-8F96-772440BD1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National Day of prayer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585FF-D4FA-7520-4B41-AD63757F0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995265"/>
            <a:ext cx="9603275" cy="3450613"/>
          </a:xfrm>
        </p:spPr>
        <p:txBody>
          <a:bodyPr>
            <a:normAutofit/>
          </a:bodyPr>
          <a:lstStyle/>
          <a:p>
            <a:r>
              <a:rPr lang="en-US" sz="2800" dirty="0"/>
              <a:t>Local Christian event on Thursday, May 7, noon</a:t>
            </a:r>
          </a:p>
          <a:p>
            <a:r>
              <a:rPr lang="en-US" sz="2800" dirty="0"/>
              <a:t>Unity Park in downtown Ellensburg</a:t>
            </a:r>
          </a:p>
          <a:p>
            <a:r>
              <a:rPr lang="en-US" sz="2800" dirty="0"/>
              <a:t>Sponsored by the Kittitas Valley Ministerial Association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12A590E-9A1E-28BB-3339-97E4B7A69B9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744685" y="4204433"/>
            <a:ext cx="4702629" cy="163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678734"/>
      </p:ext>
    </p:extLst>
  </p:cSld>
  <p:clrMapOvr>
    <a:masterClrMapping/>
  </p:clrMapOvr>
  <p:transition spd="med" advTm="100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FA7F5-9115-A0AD-0C29-86A0CBAA3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Sign up for lawn mowing!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71362-4B14-62C6-AEFB-548B17714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7743" y="2015732"/>
            <a:ext cx="8344311" cy="4037749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Please help us this summer by signing up to mow the lawn. Mow on Thurs.-Sat. of the week for which you sign up (after 5:30 p.m. on weekdays).</a:t>
            </a:r>
          </a:p>
          <a:p>
            <a:r>
              <a:rPr lang="en-US" sz="3200" dirty="0"/>
              <a:t>Building and Grounds Team will have the mower ready. Check with the office or a team member to get the combination to the lock on the shed.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DBEDFD4-E90F-6335-69B7-CB037A23618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4933" y="2590799"/>
            <a:ext cx="2862810" cy="276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491325"/>
      </p:ext>
    </p:extLst>
  </p:cSld>
  <p:clrMapOvr>
    <a:masterClrMapping/>
  </p:clrMapOvr>
  <p:transition spd="med" advTm="12000">
    <p:fade/>
  </p:transition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9939</TotalTime>
  <Words>317</Words>
  <Application>Microsoft Office PowerPoint</Application>
  <PresentationFormat>Widescreen</PresentationFormat>
  <Paragraphs>44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Aptos</vt:lpstr>
      <vt:lpstr>Aptos Display</vt:lpstr>
      <vt:lpstr>Arial</vt:lpstr>
      <vt:lpstr>Calibri</vt:lpstr>
      <vt:lpstr>Gill Sans MT</vt:lpstr>
      <vt:lpstr>Perpetua</vt:lpstr>
      <vt:lpstr>1_Office Theme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National Day of prayer</vt:lpstr>
      <vt:lpstr>Sign up for lawn mowing!</vt:lpstr>
      <vt:lpstr>bible Readers Club Today!</vt:lpstr>
      <vt:lpstr>Pray for the Persecuted Church</vt:lpstr>
      <vt:lpstr>Men’s Breakfast May 9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Chestnut Street Baptist Church</dc:creator>
  <cp:lastModifiedBy>Frank Johnson</cp:lastModifiedBy>
  <cp:revision>244</cp:revision>
  <cp:lastPrinted>2025-11-06T21:19:40Z</cp:lastPrinted>
  <dcterms:created xsi:type="dcterms:W3CDTF">2021-01-29T18:57:44Z</dcterms:created>
  <dcterms:modified xsi:type="dcterms:W3CDTF">2026-05-02T00:06:28Z</dcterms:modified>
</cp:coreProperties>
</file>