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66273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E56B74-A0D1-46E4-9FB5-BB7C22CA5386}" v="1" dt="2024-08-15T12:31:09.9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5AFC9A-FC05-44AC-B413-50D97583674C}" type="datetimeFigureOut">
              <a:rPr lang="en-US" smtClean="0"/>
              <a:pPr/>
              <a:t>8/15/2024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76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3488" y="9428163"/>
            <a:ext cx="288766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28D675-8B3B-4C9F-BDC7-EAFAC86B063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CD6E-8B09-467F-BA75-492FA07760D6}" type="datetimeFigureOut">
              <a:rPr lang="en-US" smtClean="0"/>
              <a:pPr/>
              <a:t>8/15/2024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77C8-965A-4835-AF64-99B6B46BC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CD6E-8B09-467F-BA75-492FA07760D6}" type="datetimeFigureOut">
              <a:rPr lang="en-US" smtClean="0"/>
              <a:pPr/>
              <a:t>8/15/2024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77C8-965A-4835-AF64-99B6B46BC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CD6E-8B09-467F-BA75-492FA07760D6}" type="datetimeFigureOut">
              <a:rPr lang="en-US" smtClean="0"/>
              <a:pPr/>
              <a:t>8/15/2024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77C8-965A-4835-AF64-99B6B46BC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CD6E-8B09-467F-BA75-492FA07760D6}" type="datetimeFigureOut">
              <a:rPr lang="en-US" smtClean="0"/>
              <a:pPr/>
              <a:t>8/15/2024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77C8-965A-4835-AF64-99B6B46BC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CD6E-8B09-467F-BA75-492FA07760D6}" type="datetimeFigureOut">
              <a:rPr lang="en-US" smtClean="0"/>
              <a:pPr/>
              <a:t>8/15/2024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77C8-965A-4835-AF64-99B6B46BC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CD6E-8B09-467F-BA75-492FA07760D6}" type="datetimeFigureOut">
              <a:rPr lang="en-US" smtClean="0"/>
              <a:pPr/>
              <a:t>8/15/2024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77C8-965A-4835-AF64-99B6B46BC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CD6E-8B09-467F-BA75-492FA07760D6}" type="datetimeFigureOut">
              <a:rPr lang="en-US" smtClean="0"/>
              <a:pPr/>
              <a:t>8/15/2024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77C8-965A-4835-AF64-99B6B46BC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CD6E-8B09-467F-BA75-492FA07760D6}" type="datetimeFigureOut">
              <a:rPr lang="en-US" smtClean="0"/>
              <a:pPr/>
              <a:t>8/15/2024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77C8-965A-4835-AF64-99B6B46BC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CD6E-8B09-467F-BA75-492FA07760D6}" type="datetimeFigureOut">
              <a:rPr lang="en-US" smtClean="0"/>
              <a:pPr/>
              <a:t>8/15/2024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77C8-965A-4835-AF64-99B6B46BC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CD6E-8B09-467F-BA75-492FA07760D6}" type="datetimeFigureOut">
              <a:rPr lang="en-US" smtClean="0"/>
              <a:pPr/>
              <a:t>8/15/2024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77C8-965A-4835-AF64-99B6B46BC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CD6E-8B09-467F-BA75-492FA07760D6}" type="datetimeFigureOut">
              <a:rPr lang="en-US" smtClean="0"/>
              <a:pPr/>
              <a:t>8/15/2024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77C8-965A-4835-AF64-99B6B46BC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6CD6E-8B09-467F-BA75-492FA07760D6}" type="datetimeFigureOut">
              <a:rPr lang="en-US" smtClean="0"/>
              <a:pPr/>
              <a:t>8/15/2024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577C8-965A-4835-AF64-99B6B46BC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57233"/>
            <a:ext cx="7772400" cy="1000131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r>
              <a:rPr lang="en-GB" dirty="0"/>
              <a:t>Bloomsbury Old and New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 descr="F:\EMB Photos\Before and During Estate Action\River Blocks\img723.jpg"/>
          <p:cNvPicPr>
            <a:picLocks noChangeAspect="1" noChangeArrowheads="1"/>
          </p:cNvPicPr>
          <p:nvPr/>
        </p:nvPicPr>
        <p:blipFill>
          <a:blip r:embed="rId2" cstate="print">
            <a:lum bright="15000"/>
          </a:blip>
          <a:srcRect/>
          <a:stretch>
            <a:fillRect/>
          </a:stretch>
        </p:blipFill>
        <p:spPr bwMode="auto">
          <a:xfrm>
            <a:off x="1214414" y="3786190"/>
            <a:ext cx="3274148" cy="19240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F:\EMB Photos\After Estate Action\River Blocks\img033.jpg"/>
          <p:cNvPicPr>
            <a:picLocks noChangeAspect="1" noChangeArrowheads="1"/>
          </p:cNvPicPr>
          <p:nvPr/>
        </p:nvPicPr>
        <p:blipFill>
          <a:blip r:embed="rId3" cstate="print">
            <a:lum bright="1000"/>
          </a:blip>
          <a:srcRect/>
          <a:stretch>
            <a:fillRect/>
          </a:stretch>
        </p:blipFill>
        <p:spPr bwMode="auto">
          <a:xfrm>
            <a:off x="4572000" y="3786191"/>
            <a:ext cx="3568059" cy="19288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EMB Standard Logo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2214554"/>
            <a:ext cx="1390653" cy="13172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715140" y="571480"/>
            <a:ext cx="20717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Car parking outside </a:t>
            </a:r>
            <a:r>
              <a:rPr lang="en-GB" b="1" dirty="0"/>
              <a:t>Thames Tower </a:t>
            </a:r>
            <a:r>
              <a:rPr lang="en-GB" dirty="0"/>
              <a:t>in the 1990’s.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472" y="3714752"/>
            <a:ext cx="2286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Play area outside </a:t>
            </a:r>
            <a:r>
              <a:rPr lang="en-GB" b="1" dirty="0"/>
              <a:t>Thames Tower Nursery </a:t>
            </a:r>
            <a:r>
              <a:rPr lang="en-GB" dirty="0"/>
              <a:t>– (now the </a:t>
            </a:r>
            <a:r>
              <a:rPr lang="en-GB" dirty="0" err="1"/>
              <a:t>PoD</a:t>
            </a:r>
            <a:r>
              <a:rPr lang="en-GB" dirty="0"/>
              <a:t>.</a:t>
            </a:r>
            <a:endParaRPr lang="en-GB" b="1" dirty="0"/>
          </a:p>
        </p:txBody>
      </p:sp>
      <p:pic>
        <p:nvPicPr>
          <p:cNvPr id="2050" name="Picture 2" descr="C:\Users\Mark\Documents\Bloomsbury\EMB Photos\Before and During Estate Action\River Blocks\img587.jpg"/>
          <p:cNvPicPr>
            <a:picLocks noChangeAspect="1" noChangeArrowheads="1"/>
          </p:cNvPicPr>
          <p:nvPr/>
        </p:nvPicPr>
        <p:blipFill>
          <a:blip r:embed="rId2" cstate="print">
            <a:lum bright="15000"/>
          </a:blip>
          <a:srcRect/>
          <a:stretch>
            <a:fillRect/>
          </a:stretch>
        </p:blipFill>
        <p:spPr bwMode="auto">
          <a:xfrm>
            <a:off x="642910" y="285728"/>
            <a:ext cx="4643470" cy="309015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2051" name="Picture 3" descr="C:\Users\Mark\Documents\Bloomsbury\EMB Photos\Before and During Estate Action\River Blocks\img591.jpg"/>
          <p:cNvPicPr>
            <a:picLocks noChangeAspect="1" noChangeArrowheads="1"/>
          </p:cNvPicPr>
          <p:nvPr/>
        </p:nvPicPr>
        <p:blipFill>
          <a:blip r:embed="rId3" cstate="print">
            <a:lum bright="15000"/>
          </a:blip>
          <a:srcRect/>
          <a:stretch>
            <a:fillRect/>
          </a:stretch>
        </p:blipFill>
        <p:spPr bwMode="auto">
          <a:xfrm>
            <a:off x="3903446" y="3286125"/>
            <a:ext cx="4740520" cy="29160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:\EMB Photos\Bradburne Way before redevelopment\img31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3" y="214290"/>
            <a:ext cx="4857784" cy="3000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F:\EMB Photos\Bradburne Way before redevelopment\img819.jpg"/>
          <p:cNvPicPr/>
          <p:nvPr/>
        </p:nvPicPr>
        <p:blipFill>
          <a:blip r:embed="rId3" cstate="print">
            <a:lum bright="15000"/>
          </a:blip>
          <a:srcRect/>
          <a:stretch>
            <a:fillRect/>
          </a:stretch>
        </p:blipFill>
        <p:spPr bwMode="auto">
          <a:xfrm>
            <a:off x="4214810" y="3357562"/>
            <a:ext cx="4731378" cy="33406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572132" y="428604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Greenbank</a:t>
            </a:r>
            <a:r>
              <a:rPr lang="en-GB" b="1" dirty="0"/>
              <a:t> House</a:t>
            </a:r>
            <a:r>
              <a:rPr lang="en-GB" dirty="0"/>
              <a:t> – prior to demolition.</a:t>
            </a:r>
            <a:endParaRPr lang="en-GB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85720" y="3500438"/>
            <a:ext cx="3357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Site of </a:t>
            </a:r>
            <a:r>
              <a:rPr lang="en-GB" b="1" dirty="0" err="1"/>
              <a:t>Bradburn</a:t>
            </a:r>
            <a:r>
              <a:rPr lang="en-GB" b="1" dirty="0"/>
              <a:t> Way</a:t>
            </a:r>
            <a:r>
              <a:rPr lang="en-GB" dirty="0"/>
              <a:t> – this was demolished and made way for the houses on the new </a:t>
            </a:r>
            <a:r>
              <a:rPr lang="en-GB" b="1" dirty="0" err="1"/>
              <a:t>Bradburn</a:t>
            </a:r>
            <a:r>
              <a:rPr lang="en-GB" b="1" dirty="0"/>
              <a:t> Way </a:t>
            </a:r>
            <a:r>
              <a:rPr lang="en-GB" dirty="0"/>
              <a:t>and </a:t>
            </a:r>
            <a:r>
              <a:rPr lang="en-GB" b="1" dirty="0"/>
              <a:t>Verbena Gardens.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:\EMB Photos\Bradburne Way before redevelopment\img822.jpg"/>
          <p:cNvPicPr/>
          <p:nvPr/>
        </p:nvPicPr>
        <p:blipFill>
          <a:blip r:embed="rId2" cstate="print">
            <a:lum bright="15000"/>
          </a:blip>
          <a:srcRect/>
          <a:stretch>
            <a:fillRect/>
          </a:stretch>
        </p:blipFill>
        <p:spPr bwMode="auto">
          <a:xfrm>
            <a:off x="214282" y="214291"/>
            <a:ext cx="5214974" cy="3571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F:\EMB Photos\Bradburne Way before redevelopment\img821.jpg"/>
          <p:cNvPicPr/>
          <p:nvPr/>
        </p:nvPicPr>
        <p:blipFill>
          <a:blip r:embed="rId3" cstate="print">
            <a:lum bright="15000"/>
          </a:blip>
          <a:srcRect/>
          <a:stretch>
            <a:fillRect/>
          </a:stretch>
        </p:blipFill>
        <p:spPr bwMode="auto">
          <a:xfrm>
            <a:off x="3500430" y="3143248"/>
            <a:ext cx="5357818" cy="34784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786446" y="357166"/>
            <a:ext cx="3000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More properties on </a:t>
            </a:r>
            <a:r>
              <a:rPr lang="en-GB" b="1" dirty="0" err="1"/>
              <a:t>Bradburn</a:t>
            </a:r>
            <a:r>
              <a:rPr lang="en-GB" b="1" dirty="0"/>
              <a:t> Way</a:t>
            </a:r>
            <a:r>
              <a:rPr lang="en-GB" dirty="0"/>
              <a:t> prior to demolition.  The flats above the walkway were once lived in.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7158" y="3929066"/>
            <a:ext cx="285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Another closer view of the above.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:\EMB Photos\Bradburne Way before redevelopment\img729.jpg"/>
          <p:cNvPicPr/>
          <p:nvPr/>
        </p:nvPicPr>
        <p:blipFill>
          <a:blip r:embed="rId2" cstate="print">
            <a:lum bright="15000"/>
          </a:blip>
          <a:srcRect/>
          <a:stretch>
            <a:fillRect/>
          </a:stretch>
        </p:blipFill>
        <p:spPr bwMode="auto">
          <a:xfrm>
            <a:off x="285720" y="214290"/>
            <a:ext cx="3657600" cy="51244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F:\EMB Photos\Bradburne Way before redevelopment\img318.jpg"/>
          <p:cNvPicPr/>
          <p:nvPr/>
        </p:nvPicPr>
        <p:blipFill>
          <a:blip r:embed="rId3">
            <a:lum bright="15000"/>
          </a:blip>
          <a:srcRect/>
          <a:stretch>
            <a:fillRect/>
          </a:stretch>
        </p:blipFill>
        <p:spPr bwMode="auto">
          <a:xfrm>
            <a:off x="3714744" y="3286124"/>
            <a:ext cx="5248275" cy="3276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500562" y="357166"/>
            <a:ext cx="38576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Another view of the old </a:t>
            </a:r>
            <a:r>
              <a:rPr lang="en-GB" b="1" dirty="0" err="1"/>
              <a:t>Bradburn</a:t>
            </a:r>
            <a:r>
              <a:rPr lang="en-GB" b="1" dirty="0"/>
              <a:t> Way.  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Below were the old shops on </a:t>
            </a:r>
            <a:r>
              <a:rPr lang="en-GB" dirty="0" err="1"/>
              <a:t>B</a:t>
            </a:r>
            <a:r>
              <a:rPr lang="en-GB" b="1" dirty="0" err="1"/>
              <a:t>radburn</a:t>
            </a:r>
            <a:r>
              <a:rPr lang="en-GB" b="1" dirty="0"/>
              <a:t> Way </a:t>
            </a:r>
            <a:r>
              <a:rPr lang="en-GB" dirty="0"/>
              <a:t>with maisonettes above.</a:t>
            </a:r>
            <a:endParaRPr lang="en-GB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:\EMB Photos\After Estate Action\Cromwell Street\img279.jpg"/>
          <p:cNvPicPr/>
          <p:nvPr/>
        </p:nvPicPr>
        <p:blipFill>
          <a:blip r:embed="rId2" cstate="print">
            <a:lum bright="15000"/>
          </a:blip>
          <a:srcRect/>
          <a:stretch>
            <a:fillRect/>
          </a:stretch>
        </p:blipFill>
        <p:spPr bwMode="auto">
          <a:xfrm>
            <a:off x="285720" y="214290"/>
            <a:ext cx="5191125" cy="34766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F:\EMB Photos\After Estate Action\Cromwell Street\img548.jpg"/>
          <p:cNvPicPr/>
          <p:nvPr/>
        </p:nvPicPr>
        <p:blipFill>
          <a:blip r:embed="rId3">
            <a:lum bright="15000"/>
          </a:blip>
          <a:srcRect/>
          <a:stretch>
            <a:fillRect/>
          </a:stretch>
        </p:blipFill>
        <p:spPr bwMode="auto">
          <a:xfrm>
            <a:off x="3643306" y="3286124"/>
            <a:ext cx="5286375" cy="3286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929322" y="357166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Improved car parking on </a:t>
            </a:r>
            <a:r>
              <a:rPr lang="en-GB" b="1" dirty="0"/>
              <a:t>Cromwell Street.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428596" y="3929066"/>
            <a:ext cx="3000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Fenced off lower gardens and communal grassed area at rear of </a:t>
            </a:r>
            <a:r>
              <a:rPr lang="en-GB" b="1" dirty="0"/>
              <a:t>Cromwell Street </a:t>
            </a:r>
            <a:r>
              <a:rPr lang="en-GB" dirty="0"/>
              <a:t>properties.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:\EMB Photos\After Estate Action\Cromwell Street\img727.jpg"/>
          <p:cNvPicPr/>
          <p:nvPr/>
        </p:nvPicPr>
        <p:blipFill>
          <a:blip r:embed="rId2">
            <a:lum bright="15000"/>
          </a:blip>
          <a:srcRect/>
          <a:stretch>
            <a:fillRect/>
          </a:stretch>
        </p:blipFill>
        <p:spPr bwMode="auto">
          <a:xfrm>
            <a:off x="357158" y="214290"/>
            <a:ext cx="5153025" cy="32480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F:\EMB Photos\After Estate Action\Cromwell Street\img772.jpg"/>
          <p:cNvPicPr/>
          <p:nvPr/>
        </p:nvPicPr>
        <p:blipFill>
          <a:blip r:embed="rId3">
            <a:lum bright="15000"/>
          </a:blip>
          <a:srcRect/>
          <a:stretch>
            <a:fillRect/>
          </a:stretch>
        </p:blipFill>
        <p:spPr bwMode="auto">
          <a:xfrm>
            <a:off x="3643306" y="3143248"/>
            <a:ext cx="5248275" cy="3505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715008" y="285728"/>
            <a:ext cx="3071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“Secure by Design” </a:t>
            </a:r>
            <a:r>
              <a:rPr lang="en-GB" dirty="0"/>
              <a:t>walled frontages on </a:t>
            </a:r>
            <a:r>
              <a:rPr lang="en-GB" b="1" dirty="0"/>
              <a:t>Cromwell Street.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3643314"/>
            <a:ext cx="3000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Improved entrance to </a:t>
            </a:r>
            <a:r>
              <a:rPr lang="en-GB" b="1" dirty="0"/>
              <a:t>133 Cromwell Street</a:t>
            </a:r>
            <a:r>
              <a:rPr lang="en-GB" dirty="0"/>
              <a:t>.  Note double glazed windows and secure door-entry system.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:\EMB Photos\After Estate Action\Cromwell Street\img281.jpg"/>
          <p:cNvPicPr/>
          <p:nvPr/>
        </p:nvPicPr>
        <p:blipFill>
          <a:blip r:embed="rId2" cstate="print">
            <a:lum bright="15000"/>
          </a:blip>
          <a:srcRect/>
          <a:stretch>
            <a:fillRect/>
          </a:stretch>
        </p:blipFill>
        <p:spPr bwMode="auto">
          <a:xfrm>
            <a:off x="285720" y="214290"/>
            <a:ext cx="4972050" cy="34766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F:\EMB Photos\After Estate Action\Cromwell Street\img773.jpg"/>
          <p:cNvPicPr/>
          <p:nvPr/>
        </p:nvPicPr>
        <p:blipFill>
          <a:blip r:embed="rId3">
            <a:lum bright="15000"/>
          </a:blip>
          <a:srcRect/>
          <a:stretch>
            <a:fillRect/>
          </a:stretch>
        </p:blipFill>
        <p:spPr bwMode="auto">
          <a:xfrm>
            <a:off x="3643306" y="3357562"/>
            <a:ext cx="5286375" cy="3286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643570" y="285728"/>
            <a:ext cx="3143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New frontage to </a:t>
            </a:r>
            <a:r>
              <a:rPr lang="en-GB" b="1" dirty="0"/>
              <a:t>Medway Tower</a:t>
            </a:r>
            <a:r>
              <a:rPr lang="en-GB" dirty="0"/>
              <a:t> after improvement works in the 1990’s.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8596" y="4071942"/>
            <a:ext cx="3000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New frontage and improved car parking outside of properties on </a:t>
            </a:r>
            <a:r>
              <a:rPr lang="en-GB" b="1" dirty="0"/>
              <a:t>Cromwell Street.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:\EMB Photos\After Estate Action\Other Areas\img278.jpg"/>
          <p:cNvPicPr/>
          <p:nvPr/>
        </p:nvPicPr>
        <p:blipFill>
          <a:blip r:embed="rId2" cstate="print">
            <a:lum bright="15000"/>
          </a:blip>
          <a:srcRect/>
          <a:stretch>
            <a:fillRect/>
          </a:stretch>
        </p:blipFill>
        <p:spPr bwMode="auto">
          <a:xfrm>
            <a:off x="357158" y="357166"/>
            <a:ext cx="5248275" cy="30718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F:\EMB Photos\After Estate Action\Other Areas\img531.jpg"/>
          <p:cNvPicPr/>
          <p:nvPr/>
        </p:nvPicPr>
        <p:blipFill>
          <a:blip r:embed="rId3" cstate="print">
            <a:lum bright="15000"/>
          </a:blip>
          <a:srcRect/>
          <a:stretch>
            <a:fillRect/>
          </a:stretch>
        </p:blipFill>
        <p:spPr bwMode="auto">
          <a:xfrm>
            <a:off x="4000496" y="3214686"/>
            <a:ext cx="4802816" cy="33395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000760" y="428604"/>
            <a:ext cx="27146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Improved children’s play area in </a:t>
            </a:r>
            <a:r>
              <a:rPr lang="en-GB" b="1" dirty="0"/>
              <a:t>Bloomsbury Park.</a:t>
            </a:r>
            <a:r>
              <a:rPr lang="en-GB" dirty="0"/>
              <a:t>  The EMB, local schools and Birmingham City Council were involved in planning and designing the area.</a:t>
            </a:r>
            <a:endParaRPr lang="en-GB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14282" y="3643314"/>
            <a:ext cx="36433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Improvements on </a:t>
            </a:r>
            <a:r>
              <a:rPr lang="en-GB" b="1" dirty="0"/>
              <a:t>Rocky Lane</a:t>
            </a:r>
            <a:r>
              <a:rPr lang="en-GB" dirty="0"/>
              <a:t> showing defined garden areas and improved parking.</a:t>
            </a:r>
          </a:p>
          <a:p>
            <a:endParaRPr lang="en-GB" dirty="0"/>
          </a:p>
          <a:p>
            <a:r>
              <a:rPr lang="en-GB" dirty="0"/>
              <a:t>In the rear note the improvements to </a:t>
            </a:r>
            <a:r>
              <a:rPr lang="en-GB" b="1" dirty="0" err="1"/>
              <a:t>Camrose</a:t>
            </a:r>
            <a:r>
              <a:rPr lang="en-GB" b="1" dirty="0"/>
              <a:t> Tower</a:t>
            </a:r>
            <a:r>
              <a:rPr lang="en-GB" dirty="0"/>
              <a:t>.  The improvements were requested by the EMB when an </a:t>
            </a:r>
            <a:r>
              <a:rPr lang="en-GB" dirty="0" err="1"/>
              <a:t>underspend</a:t>
            </a:r>
            <a:r>
              <a:rPr lang="en-GB" dirty="0"/>
              <a:t> in the budget for the improvements in 1990’s was identified.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:\EMB Photos\After Estate Action\Other Areas\img602.jpg"/>
          <p:cNvPicPr/>
          <p:nvPr/>
        </p:nvPicPr>
        <p:blipFill>
          <a:blip r:embed="rId2" cstate="print">
            <a:lum bright="15000"/>
          </a:blip>
          <a:srcRect/>
          <a:stretch>
            <a:fillRect/>
          </a:stretch>
        </p:blipFill>
        <p:spPr bwMode="auto">
          <a:xfrm>
            <a:off x="285720" y="285728"/>
            <a:ext cx="5286375" cy="3486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F:\EMB Photos\After Estate Action\Other Areas\img547.jpg"/>
          <p:cNvPicPr/>
          <p:nvPr/>
        </p:nvPicPr>
        <p:blipFill>
          <a:blip r:embed="rId3">
            <a:lum bright="15000"/>
          </a:blip>
          <a:srcRect/>
          <a:stretch>
            <a:fillRect/>
          </a:stretch>
        </p:blipFill>
        <p:spPr bwMode="auto">
          <a:xfrm>
            <a:off x="3571868" y="3143248"/>
            <a:ext cx="5286375" cy="3505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857884" y="285728"/>
            <a:ext cx="29289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Improvements the garden and washing areas in between </a:t>
            </a:r>
            <a:r>
              <a:rPr lang="en-GB" b="1" dirty="0"/>
              <a:t>Newbold Croft </a:t>
            </a:r>
            <a:r>
              <a:rPr lang="en-GB" dirty="0"/>
              <a:t>and</a:t>
            </a:r>
            <a:r>
              <a:rPr lang="en-GB" b="1" dirty="0"/>
              <a:t> Bodmin Grove.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8596" y="3929066"/>
            <a:ext cx="2857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Improvements to the frontages of </a:t>
            </a:r>
            <a:r>
              <a:rPr lang="en-GB" dirty="0" err="1"/>
              <a:t>Newbold</a:t>
            </a:r>
            <a:r>
              <a:rPr lang="en-GB" dirty="0"/>
              <a:t> Croft completed in the mid-1990’s.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:\EMB Photos\After Estate Action\Rupert Street\img600.jpg"/>
          <p:cNvPicPr/>
          <p:nvPr/>
        </p:nvPicPr>
        <p:blipFill>
          <a:blip r:embed="rId2" cstate="print">
            <a:lum bright="15000"/>
          </a:blip>
          <a:srcRect/>
          <a:stretch>
            <a:fillRect/>
          </a:stretch>
        </p:blipFill>
        <p:spPr bwMode="auto">
          <a:xfrm>
            <a:off x="3412490" y="2643182"/>
            <a:ext cx="5731510" cy="18948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F:\EMB Photos\After Estate Action\Rupert Street\img599.jpg"/>
          <p:cNvPicPr/>
          <p:nvPr/>
        </p:nvPicPr>
        <p:blipFill>
          <a:blip r:embed="rId3" cstate="print">
            <a:lum bright="15000"/>
          </a:blip>
          <a:srcRect/>
          <a:stretch>
            <a:fillRect/>
          </a:stretch>
        </p:blipFill>
        <p:spPr bwMode="auto">
          <a:xfrm>
            <a:off x="142844" y="0"/>
            <a:ext cx="5072098" cy="27860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F:\EMB Photos\After Estate Action\Rupert Street\img596.jpg"/>
          <p:cNvPicPr/>
          <p:nvPr/>
        </p:nvPicPr>
        <p:blipFill>
          <a:blip r:embed="rId4" cstate="print">
            <a:lum bright="15000"/>
          </a:blip>
          <a:srcRect/>
          <a:stretch>
            <a:fillRect/>
          </a:stretch>
        </p:blipFill>
        <p:spPr bwMode="auto">
          <a:xfrm>
            <a:off x="285720" y="4071942"/>
            <a:ext cx="5000660" cy="25431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500694" y="142852"/>
            <a:ext cx="32861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Rupert Street</a:t>
            </a:r>
            <a:r>
              <a:rPr lang="en-GB" dirty="0"/>
              <a:t> – improvements to the entrances and windows.  New kitchens were also installed within the funding from government.</a:t>
            </a:r>
            <a:endParaRPr lang="en-GB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786446" y="4714884"/>
            <a:ext cx="314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Improvements to the rear of properties in </a:t>
            </a:r>
            <a:r>
              <a:rPr lang="en-GB" b="1" dirty="0"/>
              <a:t>Rupert Street.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:\EMB Photos\Before and During Estate Action\Cromwell Street\img637.jpg"/>
          <p:cNvPicPr/>
          <p:nvPr/>
        </p:nvPicPr>
        <p:blipFill>
          <a:blip r:embed="rId2" cstate="print">
            <a:lum bright="15000"/>
          </a:blip>
          <a:srcRect/>
          <a:stretch>
            <a:fillRect/>
          </a:stretch>
        </p:blipFill>
        <p:spPr bwMode="auto">
          <a:xfrm>
            <a:off x="285720" y="214290"/>
            <a:ext cx="5067300" cy="3457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F:\EMB Photos\Before and During Estate Action\Cromwell Street\img332.jpg"/>
          <p:cNvPicPr/>
          <p:nvPr/>
        </p:nvPicPr>
        <p:blipFill>
          <a:blip r:embed="rId3">
            <a:lum bright="15000"/>
          </a:blip>
          <a:srcRect/>
          <a:stretch>
            <a:fillRect/>
          </a:stretch>
        </p:blipFill>
        <p:spPr bwMode="auto">
          <a:xfrm>
            <a:off x="3786182" y="3214686"/>
            <a:ext cx="5172075" cy="3543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929322" y="571480"/>
            <a:ext cx="2857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Rear of </a:t>
            </a:r>
            <a:r>
              <a:rPr lang="en-GB" b="1" dirty="0"/>
              <a:t>Cromwell Street </a:t>
            </a:r>
            <a:r>
              <a:rPr lang="en-GB" dirty="0"/>
              <a:t>gardens before government Estate Action funding work started in the early 1990’s.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472" y="4286256"/>
            <a:ext cx="2714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 between the blocks on </a:t>
            </a:r>
            <a:r>
              <a:rPr lang="en-GB" b="1" dirty="0"/>
              <a:t>Cromwell Street </a:t>
            </a:r>
            <a:r>
              <a:rPr lang="en-GB" dirty="0"/>
              <a:t>showing the lack of car parking facilities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:\EMB Photos\Bradburne Way after re development\img088.jpg"/>
          <p:cNvPicPr/>
          <p:nvPr/>
        </p:nvPicPr>
        <p:blipFill>
          <a:blip r:embed="rId2">
            <a:lum bright="15000"/>
          </a:blip>
          <a:srcRect/>
          <a:stretch>
            <a:fillRect/>
          </a:stretch>
        </p:blipFill>
        <p:spPr bwMode="auto">
          <a:xfrm>
            <a:off x="214282" y="285728"/>
            <a:ext cx="5172075" cy="3543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F:\EMB Photos\Bradburne Way after re development\img052.jpg"/>
          <p:cNvPicPr/>
          <p:nvPr/>
        </p:nvPicPr>
        <p:blipFill>
          <a:blip r:embed="rId3" cstate="print">
            <a:lum bright="15000"/>
          </a:blip>
          <a:srcRect/>
          <a:stretch>
            <a:fillRect/>
          </a:stretch>
        </p:blipFill>
        <p:spPr bwMode="auto">
          <a:xfrm>
            <a:off x="3643306" y="3429000"/>
            <a:ext cx="5248275" cy="32194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000760" y="428604"/>
            <a:ext cx="26432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“new” Health Centre on Bloomsbury which was built by Bournville Village Trust.</a:t>
            </a:r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4286256"/>
            <a:ext cx="29289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They also built the shops near the Health Centre with financial contributions from Heartlands Development Corporation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:\EMB Photos\Before and During Estate Action\Cromwell Street\img763.jpg"/>
          <p:cNvPicPr/>
          <p:nvPr/>
        </p:nvPicPr>
        <p:blipFill>
          <a:blip r:embed="rId2" cstate="print">
            <a:lum bright="15000"/>
          </a:blip>
          <a:srcRect/>
          <a:stretch>
            <a:fillRect/>
          </a:stretch>
        </p:blipFill>
        <p:spPr bwMode="auto">
          <a:xfrm>
            <a:off x="285720" y="214290"/>
            <a:ext cx="5334000" cy="35337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F:\EMB Photos\Before and During Estate Action\Cromwell Street\img764.jpg"/>
          <p:cNvPicPr/>
          <p:nvPr/>
        </p:nvPicPr>
        <p:blipFill>
          <a:blip r:embed="rId3" cstate="print">
            <a:lum bright="15000"/>
          </a:blip>
          <a:srcRect/>
          <a:stretch>
            <a:fillRect/>
          </a:stretch>
        </p:blipFill>
        <p:spPr bwMode="auto">
          <a:xfrm>
            <a:off x="3643306" y="3143248"/>
            <a:ext cx="5334000" cy="3505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072198" y="500042"/>
            <a:ext cx="25717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Cromwell Street </a:t>
            </a:r>
            <a:r>
              <a:rPr lang="en-GB" dirty="0"/>
              <a:t>properties – again highlighting the lack of car parking and an excess of litter.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8596" y="4071942"/>
            <a:ext cx="26432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front of </a:t>
            </a:r>
            <a:r>
              <a:rPr lang="en-GB" b="1" dirty="0"/>
              <a:t>Cromwell Street</a:t>
            </a:r>
            <a:r>
              <a:rPr lang="en-GB" dirty="0"/>
              <a:t> before Estate Action works.  Note no fencing and metal framed single-glazed  windows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:\EMB Photos\Before and During Estate Action\Cromwell Street\img766.jpg"/>
          <p:cNvPicPr/>
          <p:nvPr/>
        </p:nvPicPr>
        <p:blipFill>
          <a:blip r:embed="rId2" cstate="print">
            <a:lum bright="15000"/>
          </a:blip>
          <a:srcRect/>
          <a:stretch>
            <a:fillRect/>
          </a:stretch>
        </p:blipFill>
        <p:spPr bwMode="auto">
          <a:xfrm>
            <a:off x="214282" y="214290"/>
            <a:ext cx="5067300" cy="34243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F:\EMB Photos\Before and During Estate Action\Cromwell Street\img768.jpg"/>
          <p:cNvPicPr/>
          <p:nvPr/>
        </p:nvPicPr>
        <p:blipFill>
          <a:blip r:embed="rId3" cstate="print">
            <a:lum bright="15000"/>
          </a:blip>
          <a:srcRect/>
          <a:stretch>
            <a:fillRect/>
          </a:stretch>
        </p:blipFill>
        <p:spPr bwMode="auto">
          <a:xfrm>
            <a:off x="4929190" y="2357430"/>
            <a:ext cx="3476625" cy="4248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786446" y="500042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Frontages of </a:t>
            </a:r>
            <a:r>
              <a:rPr lang="en-GB" b="1" dirty="0"/>
              <a:t>Cromwell Street.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472" y="4000504"/>
            <a:ext cx="4000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Cromwell Street </a:t>
            </a:r>
            <a:r>
              <a:rPr lang="en-GB" dirty="0"/>
              <a:t>showing where cars drove over grassed areas and lack of car parking facilities.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:\EMB Photos\Before and During Estate Action\Cromwell Street\img760.jpg"/>
          <p:cNvPicPr/>
          <p:nvPr/>
        </p:nvPicPr>
        <p:blipFill>
          <a:blip r:embed="rId2">
            <a:lum bright="15000"/>
          </a:blip>
          <a:srcRect/>
          <a:stretch>
            <a:fillRect/>
          </a:stretch>
        </p:blipFill>
        <p:spPr bwMode="auto">
          <a:xfrm>
            <a:off x="357158" y="285728"/>
            <a:ext cx="5286375" cy="35337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F:\EMB Photos\Before and During Estate Action\Cromwell Street\img765.jpg"/>
          <p:cNvPicPr/>
          <p:nvPr/>
        </p:nvPicPr>
        <p:blipFill>
          <a:blip r:embed="rId3" cstate="print">
            <a:lum bright="15000"/>
          </a:blip>
          <a:srcRect/>
          <a:stretch>
            <a:fillRect/>
          </a:stretch>
        </p:blipFill>
        <p:spPr bwMode="auto">
          <a:xfrm>
            <a:off x="3643306" y="3143248"/>
            <a:ext cx="5286375" cy="3457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000760" y="571480"/>
            <a:ext cx="2857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Rear of </a:t>
            </a:r>
            <a:r>
              <a:rPr lang="en-GB" b="1" dirty="0"/>
              <a:t>Cromwell Street </a:t>
            </a:r>
            <a:r>
              <a:rPr lang="en-GB" dirty="0"/>
              <a:t>properties.  The area was overgrown.  Originally each flat had its own garden area but this was not taken up and the grounds ran into disrepair.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7158" y="4143380"/>
            <a:ext cx="3071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Further pictures of lack of car parking facilities.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:\EMB Photos\Before and During Estate Action\Greenbank House - Doctors\img656.jpg"/>
          <p:cNvPicPr/>
          <p:nvPr/>
        </p:nvPicPr>
        <p:blipFill>
          <a:blip r:embed="rId2" cstate="print">
            <a:lum bright="15000"/>
          </a:blip>
          <a:srcRect/>
          <a:stretch>
            <a:fillRect/>
          </a:stretch>
        </p:blipFill>
        <p:spPr bwMode="auto">
          <a:xfrm>
            <a:off x="285720" y="214290"/>
            <a:ext cx="5448300" cy="3486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F:\EMB Photos\Before and During Estate Action\Greenbank House - Doctors\img657.jpg"/>
          <p:cNvPicPr/>
          <p:nvPr/>
        </p:nvPicPr>
        <p:blipFill>
          <a:blip r:embed="rId3" cstate="print">
            <a:lum bright="15000"/>
          </a:blip>
          <a:srcRect/>
          <a:stretch>
            <a:fillRect/>
          </a:stretch>
        </p:blipFill>
        <p:spPr bwMode="auto">
          <a:xfrm>
            <a:off x="3357554" y="3214686"/>
            <a:ext cx="5553075" cy="3457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000760" y="285728"/>
            <a:ext cx="2857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Greenbank</a:t>
            </a:r>
            <a:r>
              <a:rPr lang="en-GB" b="1" dirty="0"/>
              <a:t> House</a:t>
            </a:r>
            <a:r>
              <a:rPr lang="en-GB" dirty="0"/>
              <a:t> – this was the site of the old doctors surgery on Bloomsbury.</a:t>
            </a:r>
            <a:endParaRPr lang="en-GB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4000504"/>
            <a:ext cx="29289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This site has now been demolished and was on the site between </a:t>
            </a:r>
            <a:r>
              <a:rPr lang="en-GB" b="1" dirty="0"/>
              <a:t>Bodmin Grove </a:t>
            </a:r>
            <a:r>
              <a:rPr lang="en-GB" dirty="0"/>
              <a:t>and Quba (old United Reformed Church)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:\EMB Photos\Before and During Estate Action\Greenbank House - Doctors\img648.jpg"/>
          <p:cNvPicPr/>
          <p:nvPr/>
        </p:nvPicPr>
        <p:blipFill>
          <a:blip r:embed="rId2" cstate="print">
            <a:lum bright="15000"/>
          </a:blip>
          <a:srcRect/>
          <a:stretch>
            <a:fillRect/>
          </a:stretch>
        </p:blipFill>
        <p:spPr bwMode="auto">
          <a:xfrm>
            <a:off x="214282" y="142852"/>
            <a:ext cx="5362575" cy="32480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F:\EMB Photos\Before and During Estate Action\Greenbank House - Doctors\img653.jpg"/>
          <p:cNvPicPr/>
          <p:nvPr/>
        </p:nvPicPr>
        <p:blipFill>
          <a:blip r:embed="rId3">
            <a:lum bright="15000"/>
          </a:blip>
          <a:srcRect/>
          <a:stretch>
            <a:fillRect/>
          </a:stretch>
        </p:blipFill>
        <p:spPr bwMode="auto">
          <a:xfrm>
            <a:off x="5286380" y="1571612"/>
            <a:ext cx="3476625" cy="5105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57158" y="3786190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At the rear of the old doctors surgery at </a:t>
            </a:r>
            <a:r>
              <a:rPr lang="en-GB" b="1" dirty="0" err="1"/>
              <a:t>Greenbank</a:t>
            </a:r>
            <a:r>
              <a:rPr lang="en-GB" b="1" dirty="0"/>
              <a:t> House.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:\EMB Photos\Before and During Estate Action\River Blocks\img330.jpg"/>
          <p:cNvPicPr/>
          <p:nvPr/>
        </p:nvPicPr>
        <p:blipFill>
          <a:blip r:embed="rId2" cstate="print">
            <a:lum bright="15000"/>
          </a:blip>
          <a:srcRect/>
          <a:stretch>
            <a:fillRect/>
          </a:stretch>
        </p:blipFill>
        <p:spPr bwMode="auto">
          <a:xfrm>
            <a:off x="214282" y="285728"/>
            <a:ext cx="5076825" cy="3486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F:\EMB Photos\Before and During Estate Action\River Blocks\img329.jpg"/>
          <p:cNvPicPr/>
          <p:nvPr/>
        </p:nvPicPr>
        <p:blipFill>
          <a:blip r:embed="rId3" cstate="print">
            <a:lum bright="15000"/>
          </a:blip>
          <a:srcRect/>
          <a:stretch>
            <a:fillRect/>
          </a:stretch>
        </p:blipFill>
        <p:spPr bwMode="auto">
          <a:xfrm>
            <a:off x="3500430" y="3071810"/>
            <a:ext cx="5467350" cy="36004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786446" y="428604"/>
            <a:ext cx="27860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Medway Tower</a:t>
            </a:r>
            <a:r>
              <a:rPr lang="en-GB" dirty="0"/>
              <a:t> – this shows how small the car parking are was in front of </a:t>
            </a:r>
            <a:r>
              <a:rPr lang="en-GB" b="1" dirty="0"/>
              <a:t>Medway Tower </a:t>
            </a:r>
            <a:r>
              <a:rPr lang="en-GB" dirty="0"/>
              <a:t>prior to improvements in the early 1990’s.</a:t>
            </a:r>
            <a:endParaRPr lang="en-GB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4000504"/>
            <a:ext cx="278608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Frontage of Severn Tower</a:t>
            </a:r>
            <a:r>
              <a:rPr lang="en-GB" dirty="0"/>
              <a:t> – showing the open balconies.  Burglars used to climb onto the white concrete support beam by the stairwells and break into the middle flats.</a:t>
            </a:r>
            <a:endParaRPr lang="en-GB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:\EMB Photos\Before and During Estate Action\River Blocks\img639.jpg"/>
          <p:cNvPicPr/>
          <p:nvPr/>
        </p:nvPicPr>
        <p:blipFill>
          <a:blip r:embed="rId2" cstate="print">
            <a:lum bright="15000"/>
          </a:blip>
          <a:srcRect/>
          <a:stretch>
            <a:fillRect/>
          </a:stretch>
        </p:blipFill>
        <p:spPr bwMode="auto">
          <a:xfrm>
            <a:off x="214283" y="285728"/>
            <a:ext cx="5000660" cy="3214710"/>
          </a:xfrm>
          <a:prstGeom prst="rect">
            <a:avLst/>
          </a:prstGeom>
          <a:solidFill>
            <a:srgbClr val="000000">
              <a:shade val="95000"/>
            </a:srgbClr>
          </a:solidFill>
          <a:ln w="28575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786446" y="428604"/>
            <a:ext cx="29289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Medway Tower</a:t>
            </a:r>
            <a:r>
              <a:rPr lang="en-GB" dirty="0"/>
              <a:t> – again note the open balconies on the gable end of the properties.</a:t>
            </a:r>
            <a:endParaRPr lang="en-GB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4071942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Work starting on </a:t>
            </a:r>
            <a:r>
              <a:rPr lang="en-GB" b="1" dirty="0"/>
              <a:t>Thames Tower</a:t>
            </a:r>
            <a:r>
              <a:rPr lang="en-GB" dirty="0"/>
              <a:t> back in the 1990’s</a:t>
            </a:r>
          </a:p>
        </p:txBody>
      </p:sp>
      <p:pic>
        <p:nvPicPr>
          <p:cNvPr id="1026" name="Picture 2" descr="C:\Users\Mark\Documents\Bloomsbury\EMB Photos\Before and During Estate Action\River Blocks\img589.jpg"/>
          <p:cNvPicPr>
            <a:picLocks noChangeAspect="1" noChangeArrowheads="1"/>
          </p:cNvPicPr>
          <p:nvPr/>
        </p:nvPicPr>
        <p:blipFill>
          <a:blip r:embed="rId3" cstate="print">
            <a:lum bright="15000"/>
          </a:blip>
          <a:srcRect/>
          <a:stretch>
            <a:fillRect/>
          </a:stretch>
        </p:blipFill>
        <p:spPr bwMode="auto">
          <a:xfrm>
            <a:off x="4357686" y="3644170"/>
            <a:ext cx="4500562" cy="301834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594</Words>
  <Application>Microsoft Office PowerPoint</Application>
  <PresentationFormat>On-screen Show (4:3)</PresentationFormat>
  <Paragraphs>42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  Bloomsbury Old and New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Bloomsbury Old and New</dc:title>
  <dc:creator>Mark</dc:creator>
  <cp:lastModifiedBy>Bloomsbury EMB</cp:lastModifiedBy>
  <cp:revision>20</cp:revision>
  <dcterms:created xsi:type="dcterms:W3CDTF">2013-09-09T11:03:14Z</dcterms:created>
  <dcterms:modified xsi:type="dcterms:W3CDTF">2024-08-15T12:31:17Z</dcterms:modified>
</cp:coreProperties>
</file>