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71" r:id="rId3"/>
    <p:sldId id="272" r:id="rId4"/>
    <p:sldId id="266" r:id="rId5"/>
    <p:sldId id="267" r:id="rId6"/>
    <p:sldId id="269" r:id="rId7"/>
    <p:sldId id="273" r:id="rId8"/>
    <p:sldId id="274" r:id="rId9"/>
    <p:sldId id="27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8317-FBDE-4BDC-9BB7-639503701B9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4E7B-2452-49A3-BF31-B9022F417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2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8317-FBDE-4BDC-9BB7-639503701B9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4E7B-2452-49A3-BF31-B9022F417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2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EF68317-FBDE-4BDC-9BB7-639503701B9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4CE4E7B-2452-49A3-BF31-B9022F417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7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8317-FBDE-4BDC-9BB7-639503701B9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4E7B-2452-49A3-BF31-B9022F417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68317-FBDE-4BDC-9BB7-639503701B9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E4E7B-2452-49A3-BF31-B9022F417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34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8317-FBDE-4BDC-9BB7-639503701B9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4E7B-2452-49A3-BF31-B9022F417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2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8317-FBDE-4BDC-9BB7-639503701B9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4E7B-2452-49A3-BF31-B9022F417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3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8317-FBDE-4BDC-9BB7-639503701B9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4E7B-2452-49A3-BF31-B9022F417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8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8317-FBDE-4BDC-9BB7-639503701B9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4E7B-2452-49A3-BF31-B9022F417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2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8317-FBDE-4BDC-9BB7-639503701B9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4E7B-2452-49A3-BF31-B9022F417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5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8317-FBDE-4BDC-9BB7-639503701B9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4E7B-2452-49A3-BF31-B9022F417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EF68317-FBDE-4BDC-9BB7-639503701B9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4CE4E7B-2452-49A3-BF31-B9022F417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4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E347-F1AA-4956-AC0C-4E5612CEF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66364"/>
            <a:ext cx="12191999" cy="1739347"/>
          </a:xfrm>
        </p:spPr>
        <p:txBody>
          <a:bodyPr>
            <a:normAutofit/>
          </a:bodyPr>
          <a:lstStyle/>
          <a:p>
            <a:br>
              <a:rPr lang="en-US" sz="3600" dirty="0"/>
            </a:br>
            <a:br>
              <a:rPr lang="en-US" sz="2700" dirty="0"/>
            </a:br>
            <a:r>
              <a:rPr lang="en-US" sz="2700" dirty="0"/>
              <a:t>Presentation to FCDA</a:t>
            </a:r>
            <a:br>
              <a:rPr lang="en-US" sz="2700" dirty="0"/>
            </a:br>
            <a:r>
              <a:rPr lang="en-US" sz="2200" dirty="0"/>
              <a:t>Topic:</a:t>
            </a:r>
            <a:r>
              <a:rPr lang="en-US" sz="3100" dirty="0"/>
              <a:t> </a:t>
            </a:r>
            <a:r>
              <a:rPr lang="en-US" sz="2200" dirty="0"/>
              <a:t>HOW TO PROMOTE TAX CREDIT DEVELOPMENTS IN YOUR AREA</a:t>
            </a:r>
            <a:endParaRPr lang="en-US" sz="31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29, 2021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09" y="96023"/>
            <a:ext cx="2916677" cy="185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80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11DB-56D4-431B-9F90-AA7AD3D7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01CB8-B23D-4D72-9CB3-59D714641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10270213" cy="4206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Create a </a:t>
            </a:r>
            <a:r>
              <a:rPr lang="en-US" b="1" u="sng" dirty="0"/>
              <a:t>3-year plan </a:t>
            </a:r>
            <a:r>
              <a:rPr lang="en-US" dirty="0"/>
              <a:t>for Tax Credit RFP’s.</a:t>
            </a:r>
          </a:p>
          <a:p>
            <a:pPr lvl="1"/>
            <a:r>
              <a:rPr lang="en-US" dirty="0"/>
              <a:t>Allows Developers to carefully plan in advance</a:t>
            </a:r>
          </a:p>
          <a:p>
            <a:pPr lvl="2"/>
            <a:r>
              <a:rPr lang="en-US" dirty="0"/>
              <a:t>Better sites</a:t>
            </a:r>
          </a:p>
          <a:p>
            <a:pPr lvl="2"/>
            <a:r>
              <a:rPr lang="en-US" dirty="0"/>
              <a:t>More “ready”</a:t>
            </a:r>
          </a:p>
          <a:p>
            <a:pPr lvl="2"/>
            <a:r>
              <a:rPr lang="en-US" dirty="0"/>
              <a:t>Political momentum</a:t>
            </a:r>
          </a:p>
          <a:p>
            <a:pPr marL="0" indent="0">
              <a:buNone/>
            </a:pPr>
            <a:r>
              <a:rPr lang="en-US" dirty="0"/>
              <a:t>2. Create a pot of funding to do one 4% deal </a:t>
            </a:r>
            <a:r>
              <a:rPr lang="en-US" b="1" u="sng" dirty="0"/>
              <a:t>without FHFC funds</a:t>
            </a:r>
          </a:p>
          <a:p>
            <a:pPr lvl="1"/>
            <a:r>
              <a:rPr lang="en-US" dirty="0"/>
              <a:t>Probably will be a smaller deal</a:t>
            </a:r>
          </a:p>
          <a:p>
            <a:pPr lvl="1"/>
            <a:r>
              <a:rPr lang="en-US" dirty="0"/>
              <a:t>Harder to do deal</a:t>
            </a:r>
          </a:p>
          <a:p>
            <a:pPr lvl="1"/>
            <a:r>
              <a:rPr lang="en-US" dirty="0"/>
              <a:t>Has to be something that the City really wants, to justify all that funding.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u="sng" dirty="0"/>
              <a:t>ARP</a:t>
            </a:r>
            <a:r>
              <a:rPr lang="en-US" dirty="0"/>
              <a:t> Funds </a:t>
            </a:r>
            <a:r>
              <a:rPr lang="en-US" sz="1900" dirty="0"/>
              <a:t>(County will receive over $107 Million Coronavirus State and Local Fiscal Recovery Funds)</a:t>
            </a:r>
          </a:p>
          <a:p>
            <a:pPr lvl="1"/>
            <a:r>
              <a:rPr lang="en-US" b="1" u="sng" dirty="0"/>
              <a:t>Yes</a:t>
            </a:r>
            <a:r>
              <a:rPr lang="en-US" dirty="0"/>
              <a:t> can be used for Affordable Housing Development.</a:t>
            </a:r>
          </a:p>
          <a:p>
            <a:pPr lvl="1"/>
            <a:r>
              <a:rPr lang="en-US" dirty="0"/>
              <a:t>Per 5/17/21 Interim Final Rule “Eligible services include: Affordable housing development to increase supply of affordable and high quality living units”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" y="200659"/>
            <a:ext cx="980383" cy="6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5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Blue Sky</a:t>
            </a:r>
          </a:p>
          <a:p>
            <a:r>
              <a:rPr lang="en-US" dirty="0"/>
              <a:t>Tax Credit Housing</a:t>
            </a:r>
          </a:p>
          <a:p>
            <a:r>
              <a:rPr lang="en-US" dirty="0"/>
              <a:t>Case Study</a:t>
            </a:r>
          </a:p>
          <a:p>
            <a:r>
              <a:rPr lang="en-US" dirty="0"/>
              <a:t>On Safari</a:t>
            </a:r>
          </a:p>
          <a:p>
            <a:r>
              <a:rPr lang="en-US" dirty="0"/>
              <a:t>Policy Recommendations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" y="200659"/>
            <a:ext cx="980383" cy="623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8"/>
          <a:stretch/>
        </p:blipFill>
        <p:spPr>
          <a:xfrm>
            <a:off x="5029350" y="2087592"/>
            <a:ext cx="6946990" cy="41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9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– </a:t>
            </a:r>
            <a:br>
              <a:rPr lang="en-US" dirty="0"/>
            </a:br>
            <a:r>
              <a:rPr lang="en-US" sz="4000" dirty="0"/>
              <a:t>please post in </a:t>
            </a:r>
            <a:r>
              <a:rPr lang="en-US" sz="4000" dirty="0" err="1"/>
              <a:t>q&amp;a</a:t>
            </a:r>
            <a:r>
              <a:rPr lang="en-US" sz="4000" dirty="0"/>
              <a:t> box as we go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14" y="4024320"/>
            <a:ext cx="4111390" cy="2740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57" y="4024320"/>
            <a:ext cx="4145734" cy="2813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2"/>
          <a:stretch/>
        </p:blipFill>
        <p:spPr>
          <a:xfrm>
            <a:off x="349614" y="110882"/>
            <a:ext cx="4399935" cy="1876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7"/>
          <a:stretch/>
        </p:blipFill>
        <p:spPr>
          <a:xfrm>
            <a:off x="4946557" y="110882"/>
            <a:ext cx="3334830" cy="1888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3" b="7307"/>
          <a:stretch/>
        </p:blipFill>
        <p:spPr>
          <a:xfrm>
            <a:off x="8478395" y="123127"/>
            <a:ext cx="3367489" cy="187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5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552B-87C8-4A50-B2F9-CEB7ACA0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780" y="399840"/>
            <a:ext cx="9556630" cy="1430856"/>
          </a:xfrm>
        </p:spPr>
        <p:txBody>
          <a:bodyPr/>
          <a:lstStyle/>
          <a:p>
            <a:r>
              <a:rPr lang="en-US" dirty="0"/>
              <a:t>About Blue Sky and Shawn Wilson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FCB9F-0BF5-401F-ACC3-A742F4FC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6648451" cy="4474742"/>
          </a:xfrm>
        </p:spPr>
        <p:txBody>
          <a:bodyPr>
            <a:normAutofit/>
          </a:bodyPr>
          <a:lstStyle/>
          <a:p>
            <a:r>
              <a:rPr lang="en-US" dirty="0"/>
              <a:t>Founded in 2012</a:t>
            </a:r>
          </a:p>
          <a:p>
            <a:r>
              <a:rPr lang="en-US" dirty="0"/>
              <a:t>Number 30 on the AHF Top 50 in the USA List</a:t>
            </a:r>
          </a:p>
          <a:p>
            <a:r>
              <a:rPr lang="en-US" dirty="0"/>
              <a:t>29 total Developments</a:t>
            </a:r>
          </a:p>
          <a:p>
            <a:r>
              <a:rPr lang="en-US" dirty="0"/>
              <a:t>Staff of 18</a:t>
            </a:r>
          </a:p>
          <a:p>
            <a:r>
              <a:rPr lang="en-US" dirty="0"/>
              <a:t>Shawn </a:t>
            </a:r>
          </a:p>
          <a:p>
            <a:pPr lvl="1"/>
            <a:r>
              <a:rPr lang="en-US" dirty="0"/>
              <a:t>Started in 1992</a:t>
            </a:r>
          </a:p>
          <a:p>
            <a:pPr lvl="1"/>
            <a:r>
              <a:rPr lang="en-US" dirty="0"/>
              <a:t>4 years with Non-Profits</a:t>
            </a:r>
          </a:p>
          <a:p>
            <a:pPr lvl="1"/>
            <a:r>
              <a:rPr lang="en-US" dirty="0"/>
              <a:t>16 years at other Tax Credit Developers</a:t>
            </a:r>
          </a:p>
          <a:p>
            <a:pPr lvl="1"/>
            <a:r>
              <a:rPr lang="en-US" dirty="0"/>
              <a:t>City of Tampa AHAC</a:t>
            </a:r>
          </a:p>
          <a:p>
            <a:pPr lvl="1"/>
            <a:r>
              <a:rPr lang="en-US" dirty="0"/>
              <a:t>CAHP Chair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97439A-D806-493C-85E2-601884977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83" y="4062997"/>
            <a:ext cx="2918648" cy="269931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479308" y="1891203"/>
            <a:ext cx="4390845" cy="2050780"/>
            <a:chOff x="6850246" y="1257950"/>
            <a:chExt cx="4615132" cy="21207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B695460-63DF-4353-B644-EB5B15367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0246" y="2895730"/>
              <a:ext cx="4615132" cy="48292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9AB088-E1BE-4DF3-A699-44B07E082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0246" y="1257950"/>
              <a:ext cx="4615132" cy="163778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ACE07D9-5088-41DF-9FA1-B2ECFA6DA46B}"/>
              </a:ext>
            </a:extLst>
          </p:cNvPr>
          <p:cNvSpPr txBox="1"/>
          <p:nvPr/>
        </p:nvSpPr>
        <p:spPr>
          <a:xfrm>
            <a:off x="7413729" y="6330012"/>
            <a:ext cx="271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Fall 1992, Andrew recovery supplies in trailers in background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" y="200659"/>
            <a:ext cx="980383" cy="6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7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5AAE-4BF7-4679-BB47-48B85BD7E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credit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2183E-2224-464B-961A-EFE479959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 Treasury program, but interlaced with HUD, State Gov (FHFC), and Local Gov. (HFA)</a:t>
            </a:r>
          </a:p>
          <a:p>
            <a:r>
              <a:rPr lang="en-US" b="1" dirty="0"/>
              <a:t>Two kinds, 4% and 9%</a:t>
            </a:r>
          </a:p>
          <a:p>
            <a:r>
              <a:rPr lang="en-US" b="1" dirty="0"/>
              <a:t>With 9%, provides more than 75% of Total Development Costs (average say $20 million)</a:t>
            </a:r>
          </a:p>
          <a:p>
            <a:r>
              <a:rPr lang="en-US" b="1" dirty="0"/>
              <a:t>With 4%, provides less than 40% of Total Development Costs – but still better than </a:t>
            </a:r>
            <a:r>
              <a:rPr lang="en-US" b="1" dirty="0" err="1"/>
              <a:t>nothin</a:t>
            </a:r>
            <a:r>
              <a:rPr lang="en-US" b="1" dirty="0"/>
              <a:t>!</a:t>
            </a:r>
          </a:p>
          <a:p>
            <a:r>
              <a:rPr lang="en-US" b="1" dirty="0"/>
              <a:t>Filling the gap</a:t>
            </a:r>
          </a:p>
          <a:p>
            <a:pPr lvl="1"/>
            <a:r>
              <a:rPr lang="en-US" b="1" dirty="0"/>
              <a:t>How much?</a:t>
            </a:r>
          </a:p>
          <a:p>
            <a:pPr lvl="1"/>
            <a:r>
              <a:rPr lang="en-US" b="1" dirty="0"/>
              <a:t>When? Before winning at FHFC, or after?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" y="200659"/>
            <a:ext cx="980383" cy="6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1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7326-FA37-4D0B-9279-D71E367E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for Fairlawn Village </a:t>
            </a:r>
            <a:br>
              <a:rPr lang="en-US" dirty="0"/>
            </a:br>
            <a:r>
              <a:rPr lang="en-US" sz="1100" dirty="0"/>
              <a:t>(per Final CUR approved by FHFC Board, April 2020)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59932-05DB-4C61-9373-8FE17C6F0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Sources: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Mortgage – FHFC Tax Exempt Bonds/Chase Bank: $4,300,000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Mortgage – FHFC SAIL: $6,250,000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Mortgage – FHFC ELI: $600,000</a:t>
            </a: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Mortgage – FHFC NHTF: $1,308,000</a:t>
            </a:r>
          </a:p>
          <a:p>
            <a:pPr lvl="1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Mortgage – City of Orlando HOME: $2,000,000</a:t>
            </a:r>
          </a:p>
          <a:p>
            <a:pPr lvl="1"/>
            <a:r>
              <a:rPr lang="en-US" dirty="0"/>
              <a:t>Tax Credits – Raymond James: $8,257,752</a:t>
            </a:r>
          </a:p>
          <a:p>
            <a:pPr lvl="1"/>
            <a:r>
              <a:rPr lang="en-US" dirty="0"/>
              <a:t>Deferred Developer Fee – Blue Sky: $761,130</a:t>
            </a:r>
          </a:p>
          <a:p>
            <a:r>
              <a:rPr lang="en-US" dirty="0"/>
              <a:t>Total Sources: $23,476,882 </a:t>
            </a:r>
            <a:r>
              <a:rPr lang="en-US" sz="1800" dirty="0"/>
              <a:t>(/116 units = $202,386/unit)</a:t>
            </a:r>
          </a:p>
          <a:p>
            <a:r>
              <a:rPr lang="en-US" sz="2600" dirty="0"/>
              <a:t>Uses:</a:t>
            </a:r>
          </a:p>
          <a:p>
            <a:pPr lvl="1"/>
            <a:r>
              <a:rPr lang="en-US" dirty="0"/>
              <a:t>Land acquisition:  $1,500,000</a:t>
            </a:r>
          </a:p>
          <a:p>
            <a:pPr lvl="1"/>
            <a:r>
              <a:rPr lang="en-US" dirty="0"/>
              <a:t>Hard Costs:$15,354,568</a:t>
            </a:r>
          </a:p>
          <a:p>
            <a:pPr lvl="1"/>
            <a:r>
              <a:rPr lang="en-US" dirty="0"/>
              <a:t>Soft Costs: $1,828,843</a:t>
            </a:r>
          </a:p>
          <a:p>
            <a:pPr lvl="1"/>
            <a:r>
              <a:rPr lang="en-US" dirty="0"/>
              <a:t>Financing costs: $1,177,449</a:t>
            </a:r>
          </a:p>
          <a:p>
            <a:pPr lvl="1"/>
            <a:r>
              <a:rPr lang="en-US" dirty="0"/>
              <a:t>Developer Fee: $3,304,954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" y="200659"/>
            <a:ext cx="980383" cy="623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08" y="2495580"/>
            <a:ext cx="5704552" cy="356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042119" y="5965666"/>
            <a:ext cx="284295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Fairlawn Village Rendering</a:t>
            </a:r>
          </a:p>
          <a:p>
            <a:pPr algn="ctr"/>
            <a:r>
              <a:rPr lang="en-US" sz="1400" dirty="0"/>
              <a:t>116 Units in Orlando</a:t>
            </a:r>
          </a:p>
          <a:p>
            <a:pPr algn="ctr"/>
            <a:r>
              <a:rPr lang="en-US" sz="1400" dirty="0"/>
              <a:t>Anticipated Completion March 2022</a:t>
            </a:r>
          </a:p>
        </p:txBody>
      </p:sp>
    </p:spTree>
    <p:extLst>
      <p:ext uri="{BB962C8B-B14F-4D97-AF65-F5344CB8AC3E}">
        <p14:creationId xmlns:p14="http://schemas.microsoft.com/office/powerpoint/2010/main" val="82555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ABD1-651C-4CE8-B1DB-12030DD6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density bonus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FE3F-1EF0-418C-961B-AEF9D2DB3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38" y="1862390"/>
            <a:ext cx="5683072" cy="42062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23 acres in Unincorporated Hillsborough County</a:t>
            </a:r>
          </a:p>
          <a:p>
            <a:pPr lvl="1"/>
            <a:r>
              <a:rPr lang="en-US" dirty="0"/>
              <a:t>Prior Approvals for 190 units</a:t>
            </a:r>
          </a:p>
          <a:p>
            <a:pPr lvl="1"/>
            <a:r>
              <a:rPr lang="en-US" dirty="0"/>
              <a:t>Phase 1 </a:t>
            </a:r>
          </a:p>
          <a:p>
            <a:pPr lvl="2"/>
            <a:r>
              <a:rPr lang="en-US" dirty="0"/>
              <a:t>144 units</a:t>
            </a:r>
          </a:p>
          <a:p>
            <a:pPr lvl="2"/>
            <a:r>
              <a:rPr lang="en-US" dirty="0"/>
              <a:t>Key early County funding commitment</a:t>
            </a:r>
          </a:p>
          <a:p>
            <a:pPr lvl="2"/>
            <a:r>
              <a:rPr lang="en-US" dirty="0"/>
              <a:t>9% Housing Credits</a:t>
            </a:r>
          </a:p>
          <a:p>
            <a:pPr lvl="1"/>
            <a:r>
              <a:rPr lang="en-US" dirty="0"/>
              <a:t>Only 46 units left for Phase 2</a:t>
            </a:r>
          </a:p>
          <a:p>
            <a:r>
              <a:rPr lang="en-US" dirty="0"/>
              <a:t>Hillsborough County Density Bonus Program</a:t>
            </a:r>
          </a:p>
          <a:p>
            <a:r>
              <a:rPr lang="en-US" dirty="0"/>
              <a:t>Implemented through the “Major Mod” process</a:t>
            </a:r>
          </a:p>
          <a:p>
            <a:r>
              <a:rPr lang="en-US" dirty="0"/>
              <a:t>Increased Phase 2 from 46 to 112 units</a:t>
            </a:r>
          </a:p>
          <a:p>
            <a:pPr lvl="1"/>
            <a:r>
              <a:rPr lang="en-US" dirty="0"/>
              <a:t>Non Profit Joint Venture</a:t>
            </a:r>
          </a:p>
          <a:p>
            <a:pPr lvl="1"/>
            <a:r>
              <a:rPr lang="en-US" dirty="0"/>
              <a:t>Homeless families</a:t>
            </a:r>
          </a:p>
          <a:p>
            <a:pPr lvl="1"/>
            <a:r>
              <a:rPr lang="en-US" dirty="0"/>
              <a:t>9% and SAIL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82AB9-D9FD-4235-B57B-19F52DD89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876" y="1708783"/>
            <a:ext cx="6281124" cy="368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8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5C58-FABB-4603-97DE-344CD9BC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page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" b="15974"/>
          <a:stretch/>
        </p:blipFill>
        <p:spPr>
          <a:xfrm>
            <a:off x="1777042" y="1835674"/>
            <a:ext cx="9115067" cy="48897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Freeform 4"/>
          <p:cNvSpPr/>
          <p:nvPr/>
        </p:nvSpPr>
        <p:spPr>
          <a:xfrm>
            <a:off x="2605177" y="3479235"/>
            <a:ext cx="5934264" cy="3246171"/>
          </a:xfrm>
          <a:custGeom>
            <a:avLst/>
            <a:gdLst>
              <a:gd name="connsiteX0" fmla="*/ 193638 w 6282466"/>
              <a:gd name="connsiteY0" fmla="*/ 1828800 h 3528508"/>
              <a:gd name="connsiteX1" fmla="*/ 4496697 w 6282466"/>
              <a:gd name="connsiteY1" fmla="*/ 0 h 3528508"/>
              <a:gd name="connsiteX2" fmla="*/ 6282466 w 6282466"/>
              <a:gd name="connsiteY2" fmla="*/ 989703 h 3528508"/>
              <a:gd name="connsiteX3" fmla="*/ 1731981 w 6282466"/>
              <a:gd name="connsiteY3" fmla="*/ 3528508 h 3528508"/>
              <a:gd name="connsiteX4" fmla="*/ 0 w 6282466"/>
              <a:gd name="connsiteY4" fmla="*/ 2140772 h 3528508"/>
              <a:gd name="connsiteX5" fmla="*/ 0 w 6282466"/>
              <a:gd name="connsiteY5" fmla="*/ 2140772 h 3528508"/>
              <a:gd name="connsiteX6" fmla="*/ 32273 w 6282466"/>
              <a:gd name="connsiteY6" fmla="*/ 2140772 h 3528508"/>
              <a:gd name="connsiteX7" fmla="*/ 634701 w 6282466"/>
              <a:gd name="connsiteY7" fmla="*/ 1602889 h 3528508"/>
              <a:gd name="connsiteX8" fmla="*/ 763793 w 6282466"/>
              <a:gd name="connsiteY8" fmla="*/ 1538343 h 3528508"/>
              <a:gd name="connsiteX9" fmla="*/ 763793 w 6282466"/>
              <a:gd name="connsiteY9" fmla="*/ 1538343 h 3528508"/>
              <a:gd name="connsiteX10" fmla="*/ 763793 w 6282466"/>
              <a:gd name="connsiteY10" fmla="*/ 1538343 h 3528508"/>
              <a:gd name="connsiteX0" fmla="*/ 4496697 w 6282466"/>
              <a:gd name="connsiteY0" fmla="*/ 0 h 3528508"/>
              <a:gd name="connsiteX1" fmla="*/ 6282466 w 6282466"/>
              <a:gd name="connsiteY1" fmla="*/ 989703 h 3528508"/>
              <a:gd name="connsiteX2" fmla="*/ 1731981 w 6282466"/>
              <a:gd name="connsiteY2" fmla="*/ 3528508 h 3528508"/>
              <a:gd name="connsiteX3" fmla="*/ 0 w 6282466"/>
              <a:gd name="connsiteY3" fmla="*/ 2140772 h 3528508"/>
              <a:gd name="connsiteX4" fmla="*/ 0 w 6282466"/>
              <a:gd name="connsiteY4" fmla="*/ 2140772 h 3528508"/>
              <a:gd name="connsiteX5" fmla="*/ 32273 w 6282466"/>
              <a:gd name="connsiteY5" fmla="*/ 2140772 h 3528508"/>
              <a:gd name="connsiteX6" fmla="*/ 634701 w 6282466"/>
              <a:gd name="connsiteY6" fmla="*/ 1602889 h 3528508"/>
              <a:gd name="connsiteX7" fmla="*/ 763793 w 6282466"/>
              <a:gd name="connsiteY7" fmla="*/ 1538343 h 3528508"/>
              <a:gd name="connsiteX8" fmla="*/ 763793 w 6282466"/>
              <a:gd name="connsiteY8" fmla="*/ 1538343 h 3528508"/>
              <a:gd name="connsiteX9" fmla="*/ 763793 w 6282466"/>
              <a:gd name="connsiteY9" fmla="*/ 1538343 h 3528508"/>
              <a:gd name="connsiteX0" fmla="*/ 4496697 w 6282466"/>
              <a:gd name="connsiteY0" fmla="*/ 10758 h 3539266"/>
              <a:gd name="connsiteX1" fmla="*/ 6282466 w 6282466"/>
              <a:gd name="connsiteY1" fmla="*/ 1000461 h 3539266"/>
              <a:gd name="connsiteX2" fmla="*/ 1731981 w 6282466"/>
              <a:gd name="connsiteY2" fmla="*/ 3539266 h 3539266"/>
              <a:gd name="connsiteX3" fmla="*/ 0 w 6282466"/>
              <a:gd name="connsiteY3" fmla="*/ 2151530 h 3539266"/>
              <a:gd name="connsiteX4" fmla="*/ 0 w 6282466"/>
              <a:gd name="connsiteY4" fmla="*/ 2151530 h 3539266"/>
              <a:gd name="connsiteX5" fmla="*/ 32273 w 6282466"/>
              <a:gd name="connsiteY5" fmla="*/ 2151530 h 3539266"/>
              <a:gd name="connsiteX6" fmla="*/ 634701 w 6282466"/>
              <a:gd name="connsiteY6" fmla="*/ 1613647 h 3539266"/>
              <a:gd name="connsiteX7" fmla="*/ 763793 w 6282466"/>
              <a:gd name="connsiteY7" fmla="*/ 1549101 h 3539266"/>
              <a:gd name="connsiteX8" fmla="*/ 763793 w 6282466"/>
              <a:gd name="connsiteY8" fmla="*/ 1549101 h 3539266"/>
              <a:gd name="connsiteX9" fmla="*/ 4539727 w 6282466"/>
              <a:gd name="connsiteY9" fmla="*/ 0 h 3539266"/>
              <a:gd name="connsiteX0" fmla="*/ 4604273 w 6390042"/>
              <a:gd name="connsiteY0" fmla="*/ 10758 h 3539266"/>
              <a:gd name="connsiteX1" fmla="*/ 6390042 w 6390042"/>
              <a:gd name="connsiteY1" fmla="*/ 1000461 h 3539266"/>
              <a:gd name="connsiteX2" fmla="*/ 1839557 w 6390042"/>
              <a:gd name="connsiteY2" fmla="*/ 3539266 h 3539266"/>
              <a:gd name="connsiteX3" fmla="*/ 107576 w 6390042"/>
              <a:gd name="connsiteY3" fmla="*/ 2151530 h 3539266"/>
              <a:gd name="connsiteX4" fmla="*/ 107576 w 6390042"/>
              <a:gd name="connsiteY4" fmla="*/ 2151530 h 3539266"/>
              <a:gd name="connsiteX5" fmla="*/ 0 w 6390042"/>
              <a:gd name="connsiteY5" fmla="*/ 2076226 h 3539266"/>
              <a:gd name="connsiteX6" fmla="*/ 742277 w 6390042"/>
              <a:gd name="connsiteY6" fmla="*/ 1613647 h 3539266"/>
              <a:gd name="connsiteX7" fmla="*/ 871369 w 6390042"/>
              <a:gd name="connsiteY7" fmla="*/ 1549101 h 3539266"/>
              <a:gd name="connsiteX8" fmla="*/ 871369 w 6390042"/>
              <a:gd name="connsiteY8" fmla="*/ 1549101 h 3539266"/>
              <a:gd name="connsiteX9" fmla="*/ 4647303 w 6390042"/>
              <a:gd name="connsiteY9" fmla="*/ 0 h 3539266"/>
              <a:gd name="connsiteX0" fmla="*/ 4604273 w 6390042"/>
              <a:gd name="connsiteY0" fmla="*/ 0 h 3528508"/>
              <a:gd name="connsiteX1" fmla="*/ 6390042 w 6390042"/>
              <a:gd name="connsiteY1" fmla="*/ 989703 h 3528508"/>
              <a:gd name="connsiteX2" fmla="*/ 1839557 w 6390042"/>
              <a:gd name="connsiteY2" fmla="*/ 3528508 h 3528508"/>
              <a:gd name="connsiteX3" fmla="*/ 107576 w 6390042"/>
              <a:gd name="connsiteY3" fmla="*/ 2140772 h 3528508"/>
              <a:gd name="connsiteX4" fmla="*/ 107576 w 6390042"/>
              <a:gd name="connsiteY4" fmla="*/ 2140772 h 3528508"/>
              <a:gd name="connsiteX5" fmla="*/ 0 w 6390042"/>
              <a:gd name="connsiteY5" fmla="*/ 2065468 h 3528508"/>
              <a:gd name="connsiteX6" fmla="*/ 742277 w 6390042"/>
              <a:gd name="connsiteY6" fmla="*/ 1602889 h 3528508"/>
              <a:gd name="connsiteX7" fmla="*/ 871369 w 6390042"/>
              <a:gd name="connsiteY7" fmla="*/ 1538343 h 3528508"/>
              <a:gd name="connsiteX8" fmla="*/ 871369 w 6390042"/>
              <a:gd name="connsiteY8" fmla="*/ 1538343 h 3528508"/>
              <a:gd name="connsiteX9" fmla="*/ 4647303 w 6390042"/>
              <a:gd name="connsiteY9" fmla="*/ 43030 h 3528508"/>
              <a:gd name="connsiteX0" fmla="*/ 4604273 w 6390042"/>
              <a:gd name="connsiteY0" fmla="*/ 0 h 3528508"/>
              <a:gd name="connsiteX1" fmla="*/ 6390042 w 6390042"/>
              <a:gd name="connsiteY1" fmla="*/ 989703 h 3528508"/>
              <a:gd name="connsiteX2" fmla="*/ 1839557 w 6390042"/>
              <a:gd name="connsiteY2" fmla="*/ 3528508 h 3528508"/>
              <a:gd name="connsiteX3" fmla="*/ 107576 w 6390042"/>
              <a:gd name="connsiteY3" fmla="*/ 2140772 h 3528508"/>
              <a:gd name="connsiteX4" fmla="*/ 107576 w 6390042"/>
              <a:gd name="connsiteY4" fmla="*/ 2140772 h 3528508"/>
              <a:gd name="connsiteX5" fmla="*/ 0 w 6390042"/>
              <a:gd name="connsiteY5" fmla="*/ 2065468 h 3528508"/>
              <a:gd name="connsiteX6" fmla="*/ 742277 w 6390042"/>
              <a:gd name="connsiteY6" fmla="*/ 1602889 h 3528508"/>
              <a:gd name="connsiteX7" fmla="*/ 871369 w 6390042"/>
              <a:gd name="connsiteY7" fmla="*/ 1538343 h 3528508"/>
              <a:gd name="connsiteX8" fmla="*/ 871369 w 6390042"/>
              <a:gd name="connsiteY8" fmla="*/ 1538343 h 3528508"/>
              <a:gd name="connsiteX9" fmla="*/ 4658061 w 6390042"/>
              <a:gd name="connsiteY9" fmla="*/ 75303 h 3528508"/>
              <a:gd name="connsiteX0" fmla="*/ 4636546 w 6390042"/>
              <a:gd name="connsiteY0" fmla="*/ 1 h 3453205"/>
              <a:gd name="connsiteX1" fmla="*/ 6390042 w 6390042"/>
              <a:gd name="connsiteY1" fmla="*/ 914400 h 3453205"/>
              <a:gd name="connsiteX2" fmla="*/ 1839557 w 6390042"/>
              <a:gd name="connsiteY2" fmla="*/ 3453205 h 3453205"/>
              <a:gd name="connsiteX3" fmla="*/ 107576 w 6390042"/>
              <a:gd name="connsiteY3" fmla="*/ 2065469 h 3453205"/>
              <a:gd name="connsiteX4" fmla="*/ 107576 w 6390042"/>
              <a:gd name="connsiteY4" fmla="*/ 2065469 h 3453205"/>
              <a:gd name="connsiteX5" fmla="*/ 0 w 6390042"/>
              <a:gd name="connsiteY5" fmla="*/ 1990165 h 3453205"/>
              <a:gd name="connsiteX6" fmla="*/ 742277 w 6390042"/>
              <a:gd name="connsiteY6" fmla="*/ 1527586 h 3453205"/>
              <a:gd name="connsiteX7" fmla="*/ 871369 w 6390042"/>
              <a:gd name="connsiteY7" fmla="*/ 1463040 h 3453205"/>
              <a:gd name="connsiteX8" fmla="*/ 871369 w 6390042"/>
              <a:gd name="connsiteY8" fmla="*/ 1463040 h 3453205"/>
              <a:gd name="connsiteX9" fmla="*/ 4658061 w 6390042"/>
              <a:gd name="connsiteY9" fmla="*/ 0 h 345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0042" h="3453205">
                <a:moveTo>
                  <a:pt x="4636546" y="1"/>
                </a:moveTo>
                <a:lnTo>
                  <a:pt x="6390042" y="914400"/>
                </a:lnTo>
                <a:lnTo>
                  <a:pt x="1839557" y="3453205"/>
                </a:lnTo>
                <a:lnTo>
                  <a:pt x="107576" y="2065469"/>
                </a:lnTo>
                <a:lnTo>
                  <a:pt x="107576" y="2065469"/>
                </a:lnTo>
                <a:lnTo>
                  <a:pt x="0" y="1990165"/>
                </a:lnTo>
                <a:lnTo>
                  <a:pt x="742277" y="1527586"/>
                </a:lnTo>
                <a:lnTo>
                  <a:pt x="871369" y="1463040"/>
                </a:lnTo>
                <a:lnTo>
                  <a:pt x="871369" y="1463040"/>
                </a:lnTo>
                <a:lnTo>
                  <a:pt x="4658061" y="0"/>
                </a:ln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47381" y="1879299"/>
            <a:ext cx="6098876" cy="2364897"/>
          </a:xfrm>
          <a:custGeom>
            <a:avLst/>
            <a:gdLst>
              <a:gd name="connsiteX0" fmla="*/ 0 w 6347012"/>
              <a:gd name="connsiteY0" fmla="*/ 742277 h 2753957"/>
              <a:gd name="connsiteX1" fmla="*/ 2689412 w 6347012"/>
              <a:gd name="connsiteY1" fmla="*/ 0 h 2753957"/>
              <a:gd name="connsiteX2" fmla="*/ 4356847 w 6347012"/>
              <a:gd name="connsiteY2" fmla="*/ 398032 h 2753957"/>
              <a:gd name="connsiteX3" fmla="*/ 3711388 w 6347012"/>
              <a:gd name="connsiteY3" fmla="*/ 914400 h 2753957"/>
              <a:gd name="connsiteX4" fmla="*/ 6347012 w 6347012"/>
              <a:gd name="connsiteY4" fmla="*/ 1721223 h 2753957"/>
              <a:gd name="connsiteX5" fmla="*/ 5077610 w 6347012"/>
              <a:gd name="connsiteY5" fmla="*/ 2753957 h 2753957"/>
              <a:gd name="connsiteX6" fmla="*/ 21515 w 6347012"/>
              <a:gd name="connsiteY6" fmla="*/ 968188 h 2753957"/>
              <a:gd name="connsiteX7" fmla="*/ 290457 w 6347012"/>
              <a:gd name="connsiteY7" fmla="*/ 623943 h 2753957"/>
              <a:gd name="connsiteX8" fmla="*/ 925158 w 6347012"/>
              <a:gd name="connsiteY8" fmla="*/ 688489 h 2753957"/>
              <a:gd name="connsiteX0" fmla="*/ 0 w 6454589"/>
              <a:gd name="connsiteY0" fmla="*/ 677731 h 2753957"/>
              <a:gd name="connsiteX1" fmla="*/ 2796989 w 6454589"/>
              <a:gd name="connsiteY1" fmla="*/ 0 h 2753957"/>
              <a:gd name="connsiteX2" fmla="*/ 4464424 w 6454589"/>
              <a:gd name="connsiteY2" fmla="*/ 398032 h 2753957"/>
              <a:gd name="connsiteX3" fmla="*/ 3818965 w 6454589"/>
              <a:gd name="connsiteY3" fmla="*/ 914400 h 2753957"/>
              <a:gd name="connsiteX4" fmla="*/ 6454589 w 6454589"/>
              <a:gd name="connsiteY4" fmla="*/ 1721223 h 2753957"/>
              <a:gd name="connsiteX5" fmla="*/ 5185187 w 6454589"/>
              <a:gd name="connsiteY5" fmla="*/ 2753957 h 2753957"/>
              <a:gd name="connsiteX6" fmla="*/ 129092 w 6454589"/>
              <a:gd name="connsiteY6" fmla="*/ 968188 h 2753957"/>
              <a:gd name="connsiteX7" fmla="*/ 398034 w 6454589"/>
              <a:gd name="connsiteY7" fmla="*/ 623943 h 2753957"/>
              <a:gd name="connsiteX8" fmla="*/ 1032735 w 6454589"/>
              <a:gd name="connsiteY8" fmla="*/ 688489 h 2753957"/>
              <a:gd name="connsiteX0" fmla="*/ 0 w 6454589"/>
              <a:gd name="connsiteY0" fmla="*/ 677731 h 2753957"/>
              <a:gd name="connsiteX1" fmla="*/ 2796989 w 6454589"/>
              <a:gd name="connsiteY1" fmla="*/ 0 h 2753957"/>
              <a:gd name="connsiteX2" fmla="*/ 4464424 w 6454589"/>
              <a:gd name="connsiteY2" fmla="*/ 398032 h 2753957"/>
              <a:gd name="connsiteX3" fmla="*/ 3818965 w 6454589"/>
              <a:gd name="connsiteY3" fmla="*/ 914400 h 2753957"/>
              <a:gd name="connsiteX4" fmla="*/ 6454589 w 6454589"/>
              <a:gd name="connsiteY4" fmla="*/ 1721223 h 2753957"/>
              <a:gd name="connsiteX5" fmla="*/ 5185187 w 6454589"/>
              <a:gd name="connsiteY5" fmla="*/ 2753957 h 2753957"/>
              <a:gd name="connsiteX6" fmla="*/ 129092 w 6454589"/>
              <a:gd name="connsiteY6" fmla="*/ 968188 h 2753957"/>
              <a:gd name="connsiteX7" fmla="*/ 398034 w 6454589"/>
              <a:gd name="connsiteY7" fmla="*/ 623943 h 2753957"/>
              <a:gd name="connsiteX8" fmla="*/ 387277 w 6454589"/>
              <a:gd name="connsiteY8" fmla="*/ 623943 h 2753957"/>
              <a:gd name="connsiteX0" fmla="*/ 0 w 6454589"/>
              <a:gd name="connsiteY0" fmla="*/ 677731 h 2753957"/>
              <a:gd name="connsiteX1" fmla="*/ 2796989 w 6454589"/>
              <a:gd name="connsiteY1" fmla="*/ 0 h 2753957"/>
              <a:gd name="connsiteX2" fmla="*/ 4464424 w 6454589"/>
              <a:gd name="connsiteY2" fmla="*/ 398032 h 2753957"/>
              <a:gd name="connsiteX3" fmla="*/ 3818965 w 6454589"/>
              <a:gd name="connsiteY3" fmla="*/ 914400 h 2753957"/>
              <a:gd name="connsiteX4" fmla="*/ 6454589 w 6454589"/>
              <a:gd name="connsiteY4" fmla="*/ 1721223 h 2753957"/>
              <a:gd name="connsiteX5" fmla="*/ 5185187 w 6454589"/>
              <a:gd name="connsiteY5" fmla="*/ 2753957 h 2753957"/>
              <a:gd name="connsiteX6" fmla="*/ 129092 w 6454589"/>
              <a:gd name="connsiteY6" fmla="*/ 968188 h 2753957"/>
              <a:gd name="connsiteX7" fmla="*/ 398034 w 6454589"/>
              <a:gd name="connsiteY7" fmla="*/ 623943 h 2753957"/>
              <a:gd name="connsiteX8" fmla="*/ 64547 w 6454589"/>
              <a:gd name="connsiteY8" fmla="*/ 1000461 h 2753957"/>
              <a:gd name="connsiteX0" fmla="*/ 0 w 6454589"/>
              <a:gd name="connsiteY0" fmla="*/ 677731 h 2753957"/>
              <a:gd name="connsiteX1" fmla="*/ 2796989 w 6454589"/>
              <a:gd name="connsiteY1" fmla="*/ 0 h 2753957"/>
              <a:gd name="connsiteX2" fmla="*/ 4464424 w 6454589"/>
              <a:gd name="connsiteY2" fmla="*/ 398032 h 2753957"/>
              <a:gd name="connsiteX3" fmla="*/ 3818965 w 6454589"/>
              <a:gd name="connsiteY3" fmla="*/ 914400 h 2753957"/>
              <a:gd name="connsiteX4" fmla="*/ 6454589 w 6454589"/>
              <a:gd name="connsiteY4" fmla="*/ 1721223 h 2753957"/>
              <a:gd name="connsiteX5" fmla="*/ 5185187 w 6454589"/>
              <a:gd name="connsiteY5" fmla="*/ 2753957 h 2753957"/>
              <a:gd name="connsiteX6" fmla="*/ 129092 w 6454589"/>
              <a:gd name="connsiteY6" fmla="*/ 968188 h 2753957"/>
              <a:gd name="connsiteX7" fmla="*/ 64547 w 6454589"/>
              <a:gd name="connsiteY7" fmla="*/ 1000461 h 2753957"/>
              <a:gd name="connsiteX0" fmla="*/ 43029 w 6497618"/>
              <a:gd name="connsiteY0" fmla="*/ 677731 h 2753957"/>
              <a:gd name="connsiteX1" fmla="*/ 2840018 w 6497618"/>
              <a:gd name="connsiteY1" fmla="*/ 0 h 2753957"/>
              <a:gd name="connsiteX2" fmla="*/ 4507453 w 6497618"/>
              <a:gd name="connsiteY2" fmla="*/ 398032 h 2753957"/>
              <a:gd name="connsiteX3" fmla="*/ 3861994 w 6497618"/>
              <a:gd name="connsiteY3" fmla="*/ 914400 h 2753957"/>
              <a:gd name="connsiteX4" fmla="*/ 6497618 w 6497618"/>
              <a:gd name="connsiteY4" fmla="*/ 1721223 h 2753957"/>
              <a:gd name="connsiteX5" fmla="*/ 5228216 w 6497618"/>
              <a:gd name="connsiteY5" fmla="*/ 2753957 h 2753957"/>
              <a:gd name="connsiteX6" fmla="*/ 172121 w 6497618"/>
              <a:gd name="connsiteY6" fmla="*/ 968188 h 2753957"/>
              <a:gd name="connsiteX7" fmla="*/ 0 w 6497618"/>
              <a:gd name="connsiteY7" fmla="*/ 699247 h 2753957"/>
              <a:gd name="connsiteX0" fmla="*/ 293206 w 6747795"/>
              <a:gd name="connsiteY0" fmla="*/ 677731 h 2753957"/>
              <a:gd name="connsiteX1" fmla="*/ 3090195 w 6747795"/>
              <a:gd name="connsiteY1" fmla="*/ 0 h 2753957"/>
              <a:gd name="connsiteX2" fmla="*/ 4757630 w 6747795"/>
              <a:gd name="connsiteY2" fmla="*/ 398032 h 2753957"/>
              <a:gd name="connsiteX3" fmla="*/ 4112171 w 6747795"/>
              <a:gd name="connsiteY3" fmla="*/ 914400 h 2753957"/>
              <a:gd name="connsiteX4" fmla="*/ 6747795 w 6747795"/>
              <a:gd name="connsiteY4" fmla="*/ 1721223 h 2753957"/>
              <a:gd name="connsiteX5" fmla="*/ 5478393 w 6747795"/>
              <a:gd name="connsiteY5" fmla="*/ 2753957 h 2753957"/>
              <a:gd name="connsiteX6" fmla="*/ 422298 w 6747795"/>
              <a:gd name="connsiteY6" fmla="*/ 968188 h 2753957"/>
              <a:gd name="connsiteX7" fmla="*/ 250177 w 6747795"/>
              <a:gd name="connsiteY7" fmla="*/ 699247 h 2753957"/>
              <a:gd name="connsiteX0" fmla="*/ 43029 w 6497618"/>
              <a:gd name="connsiteY0" fmla="*/ 677731 h 2753957"/>
              <a:gd name="connsiteX1" fmla="*/ 2840018 w 6497618"/>
              <a:gd name="connsiteY1" fmla="*/ 0 h 2753957"/>
              <a:gd name="connsiteX2" fmla="*/ 4507453 w 6497618"/>
              <a:gd name="connsiteY2" fmla="*/ 398032 h 2753957"/>
              <a:gd name="connsiteX3" fmla="*/ 3861994 w 6497618"/>
              <a:gd name="connsiteY3" fmla="*/ 914400 h 2753957"/>
              <a:gd name="connsiteX4" fmla="*/ 6497618 w 6497618"/>
              <a:gd name="connsiteY4" fmla="*/ 1721223 h 2753957"/>
              <a:gd name="connsiteX5" fmla="*/ 5228216 w 6497618"/>
              <a:gd name="connsiteY5" fmla="*/ 2753957 h 2753957"/>
              <a:gd name="connsiteX6" fmla="*/ 3463961 w 6497618"/>
              <a:gd name="connsiteY6" fmla="*/ 1818042 h 2753957"/>
              <a:gd name="connsiteX7" fmla="*/ 0 w 6497618"/>
              <a:gd name="connsiteY7" fmla="*/ 699247 h 2753957"/>
              <a:gd name="connsiteX0" fmla="*/ 43029 w 6497618"/>
              <a:gd name="connsiteY0" fmla="*/ 677731 h 2721684"/>
              <a:gd name="connsiteX1" fmla="*/ 2840018 w 6497618"/>
              <a:gd name="connsiteY1" fmla="*/ 0 h 2721684"/>
              <a:gd name="connsiteX2" fmla="*/ 4507453 w 6497618"/>
              <a:gd name="connsiteY2" fmla="*/ 398032 h 2721684"/>
              <a:gd name="connsiteX3" fmla="*/ 3861994 w 6497618"/>
              <a:gd name="connsiteY3" fmla="*/ 914400 h 2721684"/>
              <a:gd name="connsiteX4" fmla="*/ 6497618 w 6497618"/>
              <a:gd name="connsiteY4" fmla="*/ 1721223 h 2721684"/>
              <a:gd name="connsiteX5" fmla="*/ 5766099 w 6497618"/>
              <a:gd name="connsiteY5" fmla="*/ 2721684 h 2721684"/>
              <a:gd name="connsiteX6" fmla="*/ 3463961 w 6497618"/>
              <a:gd name="connsiteY6" fmla="*/ 1818042 h 2721684"/>
              <a:gd name="connsiteX7" fmla="*/ 0 w 6497618"/>
              <a:gd name="connsiteY7" fmla="*/ 699247 h 2721684"/>
              <a:gd name="connsiteX0" fmla="*/ 43029 w 6497618"/>
              <a:gd name="connsiteY0" fmla="*/ 677731 h 2592593"/>
              <a:gd name="connsiteX1" fmla="*/ 2840018 w 6497618"/>
              <a:gd name="connsiteY1" fmla="*/ 0 h 2592593"/>
              <a:gd name="connsiteX2" fmla="*/ 4507453 w 6497618"/>
              <a:gd name="connsiteY2" fmla="*/ 398032 h 2592593"/>
              <a:gd name="connsiteX3" fmla="*/ 3861994 w 6497618"/>
              <a:gd name="connsiteY3" fmla="*/ 914400 h 2592593"/>
              <a:gd name="connsiteX4" fmla="*/ 6497618 w 6497618"/>
              <a:gd name="connsiteY4" fmla="*/ 1721223 h 2592593"/>
              <a:gd name="connsiteX5" fmla="*/ 5658523 w 6497618"/>
              <a:gd name="connsiteY5" fmla="*/ 2592593 h 2592593"/>
              <a:gd name="connsiteX6" fmla="*/ 3463961 w 6497618"/>
              <a:gd name="connsiteY6" fmla="*/ 1818042 h 2592593"/>
              <a:gd name="connsiteX7" fmla="*/ 0 w 6497618"/>
              <a:gd name="connsiteY7" fmla="*/ 699247 h 259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7618" h="2592593">
                <a:moveTo>
                  <a:pt x="43029" y="677731"/>
                </a:moveTo>
                <a:lnTo>
                  <a:pt x="2840018" y="0"/>
                </a:lnTo>
                <a:lnTo>
                  <a:pt x="4507453" y="398032"/>
                </a:lnTo>
                <a:lnTo>
                  <a:pt x="3861994" y="914400"/>
                </a:lnTo>
                <a:lnTo>
                  <a:pt x="6497618" y="1721223"/>
                </a:lnTo>
                <a:lnTo>
                  <a:pt x="5658523" y="2592593"/>
                </a:lnTo>
                <a:cubicBezTo>
                  <a:pt x="4604274" y="2467087"/>
                  <a:pt x="4407048" y="2133600"/>
                  <a:pt x="3463961" y="1818042"/>
                </a:cubicBezTo>
                <a:cubicBezTo>
                  <a:pt x="2520874" y="1502484"/>
                  <a:pt x="57374" y="788894"/>
                  <a:pt x="0" y="69924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7521997" y="4691777"/>
            <a:ext cx="634701" cy="275389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64143" y="4605414"/>
            <a:ext cx="967853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Phase II</a:t>
            </a:r>
          </a:p>
          <a:p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SabalPlace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8197295" y="2222289"/>
            <a:ext cx="634701" cy="275389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39441" y="2135926"/>
            <a:ext cx="1951297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Phase I</a:t>
            </a:r>
          </a:p>
          <a:p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Preserve at Sabal Park</a:t>
            </a:r>
          </a:p>
        </p:txBody>
      </p:sp>
    </p:spTree>
    <p:extLst>
      <p:ext uri="{BB962C8B-B14F-4D97-AF65-F5344CB8AC3E}">
        <p14:creationId xmlns:p14="http://schemas.microsoft.com/office/powerpoint/2010/main" val="235694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9DB6-0C45-46C2-8FDD-61C6FC57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go on a safari!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CD3D1-DCE6-4EA0-835B-CFF4EF10E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49" y="1995785"/>
            <a:ext cx="9416198" cy="4206240"/>
          </a:xfrm>
        </p:spPr>
        <p:txBody>
          <a:bodyPr>
            <a:normAutofit/>
          </a:bodyPr>
          <a:lstStyle/>
          <a:p>
            <a:r>
              <a:rPr lang="en-US" dirty="0"/>
              <a:t>A savannah in East Africa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Developers are the adults in the herds -say Giraffe or Gazelle.</a:t>
            </a:r>
          </a:p>
          <a:p>
            <a:r>
              <a:rPr lang="en-US" dirty="0"/>
              <a:t>New developments are the babies and young.</a:t>
            </a:r>
          </a:p>
          <a:p>
            <a:r>
              <a:rPr lang="en-US" dirty="0"/>
              <a:t>Cities and Counties are the Watering Holes.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Watering Hole that is </a:t>
            </a:r>
            <a:r>
              <a:rPr lang="en-US" b="1" u="sng" dirty="0"/>
              <a:t>reliably full and has easy access </a:t>
            </a:r>
            <a:r>
              <a:rPr lang="en-US" dirty="0"/>
              <a:t>will have happy/healthy adults in the Herd who will make happy/healthy offspring.</a:t>
            </a:r>
          </a:p>
          <a:p>
            <a:r>
              <a:rPr lang="en-US" dirty="0"/>
              <a:t>A watering hole that </a:t>
            </a:r>
            <a:r>
              <a:rPr lang="en-US" b="1" u="sng" dirty="0"/>
              <a:t>dries up sometimes and is hard to get </a:t>
            </a:r>
            <a:r>
              <a:rPr lang="en-US" dirty="0"/>
              <a:t>to will have a hard time supporting a healthy batch of young Giraffe or Zebras.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1" t="1976" r="5998" b="1990"/>
          <a:stretch/>
        </p:blipFill>
        <p:spPr>
          <a:xfrm>
            <a:off x="7910907" y="1995785"/>
            <a:ext cx="4166074" cy="2221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" y="200659"/>
            <a:ext cx="980383" cy="6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67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2255</TotalTime>
  <Words>623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Corbel</vt:lpstr>
      <vt:lpstr>Segoe UI</vt:lpstr>
      <vt:lpstr>Wingdings</vt:lpstr>
      <vt:lpstr>Banded</vt:lpstr>
      <vt:lpstr>  Presentation to FCDA Topic: HOW TO PROMOTE TAX CREDIT DEVELOPMENTS IN YOUR AREA</vt:lpstr>
      <vt:lpstr>Outline</vt:lpstr>
      <vt:lpstr>Questions? –  please post in q&amp;a box as we go </vt:lpstr>
      <vt:lpstr>About Blue Sky and Shawn Wilson</vt:lpstr>
      <vt:lpstr>Tax credit housing</vt:lpstr>
      <vt:lpstr>Financing for Fairlawn Village  (per Final CUR approved by FHFC Board, April 2020)</vt:lpstr>
      <vt:lpstr>Case study density bonus</vt:lpstr>
      <vt:lpstr>Case study page 2</vt:lpstr>
      <vt:lpstr>Let’s go on a safari!</vt:lpstr>
      <vt:lpstr>Policy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Shawn Wilson</dc:creator>
  <cp:lastModifiedBy>Shawn Wilson</cp:lastModifiedBy>
  <cp:revision>59</cp:revision>
  <dcterms:created xsi:type="dcterms:W3CDTF">2021-06-02T20:14:20Z</dcterms:created>
  <dcterms:modified xsi:type="dcterms:W3CDTF">2021-09-22T20:52:22Z</dcterms:modified>
</cp:coreProperties>
</file>