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86" r:id="rId2"/>
    <p:sldId id="306" r:id="rId3"/>
    <p:sldId id="314" r:id="rId4"/>
    <p:sldId id="315" r:id="rId5"/>
    <p:sldId id="316" r:id="rId6"/>
    <p:sldId id="312" r:id="rId7"/>
    <p:sldId id="308" r:id="rId8"/>
    <p:sldId id="302" r:id="rId9"/>
    <p:sldId id="305" r:id="rId10"/>
    <p:sldId id="304" r:id="rId11"/>
    <p:sldId id="29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DAECA-4B6B-41E9-B2A2-2DF71E9F0B1D}" v="409" dt="2024-04-30T08:33:15.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67" d="100"/>
          <a:sy n="67" d="100"/>
        </p:scale>
        <p:origin x="640"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T Hillery" userId="033b1897-2a60-4628-a3fa-29ef962759a7" providerId="ADAL" clId="{023DAECA-4B6B-41E9-B2A2-2DF71E9F0B1D}"/>
    <pc:docChg chg="undo custSel addSld delSld modSld sldOrd">
      <pc:chgData name="RT Hillery" userId="033b1897-2a60-4628-a3fa-29ef962759a7" providerId="ADAL" clId="{023DAECA-4B6B-41E9-B2A2-2DF71E9F0B1D}" dt="2024-04-30T08:43:24.358" v="591" actId="47"/>
      <pc:docMkLst>
        <pc:docMk/>
      </pc:docMkLst>
      <pc:sldChg chg="del">
        <pc:chgData name="RT Hillery" userId="033b1897-2a60-4628-a3fa-29ef962759a7" providerId="ADAL" clId="{023DAECA-4B6B-41E9-B2A2-2DF71E9F0B1D}" dt="2024-04-30T08:43:19.689" v="590" actId="47"/>
        <pc:sldMkLst>
          <pc:docMk/>
          <pc:sldMk cId="3265960122" sldId="297"/>
        </pc:sldMkLst>
      </pc:sldChg>
      <pc:sldChg chg="del">
        <pc:chgData name="RT Hillery" userId="033b1897-2a60-4628-a3fa-29ef962759a7" providerId="ADAL" clId="{023DAECA-4B6B-41E9-B2A2-2DF71E9F0B1D}" dt="2024-04-30T08:43:24.358" v="591" actId="47"/>
        <pc:sldMkLst>
          <pc:docMk/>
          <pc:sldMk cId="1759420155" sldId="298"/>
        </pc:sldMkLst>
      </pc:sldChg>
      <pc:sldChg chg="delSp modSp mod">
        <pc:chgData name="RT Hillery" userId="033b1897-2a60-4628-a3fa-29ef962759a7" providerId="ADAL" clId="{023DAECA-4B6B-41E9-B2A2-2DF71E9F0B1D}" dt="2024-04-30T08:41:42.114" v="583" actId="14100"/>
        <pc:sldMkLst>
          <pc:docMk/>
          <pc:sldMk cId="2413886757" sldId="302"/>
        </pc:sldMkLst>
        <pc:spChg chg="mod">
          <ac:chgData name="RT Hillery" userId="033b1897-2a60-4628-a3fa-29ef962759a7" providerId="ADAL" clId="{023DAECA-4B6B-41E9-B2A2-2DF71E9F0B1D}" dt="2024-04-30T06:27:36.093" v="21" actId="207"/>
          <ac:spMkLst>
            <pc:docMk/>
            <pc:sldMk cId="2413886757" sldId="302"/>
            <ac:spMk id="2" creationId="{A86F4667-E8B4-AEA9-1ED7-94F270FF1452}"/>
          </ac:spMkLst>
        </pc:spChg>
        <pc:spChg chg="mod">
          <ac:chgData name="RT Hillery" userId="033b1897-2a60-4628-a3fa-29ef962759a7" providerId="ADAL" clId="{023DAECA-4B6B-41E9-B2A2-2DF71E9F0B1D}" dt="2024-04-30T08:41:42.114" v="583" actId="14100"/>
          <ac:spMkLst>
            <pc:docMk/>
            <pc:sldMk cId="2413886757" sldId="302"/>
            <ac:spMk id="6" creationId="{D4449040-8576-510B-E545-DB8A238A1F32}"/>
          </ac:spMkLst>
        </pc:spChg>
        <pc:picChg chg="del">
          <ac:chgData name="RT Hillery" userId="033b1897-2a60-4628-a3fa-29ef962759a7" providerId="ADAL" clId="{023DAECA-4B6B-41E9-B2A2-2DF71E9F0B1D}" dt="2024-04-30T08:41:29.919" v="582" actId="478"/>
          <ac:picMkLst>
            <pc:docMk/>
            <pc:sldMk cId="2413886757" sldId="302"/>
            <ac:picMk id="3" creationId="{A48AF4B8-3DE8-139C-02F7-469C76A52ADD}"/>
          </ac:picMkLst>
        </pc:picChg>
      </pc:sldChg>
      <pc:sldChg chg="addSp delSp modSp mod">
        <pc:chgData name="RT Hillery" userId="033b1897-2a60-4628-a3fa-29ef962759a7" providerId="ADAL" clId="{023DAECA-4B6B-41E9-B2A2-2DF71E9F0B1D}" dt="2024-04-30T08:43:07.269" v="589" actId="478"/>
        <pc:sldMkLst>
          <pc:docMk/>
          <pc:sldMk cId="3026501021" sldId="304"/>
        </pc:sldMkLst>
        <pc:spChg chg="mod">
          <ac:chgData name="RT Hillery" userId="033b1897-2a60-4628-a3fa-29ef962759a7" providerId="ADAL" clId="{023DAECA-4B6B-41E9-B2A2-2DF71E9F0B1D}" dt="2024-04-30T08:43:06.687" v="588" actId="14100"/>
          <ac:spMkLst>
            <pc:docMk/>
            <pc:sldMk cId="3026501021" sldId="304"/>
            <ac:spMk id="4" creationId="{DD205C44-F8B2-5D3A-B391-F957CBA15BD3}"/>
          </ac:spMkLst>
        </pc:spChg>
        <pc:picChg chg="add del">
          <ac:chgData name="RT Hillery" userId="033b1897-2a60-4628-a3fa-29ef962759a7" providerId="ADAL" clId="{023DAECA-4B6B-41E9-B2A2-2DF71E9F0B1D}" dt="2024-04-30T08:43:07.269" v="589" actId="478"/>
          <ac:picMkLst>
            <pc:docMk/>
            <pc:sldMk cId="3026501021" sldId="304"/>
            <ac:picMk id="3" creationId="{A48AF4B8-3DE8-139C-02F7-469C76A52ADD}"/>
          </ac:picMkLst>
        </pc:picChg>
      </pc:sldChg>
      <pc:sldChg chg="delSp modSp mod">
        <pc:chgData name="RT Hillery" userId="033b1897-2a60-4628-a3fa-29ef962759a7" providerId="ADAL" clId="{023DAECA-4B6B-41E9-B2A2-2DF71E9F0B1D}" dt="2024-04-30T08:42:06.071" v="584" actId="478"/>
        <pc:sldMkLst>
          <pc:docMk/>
          <pc:sldMk cId="4130569484" sldId="305"/>
        </pc:sldMkLst>
        <pc:spChg chg="mod">
          <ac:chgData name="RT Hillery" userId="033b1897-2a60-4628-a3fa-29ef962759a7" providerId="ADAL" clId="{023DAECA-4B6B-41E9-B2A2-2DF71E9F0B1D}" dt="2024-04-30T06:27:47.948" v="22" actId="207"/>
          <ac:spMkLst>
            <pc:docMk/>
            <pc:sldMk cId="4130569484" sldId="305"/>
            <ac:spMk id="2" creationId="{A86F4667-E8B4-AEA9-1ED7-94F270FF1452}"/>
          </ac:spMkLst>
        </pc:spChg>
        <pc:picChg chg="del">
          <ac:chgData name="RT Hillery" userId="033b1897-2a60-4628-a3fa-29ef962759a7" providerId="ADAL" clId="{023DAECA-4B6B-41E9-B2A2-2DF71E9F0B1D}" dt="2024-04-30T08:42:06.071" v="584" actId="478"/>
          <ac:picMkLst>
            <pc:docMk/>
            <pc:sldMk cId="4130569484" sldId="305"/>
            <ac:picMk id="3" creationId="{A48AF4B8-3DE8-139C-02F7-469C76A52ADD}"/>
          </ac:picMkLst>
        </pc:picChg>
      </pc:sldChg>
      <pc:sldChg chg="delSp modSp mod modAnim">
        <pc:chgData name="RT Hillery" userId="033b1897-2a60-4628-a3fa-29ef962759a7" providerId="ADAL" clId="{023DAECA-4B6B-41E9-B2A2-2DF71E9F0B1D}" dt="2024-04-30T06:39:30.341" v="75" actId="207"/>
        <pc:sldMkLst>
          <pc:docMk/>
          <pc:sldMk cId="1018549390" sldId="306"/>
        </pc:sldMkLst>
        <pc:spChg chg="mod">
          <ac:chgData name="RT Hillery" userId="033b1897-2a60-4628-a3fa-29ef962759a7" providerId="ADAL" clId="{023DAECA-4B6B-41E9-B2A2-2DF71E9F0B1D}" dt="2024-04-30T06:26:43.440" v="17" actId="207"/>
          <ac:spMkLst>
            <pc:docMk/>
            <pc:sldMk cId="1018549390" sldId="306"/>
            <ac:spMk id="2" creationId="{A86F4667-E8B4-AEA9-1ED7-94F270FF1452}"/>
          </ac:spMkLst>
        </pc:spChg>
        <pc:spChg chg="mod">
          <ac:chgData name="RT Hillery" userId="033b1897-2a60-4628-a3fa-29ef962759a7" providerId="ADAL" clId="{023DAECA-4B6B-41E9-B2A2-2DF71E9F0B1D}" dt="2024-04-30T06:39:30.341" v="75" actId="207"/>
          <ac:spMkLst>
            <pc:docMk/>
            <pc:sldMk cId="1018549390" sldId="306"/>
            <ac:spMk id="6" creationId="{D4449040-8576-510B-E545-DB8A238A1F32}"/>
          </ac:spMkLst>
        </pc:spChg>
        <pc:picChg chg="del">
          <ac:chgData name="RT Hillery" userId="033b1897-2a60-4628-a3fa-29ef962759a7" providerId="ADAL" clId="{023DAECA-4B6B-41E9-B2A2-2DF71E9F0B1D}" dt="2024-04-30T06:20:57.985" v="1" actId="478"/>
          <ac:picMkLst>
            <pc:docMk/>
            <pc:sldMk cId="1018549390" sldId="306"/>
            <ac:picMk id="3" creationId="{A48AF4B8-3DE8-139C-02F7-469C76A52ADD}"/>
          </ac:picMkLst>
        </pc:picChg>
      </pc:sldChg>
      <pc:sldChg chg="delSp modSp mod">
        <pc:chgData name="RT Hillery" userId="033b1897-2a60-4628-a3fa-29ef962759a7" providerId="ADAL" clId="{023DAECA-4B6B-41E9-B2A2-2DF71E9F0B1D}" dt="2024-04-30T08:36:36.293" v="571" actId="5793"/>
        <pc:sldMkLst>
          <pc:docMk/>
          <pc:sldMk cId="2910856783" sldId="308"/>
        </pc:sldMkLst>
        <pc:spChg chg="mod">
          <ac:chgData name="RT Hillery" userId="033b1897-2a60-4628-a3fa-29ef962759a7" providerId="ADAL" clId="{023DAECA-4B6B-41E9-B2A2-2DF71E9F0B1D}" dt="2024-04-30T06:27:27.291" v="20" actId="207"/>
          <ac:spMkLst>
            <pc:docMk/>
            <pc:sldMk cId="2910856783" sldId="308"/>
            <ac:spMk id="2" creationId="{A86F4667-E8B4-AEA9-1ED7-94F270FF1452}"/>
          </ac:spMkLst>
        </pc:spChg>
        <pc:spChg chg="mod">
          <ac:chgData name="RT Hillery" userId="033b1897-2a60-4628-a3fa-29ef962759a7" providerId="ADAL" clId="{023DAECA-4B6B-41E9-B2A2-2DF71E9F0B1D}" dt="2024-04-30T08:36:36.293" v="571" actId="5793"/>
          <ac:spMkLst>
            <pc:docMk/>
            <pc:sldMk cId="2910856783" sldId="308"/>
            <ac:spMk id="6" creationId="{D4449040-8576-510B-E545-DB8A238A1F32}"/>
          </ac:spMkLst>
        </pc:spChg>
        <pc:picChg chg="del">
          <ac:chgData name="RT Hillery" userId="033b1897-2a60-4628-a3fa-29ef962759a7" providerId="ADAL" clId="{023DAECA-4B6B-41E9-B2A2-2DF71E9F0B1D}" dt="2024-04-30T08:35:21.127" v="542" actId="478"/>
          <ac:picMkLst>
            <pc:docMk/>
            <pc:sldMk cId="2910856783" sldId="308"/>
            <ac:picMk id="3" creationId="{A48AF4B8-3DE8-139C-02F7-469C76A52ADD}"/>
          </ac:picMkLst>
        </pc:picChg>
      </pc:sldChg>
      <pc:sldChg chg="delSp modSp del mod">
        <pc:chgData name="RT Hillery" userId="033b1897-2a60-4628-a3fa-29ef962759a7" providerId="ADAL" clId="{023DAECA-4B6B-41E9-B2A2-2DF71E9F0B1D}" dt="2024-04-30T08:33:18.852" v="538" actId="47"/>
        <pc:sldMkLst>
          <pc:docMk/>
          <pc:sldMk cId="3187301330" sldId="309"/>
        </pc:sldMkLst>
        <pc:spChg chg="mod">
          <ac:chgData name="RT Hillery" userId="033b1897-2a60-4628-a3fa-29ef962759a7" providerId="ADAL" clId="{023DAECA-4B6B-41E9-B2A2-2DF71E9F0B1D}" dt="2024-04-30T06:27:04.784" v="18" actId="207"/>
          <ac:spMkLst>
            <pc:docMk/>
            <pc:sldMk cId="3187301330" sldId="309"/>
            <ac:spMk id="2" creationId="{A86F4667-E8B4-AEA9-1ED7-94F270FF1452}"/>
          </ac:spMkLst>
        </pc:spChg>
        <pc:spChg chg="mod">
          <ac:chgData name="RT Hillery" userId="033b1897-2a60-4628-a3fa-29ef962759a7" providerId="ADAL" clId="{023DAECA-4B6B-41E9-B2A2-2DF71E9F0B1D}" dt="2024-04-30T06:29:18.788" v="36" actId="120"/>
          <ac:spMkLst>
            <pc:docMk/>
            <pc:sldMk cId="3187301330" sldId="309"/>
            <ac:spMk id="4" creationId="{D0C97F92-6F2A-4AD3-1E3D-FF5F1B9B670E}"/>
          </ac:spMkLst>
        </pc:spChg>
        <pc:spChg chg="mod">
          <ac:chgData name="RT Hillery" userId="033b1897-2a60-4628-a3fa-29ef962759a7" providerId="ADAL" clId="{023DAECA-4B6B-41E9-B2A2-2DF71E9F0B1D}" dt="2024-04-30T06:29:40.762" v="38" actId="15"/>
          <ac:spMkLst>
            <pc:docMk/>
            <pc:sldMk cId="3187301330" sldId="309"/>
            <ac:spMk id="5" creationId="{25A1A440-7A29-57B3-E7BD-ACA2E26C90CE}"/>
          </ac:spMkLst>
        </pc:spChg>
        <pc:spChg chg="mod">
          <ac:chgData name="RT Hillery" userId="033b1897-2a60-4628-a3fa-29ef962759a7" providerId="ADAL" clId="{023DAECA-4B6B-41E9-B2A2-2DF71E9F0B1D}" dt="2024-04-30T06:28:15.613" v="23" actId="120"/>
          <ac:spMkLst>
            <pc:docMk/>
            <pc:sldMk cId="3187301330" sldId="309"/>
            <ac:spMk id="6" creationId="{D4449040-8576-510B-E545-DB8A238A1F32}"/>
          </ac:spMkLst>
        </pc:spChg>
        <pc:spChg chg="mod">
          <ac:chgData name="RT Hillery" userId="033b1897-2a60-4628-a3fa-29ef962759a7" providerId="ADAL" clId="{023DAECA-4B6B-41E9-B2A2-2DF71E9F0B1D}" dt="2024-04-30T06:30:22.868" v="42" actId="14100"/>
          <ac:spMkLst>
            <pc:docMk/>
            <pc:sldMk cId="3187301330" sldId="309"/>
            <ac:spMk id="7" creationId="{E13580D0-75AB-5D0C-40D7-5EA80A63EA5D}"/>
          </ac:spMkLst>
        </pc:spChg>
        <pc:picChg chg="del">
          <ac:chgData name="RT Hillery" userId="033b1897-2a60-4628-a3fa-29ef962759a7" providerId="ADAL" clId="{023DAECA-4B6B-41E9-B2A2-2DF71E9F0B1D}" dt="2024-04-30T06:20:29.532" v="0" actId="478"/>
          <ac:picMkLst>
            <pc:docMk/>
            <pc:sldMk cId="3187301330" sldId="309"/>
            <ac:picMk id="3" creationId="{A48AF4B8-3DE8-139C-02F7-469C76A52ADD}"/>
          </ac:picMkLst>
        </pc:picChg>
      </pc:sldChg>
      <pc:sldChg chg="modSp del mod">
        <pc:chgData name="RT Hillery" userId="033b1897-2a60-4628-a3fa-29ef962759a7" providerId="ADAL" clId="{023DAECA-4B6B-41E9-B2A2-2DF71E9F0B1D}" dt="2024-04-30T08:33:24.288" v="539" actId="47"/>
        <pc:sldMkLst>
          <pc:docMk/>
          <pc:sldMk cId="3852497400" sldId="310"/>
        </pc:sldMkLst>
        <pc:spChg chg="mod">
          <ac:chgData name="RT Hillery" userId="033b1897-2a60-4628-a3fa-29ef962759a7" providerId="ADAL" clId="{023DAECA-4B6B-41E9-B2A2-2DF71E9F0B1D}" dt="2024-04-30T06:27:13.895" v="19" actId="207"/>
          <ac:spMkLst>
            <pc:docMk/>
            <pc:sldMk cId="3852497400" sldId="310"/>
            <ac:spMk id="2" creationId="{A86F4667-E8B4-AEA9-1ED7-94F270FF1452}"/>
          </ac:spMkLst>
        </pc:spChg>
      </pc:sldChg>
      <pc:sldChg chg="del">
        <pc:chgData name="RT Hillery" userId="033b1897-2a60-4628-a3fa-29ef962759a7" providerId="ADAL" clId="{023DAECA-4B6B-41E9-B2A2-2DF71E9F0B1D}" dt="2024-04-30T08:42:18.888" v="585" actId="47"/>
        <pc:sldMkLst>
          <pc:docMk/>
          <pc:sldMk cId="1422103335" sldId="311"/>
        </pc:sldMkLst>
      </pc:sldChg>
      <pc:sldChg chg="addSp modSp add mod setBg modAnim">
        <pc:chgData name="RT Hillery" userId="033b1897-2a60-4628-a3fa-29ef962759a7" providerId="ADAL" clId="{023DAECA-4B6B-41E9-B2A2-2DF71E9F0B1D}" dt="2024-04-30T07:28:20.647" v="295" actId="27636"/>
        <pc:sldMkLst>
          <pc:docMk/>
          <pc:sldMk cId="2245944137" sldId="312"/>
        </pc:sldMkLst>
        <pc:spChg chg="add mod">
          <ac:chgData name="RT Hillery" userId="033b1897-2a60-4628-a3fa-29ef962759a7" providerId="ADAL" clId="{023DAECA-4B6B-41E9-B2A2-2DF71E9F0B1D}" dt="2024-04-30T07:28:20.647" v="295" actId="27636"/>
          <ac:spMkLst>
            <pc:docMk/>
            <pc:sldMk cId="2245944137" sldId="312"/>
            <ac:spMk id="3" creationId="{9A4162E4-DFEB-65CE-4FB5-CBCB8D6366D5}"/>
          </ac:spMkLst>
        </pc:spChg>
        <pc:spChg chg="mod">
          <ac:chgData name="RT Hillery" userId="033b1897-2a60-4628-a3fa-29ef962759a7" providerId="ADAL" clId="{023DAECA-4B6B-41E9-B2A2-2DF71E9F0B1D}" dt="2024-04-30T07:25:42.147" v="242" actId="6549"/>
          <ac:spMkLst>
            <pc:docMk/>
            <pc:sldMk cId="2245944137" sldId="312"/>
            <ac:spMk id="6" creationId="{D4449040-8576-510B-E545-DB8A238A1F32}"/>
          </ac:spMkLst>
        </pc:spChg>
      </pc:sldChg>
      <pc:sldChg chg="add del">
        <pc:chgData name="RT Hillery" userId="033b1897-2a60-4628-a3fa-29ef962759a7" providerId="ADAL" clId="{023DAECA-4B6B-41E9-B2A2-2DF71E9F0B1D}" dt="2024-04-30T08:31:14.891" v="536" actId="47"/>
        <pc:sldMkLst>
          <pc:docMk/>
          <pc:sldMk cId="1736049694" sldId="313"/>
        </pc:sldMkLst>
      </pc:sldChg>
      <pc:sldChg chg="addSp modSp add mod ord modAnim">
        <pc:chgData name="RT Hillery" userId="033b1897-2a60-4628-a3fa-29ef962759a7" providerId="ADAL" clId="{023DAECA-4B6B-41E9-B2A2-2DF71E9F0B1D}" dt="2024-04-30T08:38:57.524" v="577"/>
        <pc:sldMkLst>
          <pc:docMk/>
          <pc:sldMk cId="93684886" sldId="314"/>
        </pc:sldMkLst>
        <pc:spChg chg="add mod">
          <ac:chgData name="RT Hillery" userId="033b1897-2a60-4628-a3fa-29ef962759a7" providerId="ADAL" clId="{023DAECA-4B6B-41E9-B2A2-2DF71E9F0B1D}" dt="2024-04-30T08:37:08.883" v="575" actId="14100"/>
          <ac:spMkLst>
            <pc:docMk/>
            <pc:sldMk cId="93684886" sldId="314"/>
            <ac:spMk id="3" creationId="{CA5E945D-9377-C071-FB7C-166F2D9B7170}"/>
          </ac:spMkLst>
        </pc:spChg>
        <pc:spChg chg="mod">
          <ac:chgData name="RT Hillery" userId="033b1897-2a60-4628-a3fa-29ef962759a7" providerId="ADAL" clId="{023DAECA-4B6B-41E9-B2A2-2DF71E9F0B1D}" dt="2024-04-30T08:22:21.733" v="495" actId="27636"/>
          <ac:spMkLst>
            <pc:docMk/>
            <pc:sldMk cId="93684886" sldId="314"/>
            <ac:spMk id="6" creationId="{D4449040-8576-510B-E545-DB8A238A1F32}"/>
          </ac:spMkLst>
        </pc:spChg>
      </pc:sldChg>
      <pc:sldChg chg="modSp add mod ord modAnim">
        <pc:chgData name="RT Hillery" userId="033b1897-2a60-4628-a3fa-29ef962759a7" providerId="ADAL" clId="{023DAECA-4B6B-41E9-B2A2-2DF71E9F0B1D}" dt="2024-04-30T08:39:05.180" v="579"/>
        <pc:sldMkLst>
          <pc:docMk/>
          <pc:sldMk cId="1687263890" sldId="315"/>
        </pc:sldMkLst>
        <pc:spChg chg="mod">
          <ac:chgData name="RT Hillery" userId="033b1897-2a60-4628-a3fa-29ef962759a7" providerId="ADAL" clId="{023DAECA-4B6B-41E9-B2A2-2DF71E9F0B1D}" dt="2024-04-30T07:36:36.733" v="318" actId="20577"/>
          <ac:spMkLst>
            <pc:docMk/>
            <pc:sldMk cId="1687263890" sldId="315"/>
            <ac:spMk id="6" creationId="{D4449040-8576-510B-E545-DB8A238A1F32}"/>
          </ac:spMkLst>
        </pc:spChg>
      </pc:sldChg>
      <pc:sldChg chg="addSp modSp add mod ord modAnim">
        <pc:chgData name="RT Hillery" userId="033b1897-2a60-4628-a3fa-29ef962759a7" providerId="ADAL" clId="{023DAECA-4B6B-41E9-B2A2-2DF71E9F0B1D}" dt="2024-04-30T08:39:14.252" v="581"/>
        <pc:sldMkLst>
          <pc:docMk/>
          <pc:sldMk cId="3735570685" sldId="316"/>
        </pc:sldMkLst>
        <pc:spChg chg="add mod">
          <ac:chgData name="RT Hillery" userId="033b1897-2a60-4628-a3fa-29ef962759a7" providerId="ADAL" clId="{023DAECA-4B6B-41E9-B2A2-2DF71E9F0B1D}" dt="2024-04-30T08:11:50.986" v="488" actId="27636"/>
          <ac:spMkLst>
            <pc:docMk/>
            <pc:sldMk cId="3735570685" sldId="316"/>
            <ac:spMk id="3" creationId="{2C078F64-32F9-82D7-7C14-23CB50F4F4AD}"/>
          </ac:spMkLst>
        </pc:spChg>
        <pc:spChg chg="mod">
          <ac:chgData name="RT Hillery" userId="033b1897-2a60-4628-a3fa-29ef962759a7" providerId="ADAL" clId="{023DAECA-4B6B-41E9-B2A2-2DF71E9F0B1D}" dt="2024-04-30T08:05:26.216" v="343" actId="14100"/>
          <ac:spMkLst>
            <pc:docMk/>
            <pc:sldMk cId="3735570685" sldId="316"/>
            <ac:spMk id="6" creationId="{D4449040-8576-510B-E545-DB8A238A1F32}"/>
          </ac:spMkLst>
        </pc:spChg>
      </pc:sldChg>
      <pc:sldChg chg="add del setBg">
        <pc:chgData name="RT Hillery" userId="033b1897-2a60-4628-a3fa-29ef962759a7" providerId="ADAL" clId="{023DAECA-4B6B-41E9-B2A2-2DF71E9F0B1D}" dt="2024-04-30T08:36:53.793" v="572" actId="47"/>
        <pc:sldMkLst>
          <pc:docMk/>
          <pc:sldMk cId="3085496486"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A8647-B434-4B3C-BEC7-6A4AF8313000}"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33FC5-EBB4-4702-A9F1-7AFDFEBD6FEF}" type="slidenum">
              <a:rPr lang="en-US" smtClean="0"/>
              <a:t>‹#›</a:t>
            </a:fld>
            <a:endParaRPr lang="en-US"/>
          </a:p>
        </p:txBody>
      </p:sp>
    </p:spTree>
    <p:extLst>
      <p:ext uri="{BB962C8B-B14F-4D97-AF65-F5344CB8AC3E}">
        <p14:creationId xmlns:p14="http://schemas.microsoft.com/office/powerpoint/2010/main" val="28869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1</a:t>
            </a:fld>
            <a:endParaRPr lang="en-US"/>
          </a:p>
        </p:txBody>
      </p:sp>
    </p:spTree>
    <p:extLst>
      <p:ext uri="{BB962C8B-B14F-4D97-AF65-F5344CB8AC3E}">
        <p14:creationId xmlns:p14="http://schemas.microsoft.com/office/powerpoint/2010/main" val="138248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10</a:t>
            </a:fld>
            <a:endParaRPr lang="en-US"/>
          </a:p>
        </p:txBody>
      </p:sp>
    </p:spTree>
    <p:extLst>
      <p:ext uri="{BB962C8B-B14F-4D97-AF65-F5344CB8AC3E}">
        <p14:creationId xmlns:p14="http://schemas.microsoft.com/office/powerpoint/2010/main" val="4145272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11</a:t>
            </a:fld>
            <a:endParaRPr lang="en-US"/>
          </a:p>
        </p:txBody>
      </p:sp>
    </p:spTree>
    <p:extLst>
      <p:ext uri="{BB962C8B-B14F-4D97-AF65-F5344CB8AC3E}">
        <p14:creationId xmlns:p14="http://schemas.microsoft.com/office/powerpoint/2010/main" val="427284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2</a:t>
            </a:fld>
            <a:endParaRPr lang="en-US"/>
          </a:p>
        </p:txBody>
      </p:sp>
    </p:spTree>
    <p:extLst>
      <p:ext uri="{BB962C8B-B14F-4D97-AF65-F5344CB8AC3E}">
        <p14:creationId xmlns:p14="http://schemas.microsoft.com/office/powerpoint/2010/main" val="1459773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3</a:t>
            </a:fld>
            <a:endParaRPr lang="en-US"/>
          </a:p>
        </p:txBody>
      </p:sp>
    </p:spTree>
    <p:extLst>
      <p:ext uri="{BB962C8B-B14F-4D97-AF65-F5344CB8AC3E}">
        <p14:creationId xmlns:p14="http://schemas.microsoft.com/office/powerpoint/2010/main" val="1821107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4</a:t>
            </a:fld>
            <a:endParaRPr lang="en-US"/>
          </a:p>
        </p:txBody>
      </p:sp>
    </p:spTree>
    <p:extLst>
      <p:ext uri="{BB962C8B-B14F-4D97-AF65-F5344CB8AC3E}">
        <p14:creationId xmlns:p14="http://schemas.microsoft.com/office/powerpoint/2010/main" val="63455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5</a:t>
            </a:fld>
            <a:endParaRPr lang="en-US"/>
          </a:p>
        </p:txBody>
      </p:sp>
    </p:spTree>
    <p:extLst>
      <p:ext uri="{BB962C8B-B14F-4D97-AF65-F5344CB8AC3E}">
        <p14:creationId xmlns:p14="http://schemas.microsoft.com/office/powerpoint/2010/main" val="1449140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6</a:t>
            </a:fld>
            <a:endParaRPr lang="en-US"/>
          </a:p>
        </p:txBody>
      </p:sp>
    </p:spTree>
    <p:extLst>
      <p:ext uri="{BB962C8B-B14F-4D97-AF65-F5344CB8AC3E}">
        <p14:creationId xmlns:p14="http://schemas.microsoft.com/office/powerpoint/2010/main" val="23738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7</a:t>
            </a:fld>
            <a:endParaRPr lang="en-US"/>
          </a:p>
        </p:txBody>
      </p:sp>
    </p:spTree>
    <p:extLst>
      <p:ext uri="{BB962C8B-B14F-4D97-AF65-F5344CB8AC3E}">
        <p14:creationId xmlns:p14="http://schemas.microsoft.com/office/powerpoint/2010/main" val="408306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8</a:t>
            </a:fld>
            <a:endParaRPr lang="en-US"/>
          </a:p>
        </p:txBody>
      </p:sp>
    </p:spTree>
    <p:extLst>
      <p:ext uri="{BB962C8B-B14F-4D97-AF65-F5344CB8AC3E}">
        <p14:creationId xmlns:p14="http://schemas.microsoft.com/office/powerpoint/2010/main" val="130972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3FC5-EBB4-4702-A9F1-7AFDFEBD6FEF}" type="slidenum">
              <a:rPr lang="en-US" smtClean="0"/>
              <a:t>9</a:t>
            </a:fld>
            <a:endParaRPr lang="en-US"/>
          </a:p>
        </p:txBody>
      </p:sp>
    </p:spTree>
    <p:extLst>
      <p:ext uri="{BB962C8B-B14F-4D97-AF65-F5344CB8AC3E}">
        <p14:creationId xmlns:p14="http://schemas.microsoft.com/office/powerpoint/2010/main" val="2535021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1372164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74E7A2-6D46-4AC8-AB8F-1C56C2C961B9}"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2243583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4137218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3277213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2742984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244786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304907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1050338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2111764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3490869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74E7A2-6D46-4AC8-AB8F-1C56C2C961B9}" type="datetimeFigureOut">
              <a:rPr lang="en-US" smtClean="0"/>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969563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74E7A2-6D46-4AC8-AB8F-1C56C2C961B9}"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397841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74E7A2-6D46-4AC8-AB8F-1C56C2C961B9}" type="datetimeFigureOut">
              <a:rPr lang="en-US" smtClean="0"/>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42384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74E7A2-6D46-4AC8-AB8F-1C56C2C961B9}" type="datetimeFigureOut">
              <a:rPr lang="en-US" smtClean="0"/>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3840869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74E7A2-6D46-4AC8-AB8F-1C56C2C961B9}" type="datetimeFigureOut">
              <a:rPr lang="en-US" smtClean="0"/>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66214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74E7A2-6D46-4AC8-AB8F-1C56C2C961B9}"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426669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74E7A2-6D46-4AC8-AB8F-1C56C2C961B9}" type="datetimeFigureOut">
              <a:rPr lang="en-US" smtClean="0"/>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B5BEF-2B1F-41AF-8DA5-1AA08BC0DEE5}" type="slidenum">
              <a:rPr lang="en-US" smtClean="0"/>
              <a:t>‹#›</a:t>
            </a:fld>
            <a:endParaRPr lang="en-US"/>
          </a:p>
        </p:txBody>
      </p:sp>
    </p:spTree>
    <p:extLst>
      <p:ext uri="{BB962C8B-B14F-4D97-AF65-F5344CB8AC3E}">
        <p14:creationId xmlns:p14="http://schemas.microsoft.com/office/powerpoint/2010/main" val="333092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674E7A2-6D46-4AC8-AB8F-1C56C2C961B9}" type="datetimeFigureOut">
              <a:rPr lang="en-US" smtClean="0"/>
              <a:t>4/30/2024</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61B5BEF-2B1F-41AF-8DA5-1AA08BC0DEE5}" type="slidenum">
              <a:rPr lang="en-US" smtClean="0"/>
              <a:t>‹#›</a:t>
            </a:fld>
            <a:endParaRPr lang="en-US"/>
          </a:p>
        </p:txBody>
      </p:sp>
    </p:spTree>
    <p:extLst>
      <p:ext uri="{BB962C8B-B14F-4D97-AF65-F5344CB8AC3E}">
        <p14:creationId xmlns:p14="http://schemas.microsoft.com/office/powerpoint/2010/main" val="654391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g"/><Relationship Id="rId7" Type="http://schemas.openxmlformats.org/officeDocument/2006/relationships/hyperlink" Target="https://www.pngall.com/money-png/download/32408" TargetMode="External"/><Relationship Id="rId12" Type="http://schemas.openxmlformats.org/officeDocument/2006/relationships/hyperlink" Target="https://creativecommons.org/licenses/by-sa/3.0/"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hyperlink" Target="https://mywebscribbles.blogspot.com/2011/12/5-easiest-ways-to-make-money-online.html" TargetMode="External"/><Relationship Id="rId5" Type="http://schemas.openxmlformats.org/officeDocument/2006/relationships/image" Target="../media/image3.jpg"/><Relationship Id="rId10" Type="http://schemas.openxmlformats.org/officeDocument/2006/relationships/image" Target="../media/image6.png"/><Relationship Id="rId4" Type="http://schemas.openxmlformats.org/officeDocument/2006/relationships/hyperlink" Target="http://www.propublica.org/article/dark-money-rises" TargetMode="External"/><Relationship Id="rId9" Type="http://schemas.openxmlformats.org/officeDocument/2006/relationships/hyperlink" Target="https://satisfyingretirement.blogspot.com/2016/11/retire-with-less-than-one-million.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mailto:RTHillery@FloridaSpecs.org" TargetMode="External"/><Relationship Id="rId4" Type="http://schemas.openxmlformats.org/officeDocument/2006/relationships/hyperlink" Target="https://satisfyingretirement.blogspot.com/2016/11/retire-with-less-than-one-million.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jpg"/><Relationship Id="rId7" Type="http://schemas.openxmlformats.org/officeDocument/2006/relationships/hyperlink" Target="https://www.pngall.com/money-png/download/32408"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png"/><Relationship Id="rId11" Type="http://schemas.openxmlformats.org/officeDocument/2006/relationships/hyperlink" Target="https://mywebscribbles.blogspot.com/2011/12/5-easiest-ways-to-make-money-online.html" TargetMode="External"/><Relationship Id="rId5" Type="http://schemas.openxmlformats.org/officeDocument/2006/relationships/image" Target="../media/image3.jpg"/><Relationship Id="rId10" Type="http://schemas.openxmlformats.org/officeDocument/2006/relationships/image" Target="../media/image6.png"/><Relationship Id="rId4" Type="http://schemas.openxmlformats.org/officeDocument/2006/relationships/hyperlink" Target="http://www.propublica.org/article/dark-money-rises" TargetMode="External"/><Relationship Id="rId9" Type="http://schemas.openxmlformats.org/officeDocument/2006/relationships/hyperlink" Target="https://satisfyingretirement.blogspot.com/2016/11/retire-with-less-than-one-million.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bing.com/ck/a?!&amp;&amp;p=0eba5da0881d3922JmltdHM9MTY2MTg0MTY4NCZpZ3VpZD02NWI1ZGM5YS05NjUxLTQ2ZmItYTY4Yi1hYmFiNGQyYzEyYTImaW5zaWQ9NTE4NA&amp;ptn=3&amp;hsh=3&amp;fclid=c42f1970-282e-11ed-bfb4-7c12bb23e7e8&amp;u=a1aHR0cHM6Ly93d3cuc2JhLmdvdi9zYmRj&amp;ntb=1"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bing.com/ck/a?!&amp;&amp;p=0eba5da0881d3922JmltdHM9MTY2MTg0MTY4NCZpZ3VpZD02NWI1ZGM5YS05NjUxLTQ2ZmItYTY4Yi1hYmFiNGQyYzEyYTImaW5zaWQ9NTE4NA&amp;ptn=3&amp;hsh=3&amp;fclid=c42f1970-282e-11ed-bfb4-7c12bb23e7e8&amp;u=a1aHR0cHM6Ly93d3cuc2JhLmdvdi9zYmRj&amp;ntb=1"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www.habitatocala.org/" TargetMode="External"/><Relationship Id="rId5" Type="http://schemas.openxmlformats.org/officeDocument/2006/relationships/hyperlink" Target="https://hannibalsquareclt.org/" TargetMode="External"/><Relationship Id="rId4" Type="http://schemas.openxmlformats.org/officeDocument/2006/relationships/hyperlink" Target="https://singlefamily.fanniemae.com/originating-underwriting/mortgage-products/shared-equity-program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bing.com/ck/a?!&amp;&amp;p=0eba5da0881d3922JmltdHM9MTY2MTg0MTY4NCZpZ3VpZD02NWI1ZGM5YS05NjUxLTQ2ZmItYTY4Yi1hYmFiNGQyYzEyYTImaW5zaWQ9NTE4NA&amp;ptn=3&amp;hsh=3&amp;fclid=c42f1970-282e-11ed-bfb4-7c12bb23e7e8&amp;u=a1aHR0cHM6Ly93d3cuc2JhLmdvdi9zYmRj&amp;ntb=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flhousing.org/" TargetMode="External"/><Relationship Id="rId5" Type="http://schemas.openxmlformats.org/officeDocument/2006/relationships/hyperlink" Target="https://www.bing.com/ck/a?!&amp;&amp;p=7519a27ffb74b6e9JmltdHM9MTY2MTg0Mjk2MCZpZ3VpZD1lNTJkNWE2Ny0zYzI0LTRjY2MtYTExYy03NzdhMDNhYTNkNmYmaW5zaWQ9NTE4NA&amp;ptn=3&amp;hsh=3&amp;fclid=bc4520ef-2831-11ed-bc4a-ae4d09cc3b73&amp;u=a1aHR0cHM6Ly9mbGhvdXNpbmcub3JnLw&amp;ntb=1" TargetMode="External"/><Relationship Id="rId4" Type="http://schemas.openxmlformats.org/officeDocument/2006/relationships/hyperlink" Target="https://cltweb.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bing.com/ck/a?!&amp;&amp;p=0eba5da0881d3922JmltdHM9MTY2MTg0MTY4NCZpZ3VpZD02NWI1ZGM5YS05NjUxLTQ2ZmItYTY4Yi1hYmFiNGQyYzEyYTImaW5zaWQ9NTE4NA&amp;ptn=3&amp;hsh=3&amp;fclid=c42f1970-282e-11ed-bfb4-7c12bb23e7e8&amp;u=a1aHR0cHM6Ly93d3cuc2JhLmdvdi9zYmRj&amp;ntb=1"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s://www.divvyhomes.com/" TargetMode="External"/><Relationship Id="rId5" Type="http://schemas.openxmlformats.org/officeDocument/2006/relationships/hyperlink" Target="https://www.dreamamerica.com/" TargetMode="External"/><Relationship Id="rId4" Type="http://schemas.openxmlformats.org/officeDocument/2006/relationships/hyperlink" Target="https://www.landis.co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bing.com/ck/a?!&amp;&amp;p=ef88d1e609920950JmltdHM9MTY2MTgzOTgyNCZpZ3VpZD05MTI5Y2RiYi0xYzQ1LTQ0Y2YtYTFlZi01ZmI5MWVlYjc0N2UmaW5zaWQ9NTE4MA&amp;ptn=3&amp;hsh=3&amp;fclid=6f8af6fa-282a-11ed-9df0-8885bd83c42a&amp;u=a1aHR0cHM6Ly93d3cubmNzaGEub3JnLw&amp;ntb=1" TargetMode="External"/><Relationship Id="rId3" Type="http://schemas.openxmlformats.org/officeDocument/2006/relationships/hyperlink" Target="https://www.bing.com/ck/a?!&amp;&amp;p=0eba5da0881d3922JmltdHM9MTY2MTg0MTY4NCZpZ3VpZD02NWI1ZGM5YS05NjUxLTQ2ZmItYTY4Yi1hYmFiNGQyYzEyYTImaW5zaWQ9NTE4NA&amp;ptn=3&amp;hsh=3&amp;fclid=c42f1970-282e-11ed-bfb4-7c12bb23e7e8&amp;u=a1aHR0cHM6Ly93d3cuc2JhLmdvdi9zYmRj&amp;ntb=1" TargetMode="External"/><Relationship Id="rId7" Type="http://schemas.openxmlformats.org/officeDocument/2006/relationships/hyperlink" Target="https://www.floridahousing.or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www.bing.com/ck/a?!&amp;&amp;p=5c3dcf9c50997e9dJmltdHM9MTY2MTg0NjM0NiZpZ3VpZD1jOGViNDRkZC0xNWM3LTQwMjAtODcwNy1jMDYyMmY3MDU1MTQmaW5zaWQ9NTE4OA&amp;ptn=3&amp;hsh=3&amp;fclid=9e943f57-2839-11ed-bde7-a768a60efdab&amp;u=a1aHR0cHM6Ly93d3cuZmxvcmlkYWhvdXNpbmcub3JnLw&amp;ntb=1" TargetMode="External"/><Relationship Id="rId5" Type="http://schemas.openxmlformats.org/officeDocument/2006/relationships/hyperlink" Target="https://flhousing.org/" TargetMode="External"/><Relationship Id="rId4" Type="http://schemas.openxmlformats.org/officeDocument/2006/relationships/hyperlink" Target="https://www.bing.com/ck/a?!&amp;&amp;p=7519a27ffb74b6e9JmltdHM9MTY2MTg0Mjk2MCZpZ3VpZD1lNTJkNWE2Ny0zYzI0LTRjY2MtYTExYy03NzdhMDNhYTNkNmYmaW5zaWQ9NTE4NA&amp;ptn=3&amp;hsh=3&amp;fclid=bc4520ef-2831-11ed-bc4a-ae4d09cc3b73&amp;u=a1aHR0cHM6Ly9mbGhvdXNpbmcub3JnLw&amp;ntb=1"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bing.com/ck/a?!&amp;&amp;p=0eba5da0881d3922JmltdHM9MTY2MTg0MTY4NCZpZ3VpZD02NWI1ZGM5YS05NjUxLTQ2ZmItYTY4Yi1hYmFiNGQyYzEyYTImaW5zaWQ9NTE4NA&amp;ptn=3&amp;hsh=3&amp;fclid=c42f1970-282e-11ed-bfb4-7c12bb23e7e8&amp;u=a1aHR0cHM6Ly93d3cuc2JhLmdvdi9zYmRj&amp;ntb=1"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hyperlink" Target="https://www.cdfifund.gov/" TargetMode="External"/><Relationship Id="rId3" Type="http://schemas.openxmlformats.org/officeDocument/2006/relationships/hyperlink" Target="https://www.bing.com/ck/a?!&amp;&amp;p=5c3dcf9c50997e9dJmltdHM9MTY2MTg0NjM0NiZpZ3VpZD1jOGViNDRkZC0xNWM3LTQwMjAtODcwNy1jMDYyMmY3MDU1MTQmaW5zaWQ9NTE4OA&amp;ptn=3&amp;hsh=3&amp;fclid=9e943f57-2839-11ed-bde7-a768a60efdab&amp;u=a1aHR0cHM6Ly93d3cuZmxvcmlkYWhvdXNpbmcub3JnLw&amp;ntb=1" TargetMode="External"/><Relationship Id="rId7" Type="http://schemas.openxmlformats.org/officeDocument/2006/relationships/hyperlink" Target="https://www.fhfa.gov/SupervisionRegulation/FederalHomeLoanBanks/Pages/FHLBank-Districts.aspx"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members.ncsha.org/eweb/DynamicPage.aspx?webcode=orgProfileView&amp;cst_recno=108789" TargetMode="External"/><Relationship Id="rId5" Type="http://schemas.openxmlformats.org/officeDocument/2006/relationships/hyperlink" Target="https://www.bing.com/search?q=NCSHA&amp;cvid=91e2ffd7260c4a848c40fcea01b000fd&amp;aqs=edge..69i57j0l7j69i60j69i11004.4002j0j1&amp;pglt=43&amp;FORM=ANNAB1&amp;PC=U531" TargetMode="External"/><Relationship Id="rId4" Type="http://schemas.openxmlformats.org/officeDocument/2006/relationships/hyperlink" Target="https://www.bing.com/ck/a?!&amp;&amp;p=ef88d1e609920950JmltdHM9MTY2MTgzOTgyNCZpZ3VpZD05MTI5Y2RiYi0xYzQ1LTQ0Y2YtYTFlZi01ZmI5MWVlYjc0N2UmaW5zaWQ9NTE4MA&amp;ptn=3&amp;hsh=3&amp;fclid=6f8af6fa-282a-11ed-9df0-8885bd83c42a&amp;u=a1aHR0cHM6Ly93d3cubmNzaGEub3JnLw&amp;ntb=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bing.com/ck/a?!&amp;&amp;p=0eba5da0881d3922JmltdHM9MTY2MTg0MTY4NCZpZ3VpZD02NWI1ZGM5YS05NjUxLTQ2ZmItYTY4Yi1hYmFiNGQyYzEyYTImaW5zaWQ9NTE4NA&amp;ptn=3&amp;hsh=3&amp;fclid=c42f1970-282e-11ed-bfb4-7c12bb23e7e8&amp;u=a1aHR0cHM6Ly93d3cuc2JhLmdvdi9zYmRj&amp;ntb=1"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hyperlink" Target="http://isabelamd.wordpress.com/2012/04/14/esclarecimento-de-duvidas-teste-intermedio-de-filosofia/" TargetMode="External"/><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tack of paper money&#10;&#10;Description automatically generated with low confidence">
            <a:extLst>
              <a:ext uri="{FF2B5EF4-FFF2-40B4-BE49-F238E27FC236}">
                <a16:creationId xmlns:a16="http://schemas.microsoft.com/office/drawing/2014/main" id="{1DF2DE3B-9186-0117-1FC8-496BAE67265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9439"/>
          <a:stretch/>
        </p:blipFill>
        <p:spPr>
          <a:xfrm>
            <a:off x="2296" y="10"/>
            <a:ext cx="7395866" cy="4470857"/>
          </a:xfrm>
          <a:prstGeom prst="rect">
            <a:avLst/>
          </a:prstGeom>
        </p:spPr>
      </p:pic>
      <p:pic>
        <p:nvPicPr>
          <p:cNvPr id="6" name="Picture Placeholder 5" descr="Pile of American dollar banknotes">
            <a:extLst>
              <a:ext uri="{FF2B5EF4-FFF2-40B4-BE49-F238E27FC236}">
                <a16:creationId xmlns:a16="http://schemas.microsoft.com/office/drawing/2014/main" id="{0C151284-0197-ED86-0A5B-8A870DC01839}"/>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t="18422" r="3" b="18205"/>
          <a:stretch/>
        </p:blipFill>
        <p:spPr>
          <a:xfrm>
            <a:off x="7499230" y="-2"/>
            <a:ext cx="4689052" cy="2228757"/>
          </a:xfrm>
          <a:prstGeom prst="rect">
            <a:avLst/>
          </a:prstGeom>
        </p:spPr>
      </p:pic>
      <p:pic>
        <p:nvPicPr>
          <p:cNvPr id="8" name="Picture 7">
            <a:extLst>
              <a:ext uri="{FF2B5EF4-FFF2-40B4-BE49-F238E27FC236}">
                <a16:creationId xmlns:a16="http://schemas.microsoft.com/office/drawing/2014/main" id="{8BA93F45-5CD0-4AE4-39CF-8A98A89AAEC5}"/>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1237" r="-3" b="7772"/>
          <a:stretch/>
        </p:blipFill>
        <p:spPr>
          <a:xfrm>
            <a:off x="7499338" y="2324139"/>
            <a:ext cx="4682932" cy="2133380"/>
          </a:xfrm>
          <a:prstGeom prst="rect">
            <a:avLst/>
          </a:prstGeom>
        </p:spPr>
      </p:pic>
      <p:pic>
        <p:nvPicPr>
          <p:cNvPr id="3" name="Picture 2" descr="A picture containing text, newspaper&#10;&#10;Description automatically generated">
            <a:extLst>
              <a:ext uri="{FF2B5EF4-FFF2-40B4-BE49-F238E27FC236}">
                <a16:creationId xmlns:a16="http://schemas.microsoft.com/office/drawing/2014/main" id="{A48AF4B8-3DE8-139C-02F7-469C76A52AD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9685" r="2" b="15048"/>
          <a:stretch/>
        </p:blipFill>
        <p:spPr>
          <a:xfrm>
            <a:off x="-3717" y="4566250"/>
            <a:ext cx="4627475" cy="2291750"/>
          </a:xfrm>
          <a:prstGeom prst="rect">
            <a:avLst/>
          </a:prstGeom>
        </p:spPr>
      </p:pic>
      <p:pic>
        <p:nvPicPr>
          <p:cNvPr id="12" name="Picture 11" descr="A stack of paper money&#10;&#10;Description automatically generated with medium confidence">
            <a:extLst>
              <a:ext uri="{FF2B5EF4-FFF2-40B4-BE49-F238E27FC236}">
                <a16:creationId xmlns:a16="http://schemas.microsoft.com/office/drawing/2014/main" id="{EC8ECF56-56B5-6D58-DFF6-6FB42DAC9D68}"/>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24131" r="1" b="23147"/>
          <a:stretch/>
        </p:blipFill>
        <p:spPr>
          <a:xfrm>
            <a:off x="4713920" y="4566250"/>
            <a:ext cx="7462341" cy="2291750"/>
          </a:xfrm>
          <a:prstGeom prst="rect">
            <a:avLst/>
          </a:prstGeom>
        </p:spPr>
      </p:pic>
      <p:sp>
        <p:nvSpPr>
          <p:cNvPr id="13" name="TextBox 12">
            <a:extLst>
              <a:ext uri="{FF2B5EF4-FFF2-40B4-BE49-F238E27FC236}">
                <a16:creationId xmlns:a16="http://schemas.microsoft.com/office/drawing/2014/main" id="{AA8CB452-9824-7953-60C5-C02591DCC99F}"/>
              </a:ext>
            </a:extLst>
          </p:cNvPr>
          <p:cNvSpPr txBox="1"/>
          <p:nvPr/>
        </p:nvSpPr>
        <p:spPr>
          <a:xfrm>
            <a:off x="9808305" y="6657945"/>
            <a:ext cx="236795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mywebscribbles.blogspot.com/2011/12/5-easiest-ways-to-make-money-onlin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199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A48AF4B8-3DE8-139C-02F7-469C76A52AD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841" r="12144" b="2"/>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0"/>
            <a:ext cx="10018709" cy="1468800"/>
          </a:xfrm>
        </p:spPr>
        <p:txBody>
          <a:bodyPr>
            <a:normAutofit fontScale="90000"/>
          </a:bodyPr>
          <a:lstStyle/>
          <a:p>
            <a:r>
              <a:rPr lang="en-US" dirty="0">
                <a:solidFill>
                  <a:schemeClr val="accent2">
                    <a:lumMod val="75000"/>
                  </a:schemeClr>
                </a:solidFill>
              </a:rPr>
              <a:t>Innovative Finance for </a:t>
            </a:r>
            <a:br>
              <a:rPr lang="en-US" dirty="0">
                <a:solidFill>
                  <a:schemeClr val="accent2">
                    <a:lumMod val="75000"/>
                  </a:schemeClr>
                </a:solidFill>
              </a:rPr>
            </a:br>
            <a:r>
              <a:rPr lang="en-US" dirty="0">
                <a:solidFill>
                  <a:schemeClr val="accent2">
                    <a:lumMod val="75000"/>
                  </a:schemeClr>
                </a:solidFill>
              </a:rPr>
              <a:t>Affordable Housing: </a:t>
            </a:r>
            <a:br>
              <a:rPr lang="en-US" dirty="0">
                <a:solidFill>
                  <a:schemeClr val="accent2">
                    <a:lumMod val="75000"/>
                  </a:schemeClr>
                </a:solidFill>
              </a:rPr>
            </a:br>
            <a:r>
              <a:rPr lang="en-US" b="1" dirty="0">
                <a:solidFill>
                  <a:schemeClr val="accent2">
                    <a:lumMod val="75000"/>
                  </a:schemeClr>
                </a:solidFill>
              </a:rPr>
              <a:t>Tools &amp; Partnerships</a:t>
            </a:r>
            <a:endParaRPr lang="en-US" dirty="0">
              <a:solidFill>
                <a:schemeClr val="accent2">
                  <a:lumMod val="75000"/>
                </a:schemeClr>
              </a:solidFill>
            </a:endParaRP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1550573" y="1914911"/>
            <a:ext cx="10018710" cy="860400"/>
          </a:xfrm>
        </p:spPr>
        <p:txBody>
          <a:bodyPr/>
          <a:lstStyle/>
          <a:p>
            <a:r>
              <a:rPr lang="en-US" sz="4000" dirty="0">
                <a:solidFill>
                  <a:schemeClr val="accent2">
                    <a:lumMod val="75000"/>
                  </a:schemeClr>
                </a:solidFill>
              </a:rPr>
              <a:t>THANK YOU</a:t>
            </a:r>
            <a:r>
              <a:rPr lang="en-US" dirty="0">
                <a:solidFill>
                  <a:schemeClr val="accent2">
                    <a:lumMod val="75000"/>
                  </a:schemeClr>
                </a:solidFill>
              </a:rPr>
              <a:t>!</a:t>
            </a:r>
          </a:p>
        </p:txBody>
      </p:sp>
      <p:sp>
        <p:nvSpPr>
          <p:cNvPr id="4" name="Subtitle 2">
            <a:extLst>
              <a:ext uri="{FF2B5EF4-FFF2-40B4-BE49-F238E27FC236}">
                <a16:creationId xmlns:a16="http://schemas.microsoft.com/office/drawing/2014/main" id="{DD205C44-F8B2-5D3A-B391-F957CBA15BD3}"/>
              </a:ext>
            </a:extLst>
          </p:cNvPr>
          <p:cNvSpPr txBox="1">
            <a:spLocks/>
          </p:cNvSpPr>
          <p:nvPr/>
        </p:nvSpPr>
        <p:spPr>
          <a:xfrm>
            <a:off x="6096000" y="2689254"/>
            <a:ext cx="5605805" cy="2000957"/>
          </a:xfrm>
          <a:prstGeom prst="rect">
            <a:avLst/>
          </a:prstGeom>
        </p:spPr>
        <p:txBody>
          <a:bodyPr vert="horz" lIns="91440" tIns="45720" rIns="91440" bIns="45720" rtlCol="0" anchor="t">
            <a:normAutofit fontScale="25000" lnSpcReduction="20000"/>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endParaRPr lang="en-US" dirty="0"/>
          </a:p>
          <a:p>
            <a:r>
              <a:rPr lang="en-US" sz="7000" b="1" i="1" dirty="0"/>
              <a:t>RT Hillery</a:t>
            </a:r>
            <a:br>
              <a:rPr lang="en-US" sz="7000" dirty="0"/>
            </a:br>
            <a:r>
              <a:rPr lang="en-US" sz="7000" dirty="0"/>
              <a:t>Executive Director</a:t>
            </a:r>
          </a:p>
          <a:p>
            <a:r>
              <a:rPr lang="en-US" sz="9600" b="1" i="1" dirty="0"/>
              <a:t>Florida S.P.E.C.S., Inc.</a:t>
            </a:r>
            <a:endParaRPr lang="en-US" sz="9600" dirty="0"/>
          </a:p>
          <a:p>
            <a:r>
              <a:rPr lang="en-US" sz="7000" i="1" dirty="0"/>
              <a:t>Serving Local Governments and the Community</a:t>
            </a:r>
            <a:br>
              <a:rPr lang="en-US" sz="7000" dirty="0"/>
            </a:br>
            <a:r>
              <a:rPr lang="en-US" sz="7000" dirty="0"/>
              <a:t>| TEL: (407) 402-2419 </a:t>
            </a:r>
            <a:br>
              <a:rPr lang="en-US" sz="7000" dirty="0"/>
            </a:br>
            <a:r>
              <a:rPr lang="en-US" sz="7000" dirty="0">
                <a:hlinkClick r:id="rId5"/>
              </a:rPr>
              <a:t>RTHillery@FloridaSPECS.org</a:t>
            </a:r>
            <a:endParaRPr lang="en-US" sz="7000" dirty="0"/>
          </a:p>
          <a:p>
            <a:endParaRPr lang="en-US" dirty="0"/>
          </a:p>
        </p:txBody>
      </p:sp>
    </p:spTree>
    <p:extLst>
      <p:ext uri="{BB962C8B-B14F-4D97-AF65-F5344CB8AC3E}">
        <p14:creationId xmlns:p14="http://schemas.microsoft.com/office/powerpoint/2010/main" val="3026501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tack of paper money&#10;&#10;Description automatically generated with low confidence">
            <a:extLst>
              <a:ext uri="{FF2B5EF4-FFF2-40B4-BE49-F238E27FC236}">
                <a16:creationId xmlns:a16="http://schemas.microsoft.com/office/drawing/2014/main" id="{1DF2DE3B-9186-0117-1FC8-496BAE67265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9439"/>
          <a:stretch/>
        </p:blipFill>
        <p:spPr>
          <a:xfrm>
            <a:off x="2296" y="10"/>
            <a:ext cx="7395866" cy="4470857"/>
          </a:xfrm>
          <a:prstGeom prst="rect">
            <a:avLst/>
          </a:prstGeom>
        </p:spPr>
      </p:pic>
      <p:pic>
        <p:nvPicPr>
          <p:cNvPr id="6" name="Picture Placeholder 5" descr="Pile of American dollar banknotes">
            <a:extLst>
              <a:ext uri="{FF2B5EF4-FFF2-40B4-BE49-F238E27FC236}">
                <a16:creationId xmlns:a16="http://schemas.microsoft.com/office/drawing/2014/main" id="{0C151284-0197-ED86-0A5B-8A870DC01839}"/>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t="18422" r="3" b="18205"/>
          <a:stretch/>
        </p:blipFill>
        <p:spPr>
          <a:xfrm>
            <a:off x="7499230" y="-2"/>
            <a:ext cx="4689052" cy="2228757"/>
          </a:xfrm>
          <a:prstGeom prst="rect">
            <a:avLst/>
          </a:prstGeom>
        </p:spPr>
      </p:pic>
      <p:pic>
        <p:nvPicPr>
          <p:cNvPr id="8" name="Picture 7">
            <a:extLst>
              <a:ext uri="{FF2B5EF4-FFF2-40B4-BE49-F238E27FC236}">
                <a16:creationId xmlns:a16="http://schemas.microsoft.com/office/drawing/2014/main" id="{8BA93F45-5CD0-4AE4-39CF-8A98A89AAEC5}"/>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1237" r="-3" b="7772"/>
          <a:stretch/>
        </p:blipFill>
        <p:spPr>
          <a:xfrm>
            <a:off x="7499338" y="2324139"/>
            <a:ext cx="4682932" cy="2133380"/>
          </a:xfrm>
          <a:prstGeom prst="rect">
            <a:avLst/>
          </a:prstGeom>
        </p:spPr>
      </p:pic>
      <p:pic>
        <p:nvPicPr>
          <p:cNvPr id="3" name="Picture 2" descr="A picture containing text, newspaper&#10;&#10;Description automatically generated">
            <a:extLst>
              <a:ext uri="{FF2B5EF4-FFF2-40B4-BE49-F238E27FC236}">
                <a16:creationId xmlns:a16="http://schemas.microsoft.com/office/drawing/2014/main" id="{A48AF4B8-3DE8-139C-02F7-469C76A52ADD}"/>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9685" r="2" b="15048"/>
          <a:stretch/>
        </p:blipFill>
        <p:spPr>
          <a:xfrm>
            <a:off x="-3717" y="4566250"/>
            <a:ext cx="4627475" cy="2291750"/>
          </a:xfrm>
          <a:prstGeom prst="rect">
            <a:avLst/>
          </a:prstGeom>
        </p:spPr>
      </p:pic>
      <p:pic>
        <p:nvPicPr>
          <p:cNvPr id="12" name="Picture 11" descr="A stack of paper money&#10;&#10;Description automatically generated with medium confidence">
            <a:extLst>
              <a:ext uri="{FF2B5EF4-FFF2-40B4-BE49-F238E27FC236}">
                <a16:creationId xmlns:a16="http://schemas.microsoft.com/office/drawing/2014/main" id="{EC8ECF56-56B5-6D58-DFF6-6FB42DAC9D68}"/>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24131" r="1" b="23147"/>
          <a:stretch/>
        </p:blipFill>
        <p:spPr>
          <a:xfrm>
            <a:off x="4713920" y="4566250"/>
            <a:ext cx="7462341" cy="2291750"/>
          </a:xfrm>
          <a:prstGeom prst="rect">
            <a:avLst/>
          </a:prstGeom>
        </p:spPr>
      </p:pic>
    </p:spTree>
    <p:extLst>
      <p:ext uri="{BB962C8B-B14F-4D97-AF65-F5344CB8AC3E}">
        <p14:creationId xmlns:p14="http://schemas.microsoft.com/office/powerpoint/2010/main" val="349567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266700"/>
            <a:ext cx="10018709" cy="1562100"/>
          </a:xfrm>
        </p:spPr>
        <p:txBody>
          <a:bodyPr>
            <a:normAutofit fontScale="90000"/>
          </a:bodyPr>
          <a:lstStyle/>
          <a:p>
            <a:pPr marL="0" marR="0">
              <a:lnSpc>
                <a:spcPct val="107000"/>
              </a:lnSpc>
              <a:spcBef>
                <a:spcPts val="0"/>
              </a:spcBef>
              <a:spcAft>
                <a:spcPts val="800"/>
              </a:spcAft>
            </a:pPr>
            <a:r>
              <a:rPr lang="en-US" dirty="0">
                <a:solidFill>
                  <a:schemeClr val="accent1"/>
                </a:solidFill>
              </a:rPr>
              <a:t>Innovative Finance for </a:t>
            </a:r>
            <a:br>
              <a:rPr lang="en-US" dirty="0">
                <a:solidFill>
                  <a:schemeClr val="accent1"/>
                </a:solidFill>
              </a:rPr>
            </a:br>
            <a:r>
              <a:rPr lang="en-US" dirty="0">
                <a:solidFill>
                  <a:schemeClr val="accent1"/>
                </a:solidFill>
              </a:rPr>
              <a:t>Affordable Housing: </a:t>
            </a:r>
            <a:br>
              <a:rPr lang="en-US" dirty="0">
                <a:solidFill>
                  <a:schemeClr val="accent1"/>
                </a:solidFill>
              </a:rPr>
            </a:br>
            <a:r>
              <a:rPr lang="en-US" b="1" dirty="0">
                <a:solidFill>
                  <a:schemeClr val="accent1"/>
                </a:solidFill>
              </a:rPr>
              <a:t>Tools &amp; Partnerships</a:t>
            </a: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2095501" y="2095490"/>
            <a:ext cx="9296400" cy="4495810"/>
          </a:xfrm>
        </p:spPr>
        <p:txBody>
          <a:bodyPr>
            <a:normAutofit fontScale="77500" lnSpcReduction="20000"/>
          </a:bodyPr>
          <a:lstStyle/>
          <a:p>
            <a:endParaRPr lang="en-US" b="1" u="sng" dirty="0">
              <a:solidFill>
                <a:schemeClr val="accent1"/>
              </a:solidFill>
              <a:latin typeface="Roboto" panose="02000000000000000000" pitchFamily="2" charset="0"/>
              <a:hlinkClick r:id="rId3">
                <a:extLst>
                  <a:ext uri="{A12FA001-AC4F-418D-AE19-62706E023703}">
                    <ahyp:hlinkClr xmlns:ahyp="http://schemas.microsoft.com/office/drawing/2018/hyperlinkcolor" val="tx"/>
                  </a:ext>
                </a:extLst>
              </a:hlinkClick>
            </a:endParaRPr>
          </a:p>
          <a:p>
            <a:pPr marL="742950" marR="0" lvl="1" indent="-285750">
              <a:lnSpc>
                <a:spcPts val="1800"/>
              </a:lnSpc>
              <a:spcBef>
                <a:spcPts val="0"/>
              </a:spcBef>
              <a:spcAft>
                <a:spcPts val="0"/>
              </a:spcAft>
              <a:buFont typeface="Courier New" panose="02070309020205020404" pitchFamily="49" charset="0"/>
              <a:buChar char="o"/>
            </a:pPr>
            <a:r>
              <a:rPr lang="en-US" sz="3200" b="1" dirty="0">
                <a:solidFill>
                  <a:schemeClr val="accent1"/>
                </a:solidFill>
              </a:rPr>
              <a:t>Focus on the Solutions, Not the Problem</a:t>
            </a:r>
          </a:p>
          <a:p>
            <a:pPr marL="742950" marR="0" lvl="1" indent="-285750">
              <a:lnSpc>
                <a:spcPts val="1800"/>
              </a:lnSpc>
              <a:spcBef>
                <a:spcPts val="0"/>
              </a:spcBef>
              <a:spcAft>
                <a:spcPts val="0"/>
              </a:spcAft>
              <a:buFont typeface="Courier New" panose="02070309020205020404" pitchFamily="49" charset="0"/>
              <a:buChar char="o"/>
            </a:pP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1143000" marR="0" lvl="2" indent="-228600" algn="just">
              <a:spcBef>
                <a:spcPts val="0"/>
              </a:spcBef>
              <a:spcAft>
                <a:spcPts val="0"/>
              </a:spcAft>
              <a:buFont typeface="Wingdings" panose="05000000000000000000" pitchFamily="2" charset="2"/>
              <a:buChar char=""/>
            </a:pPr>
            <a:r>
              <a:rPr lang="en-US" sz="2400" b="1" dirty="0">
                <a:solidFill>
                  <a:srgbClr val="666666"/>
                </a:solidFill>
                <a:ea typeface="Times New Roman" panose="02020603050405020304" pitchFamily="18" charset="0"/>
                <a:cs typeface="Times New Roman" panose="02020603050405020304" pitchFamily="18" charset="0"/>
              </a:rPr>
              <a:t> </a:t>
            </a:r>
            <a:r>
              <a:rPr lang="en-US" sz="3600" dirty="0">
                <a:solidFill>
                  <a:schemeClr val="accent1"/>
                </a:solidFill>
                <a:ea typeface="Times New Roman" panose="02020603050405020304" pitchFamily="18" charset="0"/>
                <a:cs typeface="Times New Roman" panose="02020603050405020304" pitchFamily="18" charset="0"/>
              </a:rPr>
              <a:t>There are no simple nationwide solutions to housing affordability, but it’s a mistake to spend all our time talking about the </a:t>
            </a:r>
            <a:r>
              <a:rPr lang="en-US" sz="3600" i="1" dirty="0">
                <a:solidFill>
                  <a:schemeClr val="accent1"/>
                </a:solidFill>
                <a:ea typeface="Times New Roman" panose="02020603050405020304" pitchFamily="18" charset="0"/>
                <a:cs typeface="Times New Roman" panose="02020603050405020304" pitchFamily="18" charset="0"/>
              </a:rPr>
              <a:t>problems</a:t>
            </a:r>
            <a:r>
              <a:rPr lang="en-US" sz="3600" dirty="0">
                <a:solidFill>
                  <a:schemeClr val="accent1"/>
                </a:solidFill>
                <a:ea typeface="Times New Roman" panose="02020603050405020304" pitchFamily="18" charset="0"/>
                <a:cs typeface="Times New Roman" panose="02020603050405020304" pitchFamily="18" charset="0"/>
              </a:rPr>
              <a:t>. With the focus on </a:t>
            </a:r>
            <a:r>
              <a:rPr lang="en-US" sz="3600" b="1" dirty="0">
                <a:solidFill>
                  <a:schemeClr val="accent1"/>
                </a:solidFill>
                <a:ea typeface="Times New Roman" panose="02020603050405020304" pitchFamily="18" charset="0"/>
                <a:cs typeface="Times New Roman" panose="02020603050405020304" pitchFamily="18" charset="0"/>
              </a:rPr>
              <a:t>solutions and innovation</a:t>
            </a:r>
            <a:r>
              <a:rPr lang="en-US" sz="3600" dirty="0">
                <a:solidFill>
                  <a:schemeClr val="accent1"/>
                </a:solidFill>
                <a:ea typeface="Times New Roman" panose="02020603050405020304" pitchFamily="18" charset="0"/>
                <a:cs typeface="Times New Roman" panose="02020603050405020304" pitchFamily="18" charset="0"/>
              </a:rPr>
              <a:t>, it is possible to identify marvelous creativity at the “grassroots level” which is already underway throughout the country. As we recognize the innovation that is in progress, it helps highlight the directions and paths that should be followed to improve housing affordability</a:t>
            </a:r>
            <a:r>
              <a:rPr lang="en-US" sz="2400" b="1" dirty="0">
                <a:solidFill>
                  <a:schemeClr val="accent1"/>
                </a:solidFill>
                <a:ea typeface="Times New Roman" panose="02020603050405020304" pitchFamily="18" charset="0"/>
                <a:cs typeface="Times New Roman" panose="02020603050405020304" pitchFamily="18" charset="0"/>
              </a:rPr>
              <a:t>.</a:t>
            </a:r>
            <a:endParaRPr lang="en-US" b="1" u="sng" dirty="0">
              <a:solidFill>
                <a:schemeClr val="accent1"/>
              </a:solidFill>
              <a:effectLst/>
              <a:latin typeface="Roboto" panose="02000000000000000000" pitchFamily="2" charset="0"/>
            </a:endParaRPr>
          </a:p>
        </p:txBody>
      </p:sp>
    </p:spTree>
    <p:extLst>
      <p:ext uri="{BB962C8B-B14F-4D97-AF65-F5344CB8AC3E}">
        <p14:creationId xmlns:p14="http://schemas.microsoft.com/office/powerpoint/2010/main" val="101854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266700"/>
            <a:ext cx="10018709" cy="1562100"/>
          </a:xfrm>
        </p:spPr>
        <p:txBody>
          <a:bodyPr>
            <a:normAutofit fontScale="90000"/>
          </a:bodyPr>
          <a:lstStyle/>
          <a:p>
            <a:pPr marL="0" marR="0">
              <a:lnSpc>
                <a:spcPct val="107000"/>
              </a:lnSpc>
              <a:spcBef>
                <a:spcPts val="0"/>
              </a:spcBef>
              <a:spcAft>
                <a:spcPts val="800"/>
              </a:spcAft>
            </a:pPr>
            <a:r>
              <a:rPr lang="en-US" dirty="0">
                <a:solidFill>
                  <a:schemeClr val="accent1"/>
                </a:solidFill>
              </a:rPr>
              <a:t>Innovative Finance for </a:t>
            </a:r>
            <a:br>
              <a:rPr lang="en-US" dirty="0">
                <a:solidFill>
                  <a:schemeClr val="accent1"/>
                </a:solidFill>
              </a:rPr>
            </a:br>
            <a:r>
              <a:rPr lang="en-US" dirty="0">
                <a:solidFill>
                  <a:schemeClr val="accent1"/>
                </a:solidFill>
              </a:rPr>
              <a:t>Affordable Housing: </a:t>
            </a:r>
            <a:br>
              <a:rPr lang="en-US" dirty="0">
                <a:solidFill>
                  <a:schemeClr val="accent1"/>
                </a:solidFill>
              </a:rPr>
            </a:br>
            <a:r>
              <a:rPr lang="en-US" b="1" dirty="0">
                <a:solidFill>
                  <a:schemeClr val="accent1"/>
                </a:solidFill>
              </a:rPr>
              <a:t>Tools &amp; Partnerships</a:t>
            </a: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2095501" y="2095490"/>
            <a:ext cx="9296400" cy="2933711"/>
          </a:xfrm>
        </p:spPr>
        <p:txBody>
          <a:bodyPr>
            <a:normAutofit/>
          </a:bodyPr>
          <a:lstStyle/>
          <a:p>
            <a:endParaRPr lang="en-US" b="1" u="sng" dirty="0">
              <a:solidFill>
                <a:srgbClr val="400DAB"/>
              </a:solidFill>
              <a:latin typeface="Roboto" panose="02000000000000000000" pitchFamily="2" charset="0"/>
              <a:hlinkClick r:id="rId3"/>
            </a:endParaRPr>
          </a:p>
          <a:p>
            <a:pPr marL="742950" marR="0" lvl="1" indent="-285750">
              <a:lnSpc>
                <a:spcPts val="1800"/>
              </a:lnSpc>
              <a:spcBef>
                <a:spcPts val="0"/>
              </a:spcBef>
              <a:spcAft>
                <a:spcPts val="0"/>
              </a:spcAft>
              <a:buFont typeface="Courier New" panose="02070309020205020404" pitchFamily="49" charset="0"/>
              <a:buChar char="o"/>
            </a:pPr>
            <a:r>
              <a:rPr lang="en-US" sz="3200" b="1" dirty="0"/>
              <a:t>Shared Equity Programs</a:t>
            </a:r>
            <a:r>
              <a:rPr lang="en-US" sz="3200" b="1" dirty="0">
                <a:solidFill>
                  <a:srgbClr val="666666"/>
                </a:solidFill>
                <a:latin typeface="Roboto" panose="02000000000000000000" pitchFamily="2" charset="0"/>
                <a:ea typeface="Times New Roman" panose="02020603050405020304" pitchFamily="18" charset="0"/>
                <a:cs typeface="Times New Roman" panose="02020603050405020304" pitchFamily="18" charset="0"/>
              </a:rPr>
              <a:t> </a:t>
            </a:r>
          </a:p>
          <a:p>
            <a:pPr marL="742950" marR="0" lvl="1" indent="-285750" algn="r">
              <a:lnSpc>
                <a:spcPts val="1800"/>
              </a:lnSpc>
              <a:spcBef>
                <a:spcPts val="0"/>
              </a:spcBef>
              <a:spcAft>
                <a:spcPts val="0"/>
              </a:spcAft>
              <a:buFont typeface="Courier New" panose="02070309020205020404" pitchFamily="49" charset="0"/>
              <a:buChar char="o"/>
            </a:pP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1143000" marR="0" lvl="2" indent="-228600" algn="just">
              <a:lnSpc>
                <a:spcPts val="1800"/>
              </a:lnSpc>
              <a:spcBef>
                <a:spcPts val="0"/>
              </a:spcBef>
              <a:spcAft>
                <a:spcPts val="0"/>
              </a:spcAft>
              <a:buFont typeface="Wingdings" panose="05000000000000000000" pitchFamily="2" charset="2"/>
              <a:buChar char=""/>
            </a:pPr>
            <a:r>
              <a:rPr lang="en-US" sz="2000" b="1" dirty="0">
                <a:solidFill>
                  <a:srgbClr val="666666"/>
                </a:solidFill>
                <a:latin typeface="Corbel" panose="020B0503020204020204" pitchFamily="34" charset="0"/>
                <a:ea typeface="Times New Roman" panose="02020603050405020304" pitchFamily="18" charset="0"/>
                <a:cs typeface="Times New Roman" panose="02020603050405020304" pitchFamily="18" charset="0"/>
              </a:rPr>
              <a:t> One innovative financing option gaining traction is shared equity programs. In these arrangements, a public or private entity provides a portion of the down payment or home purchase price in exchange for a share of the property's appreciation. This allows homebuyers to enter the market with lower upfront costs and, in turn, helps them build equity over time. These programs often come with conditions for selling or refinancing, ensuring a fair distribution of gains.</a:t>
            </a:r>
          </a:p>
          <a:p>
            <a:pPr marL="1143000" marR="0" lvl="2" indent="-228600" algn="r">
              <a:lnSpc>
                <a:spcPts val="1800"/>
              </a:lnSpc>
              <a:spcBef>
                <a:spcPts val="0"/>
              </a:spcBef>
              <a:spcAft>
                <a:spcPts val="0"/>
              </a:spcAft>
              <a:buFont typeface="Wingdings" panose="05000000000000000000" pitchFamily="2" charset="2"/>
              <a:buChar char=""/>
            </a:pPr>
            <a:endParaRPr lang="en-US" sz="3200" dirty="0">
              <a:latin typeface="Corbel" panose="020B0503020204020204" pitchFamily="34" charset="0"/>
              <a:ea typeface="Calibri" panose="020F0502020204030204" pitchFamily="34" charset="0"/>
              <a:cs typeface="Times New Roman" panose="02020603050405020304" pitchFamily="18" charset="0"/>
            </a:endParaRPr>
          </a:p>
          <a:p>
            <a:endParaRPr lang="en-US" sz="3200" b="1" u="sng" dirty="0">
              <a:solidFill>
                <a:srgbClr val="400DAB"/>
              </a:solidFill>
              <a:latin typeface="Calibri" panose="020F0502020204030204" pitchFamily="34" charset="0"/>
              <a:cs typeface="Times New Roman" panose="02020603050405020304" pitchFamily="18" charset="0"/>
            </a:endParaRPr>
          </a:p>
          <a:p>
            <a:endParaRPr lang="en-US" b="1" u="sng" dirty="0">
              <a:solidFill>
                <a:srgbClr val="400DAB"/>
              </a:solidFill>
              <a:effectLst/>
              <a:latin typeface="Roboto" panose="02000000000000000000" pitchFamily="2" charset="0"/>
              <a:hlinkClick r:id="rId3"/>
            </a:endParaRPr>
          </a:p>
          <a:p>
            <a:endParaRPr lang="en-US" b="1" u="sng" dirty="0">
              <a:solidFill>
                <a:srgbClr val="400DAB"/>
              </a:solidFill>
              <a:effectLst/>
              <a:latin typeface="Roboto" panose="02000000000000000000" pitchFamily="2" charset="0"/>
              <a:hlinkClick r:id="rId3"/>
            </a:endParaRPr>
          </a:p>
          <a:p>
            <a:endParaRPr lang="en-US" b="1" u="sng" dirty="0">
              <a:solidFill>
                <a:srgbClr val="400DAB"/>
              </a:solidFill>
              <a:latin typeface="Roboto" panose="02000000000000000000" pitchFamily="2" charset="0"/>
              <a:hlinkClick r:id="rId3"/>
            </a:endParaRPr>
          </a:p>
          <a:p>
            <a:endParaRPr lang="en-US" b="1" u="sng" dirty="0">
              <a:solidFill>
                <a:srgbClr val="400DAB"/>
              </a:solidFill>
              <a:effectLst/>
              <a:latin typeface="Roboto" panose="02000000000000000000" pitchFamily="2" charset="0"/>
              <a:hlinkClick r:id="rId3"/>
            </a:endParaRPr>
          </a:p>
          <a:p>
            <a:endParaRPr lang="en-US" b="1" u="sng" dirty="0">
              <a:solidFill>
                <a:srgbClr val="400DAB"/>
              </a:solidFill>
              <a:effectLst/>
              <a:latin typeface="Roboto" panose="02000000000000000000" pitchFamily="2" charset="0"/>
            </a:endParaRPr>
          </a:p>
        </p:txBody>
      </p:sp>
      <p:sp>
        <p:nvSpPr>
          <p:cNvPr id="3" name="Text Placeholder 8">
            <a:extLst>
              <a:ext uri="{FF2B5EF4-FFF2-40B4-BE49-F238E27FC236}">
                <a16:creationId xmlns:a16="http://schemas.microsoft.com/office/drawing/2014/main" id="{CA5E945D-9377-C071-FB7C-166F2D9B7170}"/>
              </a:ext>
            </a:extLst>
          </p:cNvPr>
          <p:cNvSpPr txBox="1">
            <a:spLocks/>
          </p:cNvSpPr>
          <p:nvPr/>
        </p:nvSpPr>
        <p:spPr>
          <a:xfrm>
            <a:off x="1752600" y="4876800"/>
            <a:ext cx="9883876" cy="1630018"/>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342900" indent="-342900" algn="l">
              <a:lnSpc>
                <a:spcPct val="115000"/>
              </a:lnSpc>
              <a:spcBef>
                <a:spcPts val="0"/>
              </a:spcBef>
              <a:spcAft>
                <a:spcPts val="0"/>
              </a:spcAft>
              <a:buFont typeface="Symbol" panose="05050102010706020507" pitchFamily="18" charset="2"/>
              <a:buChar char=""/>
            </a:pPr>
            <a:r>
              <a:rPr lang="en-US" sz="1800" dirty="0">
                <a:hlinkClick r:id="rId4"/>
              </a:rPr>
              <a:t>Shared Equity Programs | Fannie Mae</a:t>
            </a:r>
            <a:r>
              <a:rPr lang="en-US" sz="1800" dirty="0"/>
              <a:t> (https://singlefamily.fanniemae.com/originating-underwriting/mortgage-products/shared-equity-programs)</a:t>
            </a:r>
            <a:endParaRPr lang="en-US" sz="1800" b="1" u="sng" dirty="0">
              <a:solidFill>
                <a:srgbClr val="400DAB"/>
              </a:solidFill>
              <a:latin typeface="Roboto" panose="02000000000000000000" pitchFamily="2" charset="0"/>
              <a:hlinkClick r:id="rId3"/>
            </a:endParaRPr>
          </a:p>
          <a:p>
            <a:pPr marL="342900" indent="-342900" algn="l">
              <a:lnSpc>
                <a:spcPct val="115000"/>
              </a:lnSpc>
              <a:spcBef>
                <a:spcPts val="0"/>
              </a:spcBef>
              <a:spcAft>
                <a:spcPts val="0"/>
              </a:spcAft>
              <a:buFont typeface="Symbol" panose="05050102010706020507" pitchFamily="18" charset="2"/>
              <a:buChar char=""/>
            </a:pPr>
            <a:r>
              <a:rPr lang="en-US" sz="1800" dirty="0">
                <a:hlinkClick r:id="rId5"/>
              </a:rPr>
              <a:t>https://hannibalsquareclt.org/</a:t>
            </a:r>
            <a:r>
              <a:rPr lang="en-US" sz="1800" dirty="0"/>
              <a:t> </a:t>
            </a:r>
          </a:p>
          <a:p>
            <a:pPr marL="342900" indent="-342900" algn="l">
              <a:lnSpc>
                <a:spcPct val="115000"/>
              </a:lnSpc>
              <a:spcBef>
                <a:spcPts val="0"/>
              </a:spcBef>
              <a:spcAft>
                <a:spcPts val="0"/>
              </a:spcAft>
              <a:buFont typeface="Symbol" panose="05050102010706020507" pitchFamily="18" charset="2"/>
              <a:buChar char=""/>
            </a:pPr>
            <a:r>
              <a:rPr lang="en-US" sz="1800" dirty="0">
                <a:hlinkClick r:id="rId6"/>
              </a:rPr>
              <a:t>www.habitatocala.org/</a:t>
            </a:r>
            <a:r>
              <a:rPr lang="en-US" sz="1800" dirty="0"/>
              <a:t> </a:t>
            </a:r>
          </a:p>
          <a:p>
            <a:endParaRPr lang="en-US" dirty="0"/>
          </a:p>
        </p:txBody>
      </p:sp>
    </p:spTree>
    <p:extLst>
      <p:ext uri="{BB962C8B-B14F-4D97-AF65-F5344CB8AC3E}">
        <p14:creationId xmlns:p14="http://schemas.microsoft.com/office/powerpoint/2010/main" val="9368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266700"/>
            <a:ext cx="10018709" cy="1562100"/>
          </a:xfrm>
        </p:spPr>
        <p:txBody>
          <a:bodyPr>
            <a:normAutofit fontScale="90000"/>
          </a:bodyPr>
          <a:lstStyle/>
          <a:p>
            <a:pPr marL="0" marR="0">
              <a:lnSpc>
                <a:spcPct val="107000"/>
              </a:lnSpc>
              <a:spcBef>
                <a:spcPts val="0"/>
              </a:spcBef>
              <a:spcAft>
                <a:spcPts val="800"/>
              </a:spcAft>
            </a:pPr>
            <a:r>
              <a:rPr lang="en-US" dirty="0">
                <a:solidFill>
                  <a:schemeClr val="accent1"/>
                </a:solidFill>
              </a:rPr>
              <a:t>Innovative Finance for </a:t>
            </a:r>
            <a:br>
              <a:rPr lang="en-US" dirty="0">
                <a:solidFill>
                  <a:schemeClr val="accent1"/>
                </a:solidFill>
              </a:rPr>
            </a:br>
            <a:r>
              <a:rPr lang="en-US" dirty="0">
                <a:solidFill>
                  <a:schemeClr val="accent1"/>
                </a:solidFill>
              </a:rPr>
              <a:t>Affordable Housing: </a:t>
            </a:r>
            <a:br>
              <a:rPr lang="en-US" dirty="0">
                <a:solidFill>
                  <a:schemeClr val="accent1"/>
                </a:solidFill>
              </a:rPr>
            </a:br>
            <a:r>
              <a:rPr lang="en-US" b="1" dirty="0">
                <a:solidFill>
                  <a:schemeClr val="accent1"/>
                </a:solidFill>
              </a:rPr>
              <a:t>Tools &amp; Partnerships</a:t>
            </a: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2095501" y="2095490"/>
            <a:ext cx="9296400" cy="4495810"/>
          </a:xfrm>
        </p:spPr>
        <p:txBody>
          <a:bodyPr>
            <a:normAutofit fontScale="92500" lnSpcReduction="10000"/>
          </a:bodyPr>
          <a:lstStyle/>
          <a:p>
            <a:endParaRPr lang="en-US" b="1" u="sng" dirty="0">
              <a:solidFill>
                <a:srgbClr val="400DAB"/>
              </a:solidFill>
              <a:latin typeface="Roboto" panose="02000000000000000000" pitchFamily="2" charset="0"/>
              <a:hlinkClick r:id="rId3"/>
            </a:endParaRPr>
          </a:p>
          <a:p>
            <a:pPr marL="742950" marR="0" lvl="1" indent="-285750">
              <a:lnSpc>
                <a:spcPts val="1800"/>
              </a:lnSpc>
              <a:spcBef>
                <a:spcPts val="0"/>
              </a:spcBef>
              <a:spcAft>
                <a:spcPts val="0"/>
              </a:spcAft>
              <a:buFont typeface="Courier New" panose="02070309020205020404" pitchFamily="49" charset="0"/>
              <a:buChar char="o"/>
            </a:pPr>
            <a:r>
              <a:rPr lang="en-US" sz="3200" b="1" dirty="0"/>
              <a:t>Community Land Trusts</a:t>
            </a:r>
            <a:r>
              <a:rPr lang="en-US" sz="3200" b="1" dirty="0">
                <a:solidFill>
                  <a:srgbClr val="666666"/>
                </a:solidFill>
                <a:latin typeface="Roboto" panose="02000000000000000000" pitchFamily="2" charset="0"/>
                <a:ea typeface="Times New Roman" panose="02020603050405020304" pitchFamily="18" charset="0"/>
                <a:cs typeface="Times New Roman" panose="02020603050405020304" pitchFamily="18" charset="0"/>
              </a:rPr>
              <a:t> </a:t>
            </a:r>
          </a:p>
          <a:p>
            <a:pPr marL="742950" marR="0" lvl="1" indent="-285750" algn="r">
              <a:spcBef>
                <a:spcPts val="0"/>
              </a:spcBef>
              <a:spcAft>
                <a:spcPts val="0"/>
              </a:spcAft>
              <a:buFont typeface="Courier New" panose="02070309020205020404" pitchFamily="49" charset="0"/>
              <a:buChar char="o"/>
            </a:pP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1143000" lvl="2" indent="-228600" algn="just">
              <a:spcBef>
                <a:spcPts val="0"/>
              </a:spcBef>
              <a:spcAft>
                <a:spcPts val="0"/>
              </a:spcAft>
              <a:buFont typeface="Wingdings" panose="05000000000000000000" pitchFamily="2" charset="2"/>
              <a:buChar char=""/>
            </a:pPr>
            <a:r>
              <a:rPr lang="en-US" sz="2000" dirty="0"/>
              <a:t>Community Land Trusts (CLTs) are another effective strategy for promoting affordable housing. CLTs acquire and hold land in trust, removing it from the speculative market. They then lease the land to homeowners, who own the structures on it. This model significantly reduces the cost of homeownership, making it an attractive option for those with limited financial resources. CLTs often have long-term affordability restrictions, preserving the affordability of the homes for future generations.</a:t>
            </a:r>
          </a:p>
          <a:p>
            <a:pPr marL="1143000" lvl="2" indent="-228600" algn="just">
              <a:lnSpc>
                <a:spcPts val="1800"/>
              </a:lnSpc>
              <a:spcBef>
                <a:spcPts val="0"/>
              </a:spcBef>
              <a:spcAft>
                <a:spcPts val="0"/>
              </a:spcAft>
              <a:buFont typeface="Wingdings" panose="05000000000000000000" pitchFamily="2" charset="2"/>
              <a:buChar char=""/>
            </a:pPr>
            <a:endParaRPr lang="en-US" sz="2000" b="1" u="sng" dirty="0">
              <a:solidFill>
                <a:srgbClr val="400DAB"/>
              </a:solidFill>
              <a:effectLst/>
              <a:hlinkClick r:id="rId3"/>
            </a:endParaRPr>
          </a:p>
          <a:p>
            <a:pPr marL="457200" indent="-457200">
              <a:buFont typeface="Arial" panose="020B0604020202020204" pitchFamily="34" charset="0"/>
              <a:buChar char="•"/>
            </a:pPr>
            <a:r>
              <a:rPr lang="en-US" sz="3200" dirty="0">
                <a:hlinkClick r:id="rId4"/>
              </a:rPr>
              <a:t>International Center for Community Land Trusts • (cltweb.org)</a:t>
            </a:r>
            <a:endParaRPr lang="en-US" sz="3200" dirty="0"/>
          </a:p>
          <a:p>
            <a:pPr marL="1371600" lvl="2" indent="-457200">
              <a:buFont typeface="Arial" panose="020B0604020202020204" pitchFamily="34" charset="0"/>
              <a:buChar char="•"/>
            </a:pPr>
            <a:r>
              <a:rPr lang="en-US" sz="2800" b="1" u="sng" dirty="0">
                <a:solidFill>
                  <a:srgbClr val="4A4A4A"/>
                </a:solidFill>
                <a:ea typeface="Calibri" panose="020F0502020204030204" pitchFamily="34" charset="0"/>
                <a:cs typeface="Times New Roman" panose="02020603050405020304" pitchFamily="18" charset="0"/>
                <a:hlinkClick r:id="rId5"/>
              </a:rPr>
              <a:t>Florida Housing Coalition | (FHC)</a:t>
            </a:r>
            <a:r>
              <a:rPr lang="en-US" sz="2800" b="1" u="sng" dirty="0">
                <a:solidFill>
                  <a:srgbClr val="4A4A4A"/>
                </a:solidFill>
                <a:ea typeface="Calibri" panose="020F0502020204030204" pitchFamily="34" charset="0"/>
                <a:cs typeface="Times New Roman" panose="02020603050405020304" pitchFamily="18" charset="0"/>
              </a:rPr>
              <a:t> (</a:t>
            </a:r>
            <a:r>
              <a:rPr lang="en-US" sz="2800" u="sng" dirty="0">
                <a:solidFill>
                  <a:srgbClr val="4A4A4A"/>
                </a:solidFill>
                <a:ea typeface="Calibri" panose="020F0502020204030204" pitchFamily="34" charset="0"/>
                <a:cs typeface="Times New Roman" panose="02020603050405020304" pitchFamily="18" charset="0"/>
                <a:hlinkClick r:id="rId6"/>
              </a:rPr>
              <a:t>flhousing.org</a:t>
            </a:r>
            <a:r>
              <a:rPr lang="en-US" sz="2800" u="sng" dirty="0">
                <a:solidFill>
                  <a:srgbClr val="4A4A4A"/>
                </a:solidFill>
                <a:ea typeface="Calibri" panose="020F0502020204030204" pitchFamily="34" charset="0"/>
                <a:cs typeface="Times New Roman" panose="02020603050405020304" pitchFamily="18" charset="0"/>
              </a:rPr>
              <a:t>)</a:t>
            </a:r>
          </a:p>
          <a:p>
            <a:pPr marL="1371600" lvl="2" indent="-457200">
              <a:buFont typeface="Arial" panose="020B0604020202020204" pitchFamily="34" charset="0"/>
              <a:buChar char="•"/>
            </a:pPr>
            <a:endParaRPr lang="en-US" sz="2800" dirty="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b="1" u="sng" dirty="0">
              <a:solidFill>
                <a:srgbClr val="400DAB"/>
              </a:solidFill>
              <a:hlinkClick r:id="rId3"/>
            </a:endParaRPr>
          </a:p>
          <a:p>
            <a:endParaRPr lang="en-US" b="1" u="sng" dirty="0">
              <a:solidFill>
                <a:srgbClr val="400DAB"/>
              </a:solidFill>
              <a:effectLst/>
              <a:latin typeface="Roboto" panose="02000000000000000000" pitchFamily="2" charset="0"/>
              <a:hlinkClick r:id="rId3"/>
            </a:endParaRPr>
          </a:p>
          <a:p>
            <a:endParaRPr lang="en-US" b="1" u="sng" dirty="0">
              <a:solidFill>
                <a:srgbClr val="400DAB"/>
              </a:solidFill>
              <a:effectLst/>
              <a:latin typeface="Roboto" panose="02000000000000000000" pitchFamily="2" charset="0"/>
            </a:endParaRPr>
          </a:p>
        </p:txBody>
      </p:sp>
    </p:spTree>
    <p:extLst>
      <p:ext uri="{BB962C8B-B14F-4D97-AF65-F5344CB8AC3E}">
        <p14:creationId xmlns:p14="http://schemas.microsoft.com/office/powerpoint/2010/main" val="16872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266700"/>
            <a:ext cx="10018709" cy="1562100"/>
          </a:xfrm>
        </p:spPr>
        <p:txBody>
          <a:bodyPr>
            <a:normAutofit fontScale="90000"/>
          </a:bodyPr>
          <a:lstStyle/>
          <a:p>
            <a:pPr marL="0" marR="0">
              <a:lnSpc>
                <a:spcPct val="107000"/>
              </a:lnSpc>
              <a:spcBef>
                <a:spcPts val="0"/>
              </a:spcBef>
              <a:spcAft>
                <a:spcPts val="800"/>
              </a:spcAft>
            </a:pPr>
            <a:r>
              <a:rPr lang="en-US" dirty="0">
                <a:solidFill>
                  <a:schemeClr val="accent1"/>
                </a:solidFill>
              </a:rPr>
              <a:t>Innovative Finance for </a:t>
            </a:r>
            <a:br>
              <a:rPr lang="en-US" dirty="0">
                <a:solidFill>
                  <a:schemeClr val="accent1"/>
                </a:solidFill>
              </a:rPr>
            </a:br>
            <a:r>
              <a:rPr lang="en-US" dirty="0">
                <a:solidFill>
                  <a:schemeClr val="accent1"/>
                </a:solidFill>
              </a:rPr>
              <a:t>Affordable Housing: </a:t>
            </a:r>
            <a:br>
              <a:rPr lang="en-US" dirty="0">
                <a:solidFill>
                  <a:schemeClr val="accent1"/>
                </a:solidFill>
              </a:rPr>
            </a:br>
            <a:r>
              <a:rPr lang="en-US" b="1" dirty="0">
                <a:solidFill>
                  <a:schemeClr val="accent1"/>
                </a:solidFill>
              </a:rPr>
              <a:t>Tools &amp; Partnerships</a:t>
            </a: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2095501" y="1743065"/>
            <a:ext cx="9296400" cy="3905260"/>
          </a:xfrm>
        </p:spPr>
        <p:txBody>
          <a:bodyPr>
            <a:normAutofit/>
          </a:bodyPr>
          <a:lstStyle/>
          <a:p>
            <a:endParaRPr lang="en-US" b="1" u="sng" dirty="0">
              <a:solidFill>
                <a:srgbClr val="400DAB"/>
              </a:solidFill>
              <a:latin typeface="Roboto" panose="02000000000000000000" pitchFamily="2" charset="0"/>
              <a:hlinkClick r:id="rId3"/>
            </a:endParaRPr>
          </a:p>
          <a:p>
            <a:pPr marL="742950" marR="0" lvl="1" indent="-285750">
              <a:lnSpc>
                <a:spcPts val="1800"/>
              </a:lnSpc>
              <a:spcBef>
                <a:spcPts val="0"/>
              </a:spcBef>
              <a:spcAft>
                <a:spcPts val="0"/>
              </a:spcAft>
              <a:buFont typeface="Courier New" panose="02070309020205020404" pitchFamily="49" charset="0"/>
              <a:buChar char="o"/>
            </a:pPr>
            <a:r>
              <a:rPr lang="en-US" sz="3200" b="1" dirty="0"/>
              <a:t>Lease-to-Own Arrangements</a:t>
            </a:r>
            <a:r>
              <a:rPr lang="en-US" sz="3200" b="1" dirty="0">
                <a:solidFill>
                  <a:srgbClr val="666666"/>
                </a:solidFill>
                <a:latin typeface="Roboto" panose="02000000000000000000" pitchFamily="2" charset="0"/>
                <a:ea typeface="Times New Roman" panose="02020603050405020304" pitchFamily="18" charset="0"/>
                <a:cs typeface="Times New Roman" panose="02020603050405020304" pitchFamily="18" charset="0"/>
              </a:rPr>
              <a:t> </a:t>
            </a:r>
          </a:p>
          <a:p>
            <a:pPr marL="742950" marR="0" lvl="1" indent="-285750" algn="r">
              <a:lnSpc>
                <a:spcPts val="1800"/>
              </a:lnSpc>
              <a:spcBef>
                <a:spcPts val="0"/>
              </a:spcBef>
              <a:spcAft>
                <a:spcPts val="0"/>
              </a:spcAft>
              <a:buFont typeface="Courier New" panose="02070309020205020404" pitchFamily="49" charset="0"/>
              <a:buChar char="o"/>
            </a:pP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1143000" lvl="2" indent="-228600" algn="just">
              <a:spcBef>
                <a:spcPts val="0"/>
              </a:spcBef>
              <a:spcAft>
                <a:spcPts val="0"/>
              </a:spcAft>
              <a:buFont typeface="Wingdings" panose="05000000000000000000" pitchFamily="2" charset="2"/>
              <a:buChar char=""/>
            </a:pPr>
            <a:r>
              <a:rPr lang="en-US" sz="2400" dirty="0"/>
              <a:t>Lease-to-own arrangements offer prospective homeowners the chance to rent a property with an option to buy it in the future. A portion of the monthly rent is typically set aside as a down payment, helping tenants build equity while enjoying the benefits of renting. This option is particularly appealing for individuals who may not have the immediate financial capacity for a traditional down payment but have the potential to secure financing in the future.</a:t>
            </a:r>
            <a:endParaRPr lang="en-US" sz="2400" b="1" u="sng" dirty="0">
              <a:solidFill>
                <a:srgbClr val="400DAB"/>
              </a:solidFill>
              <a:latin typeface="Roboto" panose="02000000000000000000" pitchFamily="2" charset="0"/>
              <a:hlinkClick r:id="rId3"/>
            </a:endParaRPr>
          </a:p>
          <a:p>
            <a:endParaRPr lang="en-US" b="1" u="sng" dirty="0">
              <a:solidFill>
                <a:srgbClr val="400DAB"/>
              </a:solidFill>
              <a:effectLst/>
              <a:latin typeface="Roboto" panose="02000000000000000000" pitchFamily="2" charset="0"/>
              <a:hlinkClick r:id="rId3"/>
            </a:endParaRPr>
          </a:p>
          <a:p>
            <a:endParaRPr lang="en-US" b="1" u="sng" dirty="0">
              <a:solidFill>
                <a:srgbClr val="400DAB"/>
              </a:solidFill>
              <a:effectLst/>
              <a:latin typeface="Roboto" panose="02000000000000000000" pitchFamily="2" charset="0"/>
            </a:endParaRPr>
          </a:p>
        </p:txBody>
      </p:sp>
      <p:sp>
        <p:nvSpPr>
          <p:cNvPr id="3" name="Text Placeholder 8">
            <a:extLst>
              <a:ext uri="{FF2B5EF4-FFF2-40B4-BE49-F238E27FC236}">
                <a16:creationId xmlns:a16="http://schemas.microsoft.com/office/drawing/2014/main" id="{2C078F64-32F9-82D7-7C14-23CB50F4F4AD}"/>
              </a:ext>
            </a:extLst>
          </p:cNvPr>
          <p:cNvSpPr txBox="1">
            <a:spLocks/>
          </p:cNvSpPr>
          <p:nvPr/>
        </p:nvSpPr>
        <p:spPr>
          <a:xfrm>
            <a:off x="1617766" y="5495925"/>
            <a:ext cx="10018710" cy="1010892"/>
          </a:xfrm>
          <a:prstGeom prst="rect">
            <a:avLst/>
          </a:prstGeom>
        </p:spPr>
        <p:txBody>
          <a:bodyPr vert="horz" lIns="91440" tIns="45720" rIns="91440" bIns="45720" rtlCol="0" anchor="t">
            <a:normAutofit lnSpcReduction="10000"/>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342900" indent="-342900" algn="l">
              <a:lnSpc>
                <a:spcPct val="115000"/>
              </a:lnSpc>
              <a:spcBef>
                <a:spcPts val="0"/>
              </a:spcBef>
              <a:spcAft>
                <a:spcPts val="0"/>
              </a:spcAft>
              <a:buFont typeface="Symbol" panose="05050102010706020507" pitchFamily="18" charset="2"/>
              <a:buChar char=""/>
            </a:pPr>
            <a:r>
              <a:rPr lang="en-US" sz="1800" dirty="0">
                <a:hlinkClick r:id="rId4"/>
              </a:rPr>
              <a:t>Rent to Own your Home and Become a Homeowner – Landis</a:t>
            </a:r>
            <a:r>
              <a:rPr lang="en-US" sz="1800" dirty="0"/>
              <a:t> (</a:t>
            </a:r>
            <a:r>
              <a:rPr lang="en-US" sz="1800" dirty="0">
                <a:hlinkClick r:id="rId4"/>
              </a:rPr>
              <a:t>www.landis.com</a:t>
            </a:r>
            <a:r>
              <a:rPr lang="en-US" sz="1800" dirty="0"/>
              <a:t> )</a:t>
            </a:r>
          </a:p>
          <a:p>
            <a:pPr marL="342900" indent="-342900" algn="l">
              <a:lnSpc>
                <a:spcPct val="115000"/>
              </a:lnSpc>
              <a:spcBef>
                <a:spcPts val="0"/>
              </a:spcBef>
              <a:spcAft>
                <a:spcPts val="0"/>
              </a:spcAft>
              <a:buFont typeface="Symbol" panose="05050102010706020507" pitchFamily="18" charset="2"/>
              <a:buChar char=""/>
            </a:pPr>
            <a:r>
              <a:rPr lang="en-US" sz="1800" dirty="0">
                <a:hlinkClick r:id="rId5"/>
              </a:rPr>
              <a:t>Dream America® : Turning Renters into Owners</a:t>
            </a:r>
            <a:r>
              <a:rPr lang="en-US" sz="1800" dirty="0"/>
              <a:t> (</a:t>
            </a:r>
            <a:r>
              <a:rPr lang="en-US" sz="1800" dirty="0">
                <a:hlinkClick r:id="rId5"/>
              </a:rPr>
              <a:t>dreamamerica.com</a:t>
            </a:r>
            <a:r>
              <a:rPr lang="en-US" sz="1800" dirty="0"/>
              <a:t>)</a:t>
            </a:r>
          </a:p>
          <a:p>
            <a:pPr marL="342900" indent="-342900" algn="l">
              <a:lnSpc>
                <a:spcPct val="115000"/>
              </a:lnSpc>
              <a:spcBef>
                <a:spcPts val="0"/>
              </a:spcBef>
              <a:spcAft>
                <a:spcPts val="0"/>
              </a:spcAft>
              <a:buFont typeface="Symbol" panose="05050102010706020507" pitchFamily="18" charset="2"/>
              <a:buChar char=""/>
            </a:pPr>
            <a:r>
              <a:rPr lang="en-US" sz="1800" dirty="0">
                <a:hlinkClick r:id="rId6"/>
              </a:rPr>
              <a:t>Rent-To-Own Your Dream Home | Divvy (divvyhomes.com)</a:t>
            </a:r>
            <a:r>
              <a:rPr lang="en-US" sz="1800" dirty="0"/>
              <a:t> </a:t>
            </a:r>
          </a:p>
          <a:p>
            <a:endParaRPr lang="en-US" dirty="0"/>
          </a:p>
        </p:txBody>
      </p:sp>
    </p:spTree>
    <p:extLst>
      <p:ext uri="{BB962C8B-B14F-4D97-AF65-F5344CB8AC3E}">
        <p14:creationId xmlns:p14="http://schemas.microsoft.com/office/powerpoint/2010/main" val="373557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266700"/>
            <a:ext cx="10018709" cy="1562100"/>
          </a:xfrm>
        </p:spPr>
        <p:txBody>
          <a:bodyPr>
            <a:normAutofit fontScale="90000"/>
          </a:bodyPr>
          <a:lstStyle/>
          <a:p>
            <a:pPr marL="0" marR="0">
              <a:lnSpc>
                <a:spcPct val="107000"/>
              </a:lnSpc>
              <a:spcBef>
                <a:spcPts val="0"/>
              </a:spcBef>
              <a:spcAft>
                <a:spcPts val="800"/>
              </a:spcAft>
            </a:pPr>
            <a:r>
              <a:rPr lang="en-US" dirty="0">
                <a:solidFill>
                  <a:schemeClr val="accent1"/>
                </a:solidFill>
              </a:rPr>
              <a:t>Innovative Finance for </a:t>
            </a:r>
            <a:br>
              <a:rPr lang="en-US" dirty="0">
                <a:solidFill>
                  <a:schemeClr val="accent1"/>
                </a:solidFill>
              </a:rPr>
            </a:br>
            <a:r>
              <a:rPr lang="en-US" dirty="0">
                <a:solidFill>
                  <a:schemeClr val="accent1"/>
                </a:solidFill>
              </a:rPr>
              <a:t>Affordable Housing: </a:t>
            </a:r>
            <a:br>
              <a:rPr lang="en-US" dirty="0">
                <a:solidFill>
                  <a:schemeClr val="accent1"/>
                </a:solidFill>
              </a:rPr>
            </a:br>
            <a:r>
              <a:rPr lang="en-US" b="1" dirty="0">
                <a:solidFill>
                  <a:schemeClr val="accent1"/>
                </a:solidFill>
              </a:rPr>
              <a:t>Tools &amp; Partnerships</a:t>
            </a: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2095501" y="2095490"/>
            <a:ext cx="9296400" cy="4495810"/>
          </a:xfrm>
        </p:spPr>
        <p:txBody>
          <a:bodyPr>
            <a:normAutofit/>
          </a:bodyPr>
          <a:lstStyle/>
          <a:p>
            <a:endParaRPr lang="en-US" b="1" u="sng" dirty="0">
              <a:solidFill>
                <a:srgbClr val="400DAB"/>
              </a:solidFill>
              <a:latin typeface="Roboto" panose="02000000000000000000" pitchFamily="2" charset="0"/>
              <a:hlinkClick r:id="rId3"/>
            </a:endParaRPr>
          </a:p>
          <a:p>
            <a:pPr marL="742950" marR="0" lvl="1" indent="-285750">
              <a:lnSpc>
                <a:spcPts val="1800"/>
              </a:lnSpc>
              <a:spcBef>
                <a:spcPts val="0"/>
              </a:spcBef>
              <a:spcAft>
                <a:spcPts val="0"/>
              </a:spcAft>
              <a:buFont typeface="Courier New" panose="02070309020205020404" pitchFamily="49" charset="0"/>
              <a:buChar char="o"/>
            </a:pPr>
            <a:r>
              <a:rPr lang="en-US" sz="3200" b="1" dirty="0"/>
              <a:t>Government Subsidies and Tax Credits</a:t>
            </a:r>
            <a:r>
              <a:rPr lang="en-US" sz="3200" b="1" dirty="0">
                <a:solidFill>
                  <a:srgbClr val="666666"/>
                </a:solidFill>
                <a:latin typeface="Roboto" panose="02000000000000000000" pitchFamily="2" charset="0"/>
                <a:ea typeface="Times New Roman" panose="02020603050405020304" pitchFamily="18" charset="0"/>
                <a:cs typeface="Times New Roman" panose="02020603050405020304" pitchFamily="18" charset="0"/>
              </a:rPr>
              <a:t> </a:t>
            </a:r>
          </a:p>
          <a:p>
            <a:pPr marL="742950" marR="0" lvl="1" indent="-285750" algn="r">
              <a:lnSpc>
                <a:spcPts val="1800"/>
              </a:lnSpc>
              <a:spcBef>
                <a:spcPts val="0"/>
              </a:spcBef>
              <a:spcAft>
                <a:spcPts val="0"/>
              </a:spcAft>
              <a:buFont typeface="Courier New" panose="02070309020205020404" pitchFamily="49" charset="0"/>
              <a:buChar char="o"/>
            </a:pPr>
            <a:endParaRPr lang="en-US" sz="2000" dirty="0">
              <a:latin typeface="Corbel" panose="020B0503020204020204" pitchFamily="34" charset="0"/>
              <a:ea typeface="Calibri" panose="020F0502020204030204" pitchFamily="34" charset="0"/>
              <a:cs typeface="Times New Roman" panose="02020603050405020304" pitchFamily="18" charset="0"/>
            </a:endParaRPr>
          </a:p>
          <a:p>
            <a:pPr marL="1143000" lvl="2" indent="-228600" algn="just">
              <a:lnSpc>
                <a:spcPts val="1800"/>
              </a:lnSpc>
              <a:spcBef>
                <a:spcPts val="0"/>
              </a:spcBef>
              <a:spcAft>
                <a:spcPts val="0"/>
              </a:spcAft>
              <a:buFont typeface="Wingdings" panose="05000000000000000000" pitchFamily="2" charset="2"/>
              <a:buChar char=""/>
            </a:pPr>
            <a:r>
              <a:rPr lang="en-US" sz="2200" dirty="0"/>
              <a:t>Government intervention remains a crucial component in addressing the affordable housing crisis. Various subsidy programs and tax credits are available to both developers and homebuyers. Low-Income Housing Tax Credits (LIHTC) are one example, providing incentives for developers to build affordable housing. First-time homebuyer programs and FHA loans also offer government-backed financing options to make homeownership more achievable for a broader range of individuals.</a:t>
            </a:r>
            <a:endParaRPr lang="en-US" b="1" u="sng" dirty="0">
              <a:solidFill>
                <a:srgbClr val="400DAB"/>
              </a:solidFill>
              <a:effectLst/>
              <a:latin typeface="Roboto" panose="02000000000000000000" pitchFamily="2" charset="0"/>
            </a:endParaRPr>
          </a:p>
        </p:txBody>
      </p:sp>
      <p:sp>
        <p:nvSpPr>
          <p:cNvPr id="3" name="Text Placeholder 8">
            <a:extLst>
              <a:ext uri="{FF2B5EF4-FFF2-40B4-BE49-F238E27FC236}">
                <a16:creationId xmlns:a16="http://schemas.microsoft.com/office/drawing/2014/main" id="{9A4162E4-DFEB-65CE-4FB5-CBCB8D6366D5}"/>
              </a:ext>
            </a:extLst>
          </p:cNvPr>
          <p:cNvSpPr txBox="1">
            <a:spLocks/>
          </p:cNvSpPr>
          <p:nvPr/>
        </p:nvSpPr>
        <p:spPr>
          <a:xfrm>
            <a:off x="3257550" y="4912992"/>
            <a:ext cx="8378926" cy="1811658"/>
          </a:xfrm>
          <a:prstGeom prst="rect">
            <a:avLst/>
          </a:prstGeom>
        </p:spPr>
        <p:txBody>
          <a:bodyPr vert="horz" lIns="91440" tIns="45720" rIns="91440" bIns="45720" rtlCol="0" anchor="t">
            <a:normAutofit fontScale="47500" lnSpcReduction="20000"/>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marL="342900" indent="-342900" algn="l">
              <a:lnSpc>
                <a:spcPct val="115000"/>
              </a:lnSpc>
              <a:spcBef>
                <a:spcPts val="0"/>
              </a:spcBef>
              <a:spcAft>
                <a:spcPts val="0"/>
              </a:spcAft>
              <a:buFont typeface="Symbol" panose="05050102010706020507" pitchFamily="18" charset="2"/>
              <a:buChar char=""/>
            </a:pPr>
            <a:r>
              <a:rPr lang="en-US" sz="3600" b="1" u="sng" dirty="0">
                <a:solidFill>
                  <a:srgbClr val="4A4A4A"/>
                </a:solidFill>
                <a:ea typeface="Calibri" panose="020F0502020204030204" pitchFamily="34" charset="0"/>
                <a:cs typeface="Times New Roman" panose="02020603050405020304" pitchFamily="18" charset="0"/>
                <a:hlinkClick r:id="rId4"/>
              </a:rPr>
              <a:t>Florida Housing Coalition | (FHC)</a:t>
            </a:r>
            <a:endParaRPr lang="en-US" sz="3600" dirty="0">
              <a:ea typeface="Calibri" panose="020F0502020204030204" pitchFamily="34" charset="0"/>
              <a:cs typeface="Times New Roman" panose="02020603050405020304" pitchFamily="18" charset="0"/>
            </a:endParaRPr>
          </a:p>
          <a:p>
            <a:pPr marL="342900" indent="-342900" algn="l">
              <a:lnSpc>
                <a:spcPct val="115000"/>
              </a:lnSpc>
              <a:spcBef>
                <a:spcPts val="0"/>
              </a:spcBef>
              <a:spcAft>
                <a:spcPts val="1000"/>
              </a:spcAft>
              <a:buFont typeface="Symbol" panose="05050102010706020507" pitchFamily="18" charset="2"/>
              <a:buChar char=""/>
            </a:pPr>
            <a:r>
              <a:rPr lang="en-US" sz="3600" u="sng" dirty="0">
                <a:solidFill>
                  <a:srgbClr val="4A4A4A"/>
                </a:solidFill>
                <a:ea typeface="Calibri" panose="020F0502020204030204" pitchFamily="34" charset="0"/>
                <a:cs typeface="Times New Roman" panose="02020603050405020304" pitchFamily="18" charset="0"/>
                <a:hlinkClick r:id="rId5"/>
              </a:rPr>
              <a:t>https://flhousing.org</a:t>
            </a:r>
            <a:endParaRPr lang="en-US" sz="3600" u="sng" dirty="0">
              <a:solidFill>
                <a:srgbClr val="4A4A4A"/>
              </a:solidFill>
              <a:ea typeface="Calibri" panose="020F0502020204030204" pitchFamily="34" charset="0"/>
              <a:cs typeface="Times New Roman" panose="02020603050405020304" pitchFamily="18" charset="0"/>
            </a:endParaRPr>
          </a:p>
          <a:p>
            <a:pPr marL="342900" indent="-342900" algn="l">
              <a:lnSpc>
                <a:spcPct val="115000"/>
              </a:lnSpc>
              <a:spcBef>
                <a:spcPts val="0"/>
              </a:spcBef>
              <a:spcAft>
                <a:spcPts val="1000"/>
              </a:spcAft>
              <a:buFont typeface="Symbol" panose="05050102010706020507" pitchFamily="18" charset="2"/>
              <a:buChar char=""/>
            </a:pPr>
            <a:endParaRPr lang="en-US" sz="3600" u="sng" dirty="0">
              <a:solidFill>
                <a:srgbClr val="4A4A4A"/>
              </a:solidFill>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pPr>
            <a:r>
              <a:rPr lang="en-US" sz="3600" b="1" dirty="0">
                <a:solidFill>
                  <a:srgbClr val="400DAB"/>
                </a:solidFill>
                <a:hlinkClick r:id="rId6"/>
              </a:rPr>
              <a:t>Florida Housing Finance Corporation</a:t>
            </a:r>
            <a:endParaRPr lang="en-US" sz="3600" b="1" dirty="0"/>
          </a:p>
          <a:p>
            <a:pPr marL="285750" indent="-285750" algn="l">
              <a:buFont typeface="Arial" panose="020B0604020202020204" pitchFamily="34" charset="0"/>
              <a:buChar char="•"/>
            </a:pPr>
            <a:r>
              <a:rPr lang="en-US" sz="3600" dirty="0">
                <a:solidFill>
                  <a:srgbClr val="006621"/>
                </a:solidFill>
                <a:hlinkClick r:id="rId7"/>
              </a:rPr>
              <a:t>https://www.floridahousing.org</a:t>
            </a:r>
            <a:r>
              <a:rPr lang="en-US" sz="3600" dirty="0">
                <a:solidFill>
                  <a:srgbClr val="006621"/>
                </a:solidFill>
              </a:rPr>
              <a:t> </a:t>
            </a:r>
            <a:endParaRPr lang="en-US" sz="3600" b="1" u="sng" dirty="0">
              <a:solidFill>
                <a:srgbClr val="400DAB"/>
              </a:solidFill>
              <a:hlinkClick r:id="rId8"/>
            </a:endParaRPr>
          </a:p>
          <a:p>
            <a:pPr marL="342900" indent="-342900" algn="l">
              <a:lnSpc>
                <a:spcPct val="115000"/>
              </a:lnSpc>
              <a:spcBef>
                <a:spcPts val="0"/>
              </a:spcBef>
              <a:spcAft>
                <a:spcPts val="100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p>
        </p:txBody>
      </p:sp>
    </p:spTree>
    <p:extLst>
      <p:ext uri="{BB962C8B-B14F-4D97-AF65-F5344CB8AC3E}">
        <p14:creationId xmlns:p14="http://schemas.microsoft.com/office/powerpoint/2010/main" val="224594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0"/>
            <a:ext cx="10018709" cy="1438275"/>
          </a:xfrm>
        </p:spPr>
        <p:txBody>
          <a:bodyPr>
            <a:normAutofit fontScale="90000"/>
          </a:bodyPr>
          <a:lstStyle/>
          <a:p>
            <a:r>
              <a:rPr lang="en-US" dirty="0">
                <a:solidFill>
                  <a:schemeClr val="accent1"/>
                </a:solidFill>
              </a:rPr>
              <a:t>Innovative Finance for </a:t>
            </a:r>
            <a:br>
              <a:rPr lang="en-US" dirty="0">
                <a:solidFill>
                  <a:schemeClr val="accent1"/>
                </a:solidFill>
              </a:rPr>
            </a:br>
            <a:r>
              <a:rPr lang="en-US" dirty="0">
                <a:solidFill>
                  <a:schemeClr val="accent1"/>
                </a:solidFill>
              </a:rPr>
              <a:t>Affordable Housing: </a:t>
            </a:r>
            <a:br>
              <a:rPr lang="en-US" dirty="0">
                <a:solidFill>
                  <a:schemeClr val="accent1"/>
                </a:solidFill>
              </a:rPr>
            </a:br>
            <a:r>
              <a:rPr lang="en-US" b="1" dirty="0">
                <a:solidFill>
                  <a:schemeClr val="accent1"/>
                </a:solidFill>
              </a:rPr>
              <a:t>Tools &amp; Partnerships</a:t>
            </a:r>
            <a:endParaRPr lang="en-US" dirty="0">
              <a:solidFill>
                <a:schemeClr val="accent1"/>
              </a:solidFill>
            </a:endParaRP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1609724" y="1126435"/>
            <a:ext cx="10290863" cy="5531540"/>
          </a:xfrm>
        </p:spPr>
        <p:txBody>
          <a:bodyPr>
            <a:normAutofit/>
          </a:bodyPr>
          <a:lstStyle/>
          <a:p>
            <a:pPr algn="l"/>
            <a:r>
              <a:rPr lang="en-US" b="1" u="sng" dirty="0">
                <a:solidFill>
                  <a:srgbClr val="400DAB"/>
                </a:solidFill>
                <a:effectLst/>
                <a:latin typeface="Roboto" panose="02000000000000000000" pitchFamily="2" charset="0"/>
                <a:hlinkClick r:id="rId3"/>
              </a:rPr>
              <a:t>Again REMEMBER…</a:t>
            </a:r>
          </a:p>
          <a:p>
            <a:pPr algn="l"/>
            <a:r>
              <a:rPr lang="en-US" sz="3200" b="1" u="sng" dirty="0">
                <a:solidFill>
                  <a:srgbClr val="400DAB"/>
                </a:solidFill>
                <a:latin typeface="Calibri" panose="020F0502020204030204" pitchFamily="34" charset="0"/>
                <a:cs typeface="Times New Roman" panose="02020603050405020304" pitchFamily="18" charset="0"/>
              </a:rPr>
              <a:t>Focus on the Solutions, Not the Problem</a:t>
            </a:r>
          </a:p>
          <a:p>
            <a:pPr algn="l"/>
            <a:r>
              <a:rPr lang="en-US" sz="3200" dirty="0">
                <a:solidFill>
                  <a:srgbClr val="400DAB"/>
                </a:solidFill>
                <a:latin typeface="Calibri" panose="020F0502020204030204" pitchFamily="34" charset="0"/>
                <a:cs typeface="Times New Roman" panose="02020603050405020304" pitchFamily="18" charset="0"/>
              </a:rPr>
              <a:t>There are no simple nationwide solutions to housing affordability, but it’s a mistake to spend all our time talking about the problems. With the focus on solutions and innovation, it is possible to identify marvelous creativity at the “grassroots level” which is already underway throughout the country. As we recognize the innovation that is in progress, it helps highlight the directions and paths that should be followed to improve housing affordability.</a:t>
            </a:r>
          </a:p>
          <a:p>
            <a:endParaRPr lang="en-US" b="1" u="sng" dirty="0">
              <a:solidFill>
                <a:srgbClr val="400DAB"/>
              </a:solidFill>
              <a:effectLst/>
              <a:latin typeface="Roboto" panose="02000000000000000000" pitchFamily="2" charset="0"/>
            </a:endParaRPr>
          </a:p>
        </p:txBody>
      </p:sp>
    </p:spTree>
    <p:extLst>
      <p:ext uri="{BB962C8B-B14F-4D97-AF65-F5344CB8AC3E}">
        <p14:creationId xmlns:p14="http://schemas.microsoft.com/office/powerpoint/2010/main" val="291085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0"/>
            <a:ext cx="10018709" cy="1524000"/>
          </a:xfrm>
        </p:spPr>
        <p:txBody>
          <a:bodyPr>
            <a:normAutofit fontScale="90000"/>
          </a:bodyPr>
          <a:lstStyle/>
          <a:p>
            <a:r>
              <a:rPr lang="en-US" dirty="0">
                <a:solidFill>
                  <a:schemeClr val="accent1"/>
                </a:solidFill>
              </a:rPr>
              <a:t>Innovative Finance for </a:t>
            </a:r>
            <a:br>
              <a:rPr lang="en-US" dirty="0">
                <a:solidFill>
                  <a:schemeClr val="accent1"/>
                </a:solidFill>
              </a:rPr>
            </a:br>
            <a:r>
              <a:rPr lang="en-US" dirty="0">
                <a:solidFill>
                  <a:schemeClr val="accent1"/>
                </a:solidFill>
              </a:rPr>
              <a:t>Affordable Housing: </a:t>
            </a:r>
            <a:br>
              <a:rPr lang="en-US" dirty="0">
                <a:solidFill>
                  <a:schemeClr val="accent1"/>
                </a:solidFill>
              </a:rPr>
            </a:br>
            <a:r>
              <a:rPr lang="en-US" b="1" dirty="0">
                <a:solidFill>
                  <a:schemeClr val="accent1"/>
                </a:solidFill>
              </a:rPr>
              <a:t>Tools &amp; Partnerships</a:t>
            </a:r>
            <a:endParaRPr lang="en-US" dirty="0">
              <a:solidFill>
                <a:schemeClr val="accent1"/>
              </a:solidFill>
            </a:endParaRP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2895600" y="954157"/>
            <a:ext cx="9004987" cy="5684768"/>
          </a:xfrm>
        </p:spPr>
        <p:txBody>
          <a:bodyPr>
            <a:normAutofit fontScale="92500" lnSpcReduction="20000"/>
          </a:bodyPr>
          <a:lstStyle/>
          <a:p>
            <a:endParaRPr lang="en-US" b="1" u="sng" dirty="0">
              <a:solidFill>
                <a:srgbClr val="400DAB"/>
              </a:solidFill>
              <a:effectLst/>
              <a:latin typeface="Roboto" panose="02000000000000000000" pitchFamily="2" charset="0"/>
            </a:endParaRPr>
          </a:p>
          <a:p>
            <a:endParaRPr lang="en-US" b="1" u="sng" dirty="0">
              <a:solidFill>
                <a:srgbClr val="400DAB"/>
              </a:solidFill>
              <a:latin typeface="Roboto" panose="02000000000000000000" pitchFamily="2" charset="0"/>
            </a:endParaRPr>
          </a:p>
          <a:p>
            <a:endParaRPr lang="en-US" b="1" u="sng" dirty="0">
              <a:solidFill>
                <a:srgbClr val="400DAB"/>
              </a:solidFill>
              <a:effectLst/>
              <a:latin typeface="Roboto" panose="02000000000000000000" pitchFamily="2" charset="0"/>
            </a:endParaRPr>
          </a:p>
          <a:p>
            <a:r>
              <a:rPr lang="en-US" b="1" u="none" strike="noStrike" dirty="0">
                <a:solidFill>
                  <a:srgbClr val="400DAB"/>
                </a:solidFill>
                <a:effectLst/>
                <a:latin typeface="Roboto" panose="02000000000000000000" pitchFamily="2" charset="0"/>
                <a:hlinkClick r:id="rId3"/>
              </a:rPr>
              <a:t>Florida Housing Finance Corporation</a:t>
            </a:r>
            <a:endParaRPr lang="en-US" b="1" dirty="0">
              <a:effectLst/>
              <a:latin typeface="Roboto" panose="02000000000000000000" pitchFamily="2" charset="0"/>
            </a:endParaRPr>
          </a:p>
          <a:p>
            <a:r>
              <a:rPr lang="en-US" b="0" i="0" dirty="0">
                <a:solidFill>
                  <a:srgbClr val="006621"/>
                </a:solidFill>
                <a:effectLst/>
                <a:latin typeface="Roboto" panose="02000000000000000000" pitchFamily="2" charset="0"/>
              </a:rPr>
              <a:t>https://www.floridahousing.org</a:t>
            </a:r>
            <a:endParaRPr lang="en-US" b="1" u="sng" dirty="0">
              <a:solidFill>
                <a:srgbClr val="400DAB"/>
              </a:solidFill>
              <a:latin typeface="Roboto" panose="02000000000000000000" pitchFamily="2" charset="0"/>
              <a:hlinkClick r:id="rId4"/>
            </a:endParaRPr>
          </a:p>
          <a:p>
            <a:endParaRPr lang="en-US" b="1" u="sng" dirty="0">
              <a:solidFill>
                <a:srgbClr val="400DAB"/>
              </a:solidFill>
              <a:latin typeface="Roboto" panose="02000000000000000000" pitchFamily="2" charset="0"/>
              <a:hlinkClick r:id="rId4"/>
            </a:endParaRPr>
          </a:p>
          <a:p>
            <a:r>
              <a:rPr lang="en-US" b="1" u="sng" dirty="0">
                <a:solidFill>
                  <a:srgbClr val="400DAB"/>
                </a:solidFill>
                <a:effectLst/>
                <a:latin typeface="Roboto" panose="02000000000000000000" pitchFamily="2" charset="0"/>
                <a:hlinkClick r:id="rId4"/>
              </a:rPr>
              <a:t>National Council of State Housing Agencies — NCSHA</a:t>
            </a:r>
            <a:endParaRPr lang="en-US" b="1" u="sng" dirty="0">
              <a:solidFill>
                <a:srgbClr val="400DAB"/>
              </a:solidFill>
              <a:effectLst/>
              <a:latin typeface="Roboto" panose="02000000000000000000" pitchFamily="2" charset="0"/>
            </a:endParaRPr>
          </a:p>
          <a:p>
            <a:r>
              <a:rPr lang="en-US" b="0" i="0" dirty="0">
                <a:solidFill>
                  <a:srgbClr val="006621"/>
                </a:solidFill>
                <a:effectLst/>
                <a:latin typeface="Roboto" panose="02000000000000000000" pitchFamily="2" charset="0"/>
              </a:rPr>
              <a:t>https://www.ncsha.org</a:t>
            </a:r>
            <a:br>
              <a:rPr lang="en-US" b="0" i="0" u="none" strike="noStrike" dirty="0">
                <a:solidFill>
                  <a:srgbClr val="400DAB"/>
                </a:solidFill>
                <a:effectLst/>
                <a:latin typeface="Roboto" panose="02000000000000000000" pitchFamily="2" charset="0"/>
                <a:hlinkClick r:id="rId5"/>
              </a:rPr>
            </a:br>
            <a:br>
              <a:rPr lang="en-US" dirty="0"/>
            </a:br>
            <a:endParaRPr lang="en-US" b="0" i="0" dirty="0">
              <a:solidFill>
                <a:srgbClr val="4A4A4A"/>
              </a:solidFill>
              <a:effectLst/>
              <a:highlight>
                <a:srgbClr val="FFFFFF"/>
              </a:highlight>
              <a:latin typeface="Open Sans" panose="020B0606030504020204" pitchFamily="34" charset="0"/>
            </a:endParaRPr>
          </a:p>
          <a:p>
            <a:r>
              <a:rPr lang="en-US" b="0" i="0" u="sng" dirty="0">
                <a:solidFill>
                  <a:srgbClr val="00B3FF"/>
                </a:solidFill>
                <a:effectLst/>
                <a:highlight>
                  <a:srgbClr val="FFFFFF"/>
                </a:highlight>
                <a:latin typeface="Crimson Text"/>
                <a:hlinkClick r:id="rId6" tooltip="View Organization Profile"/>
              </a:rPr>
              <a:t>Federal Home Loan Bank – FHLB</a:t>
            </a:r>
          </a:p>
          <a:p>
            <a:r>
              <a:rPr lang="en-US" dirty="0">
                <a:hlinkClick r:id="rId7"/>
              </a:rPr>
              <a:t>FHLBank Districts | Federal Housing Finance Agency (fhfa.gov)</a:t>
            </a:r>
            <a:endParaRPr lang="en-US" dirty="0">
              <a:solidFill>
                <a:srgbClr val="400DAB"/>
              </a:solidFill>
              <a:latin typeface="Roboto" panose="02000000000000000000" pitchFamily="2" charset="0"/>
            </a:endParaRPr>
          </a:p>
          <a:p>
            <a:endParaRPr lang="en-US" b="0" i="0" u="none" strike="noStrike" dirty="0">
              <a:solidFill>
                <a:srgbClr val="400DAB"/>
              </a:solidFill>
              <a:effectLst/>
              <a:latin typeface="Roboto" panose="02000000000000000000" pitchFamily="2" charset="0"/>
            </a:endParaRPr>
          </a:p>
          <a:p>
            <a:r>
              <a:rPr lang="en-US" b="1" u="sng" dirty="0">
                <a:solidFill>
                  <a:srgbClr val="400DAB"/>
                </a:solidFill>
                <a:latin typeface="Roboto" panose="02000000000000000000" pitchFamily="2" charset="0"/>
              </a:rPr>
              <a:t>The Community Development Financial Institutions Fund (CDFI Fund) </a:t>
            </a:r>
          </a:p>
          <a:p>
            <a:r>
              <a:rPr lang="en-US" b="1" dirty="0"/>
              <a:t>CDFI Fund:</a:t>
            </a:r>
            <a:r>
              <a:rPr lang="en-US" dirty="0"/>
              <a:t>  </a:t>
            </a:r>
            <a:r>
              <a:rPr lang="en-US" dirty="0">
                <a:hlinkClick r:id="rId8"/>
              </a:rPr>
              <a:t>https://www.cdfifund.gov/</a:t>
            </a:r>
            <a:r>
              <a:rPr lang="en-US" dirty="0"/>
              <a:t>  </a:t>
            </a:r>
          </a:p>
          <a:p>
            <a:endParaRPr lang="en-US" dirty="0">
              <a:solidFill>
                <a:schemeClr val="accent2">
                  <a:lumMod val="75000"/>
                </a:schemeClr>
              </a:solidFill>
            </a:endParaRPr>
          </a:p>
        </p:txBody>
      </p:sp>
    </p:spTree>
    <p:extLst>
      <p:ext uri="{BB962C8B-B14F-4D97-AF65-F5344CB8AC3E}">
        <p14:creationId xmlns:p14="http://schemas.microsoft.com/office/powerpoint/2010/main" val="2413886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4667-E8B4-AEA9-1ED7-94F270FF1452}"/>
              </a:ext>
            </a:extLst>
          </p:cNvPr>
          <p:cNvSpPr>
            <a:spLocks noGrp="1"/>
          </p:cNvSpPr>
          <p:nvPr>
            <p:ph type="title"/>
          </p:nvPr>
        </p:nvSpPr>
        <p:spPr>
          <a:xfrm>
            <a:off x="1683096" y="0"/>
            <a:ext cx="10018709" cy="1530201"/>
          </a:xfrm>
        </p:spPr>
        <p:txBody>
          <a:bodyPr>
            <a:normAutofit fontScale="90000"/>
          </a:bodyPr>
          <a:lstStyle/>
          <a:p>
            <a:r>
              <a:rPr lang="en-US" dirty="0">
                <a:solidFill>
                  <a:schemeClr val="accent1"/>
                </a:solidFill>
              </a:rPr>
              <a:t>Innovative Finance for </a:t>
            </a:r>
            <a:br>
              <a:rPr lang="en-US" dirty="0">
                <a:solidFill>
                  <a:schemeClr val="accent1"/>
                </a:solidFill>
              </a:rPr>
            </a:br>
            <a:r>
              <a:rPr lang="en-US" dirty="0">
                <a:solidFill>
                  <a:schemeClr val="accent1"/>
                </a:solidFill>
              </a:rPr>
              <a:t>Affordable Housing: </a:t>
            </a:r>
            <a:br>
              <a:rPr lang="en-US" dirty="0">
                <a:solidFill>
                  <a:schemeClr val="accent1"/>
                </a:solidFill>
              </a:rPr>
            </a:br>
            <a:r>
              <a:rPr lang="en-US" b="1" dirty="0">
                <a:solidFill>
                  <a:schemeClr val="accent1"/>
                </a:solidFill>
              </a:rPr>
              <a:t>Tools &amp; Partnerships</a:t>
            </a:r>
            <a:endParaRPr lang="en-US" dirty="0">
              <a:solidFill>
                <a:schemeClr val="accent1"/>
              </a:solidFill>
            </a:endParaRPr>
          </a:p>
        </p:txBody>
      </p:sp>
      <p:sp>
        <p:nvSpPr>
          <p:cNvPr id="6" name="Text Placeholder 5">
            <a:extLst>
              <a:ext uri="{FF2B5EF4-FFF2-40B4-BE49-F238E27FC236}">
                <a16:creationId xmlns:a16="http://schemas.microsoft.com/office/drawing/2014/main" id="{D4449040-8576-510B-E545-DB8A238A1F32}"/>
              </a:ext>
            </a:extLst>
          </p:cNvPr>
          <p:cNvSpPr>
            <a:spLocks noGrp="1"/>
          </p:cNvSpPr>
          <p:nvPr>
            <p:ph type="body" idx="1"/>
          </p:nvPr>
        </p:nvSpPr>
        <p:spPr>
          <a:xfrm>
            <a:off x="5115338" y="954157"/>
            <a:ext cx="6785249" cy="5194851"/>
          </a:xfrm>
        </p:spPr>
        <p:txBody>
          <a:bodyPr>
            <a:normAutofit/>
          </a:bodyPr>
          <a:lstStyle/>
          <a:p>
            <a:endParaRPr lang="en-US" b="1" u="sng" dirty="0">
              <a:solidFill>
                <a:srgbClr val="400DAB"/>
              </a:solidFill>
              <a:effectLst/>
              <a:latin typeface="Roboto" panose="02000000000000000000" pitchFamily="2" charset="0"/>
              <a:hlinkClick r:id="rId3"/>
            </a:endParaRPr>
          </a:p>
          <a:p>
            <a:endParaRPr lang="en-US" b="1" u="sng" dirty="0">
              <a:solidFill>
                <a:srgbClr val="400DAB"/>
              </a:solidFill>
              <a:effectLst/>
              <a:latin typeface="Roboto" panose="02000000000000000000" pitchFamily="2" charset="0"/>
              <a:hlinkClick r:id="rId3"/>
            </a:endParaRPr>
          </a:p>
        </p:txBody>
      </p:sp>
      <p:sp>
        <p:nvSpPr>
          <p:cNvPr id="4" name="Title 1">
            <a:extLst>
              <a:ext uri="{FF2B5EF4-FFF2-40B4-BE49-F238E27FC236}">
                <a16:creationId xmlns:a16="http://schemas.microsoft.com/office/drawing/2014/main" id="{DC68A698-E1DF-5D2C-F989-806290ADB10E}"/>
              </a:ext>
            </a:extLst>
          </p:cNvPr>
          <p:cNvSpPr txBox="1">
            <a:spLocks/>
          </p:cNvSpPr>
          <p:nvPr/>
        </p:nvSpPr>
        <p:spPr>
          <a:xfrm>
            <a:off x="2634645" y="1419826"/>
            <a:ext cx="4978303" cy="261619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dirty="0"/>
              <a:t>Q&amp;A</a:t>
            </a:r>
          </a:p>
        </p:txBody>
      </p:sp>
      <p:sp>
        <p:nvSpPr>
          <p:cNvPr id="5" name="Text Placeholder 2">
            <a:extLst>
              <a:ext uri="{FF2B5EF4-FFF2-40B4-BE49-F238E27FC236}">
                <a16:creationId xmlns:a16="http://schemas.microsoft.com/office/drawing/2014/main" id="{3700E289-8CC6-CB49-F0FF-C5A121D32FEF}"/>
              </a:ext>
            </a:extLst>
          </p:cNvPr>
          <p:cNvSpPr txBox="1">
            <a:spLocks/>
          </p:cNvSpPr>
          <p:nvPr/>
        </p:nvSpPr>
        <p:spPr>
          <a:xfrm>
            <a:off x="3535887" y="4161921"/>
            <a:ext cx="4080514" cy="1980663"/>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en-US" sz="2100" dirty="0"/>
              <a:t>We will be happy </a:t>
            </a:r>
          </a:p>
          <a:p>
            <a:r>
              <a:rPr lang="en-US" sz="2100" dirty="0"/>
              <a:t>to take questions</a:t>
            </a:r>
          </a:p>
          <a:p>
            <a:r>
              <a:rPr lang="en-US" sz="2100" dirty="0"/>
              <a:t> at this time.</a:t>
            </a:r>
          </a:p>
        </p:txBody>
      </p:sp>
      <p:sp>
        <p:nvSpPr>
          <p:cNvPr id="7" name="Rounded Rectangle 4">
            <a:extLst>
              <a:ext uri="{FF2B5EF4-FFF2-40B4-BE49-F238E27FC236}">
                <a16:creationId xmlns:a16="http://schemas.microsoft.com/office/drawing/2014/main" id="{DDE31B64-47D7-5FDB-9124-BF01B43B7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37256" y="1656097"/>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BADB010-EBF9-9ECE-2BE3-8DDBE813BC2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47093" y="1978960"/>
            <a:ext cx="3803904" cy="4754880"/>
          </a:xfrm>
          <a:prstGeom prst="rect">
            <a:avLst/>
          </a:prstGeom>
        </p:spPr>
      </p:pic>
    </p:spTree>
    <p:extLst>
      <p:ext uri="{BB962C8B-B14F-4D97-AF65-F5344CB8AC3E}">
        <p14:creationId xmlns:p14="http://schemas.microsoft.com/office/powerpoint/2010/main" val="41305694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4035</TotalTime>
  <Words>870</Words>
  <Application>Microsoft Office PowerPoint</Application>
  <PresentationFormat>Widescreen</PresentationFormat>
  <Paragraphs>88</Paragraphs>
  <Slides>11</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Calibri</vt:lpstr>
      <vt:lpstr>Corbel</vt:lpstr>
      <vt:lpstr>Courier New</vt:lpstr>
      <vt:lpstr>Crimson Text</vt:lpstr>
      <vt:lpstr>Open Sans</vt:lpstr>
      <vt:lpstr>Roboto</vt:lpstr>
      <vt:lpstr>Symbol</vt:lpstr>
      <vt:lpstr>Times New Roman</vt:lpstr>
      <vt:lpstr>Wingdings</vt:lpstr>
      <vt:lpstr>Parallax</vt:lpstr>
      <vt:lpstr>PowerPoint Presentation</vt:lpstr>
      <vt:lpstr>Innovative Finance for  Affordable Housing:  Tools &amp; Partnerships</vt:lpstr>
      <vt:lpstr>Innovative Finance for  Affordable Housing:  Tools &amp; Partnerships</vt:lpstr>
      <vt:lpstr>Innovative Finance for  Affordable Housing:  Tools &amp; Partnerships</vt:lpstr>
      <vt:lpstr>Innovative Finance for  Affordable Housing:  Tools &amp; Partnerships</vt:lpstr>
      <vt:lpstr>Innovative Finance for  Affordable Housing:  Tools &amp; Partnerships</vt:lpstr>
      <vt:lpstr>Innovative Finance for  Affordable Housing:  Tools &amp; Partnerships</vt:lpstr>
      <vt:lpstr>Innovative Finance for  Affordable Housing:  Tools &amp; Partnerships</vt:lpstr>
      <vt:lpstr>Innovative Finance for  Affordable Housing:  Tools &amp; Partnerships</vt:lpstr>
      <vt:lpstr>Innovative Finance for  Affordable Housing:  Tools &amp; Partnerships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Opportunity Zones: A Remarkable Opportunity</dc:title>
  <dc:creator>RT Hillery</dc:creator>
  <cp:lastModifiedBy>RT Hillery</cp:lastModifiedBy>
  <cp:revision>15</cp:revision>
  <dcterms:created xsi:type="dcterms:W3CDTF">2019-04-19T12:24:13Z</dcterms:created>
  <dcterms:modified xsi:type="dcterms:W3CDTF">2024-04-30T08:43:31Z</dcterms:modified>
</cp:coreProperties>
</file>