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embeddedFontLst>
    <p:embeddedFont>
      <p:font typeface="Gill Sans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g+NvRS4xH/fcXff2Ir0IQ6ll1l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GillSans-bold.fntdata"/><Relationship Id="rId12" Type="http://schemas.openxmlformats.org/officeDocument/2006/relationships/slide" Target="slides/slide8.xml"/><Relationship Id="rId34" Type="http://schemas.openxmlformats.org/officeDocument/2006/relationships/font" Target="fonts/GillSans-regular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c32a6f98f8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2c32a6f98f8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2c32a6f98f8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Access all your programs from an one dashboard</a:t>
            </a:r>
            <a:endParaRPr/>
          </a:p>
        </p:txBody>
      </p:sp>
      <p:sp>
        <p:nvSpPr>
          <p:cNvPr id="214" name="Google Shape;214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Review the health of your program from the Program Specific Workflow Dashboard.  Each Administrative User can </a:t>
            </a:r>
            <a:r>
              <a:rPr lang="en-US"/>
              <a:t>Customize</a:t>
            </a:r>
            <a:r>
              <a:rPr lang="en-US"/>
              <a:t> the Dashboard to </a:t>
            </a:r>
            <a:r>
              <a:rPr lang="en-US"/>
              <a:t>their</a:t>
            </a:r>
            <a:r>
              <a:rPr lang="en-US"/>
              <a:t> unique needs.</a:t>
            </a:r>
            <a:endParaRPr/>
          </a:p>
        </p:txBody>
      </p:sp>
      <p:sp>
        <p:nvSpPr>
          <p:cNvPr id="224" name="Google Shape;22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32a6f98f8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c32a6f98f8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Each program is unique.  Turn on/off the settings for each program that are relevant to your program.</a:t>
            </a:r>
            <a:endParaRPr/>
          </a:p>
        </p:txBody>
      </p:sp>
      <p:sp>
        <p:nvSpPr>
          <p:cNvPr id="234" name="Google Shape;234;g2c32a6f98f8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de0c9dff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34de0c9dff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34de0c9dff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32a6f98f8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2c32a6f98f8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2c32a6f98f8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c32a6f98f8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2c32a6f98f8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g2c32a6f98f8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4de08349e5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34de08349e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g34de08349e5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32a6f98f8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c32a6f98f8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2c32a6f98f8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32a6f98f8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c32a6f98f8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2c32a6f98f8_0_1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27db6766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527db6766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3527db6766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4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4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2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2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5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Google Shape;92;p5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3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3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5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53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3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3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3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3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43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5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4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6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6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4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46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7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7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7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4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8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8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48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8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48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4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4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0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0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50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5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50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51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7" name="Google Shape;77;p51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294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1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51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1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p51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51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1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p51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42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2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2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4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4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4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42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zoomgrants.com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congress.gov/bill/117th-congress/house-bill/1319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"/>
          <p:cNvSpPr txBox="1"/>
          <p:nvPr>
            <p:ph idx="4294967295" type="title"/>
          </p:nvPr>
        </p:nvSpPr>
        <p:spPr>
          <a:xfrm>
            <a:off x="1776728" y="4459039"/>
            <a:ext cx="8643011" cy="4577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b="1" lang="en-US" sz="3600" u="none" strike="noStrike"/>
              <a:t>GRANT MANAGEMENT SOFTWARE</a:t>
            </a:r>
            <a:endParaRPr/>
          </a:p>
        </p:txBody>
      </p:sp>
      <p:grpSp>
        <p:nvGrpSpPr>
          <p:cNvPr id="108" name="Google Shape;108;p1"/>
          <p:cNvGrpSpPr/>
          <p:nvPr/>
        </p:nvGrpSpPr>
        <p:grpSpPr>
          <a:xfrm>
            <a:off x="1445672" y="323838"/>
            <a:ext cx="9299965" cy="3652791"/>
            <a:chOff x="1445672" y="323838"/>
            <a:chExt cx="9299965" cy="3652791"/>
          </a:xfrm>
        </p:grpSpPr>
        <p:sp>
          <p:nvSpPr>
            <p:cNvPr id="109" name="Google Shape;109;p1"/>
            <p:cNvSpPr/>
            <p:nvPr/>
          </p:nvSpPr>
          <p:spPr>
            <a:xfrm>
              <a:off x="1445672" y="323838"/>
              <a:ext cx="929996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294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758238" y="647445"/>
              <a:ext cx="8673013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11" name="Google Shape;111;p1"/>
          <p:cNvSpPr/>
          <p:nvPr/>
        </p:nvSpPr>
        <p:spPr>
          <a:xfrm>
            <a:off x="1913410" y="806495"/>
            <a:ext cx="8347608" cy="267877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close up of a logo&#10;&#10;Description automatically generated"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9933" y="1075588"/>
            <a:ext cx="8020655" cy="2145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1"/>
          <p:cNvCxnSpPr/>
          <p:nvPr/>
        </p:nvCxnSpPr>
        <p:spPr>
          <a:xfrm>
            <a:off x="1776728" y="5027185"/>
            <a:ext cx="864301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4" name="Google Shape;114;p1"/>
          <p:cNvPicPr preferRelativeResize="0"/>
          <p:nvPr/>
        </p:nvPicPr>
        <p:blipFill rotWithShape="1">
          <a:blip r:embed="rId4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 qr code with a logo&#10;&#10;Description automatically generated" id="116" name="Google Shape;11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1445672" y="5162326"/>
            <a:ext cx="9551003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Receive applications and manage funding allocations in ZoomGrants</a:t>
            </a:r>
            <a:endParaRPr b="1" i="0" sz="23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32a6f98f8_0_47"/>
          <p:cNvSpPr txBox="1"/>
          <p:nvPr>
            <p:ph type="title"/>
          </p:nvPr>
        </p:nvSpPr>
        <p:spPr>
          <a:xfrm>
            <a:off x="1484671" y="1002192"/>
            <a:ext cx="8809450" cy="831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TRAINING &amp; TECHNICAL SUPPORT</a:t>
            </a:r>
            <a:endParaRPr b="1"/>
          </a:p>
        </p:txBody>
      </p:sp>
      <p:sp>
        <p:nvSpPr>
          <p:cNvPr id="207" name="Google Shape;207;g2c32a6f98f8_0_47"/>
          <p:cNvSpPr txBox="1"/>
          <p:nvPr>
            <p:ph idx="1" type="body"/>
          </p:nvPr>
        </p:nvSpPr>
        <p:spPr>
          <a:xfrm>
            <a:off x="1358747" y="2052268"/>
            <a:ext cx="9613800" cy="4038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87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Customer support for ALL users is included!</a:t>
            </a:r>
            <a:endParaRPr/>
          </a:p>
          <a:p>
            <a:pPr indent="-342900" lvl="0" marL="387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Not just buying software – Knowledgeable staff with best practice template programs available for CDBG, HOME, SHIP, and other programs</a:t>
            </a:r>
            <a:endParaRPr/>
          </a:p>
          <a:p>
            <a:pPr indent="-342900" lvl="0" marL="387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b="1" lang="en-US" sz="2300"/>
              <a:t>ZoomGrants University </a:t>
            </a:r>
            <a:r>
              <a:rPr lang="en-US" sz="2300"/>
              <a:t>- Online knowledgebase with ‘Colleges’ for Administrators, Reviewers, Applicants &amp; Collaborators</a:t>
            </a:r>
            <a:endParaRPr/>
          </a:p>
          <a:p>
            <a:pPr indent="-342900" lvl="0" marL="387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ALL setup and training can be done remotely, and can be setup by the admin, or with assistance from ZoomGrants </a:t>
            </a:r>
            <a:endParaRPr sz="2300"/>
          </a:p>
        </p:txBody>
      </p:sp>
      <p:pic>
        <p:nvPicPr>
          <p:cNvPr descr="A qr code with a logo&#10;&#10;Description automatically generated" id="208" name="Google Shape;208;g2c32a6f98f8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c32a6f98f8_0_47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210" name="Google Shape;210;g2c32a6f98f8_0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/>
          <p:nvPr>
            <p:ph type="title"/>
          </p:nvPr>
        </p:nvSpPr>
        <p:spPr>
          <a:xfrm>
            <a:off x="897555" y="1002192"/>
            <a:ext cx="101574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PROGRAM LIST DASHBOARD</a:t>
            </a:r>
            <a:endParaRPr b="1"/>
          </a:p>
        </p:txBody>
      </p:sp>
      <p:pic>
        <p:nvPicPr>
          <p:cNvPr descr="A screenshot of a computer&#10;&#10;Description automatically generated" id="217" name="Google Shape;2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555" y="1629634"/>
            <a:ext cx="10184104" cy="4618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qr code with a logo&#10;&#10;Description automatically generated" id="218" name="Google Shape;2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"/>
          <p:cNvSpPr txBox="1"/>
          <p:nvPr/>
        </p:nvSpPr>
        <p:spPr>
          <a:xfrm>
            <a:off x="2442411" y="6429585"/>
            <a:ext cx="8038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220" name="Google Shape;22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 txBox="1"/>
          <p:nvPr>
            <p:ph type="title"/>
          </p:nvPr>
        </p:nvSpPr>
        <p:spPr>
          <a:xfrm>
            <a:off x="683989" y="1002192"/>
            <a:ext cx="10370865" cy="716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PROGRAM SPECIFIC WORKFLOW DASHBOARD</a:t>
            </a:r>
            <a:endParaRPr b="1"/>
          </a:p>
        </p:txBody>
      </p:sp>
      <p:pic>
        <p:nvPicPr>
          <p:cNvPr descr="A screenshot of a computer" id="227" name="Google Shape;227;p5"/>
          <p:cNvPicPr preferRelativeResize="0"/>
          <p:nvPr/>
        </p:nvPicPr>
        <p:blipFill rotWithShape="1">
          <a:blip r:embed="rId3">
            <a:alphaModFix/>
          </a:blip>
          <a:srcRect b="0" l="0" r="278" t="0"/>
          <a:stretch/>
        </p:blipFill>
        <p:spPr>
          <a:xfrm>
            <a:off x="683989" y="1718268"/>
            <a:ext cx="10397668" cy="4611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qr code with a logo&#10;&#10;Description automatically generated" id="228" name="Google Shape;2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230" name="Google Shape;23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c32a6f98f8_0_19"/>
          <p:cNvSpPr txBox="1"/>
          <p:nvPr>
            <p:ph type="title"/>
          </p:nvPr>
        </p:nvSpPr>
        <p:spPr>
          <a:xfrm>
            <a:off x="1474838" y="1002192"/>
            <a:ext cx="9231631" cy="831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CUSTOMIZE CONTENT &amp; QUESTION TYPE</a:t>
            </a:r>
            <a:endParaRPr b="1"/>
          </a:p>
        </p:txBody>
      </p:sp>
      <p:sp>
        <p:nvSpPr>
          <p:cNvPr id="237" name="Google Shape;237;g2c32a6f98f8_0_19"/>
          <p:cNvSpPr txBox="1"/>
          <p:nvPr>
            <p:ph idx="1" type="body"/>
          </p:nvPr>
        </p:nvSpPr>
        <p:spPr>
          <a:xfrm>
            <a:off x="1467856" y="2057085"/>
            <a:ext cx="9996434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0381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Customize Instructions, Questions, and Document Requests</a:t>
            </a:r>
            <a:endParaRPr/>
          </a:p>
          <a:p>
            <a:pPr indent="-457200" lvl="0" marL="500381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Optional Modules for the Application process (Pre-app, Budget, Tables, etc.)</a:t>
            </a:r>
            <a:endParaRPr/>
          </a:p>
          <a:p>
            <a:pPr indent="-457200" lvl="0" marL="500381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Extra/Follow-up Questions</a:t>
            </a:r>
            <a:endParaRPr/>
          </a:p>
          <a:p>
            <a:pPr indent="-457200" lvl="0" marL="500381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Post-award Reports and Financial Tracking/Invoices</a:t>
            </a:r>
            <a:endParaRPr/>
          </a:p>
          <a:p>
            <a:pPr indent="-457200" lvl="0" marL="500381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Multiple Question/Answer Types - Short Answer, Multiple Choice, Checkbox, Table, and Paragraph</a:t>
            </a:r>
            <a:endParaRPr sz="2300"/>
          </a:p>
        </p:txBody>
      </p:sp>
      <p:pic>
        <p:nvPicPr>
          <p:cNvPr descr="A qr code with a logo&#10;&#10;Description automatically generated" id="238" name="Google Shape;238;g2c32a6f98f8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c32a6f98f8_0_19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240" name="Google Shape;240;g2c32a6f98f8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de0c9dff5_0_0"/>
          <p:cNvSpPr txBox="1"/>
          <p:nvPr>
            <p:ph type="title"/>
          </p:nvPr>
        </p:nvSpPr>
        <p:spPr>
          <a:xfrm>
            <a:off x="1484671" y="1002192"/>
            <a:ext cx="88095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FULL LIFE-CYCLE MANAGEMENT</a:t>
            </a:r>
            <a:endParaRPr b="1"/>
          </a:p>
        </p:txBody>
      </p:sp>
      <p:sp>
        <p:nvSpPr>
          <p:cNvPr id="247" name="Google Shape;247;g34de0c9dff5_0_0"/>
          <p:cNvSpPr txBox="1"/>
          <p:nvPr>
            <p:ph idx="1" type="body"/>
          </p:nvPr>
        </p:nvSpPr>
        <p:spPr>
          <a:xfrm>
            <a:off x="1467857" y="2057085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1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Application: including optional Pre-Application/Eligibility Screening</a:t>
            </a:r>
            <a:endParaRPr sz="2300"/>
          </a:p>
          <a:p>
            <a:pPr indent="-457200" lvl="0" marL="501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Review/Scoring/Ranking: </a:t>
            </a:r>
            <a:r>
              <a:rPr lang="en-US" sz="2300"/>
              <a:t>Custom Scoring questions &amp; methodology</a:t>
            </a:r>
            <a:endParaRPr sz="2300"/>
          </a:p>
          <a:p>
            <a:pPr indent="-457200" lvl="0" marL="501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Official Decision: Contract &amp; Award/Fund Source Tracking</a:t>
            </a:r>
            <a:endParaRPr sz="2300"/>
          </a:p>
          <a:p>
            <a:pPr indent="-457200" lvl="0" marL="501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Post-Decision: Contracting, Progress Reporting, Financial Management </a:t>
            </a:r>
            <a:endParaRPr sz="2300"/>
          </a:p>
          <a:p>
            <a:pPr indent="-457200" lvl="0" marL="501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Data Analysis: Export Standard &amp; Custom Reports at an application, program and account level</a:t>
            </a:r>
            <a:endParaRPr sz="2300"/>
          </a:p>
        </p:txBody>
      </p:sp>
      <p:pic>
        <p:nvPicPr>
          <p:cNvPr descr="A qr code with a logo&#10;&#10;Description automatically generated" id="248" name="Google Shape;248;g34de0c9dff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4de0c9dff5_0_0"/>
          <p:cNvSpPr txBox="1"/>
          <p:nvPr/>
        </p:nvSpPr>
        <p:spPr>
          <a:xfrm>
            <a:off x="2442411" y="6429585"/>
            <a:ext cx="8038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250" name="Google Shape;250;g34de0c9dff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952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c32a6f98f8_0_77"/>
          <p:cNvSpPr txBox="1"/>
          <p:nvPr>
            <p:ph type="title"/>
          </p:nvPr>
        </p:nvSpPr>
        <p:spPr>
          <a:xfrm>
            <a:off x="1467857" y="1002192"/>
            <a:ext cx="9613800" cy="831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POST-DECISION ADMINISTRATIVE TOOLS</a:t>
            </a:r>
            <a:endParaRPr b="1"/>
          </a:p>
        </p:txBody>
      </p:sp>
      <p:sp>
        <p:nvSpPr>
          <p:cNvPr id="257" name="Google Shape;257;g2c32a6f98f8_0_77"/>
          <p:cNvSpPr txBox="1"/>
          <p:nvPr>
            <p:ph idx="1" type="body"/>
          </p:nvPr>
        </p:nvSpPr>
        <p:spPr>
          <a:xfrm>
            <a:off x="1467857" y="2175205"/>
            <a:ext cx="10160926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501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10 Customizable Checklists/Task Lists – track due dates, who assigned to, notes</a:t>
            </a:r>
            <a:endParaRPr/>
          </a:p>
          <a:p>
            <a:pPr indent="-457200" lvl="0" marL="501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Internal Research aka Custom Data Fields</a:t>
            </a:r>
            <a:endParaRPr/>
          </a:p>
          <a:p>
            <a:pPr indent="-457200" lvl="0" marL="501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Custom Status - Categorize/Group Applications</a:t>
            </a:r>
            <a:endParaRPr/>
          </a:p>
          <a:p>
            <a:pPr indent="-457200" lvl="0" marL="501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PDF Generator - use merge fields to build forms for each applicant</a:t>
            </a:r>
            <a:endParaRPr/>
          </a:p>
          <a:p>
            <a:pPr indent="-457200" lvl="0" marL="501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Bulk/List Update - update data and check work across multiple applications</a:t>
            </a:r>
            <a:endParaRPr/>
          </a:p>
          <a:p>
            <a:pPr indent="-457200" lvl="0" marL="501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Messaging w/Mail Merge – Customize Templates and save for future use </a:t>
            </a:r>
            <a:endParaRPr/>
          </a:p>
          <a:p>
            <a:pPr indent="-457200" lvl="0" marL="50165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Upload Administrative Documents - can be viewable to applicant, or not</a:t>
            </a:r>
            <a:endParaRPr sz="2300"/>
          </a:p>
        </p:txBody>
      </p:sp>
      <p:pic>
        <p:nvPicPr>
          <p:cNvPr descr="A qr code with a logo&#10;&#10;Description automatically generated" id="258" name="Google Shape;258;g2c32a6f98f8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c32a6f98f8_0_77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260" name="Google Shape;260;g2c32a6f98f8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/>
          <p:nvPr>
            <p:ph type="title"/>
          </p:nvPr>
        </p:nvSpPr>
        <p:spPr>
          <a:xfrm>
            <a:off x="1451579" y="1002192"/>
            <a:ext cx="9603275" cy="851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RECORD KEEPING &amp; AUDIT TRACKING</a:t>
            </a:r>
            <a:endParaRPr b="1"/>
          </a:p>
        </p:txBody>
      </p:sp>
      <p:sp>
        <p:nvSpPr>
          <p:cNvPr id="267" name="Google Shape;267;p18"/>
          <p:cNvSpPr txBox="1"/>
          <p:nvPr>
            <p:ph idx="1" type="body"/>
          </p:nvPr>
        </p:nvSpPr>
        <p:spPr>
          <a:xfrm>
            <a:off x="1451579" y="2025445"/>
            <a:ext cx="8842542" cy="3910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87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Overall activity stream for the whole program. Add administrative notes for future reference.</a:t>
            </a:r>
            <a:endParaRPr/>
          </a:p>
          <a:p>
            <a:pPr indent="-342900" lvl="0" marL="3873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Activity Log on every application</a:t>
            </a:r>
            <a:endParaRPr/>
          </a:p>
          <a:p>
            <a:pPr indent="-342900" lvl="0" marL="3873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Audit log for super-fine scrutiny (Program &amp; Application)</a:t>
            </a:r>
            <a:endParaRPr/>
          </a:p>
          <a:p>
            <a:pPr indent="-342900" lvl="0" marL="3873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Announcements to different user groups</a:t>
            </a:r>
            <a:endParaRPr/>
          </a:p>
          <a:p>
            <a:pPr indent="-342900" lvl="0" marL="3873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PDF/Email/Print Applications</a:t>
            </a:r>
            <a:endParaRPr/>
          </a:p>
          <a:p>
            <a:pPr indent="-342900" lvl="0" marL="3873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Backup/Export your data any time (Report Templates)</a:t>
            </a:r>
            <a:endParaRPr/>
          </a:p>
          <a:p>
            <a:pPr indent="-342900" lvl="0" marL="3873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300"/>
              <a:t>Bulk Export Documents Program-Wide 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qr code with a logo&#10;&#10;Description automatically generated" id="268" name="Google Shape;2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8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270" name="Google Shape;27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32a6f98f8_0_54"/>
          <p:cNvSpPr txBox="1"/>
          <p:nvPr>
            <p:ph type="title"/>
          </p:nvPr>
        </p:nvSpPr>
        <p:spPr>
          <a:xfrm>
            <a:off x="1465005" y="1172816"/>
            <a:ext cx="8829115" cy="672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 sz="5000"/>
              <a:t>100% MADE IN THE USA</a:t>
            </a:r>
            <a:endParaRPr b="1" sz="5000"/>
          </a:p>
        </p:txBody>
      </p:sp>
      <p:sp>
        <p:nvSpPr>
          <p:cNvPr id="277" name="Google Shape;277;g2c32a6f98f8_0_54"/>
          <p:cNvSpPr txBox="1"/>
          <p:nvPr>
            <p:ph idx="1" type="body"/>
          </p:nvPr>
        </p:nvSpPr>
        <p:spPr>
          <a:xfrm>
            <a:off x="1465005" y="2175205"/>
            <a:ext cx="9616652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4800"/>
              <a:t>ZoomGrants is 100% designed, built, and supported in the United States.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4800"/>
              <a:t>We don’t outsource our code, and all data is stored in the U.S.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descr="A qr code with a logo&#10;&#10;Description automatically generated" id="278" name="Google Shape;278;g2c32a6f98f8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c32a6f98f8_0_54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280" name="Google Shape;280;g2c32a6f98f8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 txBox="1"/>
          <p:nvPr>
            <p:ph type="title"/>
          </p:nvPr>
        </p:nvSpPr>
        <p:spPr>
          <a:xfrm>
            <a:off x="1478382" y="1173549"/>
            <a:ext cx="9603275" cy="590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1" lang="en-US"/>
              <a:t>“WHAT MAKES ZOOMGRANTS DIFFERENT?”</a:t>
            </a:r>
            <a:endParaRPr/>
          </a:p>
        </p:txBody>
      </p:sp>
      <p:pic>
        <p:nvPicPr>
          <p:cNvPr id="286" name="Google Shape;2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8233" y="1935383"/>
            <a:ext cx="7294308" cy="4322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qr code with a logo&#10;&#10;Description automatically generated" id="287" name="Google Shape;28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9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289" name="Google Shape;28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qr code with a logo&#10;&#10;Description automatically generated" id="294" name="Google Shape;2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1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1"/>
          <p:cNvSpPr txBox="1"/>
          <p:nvPr>
            <p:ph idx="4294967295" type="title"/>
          </p:nvPr>
        </p:nvSpPr>
        <p:spPr>
          <a:xfrm>
            <a:off x="1101212" y="3296850"/>
            <a:ext cx="423770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User Friendly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ill Sans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Admins can set up and make edits to their own Programs directly, or request assistance from our knowledgeable staff.</a:t>
            </a:r>
            <a:endParaRPr/>
          </a:p>
        </p:txBody>
      </p:sp>
      <p:pic>
        <p:nvPicPr>
          <p:cNvPr descr="A close up of a logo&#10;&#10;Description automatically generated" id="297" name="Google Shape;29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7760" y="2513197"/>
            <a:ext cx="2585816" cy="69414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1"/>
          <p:cNvSpPr/>
          <p:nvPr/>
        </p:nvSpPr>
        <p:spPr>
          <a:xfrm>
            <a:off x="9184031" y="2516009"/>
            <a:ext cx="20572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dge Cross with solid fill" id="299" name="Google Shape;29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0699" y="3724368"/>
            <a:ext cx="1083956" cy="1083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Tick1 with solid fill" id="300" name="Google Shape;30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1572" y="3724368"/>
            <a:ext cx="1083955" cy="108395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1"/>
          <p:cNvSpPr txBox="1"/>
          <p:nvPr/>
        </p:nvSpPr>
        <p:spPr>
          <a:xfrm>
            <a:off x="1478382" y="1173549"/>
            <a:ext cx="9603275" cy="590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“WHAT MAKES ZOOMGRANTS DIFFERENT?”</a:t>
            </a:r>
            <a:endParaRPr b="1" i="1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close up of a logo&#10;&#10;Description automatically generated" id="302" name="Google Shape;30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>
            <p:ph type="title"/>
          </p:nvPr>
        </p:nvSpPr>
        <p:spPr>
          <a:xfrm>
            <a:off x="1465005" y="1002192"/>
            <a:ext cx="8829115" cy="8319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WHO WE ARE</a:t>
            </a:r>
            <a:endParaRPr b="1"/>
          </a:p>
        </p:txBody>
      </p:sp>
      <p:sp>
        <p:nvSpPr>
          <p:cNvPr id="125" name="Google Shape;125;p3"/>
          <p:cNvSpPr txBox="1"/>
          <p:nvPr>
            <p:ph idx="1" type="body"/>
          </p:nvPr>
        </p:nvSpPr>
        <p:spPr>
          <a:xfrm>
            <a:off x="1465005" y="1998249"/>
            <a:ext cx="10124021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31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700"/>
              <a:t>Since 2002, ZoomGrants’ software solution has helped organizations get away from paper-based grant management processes</a:t>
            </a:r>
            <a:endParaRPr/>
          </a:p>
          <a:p>
            <a:pPr indent="-70039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700"/>
          </a:p>
          <a:p>
            <a:pPr indent="-228631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700"/>
              <a:t>ZoomGrants tracks the full grant management cycle for multiple grant programs and funding sources – from accepting online applications to reviewing, awarding and managing the project/program to close-out</a:t>
            </a:r>
            <a:endParaRPr/>
          </a:p>
          <a:p>
            <a:pPr indent="-70039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700"/>
          </a:p>
          <a:p>
            <a:pPr indent="-228631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700"/>
              <a:t>Fully configurable platform that is internet-based, with no hardware to purchase, install or download</a:t>
            </a:r>
            <a:endParaRPr/>
          </a:p>
        </p:txBody>
      </p:sp>
      <p:pic>
        <p:nvPicPr>
          <p:cNvPr descr="A qr code with a logo&#10;&#10;Description automatically generated" id="126" name="Google Shape;1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28" name="Google Shape;1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qr code with a logo&#10;&#10;Description automatically generated" id="307" name="Google Shape;3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2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 txBox="1"/>
          <p:nvPr>
            <p:ph idx="4294967295" type="title"/>
          </p:nvPr>
        </p:nvSpPr>
        <p:spPr>
          <a:xfrm>
            <a:off x="1101212" y="3296850"/>
            <a:ext cx="423770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Responsive Customer Service for ALL users</a:t>
            </a:r>
            <a:endParaRPr/>
          </a:p>
        </p:txBody>
      </p:sp>
      <p:pic>
        <p:nvPicPr>
          <p:cNvPr descr="A close up of a logo&#10;&#10;Description automatically generated" id="310" name="Google Shape;31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7760" y="2513197"/>
            <a:ext cx="2585816" cy="694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2"/>
          <p:cNvSpPr/>
          <p:nvPr/>
        </p:nvSpPr>
        <p:spPr>
          <a:xfrm>
            <a:off x="9184031" y="2516009"/>
            <a:ext cx="20572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dge Cross with solid fill" id="312" name="Google Shape;31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0699" y="3724368"/>
            <a:ext cx="1083956" cy="1083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Tick1 with solid fill" id="313" name="Google Shape;31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1572" y="3724368"/>
            <a:ext cx="1083955" cy="108395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2"/>
          <p:cNvSpPr txBox="1"/>
          <p:nvPr/>
        </p:nvSpPr>
        <p:spPr>
          <a:xfrm>
            <a:off x="1478382" y="1173549"/>
            <a:ext cx="9603275" cy="590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“WHAT MAKES ZOOMGRANTS DIFFERENT?”</a:t>
            </a:r>
            <a:endParaRPr b="1" i="1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close up of a logo&#10;&#10;Description automatically generated" id="315" name="Google Shape;31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qr code with a logo&#10;&#10;Description automatically generated" id="320" name="Google Shape;32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3"/>
          <p:cNvSpPr txBox="1"/>
          <p:nvPr>
            <p:ph idx="4294967295" type="title"/>
          </p:nvPr>
        </p:nvSpPr>
        <p:spPr>
          <a:xfrm>
            <a:off x="1101212" y="3296850"/>
            <a:ext cx="423770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Quick to Implement new programs, allows ongoing adjustments</a:t>
            </a:r>
            <a:endParaRPr/>
          </a:p>
        </p:txBody>
      </p:sp>
      <p:pic>
        <p:nvPicPr>
          <p:cNvPr descr="A close up of a logo&#10;&#10;Description automatically generated" id="323" name="Google Shape;32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7760" y="2513197"/>
            <a:ext cx="2585816" cy="69414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3"/>
          <p:cNvSpPr/>
          <p:nvPr/>
        </p:nvSpPr>
        <p:spPr>
          <a:xfrm>
            <a:off x="9184031" y="2516009"/>
            <a:ext cx="20572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dge Cross with solid fill" id="325" name="Google Shape;32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0699" y="3724368"/>
            <a:ext cx="1083956" cy="1083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Tick1 with solid fill" id="326" name="Google Shape;32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1572" y="3724368"/>
            <a:ext cx="1083955" cy="108395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3"/>
          <p:cNvSpPr txBox="1"/>
          <p:nvPr/>
        </p:nvSpPr>
        <p:spPr>
          <a:xfrm>
            <a:off x="1478382" y="1173549"/>
            <a:ext cx="9603275" cy="590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“WHAT MAKES ZOOMGRANTS DIFFERENT?”</a:t>
            </a:r>
            <a:endParaRPr b="1" i="1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close up of a logo&#10;&#10;Description automatically generated" id="328" name="Google Shape;32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qr code with a logo&#10;&#10;Description automatically generated" id="333" name="Google Shape;33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5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>
            <p:ph idx="4294967295" type="title"/>
          </p:nvPr>
        </p:nvSpPr>
        <p:spPr>
          <a:xfrm>
            <a:off x="1101212" y="3296850"/>
            <a:ext cx="423770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All-inclusive and Transparent Pricing – no per user licenses</a:t>
            </a:r>
            <a:endParaRPr/>
          </a:p>
        </p:txBody>
      </p:sp>
      <p:pic>
        <p:nvPicPr>
          <p:cNvPr descr="A close up of a logo&#10;&#10;Description automatically generated" id="336" name="Google Shape;33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7760" y="2513197"/>
            <a:ext cx="2585816" cy="694143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5"/>
          <p:cNvSpPr/>
          <p:nvPr/>
        </p:nvSpPr>
        <p:spPr>
          <a:xfrm>
            <a:off x="9184031" y="2516009"/>
            <a:ext cx="20572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dge Cross with solid fill" id="338" name="Google Shape;33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0699" y="3724368"/>
            <a:ext cx="1083956" cy="1083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Tick1 with solid fill" id="339" name="Google Shape;33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1572" y="3724368"/>
            <a:ext cx="1083955" cy="108395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5"/>
          <p:cNvSpPr txBox="1"/>
          <p:nvPr/>
        </p:nvSpPr>
        <p:spPr>
          <a:xfrm>
            <a:off x="1478382" y="1173549"/>
            <a:ext cx="9603275" cy="590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“WHAT MAKES ZOOMGRANTS DIFFERENT?”</a:t>
            </a:r>
            <a:endParaRPr b="1" i="1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close up of a logo&#10;&#10;Description automatically generated" id="341" name="Google Shape;34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qr code with a logo&#10;&#10;Description automatically generated" id="346" name="Google Shape;34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6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6"/>
          <p:cNvSpPr txBox="1"/>
          <p:nvPr>
            <p:ph idx="4294967295" type="title"/>
          </p:nvPr>
        </p:nvSpPr>
        <p:spPr>
          <a:xfrm>
            <a:off x="1101212" y="3296850"/>
            <a:ext cx="423770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Developed, stored and maintained in the USA </a:t>
            </a:r>
            <a:endParaRPr/>
          </a:p>
        </p:txBody>
      </p:sp>
      <p:pic>
        <p:nvPicPr>
          <p:cNvPr descr="A close up of a logo&#10;&#10;Description automatically generated" id="349" name="Google Shape;34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7760" y="2513197"/>
            <a:ext cx="2585816" cy="69414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6"/>
          <p:cNvSpPr/>
          <p:nvPr/>
        </p:nvSpPr>
        <p:spPr>
          <a:xfrm>
            <a:off x="9184031" y="2516009"/>
            <a:ext cx="20572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dge Cross with solid fill" id="351" name="Google Shape;35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0699" y="3724368"/>
            <a:ext cx="1083956" cy="1083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Tick1 with solid fill" id="352" name="Google Shape;35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1572" y="3724368"/>
            <a:ext cx="1083955" cy="108395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6"/>
          <p:cNvSpPr txBox="1"/>
          <p:nvPr/>
        </p:nvSpPr>
        <p:spPr>
          <a:xfrm>
            <a:off x="1478382" y="1173549"/>
            <a:ext cx="9603275" cy="590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“WHAT MAKES ZOOMGRANTS DIFFERENT?”</a:t>
            </a:r>
            <a:endParaRPr b="1" i="1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close up of a logo&#10;&#10;Description automatically generated" id="354" name="Google Shape;35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qr code with a logo&#10;&#10;Description automatically generated" id="359" name="Google Shape;3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7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 txBox="1"/>
          <p:nvPr>
            <p:ph idx="4294967295" type="title"/>
          </p:nvPr>
        </p:nvSpPr>
        <p:spPr>
          <a:xfrm>
            <a:off x="1101211" y="3296850"/>
            <a:ext cx="462921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Remote and Redundant Access to Data to protect in cybersecurity incidents</a:t>
            </a:r>
            <a:endParaRPr/>
          </a:p>
        </p:txBody>
      </p:sp>
      <p:pic>
        <p:nvPicPr>
          <p:cNvPr descr="A close up of a logo&#10;&#10;Description automatically generated" id="362" name="Google Shape;36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7760" y="2513197"/>
            <a:ext cx="2585816" cy="69414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7"/>
          <p:cNvSpPr/>
          <p:nvPr/>
        </p:nvSpPr>
        <p:spPr>
          <a:xfrm>
            <a:off x="9184031" y="2516009"/>
            <a:ext cx="20572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dge Cross with solid fill" id="364" name="Google Shape;36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0699" y="3724368"/>
            <a:ext cx="1083956" cy="1083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Tick1 with solid fill" id="365" name="Google Shape;36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1572" y="3724368"/>
            <a:ext cx="1083955" cy="108395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7"/>
          <p:cNvSpPr txBox="1"/>
          <p:nvPr/>
        </p:nvSpPr>
        <p:spPr>
          <a:xfrm>
            <a:off x="1478382" y="1173549"/>
            <a:ext cx="9603275" cy="590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“WHAT MAKES ZOOMGRANTS DIFFERENT?”</a:t>
            </a:r>
            <a:endParaRPr b="1" i="1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close up of a logo&#10;&#10;Description automatically generated" id="367" name="Google Shape;36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qr code with a logo&#10;&#10;Description automatically generated" id="372" name="Google Shape;37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9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9"/>
          <p:cNvSpPr txBox="1"/>
          <p:nvPr>
            <p:ph idx="4294967295" type="title"/>
          </p:nvPr>
        </p:nvSpPr>
        <p:spPr>
          <a:xfrm>
            <a:off x="1101211" y="3296850"/>
            <a:ext cx="470654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Scalability to expand use across departments that manage other grant programs</a:t>
            </a:r>
            <a:endParaRPr/>
          </a:p>
        </p:txBody>
      </p:sp>
      <p:pic>
        <p:nvPicPr>
          <p:cNvPr descr="A close up of a logo&#10;&#10;Description automatically generated" id="375" name="Google Shape;37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7760" y="2513197"/>
            <a:ext cx="2585816" cy="69414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9"/>
          <p:cNvSpPr/>
          <p:nvPr/>
        </p:nvSpPr>
        <p:spPr>
          <a:xfrm>
            <a:off x="9184031" y="2516009"/>
            <a:ext cx="20572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dge Cross with solid fill" id="377" name="Google Shape;37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0699" y="3724368"/>
            <a:ext cx="1083956" cy="1083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Tick1 with solid fill" id="378" name="Google Shape;37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1572" y="3724368"/>
            <a:ext cx="1083955" cy="108395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 txBox="1"/>
          <p:nvPr/>
        </p:nvSpPr>
        <p:spPr>
          <a:xfrm>
            <a:off x="1478382" y="1173549"/>
            <a:ext cx="9603275" cy="590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“WHAT MAKES ZOOMGRANTS DIFFERENT?”</a:t>
            </a:r>
            <a:endParaRPr b="1" i="1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close up of a logo&#10;&#10;Description automatically generated" id="380" name="Google Shape;38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qr code with a logo&#10;&#10;Description automatically generated" id="385" name="Google Shape;38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9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9"/>
          <p:cNvSpPr txBox="1"/>
          <p:nvPr>
            <p:ph idx="4294967295" type="title"/>
          </p:nvPr>
        </p:nvSpPr>
        <p:spPr>
          <a:xfrm>
            <a:off x="1101211" y="3296850"/>
            <a:ext cx="462921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Supports a less siloed approach to grant management software in communities</a:t>
            </a:r>
            <a:endParaRPr/>
          </a:p>
        </p:txBody>
      </p:sp>
      <p:pic>
        <p:nvPicPr>
          <p:cNvPr descr="A close up of a logo&#10;&#10;Description automatically generated" id="388" name="Google Shape;38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7760" y="2513197"/>
            <a:ext cx="2585816" cy="69414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9"/>
          <p:cNvSpPr/>
          <p:nvPr/>
        </p:nvSpPr>
        <p:spPr>
          <a:xfrm>
            <a:off x="9184031" y="2516009"/>
            <a:ext cx="20572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dge Cross with solid fill" id="390" name="Google Shape;39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0699" y="3724368"/>
            <a:ext cx="1083956" cy="1083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Tick1 with solid fill" id="391" name="Google Shape;391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1572" y="3724368"/>
            <a:ext cx="1083955" cy="108395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9"/>
          <p:cNvSpPr txBox="1"/>
          <p:nvPr/>
        </p:nvSpPr>
        <p:spPr>
          <a:xfrm>
            <a:off x="1478382" y="1173549"/>
            <a:ext cx="9603275" cy="590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“WHAT MAKES ZOOMGRANTS DIFFERENT?”</a:t>
            </a:r>
            <a:endParaRPr b="1" i="1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close up of a logo&#10;&#10;Description automatically generated" id="393" name="Google Shape;39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qr code with a logo&#10;&#10;Description automatically generated" id="398" name="Google Shape;39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0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0"/>
          <p:cNvSpPr txBox="1"/>
          <p:nvPr>
            <p:ph idx="4294967295" type="title"/>
          </p:nvPr>
        </p:nvSpPr>
        <p:spPr>
          <a:xfrm>
            <a:off x="1101211" y="3296850"/>
            <a:ext cx="462921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 Exports, Custom Query and Analytic Reports INCLUDED </a:t>
            </a:r>
            <a:endParaRPr/>
          </a:p>
        </p:txBody>
      </p:sp>
      <p:pic>
        <p:nvPicPr>
          <p:cNvPr descr="A close up of a logo&#10;&#10;Description automatically generated" id="401" name="Google Shape;40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7760" y="2513197"/>
            <a:ext cx="2585816" cy="694143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0"/>
          <p:cNvSpPr/>
          <p:nvPr/>
        </p:nvSpPr>
        <p:spPr>
          <a:xfrm>
            <a:off x="9184031" y="2516009"/>
            <a:ext cx="20572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dge Cross with solid fill" id="403" name="Google Shape;40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0699" y="3724368"/>
            <a:ext cx="1083956" cy="1083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Tick1 with solid fill" id="404" name="Google Shape;404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1572" y="3724368"/>
            <a:ext cx="1083955" cy="108395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0"/>
          <p:cNvSpPr txBox="1"/>
          <p:nvPr/>
        </p:nvSpPr>
        <p:spPr>
          <a:xfrm>
            <a:off x="1478382" y="1173549"/>
            <a:ext cx="9603275" cy="590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“WHAT MAKES ZOOMGRANTS DIFFERENT?”</a:t>
            </a:r>
            <a:endParaRPr b="1" i="1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close up of a logo&#10;&#10;Description automatically generated" id="406" name="Google Shape;40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0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 sz="4400"/>
              <a:t>QUESTIONS?</a:t>
            </a:r>
            <a:endParaRPr b="1" sz="4400"/>
          </a:p>
        </p:txBody>
      </p:sp>
      <p:sp>
        <p:nvSpPr>
          <p:cNvPr id="413" name="Google Shape;413;p20"/>
          <p:cNvSpPr txBox="1"/>
          <p:nvPr/>
        </p:nvSpPr>
        <p:spPr>
          <a:xfrm>
            <a:off x="1451579" y="2201662"/>
            <a:ext cx="9501343" cy="3261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 the ZoomGrants website for more info: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https://www.zoomgrants.com/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request a demo, standard proposal with pricing, or help answer questions you may have, please reach out to </a:t>
            </a: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Sales@ZoomGrants.com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call (866) 323-5404 ext. 1.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qr code with a logo&#10;&#10;Description automatically generated" id="414" name="Google Shape;41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0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416" name="Google Shape;41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4de08349e5_0_1"/>
          <p:cNvSpPr txBox="1"/>
          <p:nvPr>
            <p:ph type="title"/>
          </p:nvPr>
        </p:nvSpPr>
        <p:spPr>
          <a:xfrm>
            <a:off x="3991800" y="1962300"/>
            <a:ext cx="42084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81818"/>
              <a:buFont typeface="Trebuchet MS"/>
              <a:buNone/>
            </a:pPr>
            <a:r>
              <a:rPr b="1" lang="en-US" sz="2200"/>
              <a:t>    IS PROUD TO SPONSOR THE</a:t>
            </a:r>
            <a:endParaRPr b="1" sz="2200"/>
          </a:p>
        </p:txBody>
      </p:sp>
      <p:sp>
        <p:nvSpPr>
          <p:cNvPr id="423" name="Google Shape;423;g34de08349e5_0_1"/>
          <p:cNvSpPr txBox="1"/>
          <p:nvPr>
            <p:ph idx="1" type="body"/>
          </p:nvPr>
        </p:nvSpPr>
        <p:spPr>
          <a:xfrm>
            <a:off x="2635045" y="5071850"/>
            <a:ext cx="74943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</a:pPr>
            <a:r>
              <a:rPr lang="en-US" sz="2300"/>
              <a:t>Welcome to Kissimmee, FL!</a:t>
            </a:r>
            <a:endParaRPr sz="2300"/>
          </a:p>
        </p:txBody>
      </p:sp>
      <p:pic>
        <p:nvPicPr>
          <p:cNvPr id="424" name="Google Shape;424;g34de08349e5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9720" y="628523"/>
            <a:ext cx="3692559" cy="99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34de08349e5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34de08349e5_0_1"/>
          <p:cNvSpPr txBox="1"/>
          <p:nvPr/>
        </p:nvSpPr>
        <p:spPr>
          <a:xfrm>
            <a:off x="2442411" y="6429585"/>
            <a:ext cx="8038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34de08349e5_0_1"/>
          <p:cNvSpPr txBox="1"/>
          <p:nvPr/>
        </p:nvSpPr>
        <p:spPr>
          <a:xfrm>
            <a:off x="2919600" y="4357850"/>
            <a:ext cx="63528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92"/>
              <a:buFont typeface="Trebuchet MS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2025 FCDA Training Conference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g34de08349e5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0425" y="2479550"/>
            <a:ext cx="1791150" cy="17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32a6f98f8_0_12"/>
          <p:cNvSpPr txBox="1"/>
          <p:nvPr>
            <p:ph type="title"/>
          </p:nvPr>
        </p:nvSpPr>
        <p:spPr>
          <a:xfrm>
            <a:off x="1455173" y="1002192"/>
            <a:ext cx="9370143" cy="831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WHAT WE DO</a:t>
            </a:r>
            <a:endParaRPr b="1"/>
          </a:p>
        </p:txBody>
      </p:sp>
      <p:sp>
        <p:nvSpPr>
          <p:cNvPr id="135" name="Google Shape;135;g2c32a6f98f8_0_12"/>
          <p:cNvSpPr txBox="1"/>
          <p:nvPr>
            <p:ph idx="1" type="body"/>
          </p:nvPr>
        </p:nvSpPr>
        <p:spPr>
          <a:xfrm>
            <a:off x="1459957" y="2057085"/>
            <a:ext cx="10003229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457200" lvl="0" marL="501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969"/>
              <a:buChar char="•"/>
            </a:pPr>
            <a:r>
              <a:rPr lang="en-US" sz="2800"/>
              <a:t>No per-user license fees – ZoomGrants is a subscription, and pricing is based on the number of RFPs/Programs needed</a:t>
            </a:r>
            <a:endParaRPr/>
          </a:p>
          <a:p>
            <a:pPr indent="-457200" lvl="0" marL="501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969"/>
              <a:buChar char="•"/>
            </a:pPr>
            <a:r>
              <a:rPr lang="en-US" sz="2800"/>
              <a:t>Customizable Applications</a:t>
            </a:r>
            <a:endParaRPr/>
          </a:p>
          <a:p>
            <a:pPr indent="-457200" lvl="0" marL="501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969"/>
              <a:buChar char="•"/>
            </a:pPr>
            <a:r>
              <a:rPr lang="en-US" sz="2800"/>
              <a:t>Simplified Review Process</a:t>
            </a:r>
            <a:endParaRPr/>
          </a:p>
          <a:p>
            <a:pPr indent="-457200" lvl="0" marL="501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969"/>
              <a:buChar char="•"/>
            </a:pPr>
            <a:r>
              <a:rPr lang="en-US" sz="2800"/>
              <a:t>Post-Decision Subrecipient Management &amp; Administrative Tools</a:t>
            </a:r>
            <a:endParaRPr/>
          </a:p>
          <a:p>
            <a:pPr indent="-457200" lvl="0" marL="501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969"/>
              <a:buChar char="•"/>
            </a:pPr>
            <a:r>
              <a:rPr lang="en-US" sz="2800"/>
              <a:t>Responsive Technical Support included – No limit</a:t>
            </a:r>
            <a:endParaRPr sz="2800"/>
          </a:p>
        </p:txBody>
      </p:sp>
      <p:pic>
        <p:nvPicPr>
          <p:cNvPr descr="A qr code with a logo&#10;&#10;Description automatically generated" id="136" name="Google Shape;136;g2c32a6f98f8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c32a6f98f8_0_12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38" name="Google Shape;138;g2c32a6f98f8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>
            <p:ph type="title"/>
          </p:nvPr>
        </p:nvSpPr>
        <p:spPr>
          <a:xfrm>
            <a:off x="1451579" y="1002192"/>
            <a:ext cx="9603275" cy="851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PROGRAM TYPES</a:t>
            </a:r>
            <a:endParaRPr b="1"/>
          </a:p>
        </p:txBody>
      </p:sp>
      <p:sp>
        <p:nvSpPr>
          <p:cNvPr id="145" name="Google Shape;145;p6"/>
          <p:cNvSpPr txBox="1"/>
          <p:nvPr>
            <p:ph idx="1" type="body"/>
          </p:nvPr>
        </p:nvSpPr>
        <p:spPr>
          <a:xfrm>
            <a:off x="1358172" y="2089807"/>
            <a:ext cx="3484500" cy="384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/>
              <a:t>HUD: CDBG, HOME, HOME-ARP, HOPWA, ESG, Continuum of Care</a:t>
            </a:r>
            <a:endParaRPr sz="2500"/>
          </a:p>
          <a:p>
            <a:pPr indent="-825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t/>
            </a:r>
            <a:endParaRPr sz="25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/>
              <a:t>Housing Trust Fund, SHIP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/>
              <a:t>State Grants, </a:t>
            </a:r>
            <a:endParaRPr sz="2500"/>
          </a:p>
          <a:p>
            <a:pPr indent="-825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t/>
            </a:r>
            <a:endParaRPr sz="25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/>
              <a:t>City/County General Fund Grants</a:t>
            </a:r>
            <a:endParaRPr sz="2300"/>
          </a:p>
        </p:txBody>
      </p:sp>
      <p:sp>
        <p:nvSpPr>
          <p:cNvPr id="146" name="Google Shape;146;p6"/>
          <p:cNvSpPr txBox="1"/>
          <p:nvPr/>
        </p:nvSpPr>
        <p:spPr>
          <a:xfrm>
            <a:off x="4766100" y="2045857"/>
            <a:ext cx="3846300" cy="384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Small Business Assistance</a:t>
            </a:r>
            <a:endParaRPr b="0" i="0" sz="23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CRA/Economic Development</a:t>
            </a:r>
            <a:endParaRPr b="0" i="0" sz="23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Facade Improvement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Microenterprise/ Workforce Investment</a:t>
            </a:r>
            <a:endParaRPr b="0" i="0" sz="23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Homeowner down payment and housing rehabilitation</a:t>
            </a:r>
            <a:endParaRPr b="0" i="0" sz="23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8747061" y="2045857"/>
            <a:ext cx="3281964" cy="3342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Digital Equity/Broadband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Infrastructure Grants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Transit Grants</a:t>
            </a:r>
            <a:r>
              <a:rPr b="0" i="0" lang="en-US" sz="2300" u="none" cap="none" strike="noStrike">
                <a:solidFill>
                  <a:schemeClr val="dk1"/>
                </a:solidFill>
                <a:uFill>
                  <a:noFill/>
                </a:u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b="0" i="0" sz="23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Planning Grants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Surveys</a:t>
            </a:r>
            <a:endParaRPr b="0" i="0" sz="23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qr code with a logo&#10;&#10;Description automatically generated" id="148" name="Google Shape;1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50" name="Google Shape;1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>
            <p:ph type="title"/>
          </p:nvPr>
        </p:nvSpPr>
        <p:spPr>
          <a:xfrm>
            <a:off x="1451579" y="1002192"/>
            <a:ext cx="9603275" cy="851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…OTHER ZOOMGRANTS PROGRAM TYPES</a:t>
            </a:r>
            <a:endParaRPr b="1"/>
          </a:p>
        </p:txBody>
      </p:sp>
      <p:sp>
        <p:nvSpPr>
          <p:cNvPr id="157" name="Google Shape;157;p7"/>
          <p:cNvSpPr txBox="1"/>
          <p:nvPr/>
        </p:nvSpPr>
        <p:spPr>
          <a:xfrm>
            <a:off x="1451579" y="2082563"/>
            <a:ext cx="7875037" cy="349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Foundation,  Arts &amp; Cultural Grants</a:t>
            </a:r>
            <a:endParaRPr b="0" i="0" sz="15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Health, Education and Research Grants</a:t>
            </a:r>
            <a:endParaRPr b="0" i="0" sz="15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Victim Services, Justice and Safety Grants</a:t>
            </a:r>
            <a:endParaRPr b="0" i="0" sz="15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Cultural &amp; Heritage, Conservation Grants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Tourism/Marketing Grants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Call for Speaker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Scholarships/Employee Giving Campaigns</a:t>
            </a:r>
            <a:endParaRPr b="0" i="0" sz="23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qr code with a logo&#10;&#10;Description automatically generated" id="158" name="Google Shape;1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60" name="Google Shape;1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32a6f98f8_0_110"/>
          <p:cNvSpPr txBox="1"/>
          <p:nvPr>
            <p:ph type="title"/>
          </p:nvPr>
        </p:nvSpPr>
        <p:spPr>
          <a:xfrm>
            <a:off x="1467857" y="1002192"/>
            <a:ext cx="8826263" cy="831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FEATURE HIGHLIGHTS</a:t>
            </a:r>
            <a:endParaRPr b="1"/>
          </a:p>
        </p:txBody>
      </p:sp>
      <p:sp>
        <p:nvSpPr>
          <p:cNvPr id="167" name="Google Shape;167;g2c32a6f98f8_0_110"/>
          <p:cNvSpPr txBox="1"/>
          <p:nvPr>
            <p:ph idx="1" type="body"/>
          </p:nvPr>
        </p:nvSpPr>
        <p:spPr>
          <a:xfrm>
            <a:off x="1467857" y="2057085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457268" lvl="0" marL="50165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7"/>
              <a:buChar char="•"/>
            </a:pPr>
            <a:r>
              <a:rPr lang="en-US" sz="2900"/>
              <a:t>All Inclusive (no extra fees)</a:t>
            </a:r>
            <a:endParaRPr/>
          </a:p>
          <a:p>
            <a:pPr indent="-457268" lvl="0" marL="50165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7"/>
              <a:buChar char="•"/>
            </a:pPr>
            <a:r>
              <a:rPr lang="en-US" sz="2900"/>
              <a:t>Auto-Save/Auto-check for Completion</a:t>
            </a:r>
            <a:endParaRPr/>
          </a:p>
          <a:p>
            <a:pPr indent="-457268" lvl="0" marL="50165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7"/>
              <a:buChar char="•"/>
            </a:pPr>
            <a:r>
              <a:rPr lang="en-US" sz="2900"/>
              <a:t>Training &amp; Technical Support</a:t>
            </a:r>
            <a:endParaRPr/>
          </a:p>
          <a:p>
            <a:pPr indent="-457268" lvl="0" marL="50165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7"/>
              <a:buChar char="•"/>
            </a:pPr>
            <a:r>
              <a:rPr lang="en-US" sz="2900"/>
              <a:t>Customizable Dashboards and Content</a:t>
            </a:r>
            <a:endParaRPr/>
          </a:p>
          <a:p>
            <a:pPr indent="-457268" lvl="0" marL="50165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7"/>
              <a:buChar char="•"/>
            </a:pPr>
            <a:r>
              <a:rPr lang="en-US" sz="2900"/>
              <a:t>Optional Features: Turn on/off features you want to use within each individual program</a:t>
            </a:r>
            <a:endParaRPr sz="2900"/>
          </a:p>
        </p:txBody>
      </p:sp>
      <p:pic>
        <p:nvPicPr>
          <p:cNvPr descr="A qr code with a logo&#10;&#10;Description automatically generated" id="168" name="Google Shape;168;g2c32a6f98f8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c32a6f98f8_0_110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70" name="Google Shape;170;g2c32a6f98f8_0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>
            <p:ph type="title"/>
          </p:nvPr>
        </p:nvSpPr>
        <p:spPr>
          <a:xfrm>
            <a:off x="1451579" y="1002192"/>
            <a:ext cx="9603275" cy="851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NO PER-USER LICENSE FEES</a:t>
            </a:r>
            <a:endParaRPr b="1"/>
          </a:p>
        </p:txBody>
      </p:sp>
      <p:sp>
        <p:nvSpPr>
          <p:cNvPr id="177" name="Google Shape;177;p10"/>
          <p:cNvSpPr txBox="1"/>
          <p:nvPr>
            <p:ph idx="1" type="body"/>
          </p:nvPr>
        </p:nvSpPr>
        <p:spPr>
          <a:xfrm>
            <a:off x="1446316" y="2037459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501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/>
              <a:t>No Maximum Number Administrative Users</a:t>
            </a:r>
            <a:endParaRPr/>
          </a:p>
          <a:p>
            <a:pPr indent="-457200" lvl="0" marL="501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/>
              <a:t>No Maximum Number Reviewer/Committee Users</a:t>
            </a:r>
            <a:endParaRPr/>
          </a:p>
          <a:p>
            <a:pPr indent="-457200" lvl="0" marL="501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/>
              <a:t>All-Inclusive Technical Support</a:t>
            </a:r>
            <a:endParaRPr/>
          </a:p>
          <a:p>
            <a:pPr indent="-457200" lvl="0" marL="501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/>
              <a:t>All-Inclusive Virtual/Remote Training</a:t>
            </a:r>
            <a:endParaRPr/>
          </a:p>
          <a:p>
            <a:pPr indent="-457200" lvl="0" marL="501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/>
              <a:t>Transparent Pricing: </a:t>
            </a:r>
            <a:r>
              <a:rPr b="1" lang="en-US" sz="2900" u="sng"/>
              <a:t>www.zoomgrants.com/pricing</a:t>
            </a:r>
            <a:endParaRPr b="1" sz="2900"/>
          </a:p>
        </p:txBody>
      </p:sp>
      <p:pic>
        <p:nvPicPr>
          <p:cNvPr descr="A qr code with a logo&#10;&#10;Description automatically generated" id="178" name="Google Shape;1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80" name="Google Shape;18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>
            <p:ph type="title"/>
          </p:nvPr>
        </p:nvSpPr>
        <p:spPr>
          <a:xfrm>
            <a:off x="1437288" y="1002192"/>
            <a:ext cx="10048567" cy="851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AUTO-SAVE AND AUTO-CHECK: NO LOSING IT</a:t>
            </a:r>
            <a:endParaRPr b="1"/>
          </a:p>
        </p:txBody>
      </p:sp>
      <p:sp>
        <p:nvSpPr>
          <p:cNvPr id="187" name="Google Shape;187;p14"/>
          <p:cNvSpPr txBox="1"/>
          <p:nvPr>
            <p:ph idx="1" type="body"/>
          </p:nvPr>
        </p:nvSpPr>
        <p:spPr>
          <a:xfrm>
            <a:off x="1467857" y="2037459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Users don’t need to click a ‘save’ button -  ZoomGrants has an auto-save feature!</a:t>
            </a:r>
            <a:endParaRPr/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Auto-check for completion to make sure all questions are answered, including budget and tables, and all required documents are uploaded with the application.</a:t>
            </a:r>
            <a:endParaRPr/>
          </a:p>
        </p:txBody>
      </p:sp>
      <p:pic>
        <p:nvPicPr>
          <p:cNvPr descr="A qr code with a logo&#10;&#10;Description automatically generated" id="188" name="Google Shape;1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4"/>
          <p:cNvSpPr txBox="1"/>
          <p:nvPr/>
        </p:nvSpPr>
        <p:spPr>
          <a:xfrm>
            <a:off x="2442411" y="6429585"/>
            <a:ext cx="803832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90" name="Google Shape;1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27db67667_0_0"/>
          <p:cNvSpPr txBox="1"/>
          <p:nvPr>
            <p:ph type="title"/>
          </p:nvPr>
        </p:nvSpPr>
        <p:spPr>
          <a:xfrm>
            <a:off x="1467857" y="1002192"/>
            <a:ext cx="88263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EASY PROGRAM SETUP</a:t>
            </a:r>
            <a:endParaRPr b="1"/>
          </a:p>
        </p:txBody>
      </p:sp>
      <p:sp>
        <p:nvSpPr>
          <p:cNvPr id="197" name="Google Shape;197;g3527db67667_0_0"/>
          <p:cNvSpPr txBox="1"/>
          <p:nvPr>
            <p:ph idx="1" type="body"/>
          </p:nvPr>
        </p:nvSpPr>
        <p:spPr>
          <a:xfrm>
            <a:off x="1467857" y="2057085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7678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35"/>
              <a:buChar char="•"/>
            </a:pPr>
            <a:r>
              <a:rPr lang="en-US" sz="2900"/>
              <a:t>Intuitive User Interface</a:t>
            </a:r>
            <a:endParaRPr sz="2900"/>
          </a:p>
          <a:p>
            <a:pPr indent="-472198" lvl="0" marL="50165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35"/>
              <a:buChar char="•"/>
            </a:pPr>
            <a:r>
              <a:rPr lang="en-US" sz="2900"/>
              <a:t>DIY</a:t>
            </a:r>
            <a:r>
              <a:rPr lang="en-US" sz="2900"/>
              <a:t>: Administrator control design and content</a:t>
            </a:r>
            <a:endParaRPr sz="2900"/>
          </a:p>
          <a:p>
            <a:pPr indent="-472198" lvl="0" marL="50165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35"/>
              <a:buChar char="•"/>
            </a:pPr>
            <a:r>
              <a:rPr lang="en-US" sz="2900"/>
              <a:t>Copy an Existing Best Practice Template to edit</a:t>
            </a:r>
            <a:endParaRPr sz="2900"/>
          </a:p>
          <a:p>
            <a:pPr indent="-472198" lvl="0" marL="50165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35"/>
              <a:buChar char="•"/>
            </a:pPr>
            <a:r>
              <a:rPr lang="en-US" sz="2900"/>
              <a:t>Assisted by Knowledgeable ZoomGrants staff</a:t>
            </a:r>
            <a:endParaRPr sz="2900"/>
          </a:p>
        </p:txBody>
      </p:sp>
      <p:pic>
        <p:nvPicPr>
          <p:cNvPr descr="A qr code with a logo&#10;&#10;Description automatically generated" id="198" name="Google Shape;198;g3527db6766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657" y="5774605"/>
            <a:ext cx="947368" cy="94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3527db67667_0_0"/>
          <p:cNvSpPr txBox="1"/>
          <p:nvPr/>
        </p:nvSpPr>
        <p:spPr>
          <a:xfrm>
            <a:off x="2442411" y="6429585"/>
            <a:ext cx="8038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www.zoomgrants.com  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Request a demo - Email </a:t>
            </a:r>
            <a:r>
              <a:rPr b="1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sales@zoomgrants.com </a:t>
            </a:r>
            <a:r>
              <a:rPr b="0" i="0" lang="en-US" sz="1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 scan the QR code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200" name="Google Shape;200;g3527db6766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2559" cy="9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2021-01-05T20:48:20Z</dcterms:created>
  <dc:creator>Lauren Sechrist</dc:creator>
</cp:coreProperties>
</file>