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76" r:id="rId2"/>
    <p:sldId id="256" r:id="rId3"/>
    <p:sldId id="257" r:id="rId4"/>
    <p:sldId id="266" r:id="rId5"/>
    <p:sldId id="267" r:id="rId6"/>
    <p:sldId id="258" r:id="rId7"/>
    <p:sldId id="259" r:id="rId8"/>
    <p:sldId id="268" r:id="rId9"/>
    <p:sldId id="269" r:id="rId10"/>
    <p:sldId id="270" r:id="rId11"/>
    <p:sldId id="271" r:id="rId12"/>
    <p:sldId id="273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29DA4-EA64-0A45-8EA5-C8D49A059B9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58D5A-CC60-D04D-820E-CBCAF7E6D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16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Line spacing + Page numbers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B2C62-FE30-453D-946B-754E9E42C8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75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455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84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11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F2964EA8-200F-47C5-90C2-1DBA3D6D7C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1525" y="5078187"/>
            <a:ext cx="2416544" cy="964620"/>
          </a:xfr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accent2">
                    <a:lumMod val="50000"/>
                  </a:schemeClr>
                </a:solidFill>
              </a:defRPr>
            </a:lvl1pPr>
            <a:lvl2pPr marL="342900" indent="0">
              <a:buNone/>
              <a:defRPr sz="1050">
                <a:solidFill>
                  <a:schemeClr val="bg2">
                    <a:lumMod val="50000"/>
                  </a:schemeClr>
                </a:solidFill>
              </a:defRPr>
            </a:lvl2pPr>
            <a:lvl3pPr marL="685800" indent="0">
              <a:buNone/>
              <a:defRPr sz="1050">
                <a:solidFill>
                  <a:schemeClr val="bg2">
                    <a:lumMod val="50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bg2">
                    <a:lumMod val="50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9">
            <a:extLst>
              <a:ext uri="{FF2B5EF4-FFF2-40B4-BE49-F238E27FC236}">
                <a16:creationId xmlns:a16="http://schemas.microsoft.com/office/drawing/2014/main" id="{7878E298-5074-4E51-993E-34931A897F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66060" y="0"/>
            <a:ext cx="3706415" cy="57261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D26D0E-18C6-4DB1-B3A5-75E29BD65B17}"/>
              </a:ext>
            </a:extLst>
          </p:cNvPr>
          <p:cNvCxnSpPr>
            <a:cxnSpLocks/>
          </p:cNvCxnSpPr>
          <p:nvPr userDrawn="1"/>
        </p:nvCxnSpPr>
        <p:spPr>
          <a:xfrm>
            <a:off x="771526" y="457211"/>
            <a:ext cx="857249" cy="0"/>
          </a:xfrm>
          <a:prstGeom prst="line">
            <a:avLst/>
          </a:prstGeom>
          <a:noFill/>
          <a:ln w="15875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989B90B-5C3C-4760-9360-5AE10BF87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5" y="876300"/>
            <a:ext cx="3886115" cy="224244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defRPr lang="en-US" sz="540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ts val="4875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75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4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27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95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95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17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1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19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45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18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7A48A35-E5E4-4A5F-9F91-BAEA4F5DF2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0929" y="4331874"/>
            <a:ext cx="4884932" cy="1165475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April 22, 2025</a:t>
            </a:r>
          </a:p>
          <a:p>
            <a:r>
              <a:rPr lang="en-US" sz="1800" b="1" dirty="0"/>
              <a:t>INSPIRE! Passion and Innovation leading to bold initiatives and groundbreaking housing strategies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046D332-532C-2B3E-5238-974845C4B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410" y="1514475"/>
            <a:ext cx="5503661" cy="328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A0CA23-FDEC-D812-F968-619CC19CC55C}"/>
              </a:ext>
            </a:extLst>
          </p:cNvPr>
          <p:cNvSpPr txBox="1"/>
          <p:nvPr/>
        </p:nvSpPr>
        <p:spPr>
          <a:xfrm>
            <a:off x="1" y="2214808"/>
            <a:ext cx="3359409" cy="1962076"/>
          </a:xfrm>
          <a:prstGeom prst="rect">
            <a:avLst/>
          </a:prstGeom>
          <a:solidFill>
            <a:srgbClr val="2E4D6A"/>
          </a:solidFill>
        </p:spPr>
        <p:txBody>
          <a:bodyPr wrap="square" rtlCol="0">
            <a:spAutoFit/>
          </a:bodyPr>
          <a:lstStyle/>
          <a:p>
            <a:pPr algn="ctr"/>
            <a:endParaRPr lang="en-US" sz="1350" dirty="0"/>
          </a:p>
          <a:p>
            <a:pPr algn="ctr"/>
            <a:r>
              <a:rPr lang="en-US" sz="3000" dirty="0">
                <a:solidFill>
                  <a:srgbClr val="FF0000"/>
                </a:solidFill>
                <a:latin typeface="Arial Black" panose="020B0A04020102020204" pitchFamily="34" charset="0"/>
              </a:rPr>
              <a:t>Inclusive Transformative Development </a:t>
            </a:r>
          </a:p>
          <a:p>
            <a:pPr algn="ctr"/>
            <a:r>
              <a:rPr lang="en-US" sz="1800" dirty="0"/>
              <a:t>In the Urban Core</a:t>
            </a:r>
            <a:endParaRPr lang="en-US" sz="3000" dirty="0"/>
          </a:p>
        </p:txBody>
      </p:sp>
      <p:pic>
        <p:nvPicPr>
          <p:cNvPr id="2" name="Picture 31" descr="CVR-logo-2color-PC">
            <a:extLst>
              <a:ext uri="{FF2B5EF4-FFF2-40B4-BE49-F238E27FC236}">
                <a16:creationId xmlns:a16="http://schemas.microsoft.com/office/drawing/2014/main" id="{413C3E7C-2353-1F6E-E18A-AECD79297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129" y="5275360"/>
            <a:ext cx="1665083" cy="73590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96B6DE5-6B80-C1AB-7DF7-32D7126A9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711166"/>
            <a:ext cx="8517989" cy="650139"/>
          </a:xfrm>
        </p:spPr>
        <p:txBody>
          <a:bodyPr>
            <a:normAutofit/>
          </a:bodyPr>
          <a:lstStyle/>
          <a:p>
            <a:r>
              <a:rPr lang="en-US" sz="3600" b="1" dirty="0"/>
              <a:t>F</a:t>
            </a:r>
            <a:r>
              <a:rPr lang="en-US" sz="3600" dirty="0"/>
              <a:t>lorida </a:t>
            </a:r>
            <a:r>
              <a:rPr lang="en-US" sz="3600" b="1" dirty="0"/>
              <a:t>C</a:t>
            </a:r>
            <a:r>
              <a:rPr lang="en-US" sz="3600" dirty="0"/>
              <a:t>ommunity </a:t>
            </a:r>
            <a:r>
              <a:rPr lang="en-US" sz="3600" b="1" dirty="0"/>
              <a:t>D</a:t>
            </a:r>
            <a:r>
              <a:rPr lang="en-US" sz="3600" dirty="0"/>
              <a:t>evelopment </a:t>
            </a:r>
            <a:r>
              <a:rPr lang="en-US" sz="3600" b="1" dirty="0"/>
              <a:t>A</a:t>
            </a:r>
            <a:r>
              <a:rPr lang="en-US" sz="3600" dirty="0"/>
              <a:t>ssociation </a:t>
            </a:r>
            <a:endParaRPr sz="3600" dirty="0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F3BADEFD-27A0-0227-D45D-C32821AEC0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1212" y="5880077"/>
            <a:ext cx="4884932" cy="533514"/>
          </a:xfrm>
        </p:spPr>
        <p:txBody>
          <a:bodyPr/>
          <a:lstStyle/>
          <a:p>
            <a:r>
              <a:rPr lang="en-US" sz="1800" b="1" dirty="0"/>
              <a:t>LEROY MOORE, Senior Vice-President/COO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E972FA-D148-9AE6-F2BE-92C987E56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0" y="766548"/>
            <a:ext cx="9129090" cy="480845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F348F16-AFFA-AE00-D547-C3F9C26D0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392" y="143565"/>
            <a:ext cx="7406248" cy="622983"/>
          </a:xfrm>
        </p:spPr>
        <p:txBody>
          <a:bodyPr>
            <a:normAutofit fontScale="90000"/>
          </a:bodyPr>
          <a:lstStyle/>
          <a:p>
            <a:r>
              <a:rPr lang="en-US" dirty="0"/>
              <a:t>West River Tampa</a:t>
            </a:r>
          </a:p>
        </p:txBody>
      </p:sp>
    </p:spTree>
    <p:extLst>
      <p:ext uri="{BB962C8B-B14F-4D97-AF65-F5344CB8AC3E}">
        <p14:creationId xmlns:p14="http://schemas.microsoft.com/office/powerpoint/2010/main" val="25226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E3CCE8-6C58-B281-FD49-6748108F8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4769"/>
            <a:ext cx="9144000" cy="590183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D3BF4CC-49DC-AF4A-EC94-91920A9B3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392" y="143565"/>
            <a:ext cx="7406248" cy="622983"/>
          </a:xfrm>
        </p:spPr>
        <p:txBody>
          <a:bodyPr>
            <a:normAutofit fontScale="90000"/>
          </a:bodyPr>
          <a:lstStyle/>
          <a:p>
            <a:r>
              <a:rPr lang="en-US" dirty="0"/>
              <a:t>New Robles Park</a:t>
            </a:r>
          </a:p>
        </p:txBody>
      </p:sp>
    </p:spTree>
    <p:extLst>
      <p:ext uri="{BB962C8B-B14F-4D97-AF65-F5344CB8AC3E}">
        <p14:creationId xmlns:p14="http://schemas.microsoft.com/office/powerpoint/2010/main" val="3449302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42D04-F12F-B04F-F637-7520CD72D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D9A741-5DC2-4E5B-C009-911AF3101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0084"/>
            <a:ext cx="9144000" cy="421783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8E768F0-FB98-42A0-82C6-513C871D1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392" y="143565"/>
            <a:ext cx="7406248" cy="622983"/>
          </a:xfrm>
        </p:spPr>
        <p:txBody>
          <a:bodyPr>
            <a:normAutofit fontScale="90000"/>
          </a:bodyPr>
          <a:lstStyle/>
          <a:p>
            <a:r>
              <a:rPr lang="en-US"/>
              <a:t>Casa Belmar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339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4F32A9-F20A-2E6C-542D-7345380F6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808" y="149111"/>
            <a:ext cx="9380423" cy="642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70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286604"/>
            <a:ext cx="8362950" cy="1450757"/>
          </a:xfrm>
        </p:spPr>
        <p:txBody>
          <a:bodyPr>
            <a:normAutofit/>
          </a:bodyPr>
          <a:lstStyle/>
          <a:p>
            <a:r>
              <a:rPr sz="3600" dirty="0"/>
              <a:t>Partnering with </a:t>
            </a:r>
            <a:r>
              <a:rPr lang="en-US" sz="3600" dirty="0"/>
              <a:t>a </a:t>
            </a:r>
            <a:r>
              <a:rPr sz="3600" dirty="0"/>
              <a:t>Housing Authority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419350"/>
            <a:ext cx="7543801" cy="3449744"/>
          </a:xfrm>
        </p:spPr>
        <p:txBody>
          <a:bodyPr>
            <a:normAutofit/>
          </a:bodyPr>
          <a:lstStyle/>
          <a:p>
            <a:r>
              <a:rPr lang="en-US" sz="3600" b="1" dirty="0"/>
              <a:t>●</a:t>
            </a:r>
            <a:r>
              <a:rPr sz="3600" b="1" dirty="0"/>
              <a:t>Opportunities for Developer</a:t>
            </a:r>
            <a:r>
              <a:rPr lang="en-US" sz="3600" b="1" dirty="0"/>
              <a:t>s</a:t>
            </a:r>
          </a:p>
          <a:p>
            <a:endParaRPr sz="3600" b="1" dirty="0"/>
          </a:p>
          <a:p>
            <a:r>
              <a:rPr lang="en-US" sz="3600" b="1" dirty="0"/>
              <a:t>● Opportunities for Collaborating</a:t>
            </a:r>
          </a:p>
          <a:p>
            <a:endParaRPr lang="en-US" sz="3600" b="1" dirty="0"/>
          </a:p>
          <a:p>
            <a:r>
              <a:rPr lang="en-US" sz="3600" b="1" dirty="0"/>
              <a:t>● Opportunities for Partnering</a:t>
            </a:r>
            <a:endParaRPr sz="3600" b="1" dirty="0"/>
          </a:p>
          <a:p>
            <a:endParaRPr lang="en-US" dirty="0"/>
          </a:p>
          <a:p>
            <a:endParaRPr lang="en-US" dirty="0"/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Background…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/>
          </a:p>
          <a:p>
            <a:r>
              <a:t>• Mission</a:t>
            </a:r>
            <a:endParaRPr lang="en-US"/>
          </a:p>
          <a:p>
            <a:pPr algn="ctr"/>
            <a:r>
              <a:rPr lang="en-US" sz="2400" b="1" i="1" u="none" strike="noStrike" baseline="0">
                <a:latin typeface="Calibri-Italic"/>
              </a:rPr>
              <a:t>Cultivating affordable housing while empowering people and transforming communities.</a:t>
            </a:r>
            <a:endParaRPr lang="en-US" sz="2800" b="1"/>
          </a:p>
          <a:p>
            <a:endParaRPr lang="en-US"/>
          </a:p>
          <a:p>
            <a:r>
              <a:t>• Overview </a:t>
            </a:r>
            <a:endParaRPr lang="en-US"/>
          </a:p>
          <a:p>
            <a:pPr algn="ctr"/>
            <a:r>
              <a:rPr lang="en-US" sz="1800" b="0" i="0" u="none" strike="noStrike" baseline="0">
                <a:latin typeface="Calibri" panose="020F0502020204030204" pitchFamily="34" charset="0"/>
              </a:rPr>
              <a:t>The Tampa Housing Authority (THA) is one of the largest and most innovative housing authorities in the nation. </a:t>
            </a:r>
            <a:r>
              <a:rPr lang="en-US" sz="1800">
                <a:latin typeface="Calibri" panose="020F0502020204030204" pitchFamily="34" charset="0"/>
              </a:rPr>
              <a:t>Over 14,000 units of housing/subsidy in the Tampa/Hillsborough market, 43,000+ units of PBRA management throughout State of Florida and USVI, Staff of 240, and an annual entity-wide budget of $820 Million. 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4C1CD-A2C9-449F-1628-4BA220D07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2025-2030 Strategic Plan…</a:t>
            </a:r>
            <a:br>
              <a:rPr lang="en-US"/>
            </a:b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6FC877-F56C-9612-A828-9346E461A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949" y="1778001"/>
            <a:ext cx="6773220" cy="23911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5EB92B-7E60-87F4-5470-0FC90AFE8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949" y="4171650"/>
            <a:ext cx="6773220" cy="218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63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6EB31-36A9-92A1-3216-C1A40E1C2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00402-E1BF-4710-CC25-22E591DAE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2025-2030 Strategic Plan…</a:t>
            </a:r>
            <a:br>
              <a:rPr lang="en-US"/>
            </a:b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C5DD26-EB9B-5A2F-9555-BECA4E481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675" y="1788275"/>
            <a:ext cx="1867161" cy="12479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79DA43-62FB-6B86-5585-F568D9729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731" y="3181209"/>
            <a:ext cx="7430537" cy="15432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936549-DEF0-6A3B-B73C-9D899429E4CA}"/>
              </a:ext>
            </a:extLst>
          </p:cNvPr>
          <p:cNvSpPr txBox="1"/>
          <p:nvPr/>
        </p:nvSpPr>
        <p:spPr>
          <a:xfrm>
            <a:off x="1114745" y="4950464"/>
            <a:ext cx="20188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u="none" strike="noStrike" baseline="0">
                <a:latin typeface="Calibri-Bold"/>
              </a:rPr>
              <a:t>Create 3,700 new units through development.</a:t>
            </a:r>
            <a:endParaRPr lang="en-US" sz="1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735B53-6BCF-2C7B-FD54-BD7A6EEC45F0}"/>
              </a:ext>
            </a:extLst>
          </p:cNvPr>
          <p:cNvSpPr txBox="1"/>
          <p:nvPr/>
        </p:nvSpPr>
        <p:spPr>
          <a:xfrm>
            <a:off x="3826867" y="5078865"/>
            <a:ext cx="15359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u="none" strike="noStrike" baseline="0">
                <a:latin typeface="Calibri-Bold"/>
              </a:rPr>
              <a:t>Acquire 500 units.</a:t>
            </a:r>
            <a:endParaRPr lang="en-US" sz="1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C0F99C-F6CD-5BB1-F2AC-CBEECFBA6D2E}"/>
              </a:ext>
            </a:extLst>
          </p:cNvPr>
          <p:cNvSpPr txBox="1"/>
          <p:nvPr/>
        </p:nvSpPr>
        <p:spPr>
          <a:xfrm>
            <a:off x="6573989" y="4971143"/>
            <a:ext cx="9291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u="none" strike="noStrike" baseline="0">
                <a:latin typeface="Calibri-Bold"/>
              </a:rPr>
              <a:t>Rehab 400 units.</a:t>
            </a:r>
            <a:endParaRPr lang="en-US" sz="1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4295DC-F7D4-A8C8-4013-BF4DF2E93D94}"/>
              </a:ext>
            </a:extLst>
          </p:cNvPr>
          <p:cNvSpPr txBox="1"/>
          <p:nvPr/>
        </p:nvSpPr>
        <p:spPr>
          <a:xfrm>
            <a:off x="1195037" y="5647772"/>
            <a:ext cx="21729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u="none" strike="noStrike" baseline="0">
                <a:latin typeface="Calibri-Bold"/>
              </a:rPr>
              <a:t>Implement the Legacy Homeownership Program.</a:t>
            </a:r>
            <a:endParaRPr lang="en-US" sz="14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993C43-9DE1-050D-77B1-465EE66F8BDA}"/>
              </a:ext>
            </a:extLst>
          </p:cNvPr>
          <p:cNvSpPr txBox="1"/>
          <p:nvPr/>
        </p:nvSpPr>
        <p:spPr>
          <a:xfrm>
            <a:off x="3646169" y="5647772"/>
            <a:ext cx="25330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i="0" u="none" strike="noStrike" baseline="0">
                <a:latin typeface="Calibri-Bold"/>
              </a:rPr>
              <a:t>Implement the redevelopment of Robles Park Village.</a:t>
            </a:r>
            <a:endParaRPr lang="en-US" sz="14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A49C79-1950-2482-1E6C-51C9E513147B}"/>
              </a:ext>
            </a:extLst>
          </p:cNvPr>
          <p:cNvSpPr txBox="1"/>
          <p:nvPr/>
        </p:nvSpPr>
        <p:spPr>
          <a:xfrm>
            <a:off x="6457353" y="5644936"/>
            <a:ext cx="20914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u="none" strike="noStrike" baseline="0">
                <a:latin typeface="Calibri-Bold"/>
              </a:rPr>
              <a:t>Expand the HCV Program by 400 vouchers.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497870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Why Partner with </a:t>
            </a:r>
            <a:r>
              <a:rPr lang="en-US"/>
              <a:t>a PHA</a:t>
            </a:r>
            <a: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dirty="0"/>
              <a:t>• Access to funding and incentive</a:t>
            </a:r>
            <a:r>
              <a:rPr lang="en-US" dirty="0"/>
              <a:t>s</a:t>
            </a:r>
          </a:p>
          <a:p>
            <a:pPr lvl="1"/>
            <a:r>
              <a:rPr lang="en-US" dirty="0"/>
              <a:t>Major HUD grants</a:t>
            </a:r>
          </a:p>
          <a:p>
            <a:pPr lvl="1"/>
            <a:r>
              <a:rPr lang="en-US" dirty="0"/>
              <a:t>Ability to project base operating assistance</a:t>
            </a:r>
          </a:p>
          <a:p>
            <a:pPr lvl="1"/>
            <a:r>
              <a:rPr lang="en-US" dirty="0"/>
              <a:t>Some ability to close funding gaps</a:t>
            </a:r>
          </a:p>
          <a:p>
            <a:pPr lvl="1"/>
            <a:endParaRPr lang="en-US" dirty="0"/>
          </a:p>
          <a:p>
            <a:r>
              <a:rPr lang="en-US" dirty="0"/>
              <a:t>• Opportunities for public-private partnerships</a:t>
            </a:r>
          </a:p>
          <a:p>
            <a:endParaRPr lang="en-US" dirty="0"/>
          </a:p>
          <a:p>
            <a:r>
              <a:rPr lang="en-US" dirty="0"/>
              <a:t>• Opportunities for Inter-Local Agreements</a:t>
            </a:r>
          </a:p>
          <a:p>
            <a:endParaRPr lang="en-US" dirty="0"/>
          </a:p>
          <a:p>
            <a:r>
              <a:rPr dirty="0"/>
              <a:t>• Contribut</a:t>
            </a:r>
            <a:r>
              <a:rPr lang="en-US" dirty="0"/>
              <a:t>e</a:t>
            </a:r>
            <a:r>
              <a:rPr dirty="0"/>
              <a:t> to affordable and mixed-income housing solutions</a:t>
            </a:r>
            <a:r>
              <a:rPr lang="en-US" dirty="0"/>
              <a:t> in otherwise market rate deals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Development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• Affordable housing development</a:t>
            </a:r>
          </a:p>
          <a:p>
            <a:r>
              <a:rPr dirty="0"/>
              <a:t>• Mixed-income </a:t>
            </a:r>
            <a:r>
              <a:rPr lang="en-US" dirty="0"/>
              <a:t>housing</a:t>
            </a:r>
          </a:p>
          <a:p>
            <a:r>
              <a:rPr lang="en-US" dirty="0"/>
              <a:t>• M</a:t>
            </a:r>
            <a:r>
              <a:rPr dirty="0"/>
              <a:t>ixed-use projects</a:t>
            </a:r>
          </a:p>
          <a:p>
            <a:r>
              <a:rPr dirty="0"/>
              <a:t>• Redevelopment and revitalization projects</a:t>
            </a:r>
          </a:p>
          <a:p>
            <a:r>
              <a:rPr dirty="0"/>
              <a:t>• Senior and workforce housing initiative</a:t>
            </a:r>
            <a:r>
              <a:rPr lang="en-US" dirty="0"/>
              <a:t>s</a:t>
            </a:r>
          </a:p>
          <a:p>
            <a:r>
              <a:rPr lang="en-US" dirty="0"/>
              <a:t>• Deployment of Tiny homes or Micro Units </a:t>
            </a:r>
          </a:p>
          <a:p>
            <a:r>
              <a:rPr lang="en-US" dirty="0"/>
              <a:t>• Affordable homeownership (single family or multifamily)</a:t>
            </a:r>
          </a:p>
          <a:p>
            <a:r>
              <a:rPr lang="en-US" dirty="0"/>
              <a:t>• Adaptive re-use projects</a:t>
            </a:r>
          </a:p>
          <a:p>
            <a:r>
              <a:rPr lang="en-US" dirty="0"/>
              <a:t>• More…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5A758-AAB9-44EE-4AF3-E30AFB95C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8E3FE-38B1-634D-EEC9-A4F9F71A8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●	Central Park Village/ENCORE Tampa</a:t>
            </a:r>
          </a:p>
          <a:p>
            <a:r>
              <a:rPr lang="en-US" dirty="0"/>
              <a:t>●	North Boulevard Homes/West River</a:t>
            </a:r>
          </a:p>
          <a:p>
            <a:r>
              <a:rPr lang="en-US" dirty="0"/>
              <a:t>●	Robles Park Village Redevelopment</a:t>
            </a:r>
          </a:p>
          <a:p>
            <a:r>
              <a:rPr lang="en-US" dirty="0"/>
              <a:t>●	Casa Bel Mar (value-add partnership)</a:t>
            </a:r>
          </a:p>
          <a:p>
            <a:r>
              <a:rPr lang="en-US" dirty="0"/>
              <a:t>●	Zion Village (faith-based partnership)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603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0CFFFCE-6040-3C07-86BF-905A41D01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9" y="549948"/>
            <a:ext cx="9124911" cy="514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7653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Application>Microsoft Office PowerPoint</Application>
  <PresentationFormat>On-screen Show (4:3)</PresentationFormat>
  <Slides>13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Retrospect</vt:lpstr>
      <vt:lpstr>Florida Community Development Association </vt:lpstr>
      <vt:lpstr>Partnering with a Housing Authority</vt:lpstr>
      <vt:lpstr>Background…</vt:lpstr>
      <vt:lpstr>2025-2030 Strategic Plan… </vt:lpstr>
      <vt:lpstr>2025-2030 Strategic Plan… </vt:lpstr>
      <vt:lpstr>Why Partner with a PHA?</vt:lpstr>
      <vt:lpstr>Development Opportunities</vt:lpstr>
      <vt:lpstr>Examples…</vt:lpstr>
      <vt:lpstr>PowerPoint Presentation</vt:lpstr>
      <vt:lpstr>West River Tampa</vt:lpstr>
      <vt:lpstr>New Robles Park</vt:lpstr>
      <vt:lpstr>Casa Belmar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Partnering with the Tampa Housing Authority</dc:title>
  <dc:subject/>
  <dc:creator/>
  <cp:keywords/>
  <dc:description>generated using python-pptx</dc:description>
  <cp:lastModifiedBy>Leroy Moore</cp:lastModifiedBy>
  <cp:revision>4</cp:revision>
  <dcterms:created xsi:type="dcterms:W3CDTF">2013-01-27T09:14:16Z</dcterms:created>
  <dcterms:modified xsi:type="dcterms:W3CDTF">2025-04-22T12:50:30Z</dcterms:modified>
  <cp:category/>
</cp:coreProperties>
</file>