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85" r:id="rId3"/>
    <p:sldId id="258" r:id="rId4"/>
    <p:sldId id="259" r:id="rId5"/>
    <p:sldId id="262" r:id="rId6"/>
    <p:sldId id="275" r:id="rId7"/>
    <p:sldId id="263" r:id="rId8"/>
    <p:sldId id="266" r:id="rId9"/>
    <p:sldId id="264" r:id="rId10"/>
    <p:sldId id="284" r:id="rId11"/>
    <p:sldId id="260"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73A"/>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0" autoAdjust="0"/>
    <p:restoredTop sz="94660"/>
  </p:normalViewPr>
  <p:slideViewPr>
    <p:cSldViewPr snapToGrid="0">
      <p:cViewPr varScale="1">
        <p:scale>
          <a:sx n="67" d="100"/>
          <a:sy n="67" d="100"/>
        </p:scale>
        <p:origin x="6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853E3-B2AD-4C8C-9A67-4DCA6A0CF353}"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FDD75-C1CD-4A5D-8556-CD54324AAA13}" type="slidenum">
              <a:rPr lang="en-US" smtClean="0"/>
              <a:t>‹#›</a:t>
            </a:fld>
            <a:endParaRPr lang="en-US"/>
          </a:p>
        </p:txBody>
      </p:sp>
    </p:spTree>
    <p:extLst>
      <p:ext uri="{BB962C8B-B14F-4D97-AF65-F5344CB8AC3E}">
        <p14:creationId xmlns:p14="http://schemas.microsoft.com/office/powerpoint/2010/main" val="3909043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Catch program</a:t>
            </a:r>
          </a:p>
        </p:txBody>
      </p:sp>
      <p:sp>
        <p:nvSpPr>
          <p:cNvPr id="4" name="Slide Number Placeholder 3"/>
          <p:cNvSpPr>
            <a:spLocks noGrp="1"/>
          </p:cNvSpPr>
          <p:nvPr>
            <p:ph type="sldNum" sz="quarter" idx="5"/>
          </p:nvPr>
        </p:nvSpPr>
        <p:spPr/>
        <p:txBody>
          <a:bodyPr/>
          <a:lstStyle/>
          <a:p>
            <a:fld id="{F84106D2-C6FE-425E-982D-0E6C2631AC7F}" type="slidenum">
              <a:rPr lang="en-US" smtClean="0"/>
              <a:t>2</a:t>
            </a:fld>
            <a:endParaRPr lang="en-US"/>
          </a:p>
        </p:txBody>
      </p:sp>
    </p:spTree>
    <p:extLst>
      <p:ext uri="{BB962C8B-B14F-4D97-AF65-F5344CB8AC3E}">
        <p14:creationId xmlns:p14="http://schemas.microsoft.com/office/powerpoint/2010/main" val="1605658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149B-994F-81A1-243B-C4029E4B1D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C4D95D-62F8-5156-235C-DF8263A624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DF5B69-B608-D2C9-7D6F-A99C7BBA0279}"/>
              </a:ext>
            </a:extLst>
          </p:cNvPr>
          <p:cNvSpPr>
            <a:spLocks noGrp="1"/>
          </p:cNvSpPr>
          <p:nvPr>
            <p:ph type="dt" sz="half" idx="10"/>
          </p:nvPr>
        </p:nvSpPr>
        <p:spPr/>
        <p:txBody>
          <a:bodyPr/>
          <a:lstStyle/>
          <a:p>
            <a:fld id="{5648AF16-8177-4436-8AD7-5DAEF588EB4E}" type="datetimeFigureOut">
              <a:rPr lang="en-US" smtClean="0"/>
              <a:t>4/29/2024</a:t>
            </a:fld>
            <a:endParaRPr lang="en-US"/>
          </a:p>
        </p:txBody>
      </p:sp>
      <p:sp>
        <p:nvSpPr>
          <p:cNvPr id="5" name="Footer Placeholder 4">
            <a:extLst>
              <a:ext uri="{FF2B5EF4-FFF2-40B4-BE49-F238E27FC236}">
                <a16:creationId xmlns:a16="http://schemas.microsoft.com/office/drawing/2014/main" id="{B0B30D12-6B45-B0AD-56A0-21421337C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1422F-5102-1738-5435-65D3D7740700}"/>
              </a:ext>
            </a:extLst>
          </p:cNvPr>
          <p:cNvSpPr>
            <a:spLocks noGrp="1"/>
          </p:cNvSpPr>
          <p:nvPr>
            <p:ph type="sldNum" sz="quarter" idx="12"/>
          </p:nvPr>
        </p:nvSpPr>
        <p:spPr/>
        <p:txBody>
          <a:bodyPr/>
          <a:lstStyle/>
          <a:p>
            <a:fld id="{8E63EEAB-4079-4B7E-8175-073E0B43632F}" type="slidenum">
              <a:rPr lang="en-US" smtClean="0"/>
              <a:t>‹#›</a:t>
            </a:fld>
            <a:endParaRPr lang="en-US"/>
          </a:p>
        </p:txBody>
      </p:sp>
    </p:spTree>
    <p:extLst>
      <p:ext uri="{BB962C8B-B14F-4D97-AF65-F5344CB8AC3E}">
        <p14:creationId xmlns:p14="http://schemas.microsoft.com/office/powerpoint/2010/main" val="1331715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667F-552D-9711-7EC6-7C5F0E78B7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71A641-8A11-9981-388B-E111410BBD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6CEEE-B1C9-45B9-0AC0-13CD8D10B866}"/>
              </a:ext>
            </a:extLst>
          </p:cNvPr>
          <p:cNvSpPr>
            <a:spLocks noGrp="1"/>
          </p:cNvSpPr>
          <p:nvPr>
            <p:ph type="dt" sz="half" idx="10"/>
          </p:nvPr>
        </p:nvSpPr>
        <p:spPr/>
        <p:txBody>
          <a:bodyPr/>
          <a:lstStyle/>
          <a:p>
            <a:fld id="{5648AF16-8177-4436-8AD7-5DAEF588EB4E}" type="datetimeFigureOut">
              <a:rPr lang="en-US" smtClean="0"/>
              <a:t>4/29/2024</a:t>
            </a:fld>
            <a:endParaRPr lang="en-US"/>
          </a:p>
        </p:txBody>
      </p:sp>
      <p:sp>
        <p:nvSpPr>
          <p:cNvPr id="5" name="Footer Placeholder 4">
            <a:extLst>
              <a:ext uri="{FF2B5EF4-FFF2-40B4-BE49-F238E27FC236}">
                <a16:creationId xmlns:a16="http://schemas.microsoft.com/office/drawing/2014/main" id="{467423F7-B8A9-9A31-519D-A14D25EAC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A3ED7-7D1A-0125-AFC0-6D555DB3D7C1}"/>
              </a:ext>
            </a:extLst>
          </p:cNvPr>
          <p:cNvSpPr>
            <a:spLocks noGrp="1"/>
          </p:cNvSpPr>
          <p:nvPr>
            <p:ph type="sldNum" sz="quarter" idx="12"/>
          </p:nvPr>
        </p:nvSpPr>
        <p:spPr/>
        <p:txBody>
          <a:bodyPr/>
          <a:lstStyle/>
          <a:p>
            <a:fld id="{8E63EEAB-4079-4B7E-8175-073E0B43632F}" type="slidenum">
              <a:rPr lang="en-US" smtClean="0"/>
              <a:t>‹#›</a:t>
            </a:fld>
            <a:endParaRPr lang="en-US"/>
          </a:p>
        </p:txBody>
      </p:sp>
    </p:spTree>
    <p:extLst>
      <p:ext uri="{BB962C8B-B14F-4D97-AF65-F5344CB8AC3E}">
        <p14:creationId xmlns:p14="http://schemas.microsoft.com/office/powerpoint/2010/main" val="122034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5E81DC-CF80-314F-9477-E0FC804FD7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AE167-CED2-506D-8E89-9918DC93A7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6331FF-4318-44E2-D2E4-75A221FE0701}"/>
              </a:ext>
            </a:extLst>
          </p:cNvPr>
          <p:cNvSpPr>
            <a:spLocks noGrp="1"/>
          </p:cNvSpPr>
          <p:nvPr>
            <p:ph type="dt" sz="half" idx="10"/>
          </p:nvPr>
        </p:nvSpPr>
        <p:spPr/>
        <p:txBody>
          <a:bodyPr/>
          <a:lstStyle/>
          <a:p>
            <a:fld id="{5648AF16-8177-4436-8AD7-5DAEF588EB4E}" type="datetimeFigureOut">
              <a:rPr lang="en-US" smtClean="0"/>
              <a:t>4/29/2024</a:t>
            </a:fld>
            <a:endParaRPr lang="en-US"/>
          </a:p>
        </p:txBody>
      </p:sp>
      <p:sp>
        <p:nvSpPr>
          <p:cNvPr id="5" name="Footer Placeholder 4">
            <a:extLst>
              <a:ext uri="{FF2B5EF4-FFF2-40B4-BE49-F238E27FC236}">
                <a16:creationId xmlns:a16="http://schemas.microsoft.com/office/drawing/2014/main" id="{1002DD4F-C553-A3F9-8582-AF87A75DA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E0973-FA2F-AE37-166B-7CFBC25779AA}"/>
              </a:ext>
            </a:extLst>
          </p:cNvPr>
          <p:cNvSpPr>
            <a:spLocks noGrp="1"/>
          </p:cNvSpPr>
          <p:nvPr>
            <p:ph type="sldNum" sz="quarter" idx="12"/>
          </p:nvPr>
        </p:nvSpPr>
        <p:spPr/>
        <p:txBody>
          <a:bodyPr/>
          <a:lstStyle/>
          <a:p>
            <a:fld id="{8E63EEAB-4079-4B7E-8175-073E0B43632F}" type="slidenum">
              <a:rPr lang="en-US" smtClean="0"/>
              <a:t>‹#›</a:t>
            </a:fld>
            <a:endParaRPr lang="en-US"/>
          </a:p>
        </p:txBody>
      </p:sp>
    </p:spTree>
    <p:extLst>
      <p:ext uri="{BB962C8B-B14F-4D97-AF65-F5344CB8AC3E}">
        <p14:creationId xmlns:p14="http://schemas.microsoft.com/office/powerpoint/2010/main" val="15960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3CB0-B6D6-704C-7941-53F76FFDBC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02A9F-3595-9F72-F587-586ECDF8A2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AB24F-7A7F-2AF8-39B7-E64AB30553ED}"/>
              </a:ext>
            </a:extLst>
          </p:cNvPr>
          <p:cNvSpPr>
            <a:spLocks noGrp="1"/>
          </p:cNvSpPr>
          <p:nvPr>
            <p:ph type="dt" sz="half" idx="10"/>
          </p:nvPr>
        </p:nvSpPr>
        <p:spPr/>
        <p:txBody>
          <a:bodyPr/>
          <a:lstStyle/>
          <a:p>
            <a:fld id="{5648AF16-8177-4436-8AD7-5DAEF588EB4E}" type="datetimeFigureOut">
              <a:rPr lang="en-US" smtClean="0"/>
              <a:t>4/29/2024</a:t>
            </a:fld>
            <a:endParaRPr lang="en-US"/>
          </a:p>
        </p:txBody>
      </p:sp>
      <p:sp>
        <p:nvSpPr>
          <p:cNvPr id="5" name="Footer Placeholder 4">
            <a:extLst>
              <a:ext uri="{FF2B5EF4-FFF2-40B4-BE49-F238E27FC236}">
                <a16:creationId xmlns:a16="http://schemas.microsoft.com/office/drawing/2014/main" id="{D25F13F3-154A-CAF3-E12C-738A6EA17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4BE02-BF28-3848-9DCE-500AAE8D9F5A}"/>
              </a:ext>
            </a:extLst>
          </p:cNvPr>
          <p:cNvSpPr>
            <a:spLocks noGrp="1"/>
          </p:cNvSpPr>
          <p:nvPr>
            <p:ph type="sldNum" sz="quarter" idx="12"/>
          </p:nvPr>
        </p:nvSpPr>
        <p:spPr/>
        <p:txBody>
          <a:bodyPr/>
          <a:lstStyle/>
          <a:p>
            <a:fld id="{8E63EEAB-4079-4B7E-8175-073E0B43632F}" type="slidenum">
              <a:rPr lang="en-US" smtClean="0"/>
              <a:t>‹#›</a:t>
            </a:fld>
            <a:endParaRPr lang="en-US"/>
          </a:p>
        </p:txBody>
      </p:sp>
    </p:spTree>
    <p:extLst>
      <p:ext uri="{BB962C8B-B14F-4D97-AF65-F5344CB8AC3E}">
        <p14:creationId xmlns:p14="http://schemas.microsoft.com/office/powerpoint/2010/main" val="366830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E0D3-1A09-E464-B94C-0767192B85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19FDDB-97E2-F3D5-3198-63AC8780C5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EAF99D-B152-397E-8ADA-B56246127255}"/>
              </a:ext>
            </a:extLst>
          </p:cNvPr>
          <p:cNvSpPr>
            <a:spLocks noGrp="1"/>
          </p:cNvSpPr>
          <p:nvPr>
            <p:ph type="dt" sz="half" idx="10"/>
          </p:nvPr>
        </p:nvSpPr>
        <p:spPr/>
        <p:txBody>
          <a:bodyPr/>
          <a:lstStyle/>
          <a:p>
            <a:fld id="{5648AF16-8177-4436-8AD7-5DAEF588EB4E}" type="datetimeFigureOut">
              <a:rPr lang="en-US" smtClean="0"/>
              <a:t>4/29/2024</a:t>
            </a:fld>
            <a:endParaRPr lang="en-US"/>
          </a:p>
        </p:txBody>
      </p:sp>
      <p:sp>
        <p:nvSpPr>
          <p:cNvPr id="5" name="Footer Placeholder 4">
            <a:extLst>
              <a:ext uri="{FF2B5EF4-FFF2-40B4-BE49-F238E27FC236}">
                <a16:creationId xmlns:a16="http://schemas.microsoft.com/office/drawing/2014/main" id="{CBC196B6-6013-D47B-6F9B-509C895CC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9E936-EEE4-CEAF-751E-EB063E14947F}"/>
              </a:ext>
            </a:extLst>
          </p:cNvPr>
          <p:cNvSpPr>
            <a:spLocks noGrp="1"/>
          </p:cNvSpPr>
          <p:nvPr>
            <p:ph type="sldNum" sz="quarter" idx="12"/>
          </p:nvPr>
        </p:nvSpPr>
        <p:spPr/>
        <p:txBody>
          <a:bodyPr/>
          <a:lstStyle/>
          <a:p>
            <a:fld id="{8E63EEAB-4079-4B7E-8175-073E0B43632F}" type="slidenum">
              <a:rPr lang="en-US" smtClean="0"/>
              <a:t>‹#›</a:t>
            </a:fld>
            <a:endParaRPr lang="en-US"/>
          </a:p>
        </p:txBody>
      </p:sp>
    </p:spTree>
    <p:extLst>
      <p:ext uri="{BB962C8B-B14F-4D97-AF65-F5344CB8AC3E}">
        <p14:creationId xmlns:p14="http://schemas.microsoft.com/office/powerpoint/2010/main" val="258561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6A56-A6E5-D854-A43C-AA31B76123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4F67BA-CAF7-122A-5AE6-283E365E1C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19DDA-B0DB-BD03-F7AC-9003BB2D4E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FE3047-4E6D-56DE-8932-19399ADB4D1C}"/>
              </a:ext>
            </a:extLst>
          </p:cNvPr>
          <p:cNvSpPr>
            <a:spLocks noGrp="1"/>
          </p:cNvSpPr>
          <p:nvPr>
            <p:ph type="dt" sz="half" idx="10"/>
          </p:nvPr>
        </p:nvSpPr>
        <p:spPr/>
        <p:txBody>
          <a:bodyPr/>
          <a:lstStyle/>
          <a:p>
            <a:fld id="{5648AF16-8177-4436-8AD7-5DAEF588EB4E}" type="datetimeFigureOut">
              <a:rPr lang="en-US" smtClean="0"/>
              <a:t>4/29/2024</a:t>
            </a:fld>
            <a:endParaRPr lang="en-US"/>
          </a:p>
        </p:txBody>
      </p:sp>
      <p:sp>
        <p:nvSpPr>
          <p:cNvPr id="6" name="Footer Placeholder 5">
            <a:extLst>
              <a:ext uri="{FF2B5EF4-FFF2-40B4-BE49-F238E27FC236}">
                <a16:creationId xmlns:a16="http://schemas.microsoft.com/office/drawing/2014/main" id="{89109C06-0C97-6FDF-863F-0F518E62B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BB125-E9FB-327B-FB78-5CD5E52B02D8}"/>
              </a:ext>
            </a:extLst>
          </p:cNvPr>
          <p:cNvSpPr>
            <a:spLocks noGrp="1"/>
          </p:cNvSpPr>
          <p:nvPr>
            <p:ph type="sldNum" sz="quarter" idx="12"/>
          </p:nvPr>
        </p:nvSpPr>
        <p:spPr/>
        <p:txBody>
          <a:bodyPr/>
          <a:lstStyle/>
          <a:p>
            <a:fld id="{8E63EEAB-4079-4B7E-8175-073E0B43632F}" type="slidenum">
              <a:rPr lang="en-US" smtClean="0"/>
              <a:t>‹#›</a:t>
            </a:fld>
            <a:endParaRPr lang="en-US"/>
          </a:p>
        </p:txBody>
      </p:sp>
    </p:spTree>
    <p:extLst>
      <p:ext uri="{BB962C8B-B14F-4D97-AF65-F5344CB8AC3E}">
        <p14:creationId xmlns:p14="http://schemas.microsoft.com/office/powerpoint/2010/main" val="206676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2BC8C-0460-717D-713F-DC7E5541BE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012CAB-B290-4C89-1403-9091ED4B7A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2502E0-9788-23E3-978E-8B42B11C1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49DCFF-EEB9-9AC2-D272-E38B91D5A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E3D468-CBE1-8930-BD63-23C5C63737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7843BC-9559-DEF2-5AE4-7D81DFCE11BE}"/>
              </a:ext>
            </a:extLst>
          </p:cNvPr>
          <p:cNvSpPr>
            <a:spLocks noGrp="1"/>
          </p:cNvSpPr>
          <p:nvPr>
            <p:ph type="dt" sz="half" idx="10"/>
          </p:nvPr>
        </p:nvSpPr>
        <p:spPr/>
        <p:txBody>
          <a:bodyPr/>
          <a:lstStyle/>
          <a:p>
            <a:fld id="{5648AF16-8177-4436-8AD7-5DAEF588EB4E}" type="datetimeFigureOut">
              <a:rPr lang="en-US" smtClean="0"/>
              <a:t>4/29/2024</a:t>
            </a:fld>
            <a:endParaRPr lang="en-US"/>
          </a:p>
        </p:txBody>
      </p:sp>
      <p:sp>
        <p:nvSpPr>
          <p:cNvPr id="8" name="Footer Placeholder 7">
            <a:extLst>
              <a:ext uri="{FF2B5EF4-FFF2-40B4-BE49-F238E27FC236}">
                <a16:creationId xmlns:a16="http://schemas.microsoft.com/office/drawing/2014/main" id="{1D9AFCFC-4890-4134-5E7E-0B481034E7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B02BF1-8C2B-2500-0E01-151CD32D9618}"/>
              </a:ext>
            </a:extLst>
          </p:cNvPr>
          <p:cNvSpPr>
            <a:spLocks noGrp="1"/>
          </p:cNvSpPr>
          <p:nvPr>
            <p:ph type="sldNum" sz="quarter" idx="12"/>
          </p:nvPr>
        </p:nvSpPr>
        <p:spPr/>
        <p:txBody>
          <a:bodyPr/>
          <a:lstStyle/>
          <a:p>
            <a:fld id="{8E63EEAB-4079-4B7E-8175-073E0B43632F}" type="slidenum">
              <a:rPr lang="en-US" smtClean="0"/>
              <a:t>‹#›</a:t>
            </a:fld>
            <a:endParaRPr lang="en-US"/>
          </a:p>
        </p:txBody>
      </p:sp>
    </p:spTree>
    <p:extLst>
      <p:ext uri="{BB962C8B-B14F-4D97-AF65-F5344CB8AC3E}">
        <p14:creationId xmlns:p14="http://schemas.microsoft.com/office/powerpoint/2010/main" val="215320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70BB-1517-6B27-7787-C36B86F8CE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8E3CB6-2040-3020-6E04-AE1B8F2586B5}"/>
              </a:ext>
            </a:extLst>
          </p:cNvPr>
          <p:cNvSpPr>
            <a:spLocks noGrp="1"/>
          </p:cNvSpPr>
          <p:nvPr>
            <p:ph type="dt" sz="half" idx="10"/>
          </p:nvPr>
        </p:nvSpPr>
        <p:spPr/>
        <p:txBody>
          <a:bodyPr/>
          <a:lstStyle/>
          <a:p>
            <a:fld id="{5648AF16-8177-4436-8AD7-5DAEF588EB4E}" type="datetimeFigureOut">
              <a:rPr lang="en-US" smtClean="0"/>
              <a:t>4/29/2024</a:t>
            </a:fld>
            <a:endParaRPr lang="en-US"/>
          </a:p>
        </p:txBody>
      </p:sp>
      <p:sp>
        <p:nvSpPr>
          <p:cNvPr id="4" name="Footer Placeholder 3">
            <a:extLst>
              <a:ext uri="{FF2B5EF4-FFF2-40B4-BE49-F238E27FC236}">
                <a16:creationId xmlns:a16="http://schemas.microsoft.com/office/drawing/2014/main" id="{D9EA1592-63C6-C924-5C68-D066C0701E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A25424-2EB6-4CA1-AE5E-5B93158B47FA}"/>
              </a:ext>
            </a:extLst>
          </p:cNvPr>
          <p:cNvSpPr>
            <a:spLocks noGrp="1"/>
          </p:cNvSpPr>
          <p:nvPr>
            <p:ph type="sldNum" sz="quarter" idx="12"/>
          </p:nvPr>
        </p:nvSpPr>
        <p:spPr/>
        <p:txBody>
          <a:bodyPr/>
          <a:lstStyle/>
          <a:p>
            <a:fld id="{8E63EEAB-4079-4B7E-8175-073E0B43632F}" type="slidenum">
              <a:rPr lang="en-US" smtClean="0"/>
              <a:t>‹#›</a:t>
            </a:fld>
            <a:endParaRPr lang="en-US"/>
          </a:p>
        </p:txBody>
      </p:sp>
    </p:spTree>
    <p:extLst>
      <p:ext uri="{BB962C8B-B14F-4D97-AF65-F5344CB8AC3E}">
        <p14:creationId xmlns:p14="http://schemas.microsoft.com/office/powerpoint/2010/main" val="3198454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9006F1-C620-D0E8-BD64-2034FE3B84B7}"/>
              </a:ext>
            </a:extLst>
          </p:cNvPr>
          <p:cNvSpPr>
            <a:spLocks noGrp="1"/>
          </p:cNvSpPr>
          <p:nvPr>
            <p:ph type="dt" sz="half" idx="10"/>
          </p:nvPr>
        </p:nvSpPr>
        <p:spPr/>
        <p:txBody>
          <a:bodyPr/>
          <a:lstStyle/>
          <a:p>
            <a:fld id="{5648AF16-8177-4436-8AD7-5DAEF588EB4E}" type="datetimeFigureOut">
              <a:rPr lang="en-US" smtClean="0"/>
              <a:t>4/29/2024</a:t>
            </a:fld>
            <a:endParaRPr lang="en-US"/>
          </a:p>
        </p:txBody>
      </p:sp>
      <p:sp>
        <p:nvSpPr>
          <p:cNvPr id="3" name="Footer Placeholder 2">
            <a:extLst>
              <a:ext uri="{FF2B5EF4-FFF2-40B4-BE49-F238E27FC236}">
                <a16:creationId xmlns:a16="http://schemas.microsoft.com/office/drawing/2014/main" id="{A8257C62-19A9-6DD2-7BD2-B9DBB237CC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59A3F4-4A5F-2BDC-0473-A091F5C53F1F}"/>
              </a:ext>
            </a:extLst>
          </p:cNvPr>
          <p:cNvSpPr>
            <a:spLocks noGrp="1"/>
          </p:cNvSpPr>
          <p:nvPr>
            <p:ph type="sldNum" sz="quarter" idx="12"/>
          </p:nvPr>
        </p:nvSpPr>
        <p:spPr/>
        <p:txBody>
          <a:bodyPr/>
          <a:lstStyle/>
          <a:p>
            <a:fld id="{8E63EEAB-4079-4B7E-8175-073E0B43632F}" type="slidenum">
              <a:rPr lang="en-US" smtClean="0"/>
              <a:t>‹#›</a:t>
            </a:fld>
            <a:endParaRPr lang="en-US"/>
          </a:p>
        </p:txBody>
      </p:sp>
    </p:spTree>
    <p:extLst>
      <p:ext uri="{BB962C8B-B14F-4D97-AF65-F5344CB8AC3E}">
        <p14:creationId xmlns:p14="http://schemas.microsoft.com/office/powerpoint/2010/main" val="3245479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64D07-09E2-A037-748D-A41FCE8DC0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37AD5-33C7-4841-484E-3DE822BBBF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8CC870-6EBF-284C-FF27-9FFEFBC6A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B7A939-9287-5CCB-3E1A-67916A86ABB0}"/>
              </a:ext>
            </a:extLst>
          </p:cNvPr>
          <p:cNvSpPr>
            <a:spLocks noGrp="1"/>
          </p:cNvSpPr>
          <p:nvPr>
            <p:ph type="dt" sz="half" idx="10"/>
          </p:nvPr>
        </p:nvSpPr>
        <p:spPr/>
        <p:txBody>
          <a:bodyPr/>
          <a:lstStyle/>
          <a:p>
            <a:fld id="{5648AF16-8177-4436-8AD7-5DAEF588EB4E}" type="datetimeFigureOut">
              <a:rPr lang="en-US" smtClean="0"/>
              <a:t>4/29/2024</a:t>
            </a:fld>
            <a:endParaRPr lang="en-US"/>
          </a:p>
        </p:txBody>
      </p:sp>
      <p:sp>
        <p:nvSpPr>
          <p:cNvPr id="6" name="Footer Placeholder 5">
            <a:extLst>
              <a:ext uri="{FF2B5EF4-FFF2-40B4-BE49-F238E27FC236}">
                <a16:creationId xmlns:a16="http://schemas.microsoft.com/office/drawing/2014/main" id="{A9F73C05-4A03-B1F9-58B7-A81D6B519A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6D26C-ACA5-172E-9DB2-20942388E3F8}"/>
              </a:ext>
            </a:extLst>
          </p:cNvPr>
          <p:cNvSpPr>
            <a:spLocks noGrp="1"/>
          </p:cNvSpPr>
          <p:nvPr>
            <p:ph type="sldNum" sz="quarter" idx="12"/>
          </p:nvPr>
        </p:nvSpPr>
        <p:spPr/>
        <p:txBody>
          <a:bodyPr/>
          <a:lstStyle/>
          <a:p>
            <a:fld id="{8E63EEAB-4079-4B7E-8175-073E0B43632F}" type="slidenum">
              <a:rPr lang="en-US" smtClean="0"/>
              <a:t>‹#›</a:t>
            </a:fld>
            <a:endParaRPr lang="en-US"/>
          </a:p>
        </p:txBody>
      </p:sp>
    </p:spTree>
    <p:extLst>
      <p:ext uri="{BB962C8B-B14F-4D97-AF65-F5344CB8AC3E}">
        <p14:creationId xmlns:p14="http://schemas.microsoft.com/office/powerpoint/2010/main" val="3784666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53450-A243-278B-9B18-603ED7182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8B8C81-9B80-5E1C-7D4A-508145A9F6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90AE54-4C81-421D-FFE9-E90D1F0BC6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870467-525D-CCA1-B7F3-BCE961B678A1}"/>
              </a:ext>
            </a:extLst>
          </p:cNvPr>
          <p:cNvSpPr>
            <a:spLocks noGrp="1"/>
          </p:cNvSpPr>
          <p:nvPr>
            <p:ph type="dt" sz="half" idx="10"/>
          </p:nvPr>
        </p:nvSpPr>
        <p:spPr/>
        <p:txBody>
          <a:bodyPr/>
          <a:lstStyle/>
          <a:p>
            <a:fld id="{5648AF16-8177-4436-8AD7-5DAEF588EB4E}" type="datetimeFigureOut">
              <a:rPr lang="en-US" smtClean="0"/>
              <a:t>4/29/2024</a:t>
            </a:fld>
            <a:endParaRPr lang="en-US"/>
          </a:p>
        </p:txBody>
      </p:sp>
      <p:sp>
        <p:nvSpPr>
          <p:cNvPr id="6" name="Footer Placeholder 5">
            <a:extLst>
              <a:ext uri="{FF2B5EF4-FFF2-40B4-BE49-F238E27FC236}">
                <a16:creationId xmlns:a16="http://schemas.microsoft.com/office/drawing/2014/main" id="{D87B565F-BBEF-96C2-93C2-F857FEB4DD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AFC29-1428-BABD-23E7-E57DB9DB11B9}"/>
              </a:ext>
            </a:extLst>
          </p:cNvPr>
          <p:cNvSpPr>
            <a:spLocks noGrp="1"/>
          </p:cNvSpPr>
          <p:nvPr>
            <p:ph type="sldNum" sz="quarter" idx="12"/>
          </p:nvPr>
        </p:nvSpPr>
        <p:spPr/>
        <p:txBody>
          <a:bodyPr/>
          <a:lstStyle/>
          <a:p>
            <a:fld id="{8E63EEAB-4079-4B7E-8175-073E0B43632F}" type="slidenum">
              <a:rPr lang="en-US" smtClean="0"/>
              <a:t>‹#›</a:t>
            </a:fld>
            <a:endParaRPr lang="en-US"/>
          </a:p>
        </p:txBody>
      </p:sp>
    </p:spTree>
    <p:extLst>
      <p:ext uri="{BB962C8B-B14F-4D97-AF65-F5344CB8AC3E}">
        <p14:creationId xmlns:p14="http://schemas.microsoft.com/office/powerpoint/2010/main" val="1820594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A92536-E9CA-6D78-9C35-FA97BC4B54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DE7DA6-844C-C5D4-ABDB-82A552995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2B4E3-A12A-8045-28D5-9B3AC5698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8AF16-8177-4436-8AD7-5DAEF588EB4E}" type="datetimeFigureOut">
              <a:rPr lang="en-US" smtClean="0"/>
              <a:t>4/29/2024</a:t>
            </a:fld>
            <a:endParaRPr lang="en-US"/>
          </a:p>
        </p:txBody>
      </p:sp>
      <p:sp>
        <p:nvSpPr>
          <p:cNvPr id="5" name="Footer Placeholder 4">
            <a:extLst>
              <a:ext uri="{FF2B5EF4-FFF2-40B4-BE49-F238E27FC236}">
                <a16:creationId xmlns:a16="http://schemas.microsoft.com/office/drawing/2014/main" id="{BB308382-CD30-0E23-D06C-75F48F8CEA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333403-B1CB-AF03-F92C-4366FEAA5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3EEAB-4079-4B7E-8175-073E0B43632F}" type="slidenum">
              <a:rPr lang="en-US" smtClean="0"/>
              <a:t>‹#›</a:t>
            </a:fld>
            <a:endParaRPr lang="en-US"/>
          </a:p>
        </p:txBody>
      </p:sp>
    </p:spTree>
    <p:extLst>
      <p:ext uri="{BB962C8B-B14F-4D97-AF65-F5344CB8AC3E}">
        <p14:creationId xmlns:p14="http://schemas.microsoft.com/office/powerpoint/2010/main" val="2512785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13D30B-C5A6-2FDC-57DC-3AAB1E4DA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2240"/>
            <a:ext cx="12192000" cy="7007128"/>
          </a:xfrm>
          <a:prstGeom prst="rect">
            <a:avLst/>
          </a:prstGeom>
        </p:spPr>
      </p:pic>
      <p:pic>
        <p:nvPicPr>
          <p:cNvPr id="1028" name="Picture 4" descr="3D house outline. Green efficient house icon. symbol of a house">
            <a:extLst>
              <a:ext uri="{FF2B5EF4-FFF2-40B4-BE49-F238E27FC236}">
                <a16:creationId xmlns:a16="http://schemas.microsoft.com/office/drawing/2014/main" id="{F22A0E8C-2BE0-03FC-7D24-3C5910696B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89" b="10054"/>
          <a:stretch/>
        </p:blipFill>
        <p:spPr bwMode="auto">
          <a:xfrm>
            <a:off x="134620" y="5594888"/>
            <a:ext cx="2225040" cy="1191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D78489-A93F-91D4-29F3-7EA0FDA11412}"/>
              </a:ext>
            </a:extLst>
          </p:cNvPr>
          <p:cNvSpPr txBox="1"/>
          <p:nvPr/>
        </p:nvSpPr>
        <p:spPr>
          <a:xfrm>
            <a:off x="1869440" y="5867718"/>
            <a:ext cx="9773920" cy="677108"/>
          </a:xfrm>
          <a:prstGeom prst="rect">
            <a:avLst/>
          </a:prstGeom>
          <a:noFill/>
        </p:spPr>
        <p:txBody>
          <a:bodyPr wrap="square" rtlCol="0">
            <a:spAutoFit/>
          </a:bodyPr>
          <a:lstStyle/>
          <a:p>
            <a:r>
              <a:rPr lang="en-US" sz="3800" dirty="0">
                <a:solidFill>
                  <a:srgbClr val="3A573A"/>
                </a:solidFill>
                <a:latin typeface="Arial Rounded MT Bold" panose="020F0704030504030204" pitchFamily="34" charset="0"/>
              </a:rPr>
              <a:t>DELRAY BEACH CDC: WE ARE HOME </a:t>
            </a:r>
          </a:p>
        </p:txBody>
      </p:sp>
    </p:spTree>
    <p:extLst>
      <p:ext uri="{BB962C8B-B14F-4D97-AF65-F5344CB8AC3E}">
        <p14:creationId xmlns:p14="http://schemas.microsoft.com/office/powerpoint/2010/main" val="1592675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E5B24A-A892-F888-A667-CDD50FAB9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7594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3D house outline. Green efficient house icon. symbol of a house">
            <a:extLst>
              <a:ext uri="{FF2B5EF4-FFF2-40B4-BE49-F238E27FC236}">
                <a16:creationId xmlns:a16="http://schemas.microsoft.com/office/drawing/2014/main" id="{F22A0E8C-2BE0-03FC-7D24-3C5910696B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89" b="10054"/>
          <a:stretch/>
        </p:blipFill>
        <p:spPr bwMode="auto">
          <a:xfrm>
            <a:off x="134620" y="-13432"/>
            <a:ext cx="2225040" cy="1191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D78489-A93F-91D4-29F3-7EA0FDA11412}"/>
              </a:ext>
            </a:extLst>
          </p:cNvPr>
          <p:cNvSpPr txBox="1"/>
          <p:nvPr/>
        </p:nvSpPr>
        <p:spPr>
          <a:xfrm>
            <a:off x="1869440" y="259398"/>
            <a:ext cx="9916160" cy="677108"/>
          </a:xfrm>
          <a:prstGeom prst="rect">
            <a:avLst/>
          </a:prstGeom>
          <a:noFill/>
        </p:spPr>
        <p:txBody>
          <a:bodyPr wrap="square" rtlCol="0">
            <a:spAutoFit/>
          </a:bodyPr>
          <a:lstStyle/>
          <a:p>
            <a:r>
              <a:rPr lang="en-US" sz="3800" dirty="0">
                <a:solidFill>
                  <a:srgbClr val="3A573A"/>
                </a:solidFill>
                <a:latin typeface="Arial Rounded MT Bold" panose="020F0704030504030204" pitchFamily="34" charset="0"/>
              </a:rPr>
              <a:t>WE ARE HOME  - Future Phases</a:t>
            </a:r>
          </a:p>
        </p:txBody>
      </p:sp>
      <p:sp>
        <p:nvSpPr>
          <p:cNvPr id="22" name="TextBox 21">
            <a:extLst>
              <a:ext uri="{FF2B5EF4-FFF2-40B4-BE49-F238E27FC236}">
                <a16:creationId xmlns:a16="http://schemas.microsoft.com/office/drawing/2014/main" id="{4BB1A27F-4A60-3525-D46E-34FF50CCB232}"/>
              </a:ext>
            </a:extLst>
          </p:cNvPr>
          <p:cNvSpPr txBox="1"/>
          <p:nvPr/>
        </p:nvSpPr>
        <p:spPr>
          <a:xfrm>
            <a:off x="538480" y="1399100"/>
            <a:ext cx="11115040" cy="5170646"/>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rgbClr val="3A573A"/>
                </a:solidFill>
                <a:latin typeface="Arial Rounded MT Bold" panose="020F0704030504030204" pitchFamily="34" charset="0"/>
              </a:rPr>
              <a:t>Start new homes from ‘We Are Home’ Waiting List</a:t>
            </a:r>
          </a:p>
          <a:p>
            <a:pPr marL="457200" indent="-457200">
              <a:buFont typeface="Arial" panose="020B0604020202020204" pitchFamily="34" charset="0"/>
              <a:buChar char="•"/>
            </a:pPr>
            <a:r>
              <a:rPr lang="en-US" sz="3000" dirty="0">
                <a:solidFill>
                  <a:srgbClr val="3A573A"/>
                </a:solidFill>
                <a:latin typeface="Arial Rounded MT Bold" panose="020F0704030504030204" pitchFamily="34" charset="0"/>
              </a:rPr>
              <a:t>Fundraise for construction subsidies to cover difference from the construction costs and the sales prices set by PBC Workforce Housing Prices </a:t>
            </a:r>
          </a:p>
          <a:p>
            <a:pPr marL="457200" indent="-457200">
              <a:buFont typeface="Arial" panose="020B0604020202020204" pitchFamily="34" charset="0"/>
              <a:buChar char="•"/>
            </a:pPr>
            <a:r>
              <a:rPr lang="en-US" sz="3000" dirty="0">
                <a:solidFill>
                  <a:srgbClr val="3A573A"/>
                </a:solidFill>
                <a:latin typeface="Arial Rounded MT Bold" panose="020F0704030504030204" pitchFamily="34" charset="0"/>
              </a:rPr>
              <a:t>Continue forming relationships with builders interested in this project</a:t>
            </a:r>
          </a:p>
          <a:p>
            <a:pPr marL="457200" indent="-457200">
              <a:buFont typeface="Arial" panose="020B0604020202020204" pitchFamily="34" charset="0"/>
              <a:buChar char="•"/>
            </a:pPr>
            <a:r>
              <a:rPr lang="en-US" sz="3000" dirty="0">
                <a:solidFill>
                  <a:srgbClr val="3A573A"/>
                </a:solidFill>
                <a:latin typeface="Arial Rounded MT Bold" panose="020F0704030504030204" pitchFamily="34" charset="0"/>
              </a:rPr>
              <a:t>Expand beyond Delray Beach</a:t>
            </a:r>
          </a:p>
          <a:p>
            <a:pPr marL="914400" lvl="1" indent="-457200">
              <a:buFont typeface="Courier New" panose="02070309020205020404" pitchFamily="49" charset="0"/>
              <a:buChar char="o"/>
            </a:pPr>
            <a:r>
              <a:rPr lang="en-US" sz="3000" dirty="0">
                <a:solidFill>
                  <a:srgbClr val="3A573A"/>
                </a:solidFill>
                <a:latin typeface="Arial Rounded MT Bold" panose="020F0704030504030204" pitchFamily="34" charset="0"/>
              </a:rPr>
              <a:t>Work with other CDCs and other nonprofits in other areas in Palm Beach County</a:t>
            </a:r>
          </a:p>
          <a:p>
            <a:pPr marL="457200" indent="-457200">
              <a:buFont typeface="Arial" panose="020B0604020202020204" pitchFamily="34" charset="0"/>
              <a:buChar char="•"/>
            </a:pPr>
            <a:r>
              <a:rPr lang="en-US" sz="3000" dirty="0">
                <a:solidFill>
                  <a:srgbClr val="3A573A"/>
                </a:solidFill>
                <a:latin typeface="Arial Rounded MT Bold" panose="020F0704030504030204" pitchFamily="34" charset="0"/>
              </a:rPr>
              <a:t>If interested in helping or signing up for future phases, contact: The Delray Beach CDC at ali@delraycdc.org</a:t>
            </a:r>
          </a:p>
        </p:txBody>
      </p:sp>
    </p:spTree>
    <p:extLst>
      <p:ext uri="{BB962C8B-B14F-4D97-AF65-F5344CB8AC3E}">
        <p14:creationId xmlns:p14="http://schemas.microsoft.com/office/powerpoint/2010/main" val="4214750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42BA428-BFE0-F106-0624-C85677208D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 y="-17302"/>
            <a:ext cx="12181840" cy="6875301"/>
          </a:xfrm>
        </p:spPr>
      </p:pic>
    </p:spTree>
    <p:extLst>
      <p:ext uri="{BB962C8B-B14F-4D97-AF65-F5344CB8AC3E}">
        <p14:creationId xmlns:p14="http://schemas.microsoft.com/office/powerpoint/2010/main" val="2881211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DBAED3-A608-4F0F-A74C-53EE9F57F98C}"/>
              </a:ext>
            </a:extLst>
          </p:cNvPr>
          <p:cNvSpPr>
            <a:spLocks noGrp="1"/>
          </p:cNvSpPr>
          <p:nvPr>
            <p:ph idx="1"/>
          </p:nvPr>
        </p:nvSpPr>
        <p:spPr>
          <a:xfrm>
            <a:off x="605482" y="1191992"/>
            <a:ext cx="11355859" cy="5774977"/>
          </a:xfrm>
        </p:spPr>
        <p:txBody>
          <a:bodyPr>
            <a:normAutofit/>
          </a:bodyPr>
          <a:lstStyle/>
          <a:p>
            <a:r>
              <a:rPr lang="en-US" dirty="0">
                <a:solidFill>
                  <a:schemeClr val="accent6">
                    <a:lumMod val="50000"/>
                  </a:schemeClr>
                </a:solidFill>
              </a:rPr>
              <a:t>Chartered in 1992 focusing on repair &amp; restore and new construction</a:t>
            </a:r>
          </a:p>
          <a:p>
            <a:r>
              <a:rPr lang="en-US" dirty="0">
                <a:solidFill>
                  <a:schemeClr val="accent6">
                    <a:lumMod val="50000"/>
                  </a:schemeClr>
                </a:solidFill>
              </a:rPr>
              <a:t>Secured several discounted land deals through partnerships with the City of Delray Beach and CRA</a:t>
            </a:r>
          </a:p>
          <a:p>
            <a:r>
              <a:rPr lang="en-US" dirty="0">
                <a:solidFill>
                  <a:schemeClr val="accent6">
                    <a:lumMod val="50000"/>
                  </a:schemeClr>
                </a:solidFill>
              </a:rPr>
              <a:t>Assembled the community together for social and community events</a:t>
            </a:r>
          </a:p>
          <a:p>
            <a:r>
              <a:rPr lang="en-US" dirty="0">
                <a:solidFill>
                  <a:schemeClr val="accent6">
                    <a:lumMod val="50000"/>
                  </a:schemeClr>
                </a:solidFill>
              </a:rPr>
              <a:t>Built over 300+ homes</a:t>
            </a:r>
          </a:p>
          <a:p>
            <a:pPr marL="0" indent="0">
              <a:buNone/>
            </a:pPr>
            <a:r>
              <a:rPr lang="en-US" dirty="0">
                <a:solidFill>
                  <a:schemeClr val="accent6">
                    <a:lumMod val="50000"/>
                  </a:schemeClr>
                </a:solidFill>
              </a:rPr>
              <a:t>/ units</a:t>
            </a:r>
          </a:p>
          <a:p>
            <a:r>
              <a:rPr lang="en-US" dirty="0">
                <a:solidFill>
                  <a:schemeClr val="accent6">
                    <a:lumMod val="50000"/>
                  </a:schemeClr>
                </a:solidFill>
              </a:rPr>
              <a:t>Examples of our past </a:t>
            </a:r>
          </a:p>
          <a:p>
            <a:pPr marL="0" indent="0">
              <a:buNone/>
            </a:pPr>
            <a:r>
              <a:rPr lang="en-US" dirty="0">
                <a:solidFill>
                  <a:schemeClr val="accent6">
                    <a:lumMod val="50000"/>
                  </a:schemeClr>
                </a:solidFill>
              </a:rPr>
              <a:t>affordable housing </a:t>
            </a:r>
          </a:p>
          <a:p>
            <a:pPr marL="0" indent="0">
              <a:buNone/>
            </a:pPr>
            <a:r>
              <a:rPr lang="en-US" dirty="0">
                <a:solidFill>
                  <a:schemeClr val="accent6">
                    <a:lumMod val="50000"/>
                  </a:schemeClr>
                </a:solidFill>
              </a:rPr>
              <a:t>projects in The Set</a:t>
            </a:r>
          </a:p>
        </p:txBody>
      </p:sp>
      <p:pic>
        <p:nvPicPr>
          <p:cNvPr id="5" name="Picture 4">
            <a:extLst>
              <a:ext uri="{FF2B5EF4-FFF2-40B4-BE49-F238E27FC236}">
                <a16:creationId xmlns:a16="http://schemas.microsoft.com/office/drawing/2014/main" id="{51D68383-B8A7-47DA-A1D2-4332E4A5069C}"/>
              </a:ext>
            </a:extLst>
          </p:cNvPr>
          <p:cNvPicPr>
            <a:picLocks noChangeAspect="1"/>
          </p:cNvPicPr>
          <p:nvPr/>
        </p:nvPicPr>
        <p:blipFill rotWithShape="1">
          <a:blip r:embed="rId3"/>
          <a:srcRect l="6891" t="16937" r="7686" b="15448"/>
          <a:stretch/>
        </p:blipFill>
        <p:spPr>
          <a:xfrm>
            <a:off x="4213654" y="3109527"/>
            <a:ext cx="7978346" cy="3583459"/>
          </a:xfrm>
          <a:prstGeom prst="rect">
            <a:avLst/>
          </a:prstGeom>
        </p:spPr>
      </p:pic>
      <p:pic>
        <p:nvPicPr>
          <p:cNvPr id="7" name="Picture 4" descr="3D house outline. Green efficient house icon. symbol of a house">
            <a:extLst>
              <a:ext uri="{FF2B5EF4-FFF2-40B4-BE49-F238E27FC236}">
                <a16:creationId xmlns:a16="http://schemas.microsoft.com/office/drawing/2014/main" id="{32AED8FB-49A4-DD8B-8F2E-46252A9147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89" b="10054"/>
          <a:stretch/>
        </p:blipFill>
        <p:spPr bwMode="auto">
          <a:xfrm>
            <a:off x="115570" y="0"/>
            <a:ext cx="2225040" cy="11919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D704168-93C1-B6EC-016B-2BCF80A76AF2}"/>
              </a:ext>
            </a:extLst>
          </p:cNvPr>
          <p:cNvSpPr txBox="1"/>
          <p:nvPr/>
        </p:nvSpPr>
        <p:spPr>
          <a:xfrm>
            <a:off x="1850390" y="272830"/>
            <a:ext cx="9916160" cy="677108"/>
          </a:xfrm>
          <a:prstGeom prst="rect">
            <a:avLst/>
          </a:prstGeom>
          <a:noFill/>
        </p:spPr>
        <p:txBody>
          <a:bodyPr wrap="square" rtlCol="0">
            <a:spAutoFit/>
          </a:bodyPr>
          <a:lstStyle/>
          <a:p>
            <a:r>
              <a:rPr lang="en-US" sz="3800" dirty="0">
                <a:solidFill>
                  <a:srgbClr val="3A573A"/>
                </a:solidFill>
                <a:latin typeface="Arial Rounded MT Bold" panose="020F0704030504030204" pitchFamily="34" charset="0"/>
              </a:rPr>
              <a:t>DELRAY BEACH CDC – OUR HISTORY</a:t>
            </a:r>
          </a:p>
        </p:txBody>
      </p:sp>
    </p:spTree>
    <p:extLst>
      <p:ext uri="{BB962C8B-B14F-4D97-AF65-F5344CB8AC3E}">
        <p14:creationId xmlns:p14="http://schemas.microsoft.com/office/powerpoint/2010/main" val="364354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3D house outline. Green efficient house icon. symbol of a house">
            <a:extLst>
              <a:ext uri="{FF2B5EF4-FFF2-40B4-BE49-F238E27FC236}">
                <a16:creationId xmlns:a16="http://schemas.microsoft.com/office/drawing/2014/main" id="{F22A0E8C-2BE0-03FC-7D24-3C5910696B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89" b="10054"/>
          <a:stretch/>
        </p:blipFill>
        <p:spPr bwMode="auto">
          <a:xfrm>
            <a:off x="134620" y="291368"/>
            <a:ext cx="2225040" cy="1191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D78489-A93F-91D4-29F3-7EA0FDA11412}"/>
              </a:ext>
            </a:extLst>
          </p:cNvPr>
          <p:cNvSpPr txBox="1"/>
          <p:nvPr/>
        </p:nvSpPr>
        <p:spPr>
          <a:xfrm>
            <a:off x="1869440" y="564198"/>
            <a:ext cx="9916160" cy="677108"/>
          </a:xfrm>
          <a:prstGeom prst="rect">
            <a:avLst/>
          </a:prstGeom>
          <a:noFill/>
        </p:spPr>
        <p:txBody>
          <a:bodyPr wrap="square" rtlCol="0">
            <a:spAutoFit/>
          </a:bodyPr>
          <a:lstStyle/>
          <a:p>
            <a:r>
              <a:rPr lang="en-US" sz="3800" dirty="0">
                <a:solidFill>
                  <a:srgbClr val="3A573A"/>
                </a:solidFill>
                <a:latin typeface="Arial Rounded MT Bold" panose="020F0704030504030204" pitchFamily="34" charset="0"/>
              </a:rPr>
              <a:t>WE ARE HOME  PHASE 1 KEY PARTNERS</a:t>
            </a:r>
          </a:p>
        </p:txBody>
      </p:sp>
      <p:pic>
        <p:nvPicPr>
          <p:cNvPr id="7" name="Picture 6">
            <a:extLst>
              <a:ext uri="{FF2B5EF4-FFF2-40B4-BE49-F238E27FC236}">
                <a16:creationId xmlns:a16="http://schemas.microsoft.com/office/drawing/2014/main" id="{03786BA6-927B-F54A-645A-25606323A2F5}"/>
              </a:ext>
            </a:extLst>
          </p:cNvPr>
          <p:cNvPicPr>
            <a:picLocks noChangeAspect="1"/>
          </p:cNvPicPr>
          <p:nvPr/>
        </p:nvPicPr>
        <p:blipFill rotWithShape="1">
          <a:blip r:embed="rId3">
            <a:extLst>
              <a:ext uri="{28A0092B-C50C-407E-A947-70E740481C1C}">
                <a14:useLocalDpi xmlns:a14="http://schemas.microsoft.com/office/drawing/2010/main" val="0"/>
              </a:ext>
            </a:extLst>
          </a:blip>
          <a:srcRect l="20516" r="22024"/>
          <a:stretch/>
        </p:blipFill>
        <p:spPr>
          <a:xfrm>
            <a:off x="233680" y="3747351"/>
            <a:ext cx="1838960" cy="1600200"/>
          </a:xfrm>
          <a:prstGeom prst="rect">
            <a:avLst/>
          </a:prstGeom>
        </p:spPr>
      </p:pic>
      <p:pic>
        <p:nvPicPr>
          <p:cNvPr id="9" name="Picture 8">
            <a:extLst>
              <a:ext uri="{FF2B5EF4-FFF2-40B4-BE49-F238E27FC236}">
                <a16:creationId xmlns:a16="http://schemas.microsoft.com/office/drawing/2014/main" id="{6229A950-5A57-EE81-5B58-74468E219C98}"/>
              </a:ext>
            </a:extLst>
          </p:cNvPr>
          <p:cNvPicPr>
            <a:picLocks noChangeAspect="1"/>
          </p:cNvPicPr>
          <p:nvPr/>
        </p:nvPicPr>
        <p:blipFill rotWithShape="1">
          <a:blip r:embed="rId4">
            <a:extLst>
              <a:ext uri="{28A0092B-C50C-407E-A947-70E740481C1C}">
                <a14:useLocalDpi xmlns:a14="http://schemas.microsoft.com/office/drawing/2010/main" val="0"/>
              </a:ext>
            </a:extLst>
          </a:blip>
          <a:srcRect t="13070" b="12378"/>
          <a:stretch/>
        </p:blipFill>
        <p:spPr>
          <a:xfrm>
            <a:off x="3657285" y="2042160"/>
            <a:ext cx="2857500" cy="1193004"/>
          </a:xfrm>
          <a:prstGeom prst="rect">
            <a:avLst/>
          </a:prstGeom>
        </p:spPr>
      </p:pic>
      <p:pic>
        <p:nvPicPr>
          <p:cNvPr id="11" name="Picture 10">
            <a:extLst>
              <a:ext uri="{FF2B5EF4-FFF2-40B4-BE49-F238E27FC236}">
                <a16:creationId xmlns:a16="http://schemas.microsoft.com/office/drawing/2014/main" id="{C57E7BED-402B-BAD1-D0E6-69EC091920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3502" y="3439957"/>
            <a:ext cx="2269806" cy="1830489"/>
          </a:xfrm>
          <a:prstGeom prst="rect">
            <a:avLst/>
          </a:prstGeom>
        </p:spPr>
      </p:pic>
      <p:pic>
        <p:nvPicPr>
          <p:cNvPr id="2050" name="Picture 2" descr="Valley National Bank Logo Vector Logo ...">
            <a:extLst>
              <a:ext uri="{FF2B5EF4-FFF2-40B4-BE49-F238E27FC236}">
                <a16:creationId xmlns:a16="http://schemas.microsoft.com/office/drawing/2014/main" id="{364698DE-2D5D-8DA6-CF78-2C8813D5C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1610" y="4217724"/>
            <a:ext cx="3491956" cy="10527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E5C17BED-04C9-771B-FF22-98C5B956FD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1481" y="1843419"/>
            <a:ext cx="2514600" cy="1405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D530CFC-C3A7-1A81-8969-D53FF1FB36B4}"/>
              </a:ext>
            </a:extLst>
          </p:cNvPr>
          <p:cNvPicPr>
            <a:picLocks noChangeAspect="1"/>
          </p:cNvPicPr>
          <p:nvPr/>
        </p:nvPicPr>
        <p:blipFill rotWithShape="1">
          <a:blip r:embed="rId8">
            <a:extLst>
              <a:ext uri="{28A0092B-C50C-407E-A947-70E740481C1C}">
                <a14:useLocalDpi xmlns:a14="http://schemas.microsoft.com/office/drawing/2010/main" val="0"/>
              </a:ext>
            </a:extLst>
          </a:blip>
          <a:srcRect t="13026" b="19600"/>
          <a:stretch/>
        </p:blipFill>
        <p:spPr>
          <a:xfrm>
            <a:off x="9387841" y="1491921"/>
            <a:ext cx="2716867" cy="1830490"/>
          </a:xfrm>
          <a:prstGeom prst="rect">
            <a:avLst/>
          </a:prstGeom>
        </p:spPr>
      </p:pic>
      <p:pic>
        <p:nvPicPr>
          <p:cNvPr id="15" name="Picture 14">
            <a:extLst>
              <a:ext uri="{FF2B5EF4-FFF2-40B4-BE49-F238E27FC236}">
                <a16:creationId xmlns:a16="http://schemas.microsoft.com/office/drawing/2014/main" id="{942F7DBA-7922-8ECC-13B6-B97D6FEB2827}"/>
              </a:ext>
            </a:extLst>
          </p:cNvPr>
          <p:cNvPicPr>
            <a:picLocks noChangeAspect="1"/>
          </p:cNvPicPr>
          <p:nvPr/>
        </p:nvPicPr>
        <p:blipFill rotWithShape="1">
          <a:blip r:embed="rId9">
            <a:extLst>
              <a:ext uri="{28A0092B-C50C-407E-A947-70E740481C1C}">
                <a14:useLocalDpi xmlns:a14="http://schemas.microsoft.com/office/drawing/2010/main" val="0"/>
              </a:ext>
            </a:extLst>
          </a:blip>
          <a:srcRect t="15711" b="19724"/>
          <a:stretch/>
        </p:blipFill>
        <p:spPr>
          <a:xfrm>
            <a:off x="-142240" y="1932063"/>
            <a:ext cx="3860800" cy="1402134"/>
          </a:xfrm>
          <a:prstGeom prst="rect">
            <a:avLst/>
          </a:prstGeom>
        </p:spPr>
      </p:pic>
      <p:pic>
        <p:nvPicPr>
          <p:cNvPr id="21" name="Picture 20">
            <a:extLst>
              <a:ext uri="{FF2B5EF4-FFF2-40B4-BE49-F238E27FC236}">
                <a16:creationId xmlns:a16="http://schemas.microsoft.com/office/drawing/2014/main" id="{22037881-C430-58D7-2CCD-FD8004888CD5}"/>
              </a:ext>
            </a:extLst>
          </p:cNvPr>
          <p:cNvPicPr>
            <a:picLocks noChangeAspect="1"/>
          </p:cNvPicPr>
          <p:nvPr/>
        </p:nvPicPr>
        <p:blipFill rotWithShape="1">
          <a:blip r:embed="rId10"/>
          <a:srcRect l="39889" t="30409" r="22250" b="25186"/>
          <a:stretch/>
        </p:blipFill>
        <p:spPr>
          <a:xfrm>
            <a:off x="8871429" y="3426407"/>
            <a:ext cx="3091972" cy="2039888"/>
          </a:xfrm>
          <a:prstGeom prst="rect">
            <a:avLst/>
          </a:prstGeom>
        </p:spPr>
      </p:pic>
      <p:sp>
        <p:nvSpPr>
          <p:cNvPr id="22" name="TextBox 21">
            <a:extLst>
              <a:ext uri="{FF2B5EF4-FFF2-40B4-BE49-F238E27FC236}">
                <a16:creationId xmlns:a16="http://schemas.microsoft.com/office/drawing/2014/main" id="{4BB1A27F-4A60-3525-D46E-34FF50CCB232}"/>
              </a:ext>
            </a:extLst>
          </p:cNvPr>
          <p:cNvSpPr txBox="1"/>
          <p:nvPr/>
        </p:nvSpPr>
        <p:spPr>
          <a:xfrm>
            <a:off x="134620" y="5489226"/>
            <a:ext cx="12192000" cy="1015663"/>
          </a:xfrm>
          <a:prstGeom prst="rect">
            <a:avLst/>
          </a:prstGeom>
          <a:noFill/>
        </p:spPr>
        <p:txBody>
          <a:bodyPr wrap="square" rtlCol="0">
            <a:spAutoFit/>
          </a:bodyPr>
          <a:lstStyle/>
          <a:p>
            <a:r>
              <a:rPr lang="en-US" sz="3000" dirty="0">
                <a:solidFill>
                  <a:srgbClr val="3A573A"/>
                </a:solidFill>
                <a:latin typeface="Arial Rounded MT Bold" panose="020F0704030504030204" pitchFamily="34" charset="0"/>
              </a:rPr>
              <a:t>Mix of nonprofits, foundations, neighborhood groups, banks, builders, and government working together to a common goal</a:t>
            </a:r>
          </a:p>
        </p:txBody>
      </p:sp>
    </p:spTree>
    <p:extLst>
      <p:ext uri="{BB962C8B-B14F-4D97-AF65-F5344CB8AC3E}">
        <p14:creationId xmlns:p14="http://schemas.microsoft.com/office/powerpoint/2010/main" val="52142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3D house outline. Green efficient house icon. symbol of a house">
            <a:extLst>
              <a:ext uri="{FF2B5EF4-FFF2-40B4-BE49-F238E27FC236}">
                <a16:creationId xmlns:a16="http://schemas.microsoft.com/office/drawing/2014/main" id="{F22A0E8C-2BE0-03FC-7D24-3C5910696B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89" b="10054"/>
          <a:stretch/>
        </p:blipFill>
        <p:spPr bwMode="auto">
          <a:xfrm>
            <a:off x="134620" y="186652"/>
            <a:ext cx="2225040" cy="1191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D78489-A93F-91D4-29F3-7EA0FDA11412}"/>
              </a:ext>
            </a:extLst>
          </p:cNvPr>
          <p:cNvSpPr txBox="1"/>
          <p:nvPr/>
        </p:nvSpPr>
        <p:spPr>
          <a:xfrm>
            <a:off x="1869440" y="459482"/>
            <a:ext cx="9916160" cy="677108"/>
          </a:xfrm>
          <a:prstGeom prst="rect">
            <a:avLst/>
          </a:prstGeom>
          <a:noFill/>
        </p:spPr>
        <p:txBody>
          <a:bodyPr wrap="square" rtlCol="0">
            <a:spAutoFit/>
          </a:bodyPr>
          <a:lstStyle/>
          <a:p>
            <a:r>
              <a:rPr lang="en-US" sz="3800" dirty="0">
                <a:solidFill>
                  <a:srgbClr val="3A573A"/>
                </a:solidFill>
                <a:latin typeface="Arial Rounded MT Bold" panose="020F0704030504030204" pitchFamily="34" charset="0"/>
              </a:rPr>
              <a:t>WE ARE HOME – Project Description</a:t>
            </a:r>
          </a:p>
        </p:txBody>
      </p:sp>
      <p:sp>
        <p:nvSpPr>
          <p:cNvPr id="22" name="TextBox 21">
            <a:extLst>
              <a:ext uri="{FF2B5EF4-FFF2-40B4-BE49-F238E27FC236}">
                <a16:creationId xmlns:a16="http://schemas.microsoft.com/office/drawing/2014/main" id="{4BB1A27F-4A60-3525-D46E-34FF50CCB232}"/>
              </a:ext>
            </a:extLst>
          </p:cNvPr>
          <p:cNvSpPr txBox="1"/>
          <p:nvPr/>
        </p:nvSpPr>
        <p:spPr>
          <a:xfrm>
            <a:off x="519430" y="1413069"/>
            <a:ext cx="10797540"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3A573A"/>
                </a:solidFill>
                <a:latin typeface="Arial Rounded MT Bold" panose="020F0704030504030204" pitchFamily="34" charset="0"/>
              </a:rPr>
              <a:t>Legacy housing preservation initiative to celebrate and preserve community heritage</a:t>
            </a:r>
          </a:p>
          <a:p>
            <a:endParaRPr lang="en-US" sz="3200" dirty="0">
              <a:solidFill>
                <a:srgbClr val="3A573A"/>
              </a:solidFill>
              <a:latin typeface="Arial Rounded MT Bold" panose="020F0704030504030204" pitchFamily="34" charset="0"/>
            </a:endParaRPr>
          </a:p>
          <a:p>
            <a:pPr marL="285750" indent="-285750">
              <a:buFont typeface="Arial" panose="020B0604020202020204" pitchFamily="34" charset="0"/>
              <a:buChar char="•"/>
            </a:pPr>
            <a:r>
              <a:rPr lang="en-US" sz="3200" dirty="0">
                <a:solidFill>
                  <a:srgbClr val="3A573A"/>
                </a:solidFill>
                <a:latin typeface="Arial Rounded MT Bold" panose="020F0704030504030204" pitchFamily="34" charset="0"/>
              </a:rPr>
              <a:t>Protecting and promoting homeownership and wealth-building with residents of The Set, a historically relevant community of color in the heart of Delray Beach</a:t>
            </a:r>
          </a:p>
          <a:p>
            <a:pPr marL="285750" indent="-285750">
              <a:buFont typeface="Arial" panose="020B0604020202020204" pitchFamily="34" charset="0"/>
              <a:buChar char="•"/>
            </a:pPr>
            <a:endParaRPr lang="en-US" sz="3200" dirty="0">
              <a:solidFill>
                <a:srgbClr val="3A573A"/>
              </a:solidFill>
              <a:latin typeface="Arial Rounded MT Bold" panose="020F0704030504030204" pitchFamily="34" charset="0"/>
            </a:endParaRPr>
          </a:p>
          <a:p>
            <a:pPr marL="285750" indent="-285750">
              <a:buFont typeface="Arial" panose="020B0604020202020204" pitchFamily="34" charset="0"/>
              <a:buChar char="•"/>
            </a:pPr>
            <a:r>
              <a:rPr lang="en-US" sz="3200" dirty="0">
                <a:solidFill>
                  <a:srgbClr val="3A573A"/>
                </a:solidFill>
                <a:latin typeface="Arial Rounded MT Bold" panose="020F0704030504030204" pitchFamily="34" charset="0"/>
              </a:rPr>
              <a:t>Builds attainable homes on the private properties of legacy families</a:t>
            </a:r>
          </a:p>
        </p:txBody>
      </p:sp>
    </p:spTree>
    <p:extLst>
      <p:ext uri="{BB962C8B-B14F-4D97-AF65-F5344CB8AC3E}">
        <p14:creationId xmlns:p14="http://schemas.microsoft.com/office/powerpoint/2010/main" val="155028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3D house outline. Green efficient house icon. symbol of a house">
            <a:extLst>
              <a:ext uri="{FF2B5EF4-FFF2-40B4-BE49-F238E27FC236}">
                <a16:creationId xmlns:a16="http://schemas.microsoft.com/office/drawing/2014/main" id="{F22A0E8C-2BE0-03FC-7D24-3C5910696B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89" b="10054"/>
          <a:stretch/>
        </p:blipFill>
        <p:spPr bwMode="auto">
          <a:xfrm>
            <a:off x="134620" y="98328"/>
            <a:ext cx="2225040" cy="1191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D78489-A93F-91D4-29F3-7EA0FDA11412}"/>
              </a:ext>
            </a:extLst>
          </p:cNvPr>
          <p:cNvSpPr txBox="1"/>
          <p:nvPr/>
        </p:nvSpPr>
        <p:spPr>
          <a:xfrm>
            <a:off x="1869440" y="371158"/>
            <a:ext cx="9916160" cy="677108"/>
          </a:xfrm>
          <a:prstGeom prst="rect">
            <a:avLst/>
          </a:prstGeom>
          <a:noFill/>
        </p:spPr>
        <p:txBody>
          <a:bodyPr wrap="square" rtlCol="0">
            <a:spAutoFit/>
          </a:bodyPr>
          <a:lstStyle/>
          <a:p>
            <a:r>
              <a:rPr lang="en-US" sz="3800" dirty="0">
                <a:solidFill>
                  <a:srgbClr val="3A573A"/>
                </a:solidFill>
                <a:latin typeface="Arial Rounded MT Bold" panose="020F0704030504030204" pitchFamily="34" charset="0"/>
              </a:rPr>
              <a:t>WE ARE HOME – The Families</a:t>
            </a:r>
          </a:p>
        </p:txBody>
      </p:sp>
      <p:pic>
        <p:nvPicPr>
          <p:cNvPr id="2" name="Picture 1">
            <a:extLst>
              <a:ext uri="{FF2B5EF4-FFF2-40B4-BE49-F238E27FC236}">
                <a16:creationId xmlns:a16="http://schemas.microsoft.com/office/drawing/2014/main" id="{959B1729-6A74-A05C-47C8-BB2ADAE7D6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32855"/>
            <a:ext cx="6262271" cy="4835865"/>
          </a:xfrm>
          <a:prstGeom prst="rect">
            <a:avLst/>
          </a:prstGeom>
          <a:noFill/>
          <a:ln>
            <a:noFill/>
          </a:ln>
        </p:spPr>
      </p:pic>
      <p:sp>
        <p:nvSpPr>
          <p:cNvPr id="3" name="TextBox 2">
            <a:extLst>
              <a:ext uri="{FF2B5EF4-FFF2-40B4-BE49-F238E27FC236}">
                <a16:creationId xmlns:a16="http://schemas.microsoft.com/office/drawing/2014/main" id="{5D5F79E9-BFF6-D444-7510-CD6EE3DE5939}"/>
              </a:ext>
            </a:extLst>
          </p:cNvPr>
          <p:cNvSpPr txBox="1"/>
          <p:nvPr/>
        </p:nvSpPr>
        <p:spPr>
          <a:xfrm>
            <a:off x="6397998" y="1748921"/>
            <a:ext cx="5387602" cy="4057586"/>
          </a:xfrm>
          <a:prstGeom prst="rect">
            <a:avLst/>
          </a:prstGeom>
          <a:noFill/>
        </p:spPr>
        <p:txBody>
          <a:bodyPr wrap="square" rtlCol="0">
            <a:spAutoFit/>
          </a:bodyPr>
          <a:lstStyle/>
          <a:p>
            <a:pPr marL="0" marR="0">
              <a:lnSpc>
                <a:spcPct val="107000"/>
              </a:lnSpc>
              <a:spcBef>
                <a:spcPts val="0"/>
              </a:spcBef>
              <a:spcAft>
                <a:spcPts val="0"/>
              </a:spcAft>
            </a:pPr>
            <a:r>
              <a:rPr lang="en-US" sz="2800" b="1" dirty="0">
                <a:solidFill>
                  <a:srgbClr val="3A573A"/>
                </a:solidFill>
                <a:latin typeface="Arial Rounded MT Bold" panose="020F0704030504030204" pitchFamily="34" charset="0"/>
              </a:rPr>
              <a:t>House 1 Family </a:t>
            </a:r>
          </a:p>
          <a:p>
            <a:pPr marL="0" marR="0">
              <a:lnSpc>
                <a:spcPct val="107000"/>
              </a:lnSpc>
              <a:spcBef>
                <a:spcPts val="0"/>
              </a:spcBef>
              <a:spcAft>
                <a:spcPts val="0"/>
              </a:spcAft>
            </a:pPr>
            <a:endParaRPr lang="en-US" sz="2800" b="1" dirty="0">
              <a:solidFill>
                <a:srgbClr val="3A573A"/>
              </a:solidFill>
              <a:latin typeface="Arial Rounded MT Bold" panose="020F0704030504030204" pitchFamily="34" charset="0"/>
            </a:endParaRPr>
          </a:p>
          <a:p>
            <a:pPr marL="0" marR="0">
              <a:lnSpc>
                <a:spcPct val="107000"/>
              </a:lnSpc>
              <a:spcBef>
                <a:spcPts val="0"/>
              </a:spcBef>
              <a:spcAft>
                <a:spcPts val="0"/>
              </a:spcAft>
            </a:pPr>
            <a:r>
              <a:rPr lang="en-US" sz="2400" dirty="0">
                <a:solidFill>
                  <a:srgbClr val="3A573A"/>
                </a:solidFill>
                <a:latin typeface="Arial Rounded MT Bold" panose="020F0704030504030204" pitchFamily="34" charset="0"/>
              </a:rPr>
              <a:t>“This is a dream come true for home ownership, preventing gentrification, building community wealth, and focusing on the importance of keeping this land and this new home in our family from generation to generation.”</a:t>
            </a:r>
          </a:p>
          <a:p>
            <a:endParaRPr lang="en-US" dirty="0"/>
          </a:p>
        </p:txBody>
      </p:sp>
    </p:spTree>
    <p:extLst>
      <p:ext uri="{BB962C8B-B14F-4D97-AF65-F5344CB8AC3E}">
        <p14:creationId xmlns:p14="http://schemas.microsoft.com/office/powerpoint/2010/main" val="1606837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5699C-01E7-484C-5C9A-83CAE1C08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857" y="0"/>
            <a:ext cx="4574286" cy="6858000"/>
          </a:xfrm>
          <a:prstGeom prst="rect">
            <a:avLst/>
          </a:prstGeom>
        </p:spPr>
      </p:pic>
      <p:pic>
        <p:nvPicPr>
          <p:cNvPr id="5" name="Picture 4">
            <a:extLst>
              <a:ext uri="{FF2B5EF4-FFF2-40B4-BE49-F238E27FC236}">
                <a16:creationId xmlns:a16="http://schemas.microsoft.com/office/drawing/2014/main" id="{685EC4CB-9AC5-0372-F32D-61D5C9308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8343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3D house outline. Green efficient house icon. symbol of a house">
            <a:extLst>
              <a:ext uri="{FF2B5EF4-FFF2-40B4-BE49-F238E27FC236}">
                <a16:creationId xmlns:a16="http://schemas.microsoft.com/office/drawing/2014/main" id="{F22A0E8C-2BE0-03FC-7D24-3C5910696B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89" b="10054"/>
          <a:stretch/>
        </p:blipFill>
        <p:spPr bwMode="auto">
          <a:xfrm>
            <a:off x="134620" y="98328"/>
            <a:ext cx="2225040" cy="1191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D78489-A93F-91D4-29F3-7EA0FDA11412}"/>
              </a:ext>
            </a:extLst>
          </p:cNvPr>
          <p:cNvSpPr txBox="1"/>
          <p:nvPr/>
        </p:nvSpPr>
        <p:spPr>
          <a:xfrm>
            <a:off x="1869440" y="371158"/>
            <a:ext cx="9916160" cy="677108"/>
          </a:xfrm>
          <a:prstGeom prst="rect">
            <a:avLst/>
          </a:prstGeom>
          <a:noFill/>
        </p:spPr>
        <p:txBody>
          <a:bodyPr wrap="square" rtlCol="0">
            <a:spAutoFit/>
          </a:bodyPr>
          <a:lstStyle/>
          <a:p>
            <a:r>
              <a:rPr lang="en-US" sz="3800" dirty="0">
                <a:solidFill>
                  <a:srgbClr val="3A573A"/>
                </a:solidFill>
                <a:latin typeface="Arial Rounded MT Bold" panose="020F0704030504030204" pitchFamily="34" charset="0"/>
              </a:rPr>
              <a:t>WE ARE HOME – The Families</a:t>
            </a:r>
          </a:p>
        </p:txBody>
      </p:sp>
      <p:sp>
        <p:nvSpPr>
          <p:cNvPr id="3" name="TextBox 2">
            <a:extLst>
              <a:ext uri="{FF2B5EF4-FFF2-40B4-BE49-F238E27FC236}">
                <a16:creationId xmlns:a16="http://schemas.microsoft.com/office/drawing/2014/main" id="{5D5F79E9-BFF6-D444-7510-CD6EE3DE5939}"/>
              </a:ext>
            </a:extLst>
          </p:cNvPr>
          <p:cNvSpPr txBox="1"/>
          <p:nvPr/>
        </p:nvSpPr>
        <p:spPr>
          <a:xfrm>
            <a:off x="6712958" y="1809881"/>
            <a:ext cx="5387602" cy="3267241"/>
          </a:xfrm>
          <a:prstGeom prst="rect">
            <a:avLst/>
          </a:prstGeom>
          <a:noFill/>
        </p:spPr>
        <p:txBody>
          <a:bodyPr wrap="square" rtlCol="0">
            <a:spAutoFit/>
          </a:bodyPr>
          <a:lstStyle/>
          <a:p>
            <a:pPr marL="0" marR="0">
              <a:lnSpc>
                <a:spcPct val="107000"/>
              </a:lnSpc>
              <a:spcBef>
                <a:spcPts val="0"/>
              </a:spcBef>
              <a:spcAft>
                <a:spcPts val="0"/>
              </a:spcAft>
            </a:pPr>
            <a:r>
              <a:rPr lang="en-US" sz="2800" b="1" dirty="0">
                <a:solidFill>
                  <a:srgbClr val="3A573A"/>
                </a:solidFill>
                <a:latin typeface="Arial Rounded MT Bold" panose="020F0704030504030204" pitchFamily="34" charset="0"/>
              </a:rPr>
              <a:t>House 2 Family</a:t>
            </a:r>
          </a:p>
          <a:p>
            <a:pPr marL="0" marR="0">
              <a:lnSpc>
                <a:spcPct val="107000"/>
              </a:lnSpc>
              <a:spcBef>
                <a:spcPts val="0"/>
              </a:spcBef>
              <a:spcAft>
                <a:spcPts val="0"/>
              </a:spcAft>
            </a:pPr>
            <a:endParaRPr lang="en-US" sz="2800" b="1" dirty="0">
              <a:solidFill>
                <a:srgbClr val="3A573A"/>
              </a:solidFill>
              <a:latin typeface="Arial Rounded MT Bold" panose="020F0704030504030204" pitchFamily="34" charset="0"/>
            </a:endParaRPr>
          </a:p>
          <a:p>
            <a:pPr marL="0" marR="0">
              <a:lnSpc>
                <a:spcPct val="107000"/>
              </a:lnSpc>
              <a:spcBef>
                <a:spcPts val="0"/>
              </a:spcBef>
              <a:spcAft>
                <a:spcPts val="0"/>
              </a:spcAft>
            </a:pPr>
            <a:r>
              <a:rPr lang="en-US" sz="2400" dirty="0">
                <a:solidFill>
                  <a:srgbClr val="3A573A"/>
                </a:solidFill>
                <a:latin typeface="Arial Rounded MT Bold" panose="020F0704030504030204" pitchFamily="34" charset="0"/>
              </a:rPr>
              <a:t>“Being able to get an affordable home, now I have the opportunity to create generational wealth for my children. I am grateful for this opportunity.”</a:t>
            </a:r>
          </a:p>
          <a:p>
            <a:endParaRPr lang="en-US" dirty="0"/>
          </a:p>
        </p:txBody>
      </p:sp>
      <p:pic>
        <p:nvPicPr>
          <p:cNvPr id="4" name="Picture 3">
            <a:extLst>
              <a:ext uri="{FF2B5EF4-FFF2-40B4-BE49-F238E27FC236}">
                <a16:creationId xmlns:a16="http://schemas.microsoft.com/office/drawing/2014/main" id="{4275B605-961A-2BDD-C888-FFEE21049F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 y="1563150"/>
            <a:ext cx="6382681" cy="4258530"/>
          </a:xfrm>
          <a:prstGeom prst="rect">
            <a:avLst/>
          </a:prstGeom>
          <a:noFill/>
          <a:ln>
            <a:noFill/>
          </a:ln>
        </p:spPr>
      </p:pic>
    </p:spTree>
    <p:extLst>
      <p:ext uri="{BB962C8B-B14F-4D97-AF65-F5344CB8AC3E}">
        <p14:creationId xmlns:p14="http://schemas.microsoft.com/office/powerpoint/2010/main" val="297454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A006C1-2635-3262-2522-313885EA8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5885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3D house outline. Green efficient house icon. symbol of a house">
            <a:extLst>
              <a:ext uri="{FF2B5EF4-FFF2-40B4-BE49-F238E27FC236}">
                <a16:creationId xmlns:a16="http://schemas.microsoft.com/office/drawing/2014/main" id="{F22A0E8C-2BE0-03FC-7D24-3C5910696B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89" b="10054"/>
          <a:stretch/>
        </p:blipFill>
        <p:spPr bwMode="auto">
          <a:xfrm>
            <a:off x="134620" y="98328"/>
            <a:ext cx="2225040" cy="1191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D78489-A93F-91D4-29F3-7EA0FDA11412}"/>
              </a:ext>
            </a:extLst>
          </p:cNvPr>
          <p:cNvSpPr txBox="1"/>
          <p:nvPr/>
        </p:nvSpPr>
        <p:spPr>
          <a:xfrm>
            <a:off x="1869440" y="371158"/>
            <a:ext cx="9916160" cy="677108"/>
          </a:xfrm>
          <a:prstGeom prst="rect">
            <a:avLst/>
          </a:prstGeom>
          <a:noFill/>
        </p:spPr>
        <p:txBody>
          <a:bodyPr wrap="square" rtlCol="0">
            <a:spAutoFit/>
          </a:bodyPr>
          <a:lstStyle/>
          <a:p>
            <a:r>
              <a:rPr lang="en-US" sz="3800" dirty="0">
                <a:solidFill>
                  <a:srgbClr val="3A573A"/>
                </a:solidFill>
                <a:latin typeface="Arial Rounded MT Bold" panose="020F0704030504030204" pitchFamily="34" charset="0"/>
              </a:rPr>
              <a:t>WE ARE HOME – The Families</a:t>
            </a:r>
          </a:p>
        </p:txBody>
      </p:sp>
      <p:sp>
        <p:nvSpPr>
          <p:cNvPr id="3" name="TextBox 2">
            <a:extLst>
              <a:ext uri="{FF2B5EF4-FFF2-40B4-BE49-F238E27FC236}">
                <a16:creationId xmlns:a16="http://schemas.microsoft.com/office/drawing/2014/main" id="{5D5F79E9-BFF6-D444-7510-CD6EE3DE5939}"/>
              </a:ext>
            </a:extLst>
          </p:cNvPr>
          <p:cNvSpPr txBox="1"/>
          <p:nvPr/>
        </p:nvSpPr>
        <p:spPr>
          <a:xfrm>
            <a:off x="7038078" y="1809881"/>
            <a:ext cx="4869442" cy="3267241"/>
          </a:xfrm>
          <a:prstGeom prst="rect">
            <a:avLst/>
          </a:prstGeom>
          <a:noFill/>
        </p:spPr>
        <p:txBody>
          <a:bodyPr wrap="square" rtlCol="0">
            <a:spAutoFit/>
          </a:bodyPr>
          <a:lstStyle/>
          <a:p>
            <a:pPr marL="0" marR="0">
              <a:lnSpc>
                <a:spcPct val="107000"/>
              </a:lnSpc>
              <a:spcBef>
                <a:spcPts val="0"/>
              </a:spcBef>
              <a:spcAft>
                <a:spcPts val="0"/>
              </a:spcAft>
            </a:pPr>
            <a:r>
              <a:rPr lang="en-US" sz="2800" b="1" dirty="0">
                <a:solidFill>
                  <a:srgbClr val="3A573A"/>
                </a:solidFill>
                <a:latin typeface="Arial Rounded MT Bold" panose="020F0704030504030204" pitchFamily="34" charset="0"/>
              </a:rPr>
              <a:t>House 3 Family</a:t>
            </a:r>
          </a:p>
          <a:p>
            <a:pPr marL="0" marR="0">
              <a:lnSpc>
                <a:spcPct val="107000"/>
              </a:lnSpc>
              <a:spcBef>
                <a:spcPts val="0"/>
              </a:spcBef>
              <a:spcAft>
                <a:spcPts val="0"/>
              </a:spcAft>
            </a:pPr>
            <a:endParaRPr lang="en-US" sz="2800" b="1" dirty="0">
              <a:solidFill>
                <a:srgbClr val="3A573A"/>
              </a:solidFill>
              <a:latin typeface="Arial Rounded MT Bold" panose="020F0704030504030204" pitchFamily="34" charset="0"/>
            </a:endParaRPr>
          </a:p>
          <a:p>
            <a:pPr marL="0" marR="0">
              <a:lnSpc>
                <a:spcPct val="107000"/>
              </a:lnSpc>
              <a:spcBef>
                <a:spcPts val="0"/>
              </a:spcBef>
              <a:spcAft>
                <a:spcPts val="0"/>
              </a:spcAft>
            </a:pPr>
            <a:r>
              <a:rPr lang="en-US" sz="2400" dirty="0">
                <a:solidFill>
                  <a:srgbClr val="3A573A"/>
                </a:solidFill>
                <a:latin typeface="Arial Rounded MT Bold" panose="020F0704030504030204" pitchFamily="34" charset="0"/>
              </a:rPr>
              <a:t>“Thanks so much for the wonderful opportunity to have a beautiful new home that is truly affordable and allows our family to live in Delray Beach.”</a:t>
            </a:r>
          </a:p>
          <a:p>
            <a:endParaRPr lang="en-US" dirty="0"/>
          </a:p>
        </p:txBody>
      </p:sp>
      <p:pic>
        <p:nvPicPr>
          <p:cNvPr id="4" name="Picture 3">
            <a:extLst>
              <a:ext uri="{FF2B5EF4-FFF2-40B4-BE49-F238E27FC236}">
                <a16:creationId xmlns:a16="http://schemas.microsoft.com/office/drawing/2014/main" id="{2C258406-5FB1-53F7-92DE-E5E963361C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639252"/>
            <a:ext cx="6755909" cy="4507548"/>
          </a:xfrm>
          <a:prstGeom prst="rect">
            <a:avLst/>
          </a:prstGeom>
          <a:noFill/>
          <a:ln>
            <a:noFill/>
          </a:ln>
        </p:spPr>
      </p:pic>
    </p:spTree>
    <p:extLst>
      <p:ext uri="{BB962C8B-B14F-4D97-AF65-F5344CB8AC3E}">
        <p14:creationId xmlns:p14="http://schemas.microsoft.com/office/powerpoint/2010/main" val="11548393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1565</TotalTime>
  <Words>357</Words>
  <Application>Microsoft Office PowerPoint</Application>
  <PresentationFormat>Widescreen</PresentationFormat>
  <Paragraphs>39</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 Rounded MT Bold</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Levin</dc:creator>
  <cp:lastModifiedBy>Ali Levin</cp:lastModifiedBy>
  <cp:revision>22</cp:revision>
  <dcterms:created xsi:type="dcterms:W3CDTF">2023-11-29T17:22:43Z</dcterms:created>
  <dcterms:modified xsi:type="dcterms:W3CDTF">2024-04-29T19:08:33Z</dcterms:modified>
</cp:coreProperties>
</file>