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8" r:id="rId3"/>
    <p:sldId id="257" r:id="rId4"/>
    <p:sldId id="259" r:id="rId5"/>
    <p:sldId id="267" r:id="rId6"/>
    <p:sldId id="263" r:id="rId7"/>
    <p:sldId id="262" r:id="rId8"/>
    <p:sldId id="266" r:id="rId9"/>
    <p:sldId id="258" r:id="rId10"/>
    <p:sldId id="260" r:id="rId11"/>
    <p:sldId id="261" r:id="rId12"/>
    <p:sldId id="276" r:id="rId13"/>
    <p:sldId id="265" r:id="rId14"/>
    <p:sldId id="270" r:id="rId15"/>
    <p:sldId id="272" r:id="rId16"/>
    <p:sldId id="273" r:id="rId17"/>
    <p:sldId id="274" r:id="rId18"/>
    <p:sldId id="277"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es Triplett, Antoinette" initials="HTA" lastIdx="1" clrIdx="0">
    <p:extLst>
      <p:ext uri="{19B8F6BF-5375-455C-9EA6-DF929625EA0E}">
        <p15:presenceInfo xmlns:p15="http://schemas.microsoft.com/office/powerpoint/2012/main" userId="S::TriplettA@hillsboroughcounty.org::002ecabf-934a-422e-862d-89e7a746b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1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7" d="100"/>
          <a:sy n="67" d="100"/>
        </p:scale>
        <p:origin x="5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692E4EE-20B1-4B3A-B7F8-B3EBCED2AA67}" type="datetimeFigureOut">
              <a:rPr lang="en-US" smtClean="0"/>
              <a:t>9/28/2021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51887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92E4EE-20B1-4B3A-B7F8-B3EBCED2AA67}"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87702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692E4EE-20B1-4B3A-B7F8-B3EBCED2AA67}" type="datetimeFigureOut">
              <a:rPr lang="en-US" smtClean="0"/>
              <a:t>9/28/2021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90207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692E4EE-20B1-4B3A-B7F8-B3EBCED2AA67}" type="datetimeFigureOut">
              <a:rPr lang="en-US" smtClean="0"/>
              <a:t>9/28/2021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5A1179B-A638-40FA-9225-5E9FA1B3702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415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692E4EE-20B1-4B3A-B7F8-B3EBCED2AA67}" type="datetimeFigureOut">
              <a:rPr lang="en-US" smtClean="0"/>
              <a:t>9/28/2021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98968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692E4EE-20B1-4B3A-B7F8-B3EBCED2AA67}"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14953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692E4EE-20B1-4B3A-B7F8-B3EBCED2AA67}"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56886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2E4EE-20B1-4B3A-B7F8-B3EBCED2AA67}"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362042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692E4EE-20B1-4B3A-B7F8-B3EBCED2AA67}" type="datetimeFigureOut">
              <a:rPr lang="en-US" smtClean="0"/>
              <a:t>9/28/2021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289042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2E4EE-20B1-4B3A-B7F8-B3EBCED2AA67}"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243804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692E4EE-20B1-4B3A-B7F8-B3EBCED2AA67}" type="datetimeFigureOut">
              <a:rPr lang="en-US" smtClean="0"/>
              <a:t>9/28/2021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271701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2E4EE-20B1-4B3A-B7F8-B3EBCED2AA67}"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367335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2E4EE-20B1-4B3A-B7F8-B3EBCED2AA67}"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192998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2E4EE-20B1-4B3A-B7F8-B3EBCED2AA67}"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4773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2E4EE-20B1-4B3A-B7F8-B3EBCED2AA67}"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378364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92E4EE-20B1-4B3A-B7F8-B3EBCED2AA67}"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7001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92E4EE-20B1-4B3A-B7F8-B3EBCED2AA67}"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1179B-A638-40FA-9225-5E9FA1B37022}" type="slidenum">
              <a:rPr lang="en-US" smtClean="0"/>
              <a:t>‹#›</a:t>
            </a:fld>
            <a:endParaRPr lang="en-US"/>
          </a:p>
        </p:txBody>
      </p:sp>
    </p:spTree>
    <p:extLst>
      <p:ext uri="{BB962C8B-B14F-4D97-AF65-F5344CB8AC3E}">
        <p14:creationId xmlns:p14="http://schemas.microsoft.com/office/powerpoint/2010/main" val="57988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92E4EE-20B1-4B3A-B7F8-B3EBCED2AA67}" type="datetimeFigureOut">
              <a:rPr lang="en-US" smtClean="0"/>
              <a:t>9/28/2021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5A1179B-A638-40FA-9225-5E9FA1B37022}" type="slidenum">
              <a:rPr lang="en-US" smtClean="0"/>
              <a:t>‹#›</a:t>
            </a:fld>
            <a:endParaRPr lang="en-US"/>
          </a:p>
        </p:txBody>
      </p:sp>
    </p:spTree>
    <p:extLst>
      <p:ext uri="{BB962C8B-B14F-4D97-AF65-F5344CB8AC3E}">
        <p14:creationId xmlns:p14="http://schemas.microsoft.com/office/powerpoint/2010/main" val="77763604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D522-47DF-4FAF-A79B-B27E18D98BCA}"/>
              </a:ext>
            </a:extLst>
          </p:cNvPr>
          <p:cNvSpPr>
            <a:spLocks noGrp="1"/>
          </p:cNvSpPr>
          <p:nvPr>
            <p:ph type="ctrTitle"/>
          </p:nvPr>
        </p:nvSpPr>
        <p:spPr>
          <a:xfrm>
            <a:off x="5021527" y="1807105"/>
            <a:ext cx="6132990" cy="1825096"/>
          </a:xfrm>
        </p:spPr>
        <p:txBody>
          <a:bodyPr>
            <a:normAutofit/>
          </a:bodyPr>
          <a:lstStyle/>
          <a:p>
            <a:r>
              <a:rPr lang="en-US" sz="4200" dirty="0"/>
              <a:t>Tampa Hillsborough homeless initiative</a:t>
            </a:r>
          </a:p>
        </p:txBody>
      </p:sp>
      <p:sp>
        <p:nvSpPr>
          <p:cNvPr id="3" name="Subtitle 2">
            <a:extLst>
              <a:ext uri="{FF2B5EF4-FFF2-40B4-BE49-F238E27FC236}">
                <a16:creationId xmlns:a16="http://schemas.microsoft.com/office/drawing/2014/main" id="{A0E62BEF-94E3-4C4F-A145-C76090C6543D}"/>
              </a:ext>
            </a:extLst>
          </p:cNvPr>
          <p:cNvSpPr>
            <a:spLocks noGrp="1"/>
          </p:cNvSpPr>
          <p:nvPr>
            <p:ph type="subTitle" idx="1"/>
          </p:nvPr>
        </p:nvSpPr>
        <p:spPr>
          <a:xfrm>
            <a:off x="5172356" y="4194176"/>
            <a:ext cx="6132990" cy="1158874"/>
          </a:xfrm>
        </p:spPr>
        <p:txBody>
          <a:bodyPr>
            <a:normAutofit/>
          </a:bodyPr>
          <a:lstStyle/>
          <a:p>
            <a:pPr>
              <a:lnSpc>
                <a:spcPct val="100000"/>
              </a:lnSpc>
              <a:spcBef>
                <a:spcPts val="0"/>
              </a:spcBef>
            </a:pPr>
            <a:r>
              <a:rPr lang="en-US" sz="1700" b="1" dirty="0">
                <a:latin typeface="+mj-lt"/>
              </a:rPr>
              <a:t>Antoinette Hayes-Triplett, Chief Executive Officer</a:t>
            </a:r>
          </a:p>
          <a:p>
            <a:pPr>
              <a:lnSpc>
                <a:spcPct val="100000"/>
              </a:lnSpc>
              <a:spcBef>
                <a:spcPts val="0"/>
              </a:spcBef>
            </a:pPr>
            <a:r>
              <a:rPr lang="en-US" sz="1700" b="1" dirty="0">
                <a:latin typeface="+mj-lt"/>
              </a:rPr>
              <a:t>Thursday, September 30, 2021</a:t>
            </a:r>
          </a:p>
        </p:txBody>
      </p:sp>
      <p:pic>
        <p:nvPicPr>
          <p:cNvPr id="5" name="Picture 4" descr="Logo&#10;&#10;Description automatically generated">
            <a:extLst>
              <a:ext uri="{FF2B5EF4-FFF2-40B4-BE49-F238E27FC236}">
                <a16:creationId xmlns:a16="http://schemas.microsoft.com/office/drawing/2014/main" id="{D8614413-A09F-42E7-9423-668C23D44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892673"/>
            <a:ext cx="3959916" cy="3425328"/>
          </a:xfrm>
          <a:prstGeom prst="rect">
            <a:avLst/>
          </a:prstGeom>
        </p:spPr>
      </p:pic>
    </p:spTree>
    <p:extLst>
      <p:ext uri="{BB962C8B-B14F-4D97-AF65-F5344CB8AC3E}">
        <p14:creationId xmlns:p14="http://schemas.microsoft.com/office/powerpoint/2010/main" val="192593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04AFC-886A-4CA4-9896-1BEB1161AA0F}"/>
              </a:ext>
            </a:extLst>
          </p:cNvPr>
          <p:cNvSpPr>
            <a:spLocks noGrp="1"/>
          </p:cNvSpPr>
          <p:nvPr>
            <p:ph idx="1"/>
          </p:nvPr>
        </p:nvSpPr>
        <p:spPr>
          <a:xfrm>
            <a:off x="228601" y="2678430"/>
            <a:ext cx="11734800" cy="1501140"/>
          </a:xfrm>
        </p:spPr>
        <p:txBody>
          <a:bodyPr>
            <a:noAutofit/>
          </a:bodyPr>
          <a:lstStyle/>
          <a:p>
            <a:pPr marL="0" indent="0" algn="ctr">
              <a:buNone/>
            </a:pPr>
            <a:r>
              <a:rPr lang="en-US" sz="20000" b="1" dirty="0">
                <a:latin typeface="Abadi" panose="020B0604020104020204" pitchFamily="34" charset="0"/>
              </a:rPr>
              <a:t>HOUSING!</a:t>
            </a:r>
          </a:p>
        </p:txBody>
      </p:sp>
    </p:spTree>
    <p:extLst>
      <p:ext uri="{BB962C8B-B14F-4D97-AF65-F5344CB8AC3E}">
        <p14:creationId xmlns:p14="http://schemas.microsoft.com/office/powerpoint/2010/main" val="242161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E2C0-8A91-464C-B9CC-F101EFB68EDC}"/>
              </a:ext>
            </a:extLst>
          </p:cNvPr>
          <p:cNvSpPr>
            <a:spLocks noGrp="1"/>
          </p:cNvSpPr>
          <p:nvPr>
            <p:ph type="title"/>
          </p:nvPr>
        </p:nvSpPr>
        <p:spPr/>
        <p:txBody>
          <a:bodyPr>
            <a:normAutofit fontScale="90000"/>
          </a:bodyPr>
          <a:lstStyle/>
          <a:p>
            <a:r>
              <a:rPr lang="en-US" b="1" u="sng" cap="none" dirty="0">
                <a:solidFill>
                  <a:srgbClr val="C00000"/>
                </a:solidFill>
              </a:rPr>
              <a:t>Addressing The Housing</a:t>
            </a:r>
            <a:r>
              <a:rPr lang="en-US" b="1" u="sng" dirty="0">
                <a:solidFill>
                  <a:srgbClr val="C00000"/>
                </a:solidFill>
              </a:rPr>
              <a:t> </a:t>
            </a:r>
            <a:r>
              <a:rPr lang="en-US" b="1" u="sng" dirty="0" err="1">
                <a:solidFill>
                  <a:srgbClr val="C00000"/>
                </a:solidFill>
              </a:rPr>
              <a:t>g.a.p</a:t>
            </a:r>
            <a:r>
              <a:rPr lang="en-US" b="1" u="sng" dirty="0">
                <a:solidFill>
                  <a:srgbClr val="C00000"/>
                </a:solidFill>
              </a:rPr>
              <a:t>.: </a:t>
            </a:r>
            <a:r>
              <a:rPr lang="en-US" b="1" u="sng" cap="none" dirty="0">
                <a:solidFill>
                  <a:srgbClr val="C00000"/>
                </a:solidFill>
              </a:rPr>
              <a:t>Gentrification, Affordable Housing &amp; Preservation</a:t>
            </a:r>
            <a:endParaRPr lang="en-US" b="1" u="sng" dirty="0">
              <a:solidFill>
                <a:srgbClr val="C00000"/>
              </a:solidFill>
            </a:endParaRPr>
          </a:p>
        </p:txBody>
      </p:sp>
      <p:sp>
        <p:nvSpPr>
          <p:cNvPr id="3" name="Content Placeholder 2">
            <a:extLst>
              <a:ext uri="{FF2B5EF4-FFF2-40B4-BE49-F238E27FC236}">
                <a16:creationId xmlns:a16="http://schemas.microsoft.com/office/drawing/2014/main" id="{66E75943-6496-4D1F-BCE4-978EFA083EDC}"/>
              </a:ext>
            </a:extLst>
          </p:cNvPr>
          <p:cNvSpPr>
            <a:spLocks noGrp="1"/>
          </p:cNvSpPr>
          <p:nvPr>
            <p:ph idx="1"/>
          </p:nvPr>
        </p:nvSpPr>
        <p:spPr>
          <a:xfrm>
            <a:off x="685800" y="2194561"/>
            <a:ext cx="10820400" cy="3977640"/>
          </a:xfrm>
        </p:spPr>
        <p:txBody>
          <a:bodyPr>
            <a:normAutofit fontScale="85000" lnSpcReduction="20000"/>
          </a:bodyPr>
          <a:lstStyle/>
          <a:p>
            <a:r>
              <a:rPr lang="en-US" sz="2600" b="1" u="sng" dirty="0">
                <a:latin typeface="Abadi" panose="020B0604020104020204" pitchFamily="34" charset="0"/>
              </a:rPr>
              <a:t>Gentrification:</a:t>
            </a:r>
            <a:r>
              <a:rPr lang="en-US" sz="2600" dirty="0">
                <a:latin typeface="Abadi" panose="020B0604020104020204" pitchFamily="34" charset="0"/>
              </a:rPr>
              <a:t>  Gentrification is the process whereby the character of a poor urban area is changed by wealthier people moving in, improving housing, and attracting new businesses, typically displacing current inhabitants in the process.</a:t>
            </a:r>
          </a:p>
          <a:p>
            <a:pPr marL="0" indent="0">
              <a:buNone/>
            </a:pPr>
            <a:endParaRPr lang="en-US" sz="2600" dirty="0">
              <a:latin typeface="Abadi" panose="020B0604020104020204" pitchFamily="34" charset="0"/>
            </a:endParaRPr>
          </a:p>
          <a:p>
            <a:r>
              <a:rPr lang="en-US" sz="2600" b="1" u="sng" dirty="0">
                <a:latin typeface="Abadi" panose="020B0604020104020204" pitchFamily="34" charset="0"/>
              </a:rPr>
              <a:t>Affordable Housing:</a:t>
            </a:r>
            <a:r>
              <a:rPr lang="en-US" sz="2600" b="1" dirty="0">
                <a:latin typeface="Abadi" panose="020B0604020104020204" pitchFamily="34" charset="0"/>
              </a:rPr>
              <a:t>  </a:t>
            </a:r>
            <a:r>
              <a:rPr lang="en-US" sz="2600" dirty="0">
                <a:latin typeface="Abadi" panose="020B0604020104020204" pitchFamily="34" charset="0"/>
              </a:rPr>
              <a:t>Affordable housing is housing that is appropriate for the needs of a range of very low to moderate income households and priced so that these households are also able to meet other basic living costs such as food, clothing, transport, medical care and education.</a:t>
            </a:r>
          </a:p>
          <a:p>
            <a:pPr marL="0" indent="0">
              <a:buNone/>
            </a:pPr>
            <a:endParaRPr lang="en-US" sz="2600" dirty="0">
              <a:latin typeface="Abadi" panose="020B0604020104020204" pitchFamily="34" charset="0"/>
            </a:endParaRPr>
          </a:p>
          <a:p>
            <a:r>
              <a:rPr lang="en-US" sz="2600" b="1" u="sng" dirty="0">
                <a:latin typeface="Abadi" panose="020B0604020104020204" pitchFamily="34" charset="0"/>
              </a:rPr>
              <a:t>Preservation of Housing:</a:t>
            </a:r>
            <a:r>
              <a:rPr lang="en-US" sz="2600" b="1" dirty="0">
                <a:latin typeface="Abadi" panose="020B0604020104020204" pitchFamily="34" charset="0"/>
              </a:rPr>
              <a:t>  </a:t>
            </a:r>
            <a:r>
              <a:rPr lang="en-US" sz="2600" dirty="0">
                <a:latin typeface="Abadi" panose="020B0604020104020204" pitchFamily="34" charset="0"/>
              </a:rPr>
              <a:t>Preservation refers to retaining existing affordable housing, whether subsidized or market-rate, and protecting its affordability for current and future tenants. Affordable housing preservation is essential to meeting a community's affordable rental housing needs.</a:t>
            </a:r>
          </a:p>
        </p:txBody>
      </p:sp>
    </p:spTree>
    <p:extLst>
      <p:ext uri="{BB962C8B-B14F-4D97-AF65-F5344CB8AC3E}">
        <p14:creationId xmlns:p14="http://schemas.microsoft.com/office/powerpoint/2010/main" val="10350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B72323CB-240C-4916-9560-BF1FDDB2FE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48" t="5459" r="5391" b="7406"/>
          <a:stretch/>
        </p:blipFill>
        <p:spPr>
          <a:xfrm>
            <a:off x="411546" y="1457672"/>
            <a:ext cx="11519338" cy="5230521"/>
          </a:xfrm>
        </p:spPr>
      </p:pic>
      <p:sp>
        <p:nvSpPr>
          <p:cNvPr id="6" name="Rectangle 5">
            <a:extLst>
              <a:ext uri="{FF2B5EF4-FFF2-40B4-BE49-F238E27FC236}">
                <a16:creationId xmlns:a16="http://schemas.microsoft.com/office/drawing/2014/main" id="{EE8EC2A6-F8B1-4AC6-B490-E7EF63DB8D7C}"/>
              </a:ext>
            </a:extLst>
          </p:cNvPr>
          <p:cNvSpPr/>
          <p:nvPr/>
        </p:nvSpPr>
        <p:spPr>
          <a:xfrm>
            <a:off x="5372101" y="501134"/>
            <a:ext cx="6010274" cy="584775"/>
          </a:xfrm>
          <a:prstGeom prst="rect">
            <a:avLst/>
          </a:prstGeom>
        </p:spPr>
        <p:txBody>
          <a:bodyPr wrap="square">
            <a:spAutoFit/>
          </a:bodyPr>
          <a:lstStyle/>
          <a:p>
            <a:pPr algn="r"/>
            <a:r>
              <a:rPr lang="en-US" sz="3200" b="1" u="sng" dirty="0">
                <a:solidFill>
                  <a:srgbClr val="C00000"/>
                </a:solidFill>
                <a:latin typeface="+mj-lt"/>
              </a:rPr>
              <a:t>What is Low-Income??</a:t>
            </a:r>
            <a:endParaRPr lang="en-US" sz="3200" b="1" dirty="0">
              <a:latin typeface="+mj-lt"/>
            </a:endParaRPr>
          </a:p>
        </p:txBody>
      </p:sp>
    </p:spTree>
    <p:extLst>
      <p:ext uri="{BB962C8B-B14F-4D97-AF65-F5344CB8AC3E}">
        <p14:creationId xmlns:p14="http://schemas.microsoft.com/office/powerpoint/2010/main" val="346501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E2C0-8A91-464C-B9CC-F101EFB68EDC}"/>
              </a:ext>
            </a:extLst>
          </p:cNvPr>
          <p:cNvSpPr>
            <a:spLocks noGrp="1"/>
          </p:cNvSpPr>
          <p:nvPr>
            <p:ph type="title"/>
          </p:nvPr>
        </p:nvSpPr>
        <p:spPr/>
        <p:txBody>
          <a:bodyPr>
            <a:normAutofit/>
          </a:bodyPr>
          <a:lstStyle/>
          <a:p>
            <a:r>
              <a:rPr lang="en-US" sz="3200" b="1" u="sng" cap="none" dirty="0">
                <a:solidFill>
                  <a:srgbClr val="C00000"/>
                </a:solidFill>
              </a:rPr>
              <a:t>Poverty Simulation</a:t>
            </a:r>
            <a:endParaRPr lang="en-US" sz="3200" b="1" u="sng" cap="none" dirty="0"/>
          </a:p>
        </p:txBody>
      </p:sp>
      <p:sp>
        <p:nvSpPr>
          <p:cNvPr id="3" name="Content Placeholder 2">
            <a:extLst>
              <a:ext uri="{FF2B5EF4-FFF2-40B4-BE49-F238E27FC236}">
                <a16:creationId xmlns:a16="http://schemas.microsoft.com/office/drawing/2014/main" id="{66E75943-6496-4D1F-BCE4-978EFA083EDC}"/>
              </a:ext>
            </a:extLst>
          </p:cNvPr>
          <p:cNvSpPr>
            <a:spLocks noGrp="1"/>
          </p:cNvSpPr>
          <p:nvPr>
            <p:ph idx="1"/>
          </p:nvPr>
        </p:nvSpPr>
        <p:spPr/>
        <p:txBody>
          <a:bodyPr/>
          <a:lstStyle/>
          <a:p>
            <a:r>
              <a:rPr lang="en-US" sz="2800" dirty="0"/>
              <a:t>How much is minimum wage?</a:t>
            </a:r>
          </a:p>
          <a:p>
            <a:r>
              <a:rPr lang="en-US" sz="2800" dirty="0"/>
              <a:t>What is the average rent for a one-bedroom apartment?</a:t>
            </a:r>
          </a:p>
          <a:p>
            <a:r>
              <a:rPr lang="en-US" sz="2800" dirty="0"/>
              <a:t>Let’s consider other expenses:</a:t>
            </a:r>
          </a:p>
          <a:p>
            <a:pPr lvl="1"/>
            <a:r>
              <a:rPr lang="en-US" sz="2800" dirty="0"/>
              <a:t>Utilities</a:t>
            </a:r>
          </a:p>
          <a:p>
            <a:pPr lvl="1"/>
            <a:r>
              <a:rPr lang="en-US" sz="2800" dirty="0"/>
              <a:t>Transportation (Car payment, Insurance, Gas)</a:t>
            </a:r>
          </a:p>
          <a:p>
            <a:pPr lvl="1"/>
            <a:r>
              <a:rPr lang="en-US" sz="2800" dirty="0"/>
              <a:t>Groceries</a:t>
            </a:r>
          </a:p>
          <a:p>
            <a:pPr lvl="1"/>
            <a:r>
              <a:rPr lang="en-US" sz="2800" dirty="0"/>
              <a:t>Personal Care Items</a:t>
            </a:r>
          </a:p>
          <a:p>
            <a:pPr lvl="1"/>
            <a:endParaRPr lang="en-US" dirty="0"/>
          </a:p>
        </p:txBody>
      </p:sp>
    </p:spTree>
    <p:extLst>
      <p:ext uri="{BB962C8B-B14F-4D97-AF65-F5344CB8AC3E}">
        <p14:creationId xmlns:p14="http://schemas.microsoft.com/office/powerpoint/2010/main" val="8303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FF00-C05B-4430-88AC-EA30DBBD3B9B}"/>
              </a:ext>
            </a:extLst>
          </p:cNvPr>
          <p:cNvSpPr>
            <a:spLocks noGrp="1"/>
          </p:cNvSpPr>
          <p:nvPr>
            <p:ph type="title"/>
          </p:nvPr>
        </p:nvSpPr>
        <p:spPr/>
        <p:txBody>
          <a:bodyPr>
            <a:normAutofit/>
          </a:bodyPr>
          <a:lstStyle/>
          <a:p>
            <a:r>
              <a:rPr lang="en-US" sz="3200" b="1" u="sng" cap="none" dirty="0">
                <a:solidFill>
                  <a:srgbClr val="C00000"/>
                </a:solidFill>
              </a:rPr>
              <a:t>Poverty Simulation</a:t>
            </a:r>
            <a:endParaRPr lang="en-US" sz="3200" b="1" u="sng" dirty="0"/>
          </a:p>
        </p:txBody>
      </p:sp>
      <p:sp>
        <p:nvSpPr>
          <p:cNvPr id="3" name="Content Placeholder 2">
            <a:extLst>
              <a:ext uri="{FF2B5EF4-FFF2-40B4-BE49-F238E27FC236}">
                <a16:creationId xmlns:a16="http://schemas.microsoft.com/office/drawing/2014/main" id="{3B62B64B-D0F8-4709-A8E2-9442818668D0}"/>
              </a:ext>
            </a:extLst>
          </p:cNvPr>
          <p:cNvSpPr>
            <a:spLocks noGrp="1"/>
          </p:cNvSpPr>
          <p:nvPr>
            <p:ph idx="1"/>
          </p:nvPr>
        </p:nvSpPr>
        <p:spPr>
          <a:xfrm>
            <a:off x="685800" y="1838326"/>
            <a:ext cx="10820400" cy="4380360"/>
          </a:xfrm>
        </p:spPr>
        <p:txBody>
          <a:bodyPr/>
          <a:lstStyle/>
          <a:p>
            <a:r>
              <a:rPr lang="en-US" sz="2400" dirty="0"/>
              <a:t>How much is minimum wage? </a:t>
            </a:r>
            <a:r>
              <a:rPr lang="en-US" sz="2400" b="1" dirty="0"/>
              <a:t>$10/hour</a:t>
            </a:r>
          </a:p>
          <a:p>
            <a:pPr lvl="1"/>
            <a:r>
              <a:rPr lang="en-US" sz="2400" dirty="0"/>
              <a:t>$10/</a:t>
            </a:r>
            <a:r>
              <a:rPr lang="en-US" sz="2400" dirty="0" err="1"/>
              <a:t>hr</a:t>
            </a:r>
            <a:r>
              <a:rPr lang="en-US" sz="2400" dirty="0"/>
              <a:t> X 40/week X 4 weeks = $1600/month income before taxes</a:t>
            </a:r>
            <a:endParaRPr lang="en-US" sz="2400" b="1" dirty="0"/>
          </a:p>
          <a:p>
            <a:r>
              <a:rPr lang="en-US" sz="2400" dirty="0"/>
              <a:t>What is the average rent for a one-bedroom apartment? </a:t>
            </a:r>
            <a:r>
              <a:rPr lang="en-US" sz="2400" b="1" dirty="0"/>
              <a:t>$1,647</a:t>
            </a:r>
          </a:p>
          <a:p>
            <a:r>
              <a:rPr lang="en-US" sz="2400" dirty="0"/>
              <a:t>Let’s consider other expenses:</a:t>
            </a:r>
          </a:p>
          <a:p>
            <a:pPr lvl="1"/>
            <a:r>
              <a:rPr lang="en-US" sz="2400" dirty="0"/>
              <a:t>Utilities? </a:t>
            </a:r>
            <a:r>
              <a:rPr lang="en-US" sz="2400" b="1" dirty="0"/>
              <a:t>$150</a:t>
            </a:r>
          </a:p>
          <a:p>
            <a:pPr lvl="1"/>
            <a:r>
              <a:rPr lang="en-US" sz="2400" dirty="0"/>
              <a:t>Transportation (Car payment, Insurance, Gas)? </a:t>
            </a:r>
            <a:r>
              <a:rPr lang="en-US" sz="2400" b="1" dirty="0"/>
              <a:t>$200</a:t>
            </a:r>
          </a:p>
          <a:p>
            <a:pPr lvl="1"/>
            <a:r>
              <a:rPr lang="en-US" sz="2400" dirty="0"/>
              <a:t>Groceries? </a:t>
            </a:r>
            <a:r>
              <a:rPr lang="en-US" sz="2400" b="1" dirty="0"/>
              <a:t>$180</a:t>
            </a:r>
          </a:p>
          <a:p>
            <a:pPr lvl="1"/>
            <a:r>
              <a:rPr lang="en-US" sz="2400" dirty="0"/>
              <a:t>Personal Care Items </a:t>
            </a:r>
            <a:r>
              <a:rPr lang="en-US" sz="2400" b="1" dirty="0"/>
              <a:t>$75</a:t>
            </a:r>
          </a:p>
          <a:p>
            <a:pPr marL="457200" lvl="1" indent="0">
              <a:buNone/>
            </a:pPr>
            <a:endParaRPr lang="en-US" b="1" dirty="0"/>
          </a:p>
          <a:p>
            <a:pPr marL="457200" lvl="1" indent="0" algn="ctr">
              <a:buNone/>
            </a:pPr>
            <a:r>
              <a:rPr lang="en-US" b="1" i="1" dirty="0">
                <a:solidFill>
                  <a:srgbClr val="C00000"/>
                </a:solidFill>
              </a:rPr>
              <a:t>No internet, cable, clothes, cell phones, restaurants, entertainment, education, medical expenses</a:t>
            </a:r>
          </a:p>
          <a:p>
            <a:endParaRPr lang="en-US" dirty="0"/>
          </a:p>
        </p:txBody>
      </p:sp>
    </p:spTree>
    <p:extLst>
      <p:ext uri="{BB962C8B-B14F-4D97-AF65-F5344CB8AC3E}">
        <p14:creationId xmlns:p14="http://schemas.microsoft.com/office/powerpoint/2010/main" val="287481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8CBBE-0E46-4D77-A0CD-23C76AA525B2}"/>
              </a:ext>
            </a:extLst>
          </p:cNvPr>
          <p:cNvSpPr txBox="1"/>
          <p:nvPr/>
        </p:nvSpPr>
        <p:spPr>
          <a:xfrm>
            <a:off x="333375" y="1490560"/>
            <a:ext cx="11601450" cy="5355312"/>
          </a:xfrm>
          <a:prstGeom prst="rect">
            <a:avLst/>
          </a:prstGeom>
          <a:noFill/>
        </p:spPr>
        <p:txBody>
          <a:bodyPr wrap="square" rtlCol="0">
            <a:spAutoFit/>
          </a:bodyPr>
          <a:lstStyle/>
          <a:p>
            <a:pPr algn="just"/>
            <a:r>
              <a:rPr lang="en-US" b="1" dirty="0">
                <a:solidFill>
                  <a:srgbClr val="CE1141"/>
                </a:solidFill>
                <a:latin typeface="Abadi" panose="020B0604020104020204" pitchFamily="34" charset="0"/>
              </a:rPr>
              <a:t>With seed money from the Board of County Commissioners (Lead by Commissioner Overman and former Commissioner Murman…</a:t>
            </a:r>
          </a:p>
          <a:p>
            <a:pPr algn="just"/>
            <a:endParaRPr lang="en-US" b="1" dirty="0">
              <a:solidFill>
                <a:srgbClr val="CE1141"/>
              </a:solidFill>
              <a:latin typeface="Abadi" panose="020B0604020104020204" pitchFamily="34" charset="0"/>
            </a:endParaRPr>
          </a:p>
          <a:p>
            <a:pPr algn="just"/>
            <a:r>
              <a:rPr lang="en-US" b="1" dirty="0">
                <a:solidFill>
                  <a:srgbClr val="CE1141"/>
                </a:solidFill>
                <a:latin typeface="Abadi" panose="020B0604020104020204" pitchFamily="34" charset="0"/>
              </a:rPr>
              <a:t>560 In 560: The Tampa/Hillsborough County Continuum of Care’s plan to address unsheltered homelessness and some of the top causes of homelessness by providing housing opportunities to 560 people in 560 days, beginning June 2019 through December 2020.</a:t>
            </a:r>
            <a:endParaRPr lang="en-US" dirty="0">
              <a:solidFill>
                <a:srgbClr val="CE1141"/>
              </a:solidFill>
              <a:latin typeface="Abadi" panose="020B0604020104020204" pitchFamily="34" charset="0"/>
            </a:endParaRPr>
          </a:p>
          <a:p>
            <a:pPr algn="just"/>
            <a:r>
              <a:rPr lang="en-US" dirty="0">
                <a:latin typeface="Abadi" panose="020B0604020104020204" pitchFamily="34" charset="0"/>
              </a:rPr>
              <a:t> </a:t>
            </a:r>
          </a:p>
          <a:p>
            <a:pPr lvl="0" algn="just"/>
            <a:r>
              <a:rPr lang="en-US" b="1" dirty="0">
                <a:latin typeface="Abadi" panose="020B0604020104020204" pitchFamily="34" charset="0"/>
              </a:rPr>
              <a:t>1.  Hillsborough County Expungement Clinics:</a:t>
            </a:r>
            <a:r>
              <a:rPr lang="en-US" dirty="0">
                <a:latin typeface="Abadi" panose="020B0604020104020204" pitchFamily="34" charset="0"/>
              </a:rPr>
              <a:t> Clinics that offer county residents who have been charged with a crime the opportunity to have one criminal record sealed or expunged, provided that the charge didn’t result in a criminal conviction (complying with Florida law). The expungement of a charge improves residents’ opportunities for housing, employment and education.</a:t>
            </a:r>
          </a:p>
          <a:p>
            <a:pPr algn="just"/>
            <a:r>
              <a:rPr lang="en-US" dirty="0">
                <a:latin typeface="Abadi" panose="020B0604020104020204" pitchFamily="34" charset="0"/>
              </a:rPr>
              <a:t> </a:t>
            </a:r>
          </a:p>
          <a:p>
            <a:pPr lvl="0" algn="just"/>
            <a:r>
              <a:rPr lang="en-US" b="1" dirty="0">
                <a:latin typeface="Abadi" panose="020B0604020104020204" pitchFamily="34" charset="0"/>
              </a:rPr>
              <a:t>2.  Second Chance/Re-Entry Job Fairs:</a:t>
            </a:r>
            <a:r>
              <a:rPr lang="en-US" dirty="0">
                <a:latin typeface="Abadi" panose="020B0604020104020204" pitchFamily="34" charset="0"/>
              </a:rPr>
              <a:t> An opportunity for residents of Hillsborough County with a criminal record to re-enter the job force. It will remove barriers for employment and housing by assisting ex-offenders who are ready to return to the job market make connections with potential employers and improve their interview skills.</a:t>
            </a:r>
          </a:p>
          <a:p>
            <a:pPr algn="just"/>
            <a:r>
              <a:rPr lang="en-US" b="1" dirty="0">
                <a:latin typeface="Abadi" panose="020B0604020104020204" pitchFamily="34" charset="0"/>
              </a:rPr>
              <a:t> </a:t>
            </a:r>
            <a:endParaRPr lang="en-US" dirty="0">
              <a:latin typeface="Abadi" panose="020B0604020104020204" pitchFamily="34" charset="0"/>
            </a:endParaRPr>
          </a:p>
          <a:p>
            <a:pPr lvl="0" algn="just"/>
            <a:r>
              <a:rPr lang="en-US" b="1" dirty="0">
                <a:latin typeface="Abadi" panose="020B0604020104020204" pitchFamily="34" charset="0"/>
              </a:rPr>
              <a:t>3.  Hot Spot Mobile Outreach (HSMO):</a:t>
            </a:r>
            <a:r>
              <a:rPr lang="en-US" dirty="0">
                <a:latin typeface="Abadi" panose="020B0604020104020204" pitchFamily="34" charset="0"/>
              </a:rPr>
              <a:t> Addresses the issue of unsheltered homelessness within several “hotspots” that are experiencing high rates of homelessness throughout Hillsborough County. HSMO will be housing-centered. Mobile command centers will be established and remain at the hot spot locations for up to 30 days. </a:t>
            </a:r>
          </a:p>
        </p:txBody>
      </p:sp>
      <p:sp>
        <p:nvSpPr>
          <p:cNvPr id="4" name="TextBox 3">
            <a:extLst>
              <a:ext uri="{FF2B5EF4-FFF2-40B4-BE49-F238E27FC236}">
                <a16:creationId xmlns:a16="http://schemas.microsoft.com/office/drawing/2014/main" id="{2DAEDE73-53B4-4C5A-839C-3B7E694D93A1}"/>
              </a:ext>
            </a:extLst>
          </p:cNvPr>
          <p:cNvSpPr txBox="1"/>
          <p:nvPr/>
        </p:nvSpPr>
        <p:spPr>
          <a:xfrm>
            <a:off x="6248400" y="212927"/>
            <a:ext cx="5800725" cy="1077218"/>
          </a:xfrm>
          <a:prstGeom prst="rect">
            <a:avLst/>
          </a:prstGeom>
          <a:noFill/>
        </p:spPr>
        <p:txBody>
          <a:bodyPr wrap="square" rtlCol="0">
            <a:spAutoFit/>
          </a:bodyPr>
          <a:lstStyle/>
          <a:p>
            <a:pPr algn="r"/>
            <a:r>
              <a:rPr lang="en-US" sz="3200" b="1" u="sng" dirty="0">
                <a:solidFill>
                  <a:srgbClr val="C00000"/>
                </a:solidFill>
                <a:latin typeface="+mj-lt"/>
              </a:rPr>
              <a:t>560 In 560 Strategic Plan On Homelessness</a:t>
            </a:r>
            <a:endParaRPr lang="en-US" sz="3200" dirty="0">
              <a:latin typeface="+mj-lt"/>
            </a:endParaRPr>
          </a:p>
        </p:txBody>
      </p:sp>
    </p:spTree>
    <p:extLst>
      <p:ext uri="{BB962C8B-B14F-4D97-AF65-F5344CB8AC3E}">
        <p14:creationId xmlns:p14="http://schemas.microsoft.com/office/powerpoint/2010/main" val="13753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32C39-1E2D-4153-8E36-0268E5D26751}"/>
              </a:ext>
            </a:extLst>
          </p:cNvPr>
          <p:cNvSpPr>
            <a:spLocks noGrp="1"/>
          </p:cNvSpPr>
          <p:nvPr>
            <p:ph idx="1"/>
          </p:nvPr>
        </p:nvSpPr>
        <p:spPr>
          <a:xfrm>
            <a:off x="781050" y="1905001"/>
            <a:ext cx="10820400" cy="3810000"/>
          </a:xfrm>
        </p:spPr>
        <p:txBody>
          <a:bodyPr>
            <a:noAutofit/>
          </a:bodyPr>
          <a:lstStyle/>
          <a:p>
            <a:pPr marL="0" lvl="0" indent="0" algn="just">
              <a:lnSpc>
                <a:spcPct val="100000"/>
              </a:lnSpc>
              <a:spcBef>
                <a:spcPts val="0"/>
              </a:spcBef>
              <a:buNone/>
            </a:pPr>
            <a:r>
              <a:rPr lang="en-US" sz="1800" b="1" dirty="0">
                <a:latin typeface="Abadi" panose="020B0604020104020204" pitchFamily="34" charset="0"/>
              </a:rPr>
              <a:t>4.  Rapid Exit from Shelters:</a:t>
            </a:r>
            <a:r>
              <a:rPr lang="en-US" sz="1800" dirty="0">
                <a:latin typeface="Abadi" panose="020B0604020104020204" pitchFamily="34" charset="0"/>
              </a:rPr>
              <a:t> THHI’s effort, over the last three years, has been to increase the number of Rapid Re-housing Program vouchers in our community by partnering with bridge-housing/emergency shelter providers. The rapid rehousing vouchers allow the providers to develop housing plans upon shelter entry and work to rapidly house individuals and families as soon as possible. </a:t>
            </a:r>
          </a:p>
          <a:p>
            <a:pPr marL="0" indent="0" algn="just">
              <a:lnSpc>
                <a:spcPct val="100000"/>
              </a:lnSpc>
              <a:spcBef>
                <a:spcPts val="0"/>
              </a:spcBef>
              <a:buNone/>
            </a:pPr>
            <a:r>
              <a:rPr lang="en-US" sz="1800" b="1" dirty="0">
                <a:latin typeface="Abadi" panose="020B0604020104020204" pitchFamily="34" charset="0"/>
              </a:rPr>
              <a:t> </a:t>
            </a:r>
            <a:endParaRPr lang="en-US" sz="1800" dirty="0">
              <a:latin typeface="Abadi" panose="020B0604020104020204" pitchFamily="34" charset="0"/>
            </a:endParaRPr>
          </a:p>
          <a:p>
            <a:pPr marL="0" lvl="0" indent="0" algn="just">
              <a:lnSpc>
                <a:spcPct val="100000"/>
              </a:lnSpc>
              <a:spcBef>
                <a:spcPts val="0"/>
              </a:spcBef>
              <a:buNone/>
            </a:pPr>
            <a:r>
              <a:rPr lang="en-US" sz="1800" b="1" dirty="0">
                <a:latin typeface="Abadi" panose="020B0604020104020204" pitchFamily="34" charset="0"/>
              </a:rPr>
              <a:t>5.  Speed Leasing:</a:t>
            </a:r>
            <a:r>
              <a:rPr lang="en-US" sz="1800" dirty="0">
                <a:latin typeface="Abadi" panose="020B0604020104020204" pitchFamily="34" charset="0"/>
              </a:rPr>
              <a:t> A formalized matchmaking process which provides financial incentives to landlords who rent to residents that are experiencing housing barriers.</a:t>
            </a:r>
          </a:p>
          <a:p>
            <a:pPr marL="0" indent="0" algn="just">
              <a:lnSpc>
                <a:spcPct val="100000"/>
              </a:lnSpc>
              <a:spcBef>
                <a:spcPts val="0"/>
              </a:spcBef>
              <a:buNone/>
            </a:pPr>
            <a:r>
              <a:rPr lang="en-US" sz="1800" dirty="0">
                <a:latin typeface="Abadi" panose="020B0604020104020204" pitchFamily="34" charset="0"/>
              </a:rPr>
              <a:t> </a:t>
            </a:r>
          </a:p>
          <a:p>
            <a:pPr marL="0" lvl="0" indent="0" algn="just">
              <a:lnSpc>
                <a:spcPct val="100000"/>
              </a:lnSpc>
              <a:spcBef>
                <a:spcPts val="0"/>
              </a:spcBef>
              <a:buNone/>
            </a:pPr>
            <a:r>
              <a:rPr lang="en-US" sz="1800" b="1" dirty="0">
                <a:latin typeface="Abadi" panose="020B0604020104020204" pitchFamily="34" charset="0"/>
              </a:rPr>
              <a:t>6. Operation: REVEILLE:</a:t>
            </a:r>
            <a:r>
              <a:rPr lang="en-US" sz="1800" dirty="0">
                <a:latin typeface="Abadi" panose="020B0604020104020204" pitchFamily="34" charset="0"/>
              </a:rPr>
              <a:t> A housing-first initiative aimed at rapidly re-housing Veterans experiencing homelessness and developing a system of care to ensure that a Veteran never sleeps on the streets again.</a:t>
            </a:r>
          </a:p>
          <a:p>
            <a:pPr marL="0" indent="0" algn="just">
              <a:lnSpc>
                <a:spcPct val="100000"/>
              </a:lnSpc>
              <a:spcBef>
                <a:spcPts val="0"/>
              </a:spcBef>
              <a:buNone/>
            </a:pPr>
            <a:r>
              <a:rPr lang="en-US" sz="1800" b="1" dirty="0">
                <a:latin typeface="Abadi" panose="020B0604020104020204" pitchFamily="34" charset="0"/>
              </a:rPr>
              <a:t> </a:t>
            </a:r>
            <a:endParaRPr lang="en-US" sz="1800" dirty="0">
              <a:latin typeface="Abadi" panose="020B0604020104020204" pitchFamily="34" charset="0"/>
            </a:endParaRPr>
          </a:p>
          <a:p>
            <a:pPr marL="0" lvl="0" indent="0" algn="just">
              <a:lnSpc>
                <a:spcPct val="100000"/>
              </a:lnSpc>
              <a:spcBef>
                <a:spcPts val="0"/>
              </a:spcBef>
              <a:buNone/>
            </a:pPr>
            <a:r>
              <a:rPr lang="en-US" sz="1800" b="1" dirty="0">
                <a:latin typeface="Abadi" panose="020B0604020104020204" pitchFamily="34" charset="0"/>
              </a:rPr>
              <a:t>7.  Housing is Healthcare:</a:t>
            </a:r>
            <a:r>
              <a:rPr lang="en-US" sz="1800" dirty="0">
                <a:latin typeface="Abadi" panose="020B0604020104020204" pitchFamily="34" charset="0"/>
              </a:rPr>
              <a:t> An effort to streamline the treatment process for participants and to increase the number of housing vouchers in our community.</a:t>
            </a:r>
            <a:endParaRPr lang="en-US" sz="1800" dirty="0"/>
          </a:p>
        </p:txBody>
      </p:sp>
      <p:sp>
        <p:nvSpPr>
          <p:cNvPr id="4" name="TextBox 3">
            <a:extLst>
              <a:ext uri="{FF2B5EF4-FFF2-40B4-BE49-F238E27FC236}">
                <a16:creationId xmlns:a16="http://schemas.microsoft.com/office/drawing/2014/main" id="{507070CF-1582-40CB-BE8A-43ABFD896ABF}"/>
              </a:ext>
            </a:extLst>
          </p:cNvPr>
          <p:cNvSpPr txBox="1"/>
          <p:nvPr/>
        </p:nvSpPr>
        <p:spPr>
          <a:xfrm>
            <a:off x="5857875" y="604390"/>
            <a:ext cx="6219825" cy="1077218"/>
          </a:xfrm>
          <a:prstGeom prst="rect">
            <a:avLst/>
          </a:prstGeom>
          <a:noFill/>
        </p:spPr>
        <p:txBody>
          <a:bodyPr wrap="square" rtlCol="0">
            <a:spAutoFit/>
          </a:bodyPr>
          <a:lstStyle/>
          <a:p>
            <a:pPr algn="r"/>
            <a:r>
              <a:rPr lang="en-US" sz="3200" b="1" u="sng" dirty="0">
                <a:solidFill>
                  <a:srgbClr val="C00000"/>
                </a:solidFill>
                <a:latin typeface="+mj-lt"/>
              </a:rPr>
              <a:t>560 In 560 Strategic Plan On Homelessness</a:t>
            </a:r>
            <a:endParaRPr lang="en-US" sz="3200" dirty="0">
              <a:latin typeface="+mj-lt"/>
            </a:endParaRPr>
          </a:p>
        </p:txBody>
      </p:sp>
    </p:spTree>
    <p:extLst>
      <p:ext uri="{BB962C8B-B14F-4D97-AF65-F5344CB8AC3E}">
        <p14:creationId xmlns:p14="http://schemas.microsoft.com/office/powerpoint/2010/main" val="29873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C74A5-0266-4361-A603-6034FDD29F04}"/>
              </a:ext>
            </a:extLst>
          </p:cNvPr>
          <p:cNvSpPr>
            <a:spLocks noGrp="1"/>
          </p:cNvSpPr>
          <p:nvPr>
            <p:ph idx="1"/>
          </p:nvPr>
        </p:nvSpPr>
        <p:spPr>
          <a:xfrm>
            <a:off x="685800" y="1914525"/>
            <a:ext cx="10820400" cy="4599435"/>
          </a:xfrm>
        </p:spPr>
        <p:txBody>
          <a:bodyPr>
            <a:normAutofit/>
          </a:bodyPr>
          <a:lstStyle/>
          <a:p>
            <a:pPr marL="0" lvl="0" indent="0" algn="just">
              <a:lnSpc>
                <a:spcPct val="100000"/>
              </a:lnSpc>
              <a:spcBef>
                <a:spcPts val="0"/>
              </a:spcBef>
              <a:buNone/>
            </a:pPr>
            <a:r>
              <a:rPr lang="en-US" sz="1800" b="1" dirty="0">
                <a:latin typeface="Abadi" panose="020B0604020104020204" pitchFamily="34" charset="0"/>
              </a:rPr>
              <a:t>8.  C.A.S.H. Program:</a:t>
            </a:r>
            <a:r>
              <a:rPr lang="en-US" sz="1800" dirty="0">
                <a:latin typeface="Abadi" panose="020B0604020104020204" pitchFamily="34" charset="0"/>
              </a:rPr>
              <a:t> The Community-wide Affordable Supportive Housing (C.A.S.H.) Program is a method of increasing access to housing for people emerging from homelessness and are unlikely to obtain housing without assistance. The C.A.S.H. Program has four components: Developer Incentive, Risk Mitigation, Set Aside Units, and Rental Gap Incentive.</a:t>
            </a:r>
          </a:p>
          <a:p>
            <a:pPr marL="0" indent="0" algn="just">
              <a:lnSpc>
                <a:spcPct val="100000"/>
              </a:lnSpc>
              <a:spcBef>
                <a:spcPts val="0"/>
              </a:spcBef>
              <a:buNone/>
            </a:pPr>
            <a:endParaRPr lang="en-US" sz="1800" dirty="0">
              <a:latin typeface="Abadi" panose="020B0604020104020204" pitchFamily="34" charset="0"/>
            </a:endParaRPr>
          </a:p>
          <a:p>
            <a:pPr marL="0" lvl="0" indent="0" algn="just">
              <a:lnSpc>
                <a:spcPct val="100000"/>
              </a:lnSpc>
              <a:spcBef>
                <a:spcPts val="0"/>
              </a:spcBef>
              <a:buNone/>
            </a:pPr>
            <a:r>
              <a:rPr lang="en-US" sz="1800" b="1" dirty="0">
                <a:latin typeface="Abadi" panose="020B0604020104020204" pitchFamily="34" charset="0"/>
              </a:rPr>
              <a:t>9. Shared Housing:</a:t>
            </a:r>
            <a:r>
              <a:rPr lang="en-US" sz="1800" dirty="0">
                <a:latin typeface="Abadi" panose="020B0604020104020204" pitchFamily="34" charset="0"/>
              </a:rPr>
              <a:t> A solution to providing immediate housing for single adults experiencing homelessness. Shared Housing will make housing affordable, keep those relationships intact and promote long term housing stability for those that may currently live together in shelters, encampments and parks throughout Hillsborough County.</a:t>
            </a:r>
          </a:p>
          <a:p>
            <a:pPr marL="0" indent="0" algn="just">
              <a:lnSpc>
                <a:spcPct val="100000"/>
              </a:lnSpc>
              <a:spcBef>
                <a:spcPts val="0"/>
              </a:spcBef>
              <a:buNone/>
            </a:pPr>
            <a:endParaRPr lang="en-US" sz="1800" dirty="0">
              <a:latin typeface="Abadi" panose="020B0604020104020204" pitchFamily="34" charset="0"/>
            </a:endParaRPr>
          </a:p>
          <a:p>
            <a:pPr marL="0" lvl="0" indent="0" algn="just">
              <a:lnSpc>
                <a:spcPct val="100000"/>
              </a:lnSpc>
              <a:spcBef>
                <a:spcPts val="0"/>
              </a:spcBef>
              <a:buNone/>
            </a:pPr>
            <a:r>
              <a:rPr lang="en-US" sz="1800" b="1" dirty="0">
                <a:latin typeface="Abadi" panose="020B0604020104020204" pitchFamily="34" charset="0"/>
              </a:rPr>
              <a:t>10. The B.E.A.C.H. House:</a:t>
            </a:r>
            <a:r>
              <a:rPr lang="en-US" sz="1800" dirty="0">
                <a:latin typeface="Abadi" panose="020B0604020104020204" pitchFamily="34" charset="0"/>
              </a:rPr>
              <a:t> The Beginning of the End to Abolish Chronic Homelessness (B.E.A.C.H.) House is an initiative aimed at addressing chronic homelessness in Tampa/Hillsborough County. The B.E.A.C.H. House would provide a friendly and safe living environment for chronically homeless individuals who are the most visible and the most vulnerable in our community and who would never be able to maintain their own living space due to physical or mental disability.</a:t>
            </a:r>
          </a:p>
          <a:p>
            <a:endParaRPr lang="en-US" dirty="0"/>
          </a:p>
        </p:txBody>
      </p:sp>
      <p:sp>
        <p:nvSpPr>
          <p:cNvPr id="4" name="TextBox 3">
            <a:extLst>
              <a:ext uri="{FF2B5EF4-FFF2-40B4-BE49-F238E27FC236}">
                <a16:creationId xmlns:a16="http://schemas.microsoft.com/office/drawing/2014/main" id="{2D4D11D5-5137-4E6D-9FCF-2888C77AB27D}"/>
              </a:ext>
            </a:extLst>
          </p:cNvPr>
          <p:cNvSpPr txBox="1"/>
          <p:nvPr/>
        </p:nvSpPr>
        <p:spPr>
          <a:xfrm>
            <a:off x="5619750" y="574877"/>
            <a:ext cx="6219825" cy="1077218"/>
          </a:xfrm>
          <a:prstGeom prst="rect">
            <a:avLst/>
          </a:prstGeom>
          <a:noFill/>
        </p:spPr>
        <p:txBody>
          <a:bodyPr wrap="square" rtlCol="0">
            <a:spAutoFit/>
          </a:bodyPr>
          <a:lstStyle/>
          <a:p>
            <a:pPr algn="r"/>
            <a:r>
              <a:rPr lang="en-US" sz="3200" b="1" u="sng" dirty="0">
                <a:solidFill>
                  <a:srgbClr val="C00000"/>
                </a:solidFill>
                <a:latin typeface="+mj-lt"/>
              </a:rPr>
              <a:t>560 In 560 Strategic Plan On Homelessness</a:t>
            </a:r>
            <a:endParaRPr lang="en-US" sz="3200" dirty="0">
              <a:latin typeface="+mj-lt"/>
            </a:endParaRPr>
          </a:p>
        </p:txBody>
      </p:sp>
    </p:spTree>
    <p:extLst>
      <p:ext uri="{BB962C8B-B14F-4D97-AF65-F5344CB8AC3E}">
        <p14:creationId xmlns:p14="http://schemas.microsoft.com/office/powerpoint/2010/main" val="218414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D1BE815-57FC-4468-9F18-B518E34DFB13}"/>
              </a:ext>
            </a:extLst>
          </p:cNvPr>
          <p:cNvPicPr>
            <a:picLocks noChangeAspect="1"/>
          </p:cNvPicPr>
          <p:nvPr/>
        </p:nvPicPr>
        <p:blipFill rotWithShape="1">
          <a:blip r:embed="rId2">
            <a:extLst>
              <a:ext uri="{28A0092B-C50C-407E-A947-70E740481C1C}">
                <a14:useLocalDpi xmlns:a14="http://schemas.microsoft.com/office/drawing/2010/main" val="0"/>
              </a:ext>
            </a:extLst>
          </a:blip>
          <a:srcRect l="4964" t="33455" r="13154" b="36640"/>
          <a:stretch/>
        </p:blipFill>
        <p:spPr>
          <a:xfrm>
            <a:off x="0" y="0"/>
            <a:ext cx="12192000" cy="6947338"/>
          </a:xfrm>
          <a:prstGeom prst="rect">
            <a:avLst/>
          </a:prstGeom>
        </p:spPr>
      </p:pic>
    </p:spTree>
    <p:extLst>
      <p:ext uri="{BB962C8B-B14F-4D97-AF65-F5344CB8AC3E}">
        <p14:creationId xmlns:p14="http://schemas.microsoft.com/office/powerpoint/2010/main" val="202772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04AFC-886A-4CA4-9896-1BEB1161AA0F}"/>
              </a:ext>
            </a:extLst>
          </p:cNvPr>
          <p:cNvSpPr>
            <a:spLocks noGrp="1"/>
          </p:cNvSpPr>
          <p:nvPr>
            <p:ph idx="1"/>
          </p:nvPr>
        </p:nvSpPr>
        <p:spPr>
          <a:xfrm>
            <a:off x="228600" y="1419901"/>
            <a:ext cx="11734800" cy="1501140"/>
          </a:xfrm>
        </p:spPr>
        <p:txBody>
          <a:bodyPr>
            <a:noAutofit/>
          </a:bodyPr>
          <a:lstStyle/>
          <a:p>
            <a:pPr marL="0" indent="0" algn="ctr">
              <a:buNone/>
            </a:pPr>
            <a:r>
              <a:rPr lang="en-US" sz="8000" b="1" dirty="0">
                <a:latin typeface="+mj-lt"/>
              </a:rPr>
              <a:t>Thank you! </a:t>
            </a:r>
          </a:p>
          <a:p>
            <a:pPr marL="0" indent="0" algn="ctr">
              <a:buNone/>
            </a:pPr>
            <a:r>
              <a:rPr lang="en-US" sz="8000" b="1" dirty="0">
                <a:latin typeface="+mj-lt"/>
              </a:rPr>
              <a:t>Visit us at: </a:t>
            </a:r>
            <a:r>
              <a:rPr lang="en-US" sz="8000" b="1" dirty="0" err="1">
                <a:latin typeface="+mj-lt"/>
              </a:rPr>
              <a:t>THHI.Org</a:t>
            </a:r>
            <a:endParaRPr lang="en-US" sz="8000" b="1" dirty="0">
              <a:latin typeface="+mj-lt"/>
            </a:endParaRPr>
          </a:p>
        </p:txBody>
      </p:sp>
    </p:spTree>
    <p:extLst>
      <p:ext uri="{BB962C8B-B14F-4D97-AF65-F5344CB8AC3E}">
        <p14:creationId xmlns:p14="http://schemas.microsoft.com/office/powerpoint/2010/main" val="328574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BF36-9EBB-4B65-80F8-9872AB0D9824}"/>
              </a:ext>
            </a:extLst>
          </p:cNvPr>
          <p:cNvSpPr>
            <a:spLocks noGrp="1"/>
          </p:cNvSpPr>
          <p:nvPr>
            <p:ph type="title"/>
          </p:nvPr>
        </p:nvSpPr>
        <p:spPr/>
        <p:txBody>
          <a:bodyPr>
            <a:normAutofit/>
          </a:bodyPr>
          <a:lstStyle/>
          <a:p>
            <a:r>
              <a:rPr lang="en-US" sz="3200" b="1" u="sng" cap="none" dirty="0">
                <a:solidFill>
                  <a:srgbClr val="C00000"/>
                </a:solidFill>
              </a:rPr>
              <a:t>Today’s Discussion </a:t>
            </a:r>
            <a:br>
              <a:rPr lang="en-US" u="sng" cap="none" dirty="0"/>
            </a:br>
            <a:endParaRPr lang="en-US" dirty="0"/>
          </a:p>
        </p:txBody>
      </p:sp>
      <p:sp>
        <p:nvSpPr>
          <p:cNvPr id="3" name="Content Placeholder 2">
            <a:extLst>
              <a:ext uri="{FF2B5EF4-FFF2-40B4-BE49-F238E27FC236}">
                <a16:creationId xmlns:a16="http://schemas.microsoft.com/office/drawing/2014/main" id="{58D84C3F-1511-4139-A056-19EBE06D1B3C}"/>
              </a:ext>
            </a:extLst>
          </p:cNvPr>
          <p:cNvSpPr>
            <a:spLocks noGrp="1"/>
          </p:cNvSpPr>
          <p:nvPr>
            <p:ph idx="1"/>
          </p:nvPr>
        </p:nvSpPr>
        <p:spPr>
          <a:xfrm>
            <a:off x="685800" y="1916429"/>
            <a:ext cx="10820400" cy="3560445"/>
          </a:xfrm>
        </p:spPr>
        <p:txBody>
          <a:bodyPr>
            <a:noAutofit/>
          </a:bodyPr>
          <a:lstStyle/>
          <a:p>
            <a:r>
              <a:rPr lang="en-US" sz="2800" dirty="0"/>
              <a:t>About Tampa Hillsborough Homeless Initiative (THHI)</a:t>
            </a:r>
          </a:p>
          <a:p>
            <a:r>
              <a:rPr lang="en-US" sz="2800" dirty="0"/>
              <a:t>2020 Homeless Point-In-Time Count</a:t>
            </a:r>
          </a:p>
          <a:p>
            <a:r>
              <a:rPr lang="en-US" sz="2800" dirty="0"/>
              <a:t>Myths About Homelessness</a:t>
            </a:r>
          </a:p>
          <a:p>
            <a:r>
              <a:rPr lang="en-US" sz="2800" dirty="0"/>
              <a:t>Solution To Homelessness</a:t>
            </a:r>
          </a:p>
          <a:p>
            <a:r>
              <a:rPr lang="en-US" sz="2800" dirty="0"/>
              <a:t>Addressing The Housing G.A.P.</a:t>
            </a:r>
          </a:p>
          <a:p>
            <a:r>
              <a:rPr lang="en-US" sz="2800" dirty="0"/>
              <a:t>What Is Low Income?</a:t>
            </a:r>
          </a:p>
          <a:p>
            <a:r>
              <a:rPr lang="en-US" sz="2800" dirty="0"/>
              <a:t>Poverty Simulation</a:t>
            </a:r>
          </a:p>
          <a:p>
            <a:r>
              <a:rPr lang="en-US" sz="2800" dirty="0"/>
              <a:t>560 In 560 Strategic Plan On Homelessness</a:t>
            </a:r>
          </a:p>
        </p:txBody>
      </p:sp>
    </p:spTree>
    <p:extLst>
      <p:ext uri="{BB962C8B-B14F-4D97-AF65-F5344CB8AC3E}">
        <p14:creationId xmlns:p14="http://schemas.microsoft.com/office/powerpoint/2010/main" val="46506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BE812-E328-4EE5-9F93-CC80C2E2C8BB}"/>
              </a:ext>
            </a:extLst>
          </p:cNvPr>
          <p:cNvSpPr txBox="1"/>
          <p:nvPr/>
        </p:nvSpPr>
        <p:spPr>
          <a:xfrm>
            <a:off x="485775" y="922873"/>
            <a:ext cx="10952794" cy="1661993"/>
          </a:xfrm>
          <a:prstGeom prst="rect">
            <a:avLst/>
          </a:prstGeom>
          <a:noFill/>
        </p:spPr>
        <p:txBody>
          <a:bodyPr wrap="square" rtlCol="0">
            <a:spAutoFit/>
          </a:bodyPr>
          <a:lstStyle/>
          <a:p>
            <a:pPr algn="just"/>
            <a:r>
              <a:rPr lang="en-US" sz="1700" dirty="0">
                <a:latin typeface="Abadi" panose="020B0604020104020204" pitchFamily="34" charset="0"/>
              </a:rPr>
              <a:t>Tampa Hillsborough Homeless Initiative (THHI) is designated by federal, state and local governments to serve as the lead entity and grant administrator of the Tampa/ Hillsborough County Continuum of Care (</a:t>
            </a:r>
            <a:r>
              <a:rPr lang="en-US" sz="1700" dirty="0" err="1">
                <a:latin typeface="Abadi" panose="020B0604020104020204" pitchFamily="34" charset="0"/>
              </a:rPr>
              <a:t>CoC</a:t>
            </a:r>
            <a:r>
              <a:rPr lang="en-US" sz="1700" dirty="0">
                <a:latin typeface="Abadi" panose="020B0604020104020204" pitchFamily="34" charset="0"/>
              </a:rPr>
              <a:t>). The </a:t>
            </a:r>
            <a:r>
              <a:rPr lang="en-US" sz="1700" dirty="0" err="1">
                <a:latin typeface="Abadi" panose="020B0604020104020204" pitchFamily="34" charset="0"/>
              </a:rPr>
              <a:t>CoC</a:t>
            </a:r>
            <a:r>
              <a:rPr lang="en-US" sz="1700" dirty="0">
                <a:latin typeface="Abadi" panose="020B0604020104020204" pitchFamily="34" charset="0"/>
              </a:rPr>
              <a:t> is a strategic planning body on the issue of homelessness that consist of homeless service providers, government officials, advocates, business and community leaders, and people who are homeless. This collaboration engages and mobilizes systems of care on a local, regional and national level to develop prevention and intervention services for people who are homeless or at risk of becoming homeless.</a:t>
            </a:r>
          </a:p>
        </p:txBody>
      </p:sp>
      <p:sp>
        <p:nvSpPr>
          <p:cNvPr id="13" name="Rectangle 12">
            <a:extLst>
              <a:ext uri="{FF2B5EF4-FFF2-40B4-BE49-F238E27FC236}">
                <a16:creationId xmlns:a16="http://schemas.microsoft.com/office/drawing/2014/main" id="{77D8083F-23C8-45E2-8350-F18C7D563BFC}"/>
              </a:ext>
            </a:extLst>
          </p:cNvPr>
          <p:cNvSpPr/>
          <p:nvPr/>
        </p:nvSpPr>
        <p:spPr>
          <a:xfrm>
            <a:off x="725295" y="4040842"/>
            <a:ext cx="3909393" cy="690556"/>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 and coordinate the Continuum of Care (</a:t>
            </a:r>
            <a:r>
              <a:rPr lang="en-US" dirty="0" err="1"/>
              <a:t>CoC</a:t>
            </a:r>
            <a:r>
              <a:rPr lang="en-US" dirty="0"/>
              <a:t>)</a:t>
            </a:r>
          </a:p>
        </p:txBody>
      </p:sp>
      <p:sp>
        <p:nvSpPr>
          <p:cNvPr id="14" name="Rectangle 13">
            <a:extLst>
              <a:ext uri="{FF2B5EF4-FFF2-40B4-BE49-F238E27FC236}">
                <a16:creationId xmlns:a16="http://schemas.microsoft.com/office/drawing/2014/main" id="{2D9CF8CF-A91F-42DC-A3F5-1FD6B2451EDF}"/>
              </a:ext>
            </a:extLst>
          </p:cNvPr>
          <p:cNvSpPr/>
          <p:nvPr/>
        </p:nvSpPr>
        <p:spPr>
          <a:xfrm>
            <a:off x="6258453" y="2871726"/>
            <a:ext cx="5180116" cy="690556"/>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coordinate, and monitor new and existing housing and service programs</a:t>
            </a:r>
          </a:p>
        </p:txBody>
      </p:sp>
      <p:sp>
        <p:nvSpPr>
          <p:cNvPr id="18" name="Rectangle 17">
            <a:extLst>
              <a:ext uri="{FF2B5EF4-FFF2-40B4-BE49-F238E27FC236}">
                <a16:creationId xmlns:a16="http://schemas.microsoft.com/office/drawing/2014/main" id="{E504BFF6-ECF7-41C3-9C10-830E4FFD12E0}"/>
              </a:ext>
            </a:extLst>
          </p:cNvPr>
          <p:cNvSpPr/>
          <p:nvPr/>
        </p:nvSpPr>
        <p:spPr>
          <a:xfrm>
            <a:off x="6258453" y="3793948"/>
            <a:ext cx="5180116" cy="690556"/>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Administer federal, state, and local funds to social service agencies</a:t>
            </a:r>
          </a:p>
        </p:txBody>
      </p:sp>
      <p:sp>
        <p:nvSpPr>
          <p:cNvPr id="19" name="Rectangle 18">
            <a:extLst>
              <a:ext uri="{FF2B5EF4-FFF2-40B4-BE49-F238E27FC236}">
                <a16:creationId xmlns:a16="http://schemas.microsoft.com/office/drawing/2014/main" id="{E14EA213-0FC9-4386-8DE0-ED0245EB9A02}"/>
              </a:ext>
            </a:extLst>
          </p:cNvPr>
          <p:cNvSpPr/>
          <p:nvPr/>
        </p:nvSpPr>
        <p:spPr>
          <a:xfrm>
            <a:off x="6258453" y="4691715"/>
            <a:ext cx="5180116" cy="690556"/>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Ensure that funds are utilized based on community needs</a:t>
            </a:r>
          </a:p>
        </p:txBody>
      </p:sp>
      <p:sp>
        <p:nvSpPr>
          <p:cNvPr id="20" name="Rectangle 19">
            <a:extLst>
              <a:ext uri="{FF2B5EF4-FFF2-40B4-BE49-F238E27FC236}">
                <a16:creationId xmlns:a16="http://schemas.microsoft.com/office/drawing/2014/main" id="{5D341843-718B-4676-B0E3-5D13808D566D}"/>
              </a:ext>
            </a:extLst>
          </p:cNvPr>
          <p:cNvSpPr/>
          <p:nvPr/>
        </p:nvSpPr>
        <p:spPr>
          <a:xfrm>
            <a:off x="6258453" y="5589962"/>
            <a:ext cx="5180116" cy="690556"/>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Coordinate the annual homeless count in Hillsborough County</a:t>
            </a:r>
          </a:p>
        </p:txBody>
      </p:sp>
      <p:sp>
        <p:nvSpPr>
          <p:cNvPr id="21" name="TextBox 20">
            <a:extLst>
              <a:ext uri="{FF2B5EF4-FFF2-40B4-BE49-F238E27FC236}">
                <a16:creationId xmlns:a16="http://schemas.microsoft.com/office/drawing/2014/main" id="{63980740-3C00-413F-9034-3B6D66FC8252}"/>
              </a:ext>
            </a:extLst>
          </p:cNvPr>
          <p:cNvSpPr txBox="1"/>
          <p:nvPr/>
        </p:nvSpPr>
        <p:spPr>
          <a:xfrm>
            <a:off x="1704975" y="188288"/>
            <a:ext cx="10051543" cy="584775"/>
          </a:xfrm>
          <a:prstGeom prst="rect">
            <a:avLst/>
          </a:prstGeom>
          <a:noFill/>
        </p:spPr>
        <p:txBody>
          <a:bodyPr wrap="square" rtlCol="0">
            <a:spAutoFit/>
          </a:bodyPr>
          <a:lstStyle/>
          <a:p>
            <a:pPr algn="r"/>
            <a:r>
              <a:rPr lang="en-US" sz="3200" b="1" u="sng" dirty="0">
                <a:solidFill>
                  <a:srgbClr val="C00000"/>
                </a:solidFill>
                <a:latin typeface="+mj-lt"/>
              </a:rPr>
              <a:t>About Tampa Hillsborough Homeless Initiative</a:t>
            </a:r>
          </a:p>
        </p:txBody>
      </p:sp>
      <p:cxnSp>
        <p:nvCxnSpPr>
          <p:cNvPr id="30" name="Straight Connector 29">
            <a:extLst>
              <a:ext uri="{FF2B5EF4-FFF2-40B4-BE49-F238E27FC236}">
                <a16:creationId xmlns:a16="http://schemas.microsoft.com/office/drawing/2014/main" id="{1492DF42-7184-40DC-AAB4-0B74E2962C0C}"/>
              </a:ext>
            </a:extLst>
          </p:cNvPr>
          <p:cNvCxnSpPr>
            <a:cxnSpLocks/>
          </p:cNvCxnSpPr>
          <p:nvPr/>
        </p:nvCxnSpPr>
        <p:spPr>
          <a:xfrm flipV="1">
            <a:off x="4634688" y="3104008"/>
            <a:ext cx="1623765" cy="1231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3C4CF0-E48D-44D0-9A24-C78651091C37}"/>
              </a:ext>
            </a:extLst>
          </p:cNvPr>
          <p:cNvCxnSpPr>
            <a:cxnSpLocks/>
            <a:stCxn id="13" idx="3"/>
          </p:cNvCxnSpPr>
          <p:nvPr/>
        </p:nvCxnSpPr>
        <p:spPr>
          <a:xfrm flipV="1">
            <a:off x="4634688" y="4021280"/>
            <a:ext cx="1623765" cy="364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C12947E-284D-44A1-97F7-6DD3CDF16F80}"/>
              </a:ext>
            </a:extLst>
          </p:cNvPr>
          <p:cNvCxnSpPr>
            <a:cxnSpLocks/>
          </p:cNvCxnSpPr>
          <p:nvPr/>
        </p:nvCxnSpPr>
        <p:spPr>
          <a:xfrm>
            <a:off x="4557483" y="4542398"/>
            <a:ext cx="1855380" cy="362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3B2E0ED-E8EA-47C1-9879-BDF10F28F3CF}"/>
              </a:ext>
            </a:extLst>
          </p:cNvPr>
          <p:cNvCxnSpPr>
            <a:cxnSpLocks/>
          </p:cNvCxnSpPr>
          <p:nvPr/>
        </p:nvCxnSpPr>
        <p:spPr>
          <a:xfrm>
            <a:off x="4598182" y="4563054"/>
            <a:ext cx="1737476" cy="1105178"/>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82A1AF7-2698-4BCE-B585-783338A0D075}"/>
              </a:ext>
            </a:extLst>
          </p:cNvPr>
          <p:cNvSpPr/>
          <p:nvPr/>
        </p:nvSpPr>
        <p:spPr>
          <a:xfrm>
            <a:off x="159026" y="132522"/>
            <a:ext cx="11794435" cy="649409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4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FFBAB-BB37-425F-8F7D-4E641D9C2EBA}"/>
              </a:ext>
            </a:extLst>
          </p:cNvPr>
          <p:cNvSpPr txBox="1"/>
          <p:nvPr/>
        </p:nvSpPr>
        <p:spPr>
          <a:xfrm>
            <a:off x="616223" y="1576712"/>
            <a:ext cx="10959547" cy="1200329"/>
          </a:xfrm>
          <a:prstGeom prst="rect">
            <a:avLst/>
          </a:prstGeom>
          <a:noFill/>
        </p:spPr>
        <p:txBody>
          <a:bodyPr wrap="square" rtlCol="0">
            <a:spAutoFit/>
          </a:bodyPr>
          <a:lstStyle/>
          <a:p>
            <a:pPr algn="just"/>
            <a:r>
              <a:rPr lang="en-US" dirty="0">
                <a:latin typeface="Abadi" panose="020B0604020104020204" pitchFamily="34" charset="0"/>
              </a:rPr>
              <a:t>In February 2020, an annual Point-in-Time (PIT) count was conducted to count the people experiencing homelessness in Tampa/Hillsborough County. The PIT count is a requirement of the Department of Housing and Urban Development that helps us learn more about homelessness so that our community can strategically address the issue. </a:t>
            </a:r>
            <a:r>
              <a:rPr lang="en-US" dirty="0">
                <a:solidFill>
                  <a:srgbClr val="C00000"/>
                </a:solidFill>
                <a:latin typeface="Abadi" panose="020B0604020104020204" pitchFamily="34" charset="0"/>
              </a:rPr>
              <a:t>The results of the count: 1,452 people were homeless of those 612 did not have shelter.  </a:t>
            </a:r>
          </a:p>
        </p:txBody>
      </p:sp>
      <p:sp>
        <p:nvSpPr>
          <p:cNvPr id="3" name="TextBox 2">
            <a:extLst>
              <a:ext uri="{FF2B5EF4-FFF2-40B4-BE49-F238E27FC236}">
                <a16:creationId xmlns:a16="http://schemas.microsoft.com/office/drawing/2014/main" id="{39464192-659F-46CD-838A-1962D439EADC}"/>
              </a:ext>
            </a:extLst>
          </p:cNvPr>
          <p:cNvSpPr txBox="1"/>
          <p:nvPr/>
        </p:nvSpPr>
        <p:spPr>
          <a:xfrm>
            <a:off x="616224" y="3155975"/>
            <a:ext cx="10959547" cy="3370153"/>
          </a:xfrm>
          <a:prstGeom prst="rect">
            <a:avLst/>
          </a:prstGeom>
          <a:noFill/>
        </p:spPr>
        <p:txBody>
          <a:bodyPr wrap="square" rtlCol="0">
            <a:spAutoFit/>
          </a:bodyPr>
          <a:lstStyle/>
          <a:p>
            <a:pPr algn="just">
              <a:spcAft>
                <a:spcPts val="600"/>
              </a:spcAft>
            </a:pPr>
            <a:r>
              <a:rPr lang="en-US" u="sng" dirty="0">
                <a:solidFill>
                  <a:srgbClr val="C00000"/>
                </a:solidFill>
                <a:latin typeface="Abadi" panose="020B0604020104020204" pitchFamily="34" charset="0"/>
              </a:rPr>
              <a:t>2020 Results Compared to 2019 Results:</a:t>
            </a:r>
          </a:p>
          <a:p>
            <a:pPr marL="285750" indent="-285750" algn="just">
              <a:buFont typeface="Wingdings" panose="05000000000000000000" pitchFamily="2" charset="2"/>
              <a:buChar char="§"/>
            </a:pPr>
            <a:r>
              <a:rPr lang="en-US" dirty="0">
                <a:latin typeface="Abadi" panose="020B0604020104020204" pitchFamily="34" charset="0"/>
              </a:rPr>
              <a:t>12% decrease in overall homelessness</a:t>
            </a:r>
          </a:p>
          <a:p>
            <a:pPr marL="285750" indent="-285750" algn="just">
              <a:buFont typeface="Wingdings" panose="05000000000000000000" pitchFamily="2" charset="2"/>
              <a:buChar char="§"/>
            </a:pPr>
            <a:r>
              <a:rPr lang="en-US" dirty="0">
                <a:latin typeface="Abadi" panose="020B0604020104020204" pitchFamily="34" charset="0"/>
              </a:rPr>
              <a:t>9% decrease in unsheltered homelessness</a:t>
            </a:r>
          </a:p>
          <a:p>
            <a:pPr marL="285750" indent="-285750" algn="just">
              <a:spcAft>
                <a:spcPts val="600"/>
              </a:spcAft>
              <a:buFont typeface="Wingdings" panose="05000000000000000000" pitchFamily="2" charset="2"/>
              <a:buChar char="§"/>
            </a:pPr>
            <a:endParaRPr lang="en-US" dirty="0">
              <a:latin typeface="Abadi" panose="020B0604020104020204" pitchFamily="34" charset="0"/>
            </a:endParaRPr>
          </a:p>
          <a:p>
            <a:pPr algn="just">
              <a:spcAft>
                <a:spcPts val="600"/>
              </a:spcAft>
            </a:pPr>
            <a:r>
              <a:rPr lang="en-US" u="sng" dirty="0">
                <a:solidFill>
                  <a:srgbClr val="C00000"/>
                </a:solidFill>
                <a:latin typeface="Abadi" panose="020B0604020104020204" pitchFamily="34" charset="0"/>
              </a:rPr>
              <a:t>Progress since 2014:</a:t>
            </a:r>
          </a:p>
          <a:p>
            <a:pPr marL="285750" indent="-285750" algn="just">
              <a:buFont typeface="Wingdings" panose="05000000000000000000" pitchFamily="2" charset="2"/>
              <a:buChar char="§"/>
            </a:pPr>
            <a:r>
              <a:rPr lang="en-US" dirty="0">
                <a:latin typeface="Abadi" panose="020B0604020104020204" pitchFamily="34" charset="0"/>
              </a:rPr>
              <a:t>25% decrease in overall homelessness</a:t>
            </a:r>
          </a:p>
          <a:p>
            <a:pPr marL="285750" indent="-285750" algn="just">
              <a:buFont typeface="Wingdings" panose="05000000000000000000" pitchFamily="2" charset="2"/>
              <a:buChar char="§"/>
            </a:pPr>
            <a:r>
              <a:rPr lang="en-US" dirty="0">
                <a:latin typeface="Abadi" panose="020B0604020104020204" pitchFamily="34" charset="0"/>
              </a:rPr>
              <a:t>44% decrease in unsheltered homelessness</a:t>
            </a:r>
          </a:p>
          <a:p>
            <a:pPr marL="285750" indent="-285750" algn="just">
              <a:buFont typeface="Wingdings" panose="05000000000000000000" pitchFamily="2" charset="2"/>
              <a:buChar char="§"/>
            </a:pPr>
            <a:r>
              <a:rPr lang="en-US" dirty="0">
                <a:latin typeface="Abadi" panose="020B0604020104020204" pitchFamily="34" charset="0"/>
              </a:rPr>
              <a:t>35% decrease in chronic homelessness</a:t>
            </a:r>
          </a:p>
          <a:p>
            <a:pPr marL="285750" indent="-285750" algn="just">
              <a:buFont typeface="Wingdings" panose="05000000000000000000" pitchFamily="2" charset="2"/>
              <a:buChar char="§"/>
            </a:pPr>
            <a:r>
              <a:rPr lang="en-US" dirty="0">
                <a:latin typeface="Abadi" panose="020B0604020104020204" pitchFamily="34" charset="0"/>
              </a:rPr>
              <a:t>32% decrease in Veteran homelessness</a:t>
            </a:r>
          </a:p>
          <a:p>
            <a:pPr marL="285750" indent="-285750" algn="just">
              <a:buFont typeface="Wingdings" panose="05000000000000000000" pitchFamily="2" charset="2"/>
              <a:buChar char="§"/>
            </a:pPr>
            <a:r>
              <a:rPr lang="en-US" dirty="0">
                <a:latin typeface="Abadi" panose="020B0604020104020204" pitchFamily="34" charset="0"/>
              </a:rPr>
              <a:t>24% decrease in family homelessness</a:t>
            </a:r>
          </a:p>
          <a:p>
            <a:pPr marL="285750" indent="-285750" algn="just">
              <a:buFont typeface="Wingdings" panose="05000000000000000000" pitchFamily="2" charset="2"/>
              <a:buChar char="§"/>
            </a:pPr>
            <a:r>
              <a:rPr lang="en-US" dirty="0">
                <a:latin typeface="Abadi" panose="020B0604020104020204" pitchFamily="34" charset="0"/>
              </a:rPr>
              <a:t>66% decrease in unaccompanied youth homelessness</a:t>
            </a:r>
          </a:p>
        </p:txBody>
      </p:sp>
      <p:sp>
        <p:nvSpPr>
          <p:cNvPr id="4" name="Rectangle 3">
            <a:extLst>
              <a:ext uri="{FF2B5EF4-FFF2-40B4-BE49-F238E27FC236}">
                <a16:creationId xmlns:a16="http://schemas.microsoft.com/office/drawing/2014/main" id="{0BD8F763-9CA9-4305-8914-2392967DAB2D}"/>
              </a:ext>
            </a:extLst>
          </p:cNvPr>
          <p:cNvSpPr/>
          <p:nvPr/>
        </p:nvSpPr>
        <p:spPr>
          <a:xfrm>
            <a:off x="4543425" y="613003"/>
            <a:ext cx="7032347" cy="584775"/>
          </a:xfrm>
          <a:prstGeom prst="rect">
            <a:avLst/>
          </a:prstGeom>
        </p:spPr>
        <p:txBody>
          <a:bodyPr wrap="square">
            <a:spAutoFit/>
          </a:bodyPr>
          <a:lstStyle/>
          <a:p>
            <a:pPr algn="r"/>
            <a:r>
              <a:rPr lang="en-US" sz="3200" b="1" u="sng" dirty="0">
                <a:solidFill>
                  <a:srgbClr val="C00000"/>
                </a:solidFill>
                <a:latin typeface="+mj-lt"/>
              </a:rPr>
              <a:t>2020 Point-in-Time Count Results</a:t>
            </a:r>
          </a:p>
        </p:txBody>
      </p:sp>
    </p:spTree>
    <p:extLst>
      <p:ext uri="{BB962C8B-B14F-4D97-AF65-F5344CB8AC3E}">
        <p14:creationId xmlns:p14="http://schemas.microsoft.com/office/powerpoint/2010/main" val="30235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2698-C02D-4210-AB9F-62AAED6B5843}"/>
              </a:ext>
            </a:extLst>
          </p:cNvPr>
          <p:cNvSpPr>
            <a:spLocks noGrp="1"/>
          </p:cNvSpPr>
          <p:nvPr>
            <p:ph type="ctrTitle"/>
          </p:nvPr>
        </p:nvSpPr>
        <p:spPr>
          <a:xfrm>
            <a:off x="776286" y="1299104"/>
            <a:ext cx="10848975" cy="1825096"/>
          </a:xfrm>
        </p:spPr>
        <p:txBody>
          <a:bodyPr>
            <a:noAutofit/>
          </a:bodyPr>
          <a:lstStyle/>
          <a:p>
            <a:pPr indent="-457200" algn="just">
              <a:buFont typeface="Arial" panose="020B0604020202020204" pitchFamily="34" charset="0"/>
              <a:buChar char="•"/>
            </a:pPr>
            <a:r>
              <a:rPr lang="en-US" sz="3200" cap="none" dirty="0">
                <a:latin typeface="Abadi" panose="020B0604020104020204" pitchFamily="34" charset="0"/>
              </a:rPr>
              <a:t>Approximately 1.5 million people live in Hillsborough County; 1,452 people experienced homelessness during the  2020 PIT County of those 612 did not have shelter. </a:t>
            </a:r>
            <a:br>
              <a:rPr lang="en-US" sz="3200" cap="none" dirty="0">
                <a:latin typeface="Abadi" panose="020B0604020104020204" pitchFamily="34" charset="0"/>
              </a:rPr>
            </a:br>
            <a:endParaRPr lang="en-US" sz="3200" cap="none" dirty="0"/>
          </a:p>
        </p:txBody>
      </p:sp>
      <p:sp>
        <p:nvSpPr>
          <p:cNvPr id="4" name="TextBox 3">
            <a:extLst>
              <a:ext uri="{FF2B5EF4-FFF2-40B4-BE49-F238E27FC236}">
                <a16:creationId xmlns:a16="http://schemas.microsoft.com/office/drawing/2014/main" id="{51B068B4-2B10-4118-BC4C-574A3227386C}"/>
              </a:ext>
            </a:extLst>
          </p:cNvPr>
          <p:cNvSpPr txBox="1"/>
          <p:nvPr/>
        </p:nvSpPr>
        <p:spPr>
          <a:xfrm>
            <a:off x="776286" y="2800350"/>
            <a:ext cx="10848974" cy="2062103"/>
          </a:xfrm>
          <a:prstGeom prst="rect">
            <a:avLst/>
          </a:prstGeom>
          <a:noFill/>
        </p:spPr>
        <p:txBody>
          <a:bodyPr wrap="square" rtlCol="0">
            <a:spAutoFit/>
          </a:bodyPr>
          <a:lstStyle/>
          <a:p>
            <a:pPr indent="-457200" algn="just">
              <a:buFont typeface="Arial" panose="020B0604020202020204" pitchFamily="34" charset="0"/>
              <a:buChar char="•"/>
            </a:pPr>
            <a:r>
              <a:rPr lang="en-US" sz="3200" dirty="0">
                <a:solidFill>
                  <a:srgbClr val="C00000"/>
                </a:solidFill>
                <a:latin typeface="Abadi" panose="020B0604020104020204" pitchFamily="34" charset="0"/>
              </a:rPr>
              <a:t>Less than .1% of the total population of Hillsborough Couth is experiencing homelessness on any given night. The other 99.9% can work together to make homeless rare, brief and non-recurring in our community.</a:t>
            </a:r>
            <a:endParaRPr lang="en-US" sz="3200" dirty="0"/>
          </a:p>
        </p:txBody>
      </p:sp>
    </p:spTree>
    <p:extLst>
      <p:ext uri="{BB962C8B-B14F-4D97-AF65-F5344CB8AC3E}">
        <p14:creationId xmlns:p14="http://schemas.microsoft.com/office/powerpoint/2010/main" val="242255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E2C0-8A91-464C-B9CC-F101EFB68EDC}"/>
              </a:ext>
            </a:extLst>
          </p:cNvPr>
          <p:cNvSpPr>
            <a:spLocks noGrp="1"/>
          </p:cNvSpPr>
          <p:nvPr>
            <p:ph type="title"/>
          </p:nvPr>
        </p:nvSpPr>
        <p:spPr/>
        <p:txBody>
          <a:bodyPr>
            <a:normAutofit/>
          </a:bodyPr>
          <a:lstStyle/>
          <a:p>
            <a:r>
              <a:rPr lang="en-US" sz="3200" b="1" u="sng" cap="none" dirty="0">
                <a:solidFill>
                  <a:srgbClr val="C00000"/>
                </a:solidFill>
              </a:rPr>
              <a:t>MYTH:  People are homeless by choice.</a:t>
            </a:r>
            <a:br>
              <a:rPr lang="en-US" sz="3200" b="1" u="sng" cap="none" dirty="0"/>
            </a:br>
            <a:endParaRPr lang="en-US" sz="3200" b="1" u="sng" cap="none" dirty="0"/>
          </a:p>
        </p:txBody>
      </p:sp>
      <p:sp>
        <p:nvSpPr>
          <p:cNvPr id="3" name="Content Placeholder 2">
            <a:extLst>
              <a:ext uri="{FF2B5EF4-FFF2-40B4-BE49-F238E27FC236}">
                <a16:creationId xmlns:a16="http://schemas.microsoft.com/office/drawing/2014/main" id="{66E75943-6496-4D1F-BCE4-978EFA083EDC}"/>
              </a:ext>
            </a:extLst>
          </p:cNvPr>
          <p:cNvSpPr>
            <a:spLocks noGrp="1"/>
          </p:cNvSpPr>
          <p:nvPr>
            <p:ph idx="1"/>
          </p:nvPr>
        </p:nvSpPr>
        <p:spPr>
          <a:xfrm>
            <a:off x="685800" y="2194560"/>
            <a:ext cx="10820400" cy="4024125"/>
          </a:xfrm>
        </p:spPr>
        <p:txBody>
          <a:bodyPr>
            <a:normAutofit lnSpcReduction="10000"/>
          </a:bodyPr>
          <a:lstStyle/>
          <a:p>
            <a:pPr marL="0" indent="0" fontAlgn="base">
              <a:buNone/>
            </a:pPr>
            <a:endParaRPr lang="en-US" dirty="0"/>
          </a:p>
          <a:p>
            <a:pPr marL="0" indent="0" algn="just">
              <a:buNone/>
            </a:pPr>
            <a:r>
              <a:rPr lang="en-US" sz="2400" dirty="0">
                <a:latin typeface="Abadi" panose="020B0604020104020204" pitchFamily="34" charset="0"/>
              </a:rPr>
              <a:t>Fact:  No one starts life with a goal of becoming homeless. Yes, poor choices can contribute to homelessness. But outside circumstances strongly influence those choices. People are homeless for a wide variety of reasons, a good number of which are at least partly and often largely beyond a person’s control.  Homelessness occurs when people or households are unable to acquire and/or maintain housing. Two major factors that account for homelessness are the lack of jobs that pay a living wage and the lack of affordable housing.  Additionally, people lose jobs and then housing. Women run away to the street to escape domestic violence. Many people have experienced significant trauma and simply cannot cope with life. Others struggle with mental illness, depression or post-traumatic stress. </a:t>
            </a:r>
          </a:p>
        </p:txBody>
      </p:sp>
    </p:spTree>
    <p:extLst>
      <p:ext uri="{BB962C8B-B14F-4D97-AF65-F5344CB8AC3E}">
        <p14:creationId xmlns:p14="http://schemas.microsoft.com/office/powerpoint/2010/main" val="172900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0DECC-071A-435F-9B3F-56A0AFFD3CDB}"/>
              </a:ext>
            </a:extLst>
          </p:cNvPr>
          <p:cNvSpPr/>
          <p:nvPr/>
        </p:nvSpPr>
        <p:spPr>
          <a:xfrm>
            <a:off x="809624" y="2428876"/>
            <a:ext cx="10439401" cy="2954655"/>
          </a:xfrm>
          <a:prstGeom prst="rect">
            <a:avLst/>
          </a:prstGeom>
        </p:spPr>
        <p:txBody>
          <a:bodyPr wrap="square">
            <a:spAutoFit/>
          </a:bodyPr>
          <a:lstStyle/>
          <a:p>
            <a:pPr algn="just"/>
            <a:r>
              <a:rPr lang="en-US" b="1" dirty="0"/>
              <a:t>​</a:t>
            </a:r>
            <a:br>
              <a:rPr lang="en-US" dirty="0"/>
            </a:br>
            <a:r>
              <a:rPr lang="en-US" sz="2400" b="1" dirty="0">
                <a:latin typeface="Abadi" panose="020B0604020104020204" pitchFamily="34" charset="0"/>
              </a:rPr>
              <a:t>Fact:</a:t>
            </a:r>
            <a:r>
              <a:rPr lang="en-US" sz="2400" dirty="0">
                <a:latin typeface="Abadi" panose="020B0604020104020204" pitchFamily="34" charset="0"/>
              </a:rPr>
              <a:t> The 76% of people experiencing homelessness report that they lived in Hillsborough County for at least a year PRIOR to the first time they became homeless (based on the 2017 Tampa-Hillsborough County CoC Homeless Count Survey responses). This is not a new trend either, as in all homeless counts conducted in Hillsborough County since 2007, at least 70% of people experiencing homelessness reported having either already resided in Hillsborough County or Florida for at least a year prior to becoming homeless.</a:t>
            </a:r>
            <a:endParaRPr lang="en-US" sz="2400" dirty="0"/>
          </a:p>
        </p:txBody>
      </p:sp>
      <p:sp>
        <p:nvSpPr>
          <p:cNvPr id="5" name="Title 1">
            <a:extLst>
              <a:ext uri="{FF2B5EF4-FFF2-40B4-BE49-F238E27FC236}">
                <a16:creationId xmlns:a16="http://schemas.microsoft.com/office/drawing/2014/main" id="{3BEBC669-517F-447F-872D-41B4A0305811}"/>
              </a:ext>
            </a:extLst>
          </p:cNvPr>
          <p:cNvSpPr>
            <a:spLocks noGrp="1"/>
          </p:cNvSpPr>
          <p:nvPr>
            <p:ph type="title"/>
          </p:nvPr>
        </p:nvSpPr>
        <p:spPr>
          <a:xfrm>
            <a:off x="1638300" y="1209676"/>
            <a:ext cx="10096499" cy="1219200"/>
          </a:xfrm>
        </p:spPr>
        <p:txBody>
          <a:bodyPr>
            <a:noAutofit/>
          </a:bodyPr>
          <a:lstStyle/>
          <a:p>
            <a:r>
              <a:rPr lang="en-US" sz="3200" b="1" u="sng" cap="none" dirty="0">
                <a:solidFill>
                  <a:srgbClr val="C00000"/>
                </a:solidFill>
              </a:rPr>
              <a:t>MYTH:  People come to Tampa-Hillsborough County to become homeless because of our good weather.</a:t>
            </a:r>
            <a:br>
              <a:rPr lang="en-US" sz="3200" cap="none" dirty="0">
                <a:solidFill>
                  <a:srgbClr val="C00000"/>
                </a:solidFill>
              </a:rPr>
            </a:br>
            <a:endParaRPr lang="en-US" sz="3200" b="1" dirty="0"/>
          </a:p>
        </p:txBody>
      </p:sp>
    </p:spTree>
    <p:extLst>
      <p:ext uri="{BB962C8B-B14F-4D97-AF65-F5344CB8AC3E}">
        <p14:creationId xmlns:p14="http://schemas.microsoft.com/office/powerpoint/2010/main" val="340949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E2C0-8A91-464C-B9CC-F101EFB68EDC}"/>
              </a:ext>
            </a:extLst>
          </p:cNvPr>
          <p:cNvSpPr>
            <a:spLocks noGrp="1"/>
          </p:cNvSpPr>
          <p:nvPr>
            <p:ph type="title"/>
          </p:nvPr>
        </p:nvSpPr>
        <p:spPr>
          <a:xfrm>
            <a:off x="676276" y="2933700"/>
            <a:ext cx="10687050" cy="2371724"/>
          </a:xfrm>
        </p:spPr>
        <p:txBody>
          <a:bodyPr>
            <a:noAutofit/>
          </a:bodyPr>
          <a:lstStyle/>
          <a:p>
            <a:pPr algn="just" fontAlgn="base"/>
            <a:r>
              <a:rPr lang="en-US" sz="2400" b="1" cap="none" dirty="0">
                <a:latin typeface="Abadi" panose="020B0604020104020204" pitchFamily="34" charset="0"/>
              </a:rPr>
              <a:t>Fact:</a:t>
            </a:r>
            <a:r>
              <a:rPr lang="en-US" sz="2400" cap="none" dirty="0">
                <a:latin typeface="Abadi" panose="020B0604020104020204" pitchFamily="34" charset="0"/>
              </a:rPr>
              <a:t>  While many homeless people do report having a substance abuse issue, most report that the addiction occurred AFTER they became homeless and was not the cause of their homelessness.  Often times, people experiencing homelessness turn to alcohol or drugs as a way to dull the realities that come with living on the street.  While it depends on the person, many people find that once they are off the street they no longer find that they need or desire to continue with their addiction.</a:t>
            </a:r>
            <a:endParaRPr lang="en-US" sz="2400" dirty="0">
              <a:latin typeface="Abadi" panose="020B0604020104020204" pitchFamily="34" charset="0"/>
            </a:endParaRPr>
          </a:p>
        </p:txBody>
      </p:sp>
      <p:sp>
        <p:nvSpPr>
          <p:cNvPr id="4" name="TextBox 3">
            <a:extLst>
              <a:ext uri="{FF2B5EF4-FFF2-40B4-BE49-F238E27FC236}">
                <a16:creationId xmlns:a16="http://schemas.microsoft.com/office/drawing/2014/main" id="{EB8BE4E7-6089-4E3E-A9F1-D174E78A0335}"/>
              </a:ext>
            </a:extLst>
          </p:cNvPr>
          <p:cNvSpPr txBox="1"/>
          <p:nvPr/>
        </p:nvSpPr>
        <p:spPr>
          <a:xfrm>
            <a:off x="1790700" y="1209676"/>
            <a:ext cx="9820275" cy="1077218"/>
          </a:xfrm>
          <a:prstGeom prst="rect">
            <a:avLst/>
          </a:prstGeom>
          <a:noFill/>
        </p:spPr>
        <p:txBody>
          <a:bodyPr wrap="square" rtlCol="0">
            <a:spAutoFit/>
          </a:bodyPr>
          <a:lstStyle/>
          <a:p>
            <a:pPr algn="r"/>
            <a:r>
              <a:rPr lang="en-US" sz="3200" b="1" u="sng" dirty="0">
                <a:solidFill>
                  <a:srgbClr val="C00000"/>
                </a:solidFill>
                <a:latin typeface="+mj-lt"/>
              </a:rPr>
              <a:t>MYTH: Most people experiencing homelessness are addicted to drugs or alcohol.</a:t>
            </a:r>
            <a:endParaRPr lang="en-US" sz="3600" u="sng" dirty="0">
              <a:latin typeface="+mj-lt"/>
            </a:endParaRPr>
          </a:p>
        </p:txBody>
      </p:sp>
    </p:spTree>
    <p:extLst>
      <p:ext uri="{BB962C8B-B14F-4D97-AF65-F5344CB8AC3E}">
        <p14:creationId xmlns:p14="http://schemas.microsoft.com/office/powerpoint/2010/main" val="328004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B7B3-DBBC-4469-BD82-8F4D5C8416D4}"/>
              </a:ext>
            </a:extLst>
          </p:cNvPr>
          <p:cNvSpPr>
            <a:spLocks noGrp="1"/>
          </p:cNvSpPr>
          <p:nvPr>
            <p:ph type="ctrTitle"/>
          </p:nvPr>
        </p:nvSpPr>
        <p:spPr>
          <a:xfrm>
            <a:off x="0" y="1803404"/>
            <a:ext cx="12192000" cy="1994873"/>
          </a:xfrm>
        </p:spPr>
        <p:txBody>
          <a:bodyPr/>
          <a:lstStyle/>
          <a:p>
            <a:pPr algn="ctr">
              <a:lnSpc>
                <a:spcPct val="100000"/>
              </a:lnSpc>
              <a:spcAft>
                <a:spcPts val="1200"/>
              </a:spcAft>
            </a:pPr>
            <a:r>
              <a:rPr lang="en-US" b="1" dirty="0"/>
              <a:t>What is the solution</a:t>
            </a:r>
            <a:br>
              <a:rPr lang="en-US" b="1" dirty="0"/>
            </a:br>
            <a:r>
              <a:rPr lang="en-US" b="1" dirty="0"/>
              <a:t>to ending homelessness?</a:t>
            </a:r>
          </a:p>
        </p:txBody>
      </p:sp>
    </p:spTree>
    <p:extLst>
      <p:ext uri="{BB962C8B-B14F-4D97-AF65-F5344CB8AC3E}">
        <p14:creationId xmlns:p14="http://schemas.microsoft.com/office/powerpoint/2010/main" val="417407878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495</TotalTime>
  <Words>1122</Words>
  <Application>Microsoft Office PowerPoint</Application>
  <PresentationFormat>Widescreen</PresentationFormat>
  <Paragraphs>95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Abadi</vt:lpstr>
      <vt:lpstr>Arial</vt:lpstr>
      <vt:lpstr>Century Gothic</vt:lpstr>
      <vt:lpstr>Wingdings</vt:lpstr>
      <vt:lpstr>Vapor Trail</vt:lpstr>
      <vt:lpstr>Tampa Hillsborough homeless initiative</vt:lpstr>
      <vt:lpstr>Today’s Discussion  </vt:lpstr>
      <vt:lpstr>PowerPoint Presentation</vt:lpstr>
      <vt:lpstr>PowerPoint Presentation</vt:lpstr>
      <vt:lpstr>Approximately 1.5 million people live in Hillsborough County; 1,452 people experienced homelessness during the  2020 PIT County of those 612 did not have shelter.  </vt:lpstr>
      <vt:lpstr>MYTH:  People are homeless by choice. </vt:lpstr>
      <vt:lpstr>MYTH:  People come to Tampa-Hillsborough County to become homeless because of our good weather. </vt:lpstr>
      <vt:lpstr>Fact:  While many homeless people do report having a substance abuse issue, most report that the addiction occurred AFTER they became homeless and was not the cause of their homelessness.  Often times, people experiencing homelessness turn to alcohol or drugs as a way to dull the realities that come with living on the street.  While it depends on the person, many people find that once they are off the street they no longer find that they need or desire to continue with their addiction.</vt:lpstr>
      <vt:lpstr>What is the solution to ending homelessness?</vt:lpstr>
      <vt:lpstr>PowerPoint Presentation</vt:lpstr>
      <vt:lpstr>Addressing The Housing g.a.p.: Gentrification, Affordable Housing &amp; Preservation</vt:lpstr>
      <vt:lpstr>PowerPoint Presentation</vt:lpstr>
      <vt:lpstr>Poverty Simulation</vt:lpstr>
      <vt:lpstr>Poverty Simulation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Tampa Hillsborough homeless initiative</dc:title>
  <dc:creator>Johnson, Kalen</dc:creator>
  <cp:lastModifiedBy>Hayes Triplett, Antoinette</cp:lastModifiedBy>
  <cp:revision>53</cp:revision>
  <dcterms:created xsi:type="dcterms:W3CDTF">2021-09-14T15:18:35Z</dcterms:created>
  <dcterms:modified xsi:type="dcterms:W3CDTF">2021-09-28T13:17:23Z</dcterms:modified>
</cp:coreProperties>
</file>