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336" r:id="rId8"/>
    <p:sldId id="319" r:id="rId9"/>
    <p:sldId id="314" r:id="rId10"/>
    <p:sldId id="320" r:id="rId11"/>
    <p:sldId id="316" r:id="rId12"/>
    <p:sldId id="325" r:id="rId13"/>
    <p:sldId id="266" r:id="rId14"/>
    <p:sldId id="338" r:id="rId15"/>
    <p:sldId id="274" r:id="rId16"/>
    <p:sldId id="289" r:id="rId17"/>
    <p:sldId id="324" r:id="rId18"/>
    <p:sldId id="260" r:id="rId19"/>
    <p:sldId id="28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B4331-A4B4-40CE-AF34-2908515C7A21}" v="4" dt="2023-02-23T16:07:43.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ison, Tonya R" userId="e7a30de6-5b3e-4170-bc2c-d856ee9c97bf" providerId="ADAL" clId="{B43B4331-A4B4-40CE-AF34-2908515C7A21}"/>
    <pc:docChg chg="undo custSel addSld delSld modSld">
      <pc:chgData name="Madison, Tonya R" userId="e7a30de6-5b3e-4170-bc2c-d856ee9c97bf" providerId="ADAL" clId="{B43B4331-A4B4-40CE-AF34-2908515C7A21}" dt="2023-02-23T17:07:45.620" v="246" actId="20577"/>
      <pc:docMkLst>
        <pc:docMk/>
      </pc:docMkLst>
      <pc:sldChg chg="modSp mod">
        <pc:chgData name="Madison, Tonya R" userId="e7a30de6-5b3e-4170-bc2c-d856ee9c97bf" providerId="ADAL" clId="{B43B4331-A4B4-40CE-AF34-2908515C7A21}" dt="2023-02-23T15:25:29.877" v="13" actId="20577"/>
        <pc:sldMkLst>
          <pc:docMk/>
          <pc:sldMk cId="2636091573" sldId="256"/>
        </pc:sldMkLst>
        <pc:spChg chg="mod">
          <ac:chgData name="Madison, Tonya R" userId="e7a30de6-5b3e-4170-bc2c-d856ee9c97bf" providerId="ADAL" clId="{B43B4331-A4B4-40CE-AF34-2908515C7A21}" dt="2023-02-23T15:25:29.877" v="13" actId="20577"/>
          <ac:spMkLst>
            <pc:docMk/>
            <pc:sldMk cId="2636091573" sldId="256"/>
            <ac:spMk id="3" creationId="{E36F2D37-3361-4308-9E43-D15D62BA7A15}"/>
          </ac:spMkLst>
        </pc:spChg>
      </pc:sldChg>
      <pc:sldChg chg="modSp mod">
        <pc:chgData name="Madison, Tonya R" userId="e7a30de6-5b3e-4170-bc2c-d856ee9c97bf" providerId="ADAL" clId="{B43B4331-A4B4-40CE-AF34-2908515C7A21}" dt="2023-02-23T15:49:39.135" v="83" actId="6549"/>
        <pc:sldMkLst>
          <pc:docMk/>
          <pc:sldMk cId="372368370" sldId="257"/>
        </pc:sldMkLst>
        <pc:spChg chg="mod">
          <ac:chgData name="Madison, Tonya R" userId="e7a30de6-5b3e-4170-bc2c-d856ee9c97bf" providerId="ADAL" clId="{B43B4331-A4B4-40CE-AF34-2908515C7A21}" dt="2023-02-23T15:49:39.135" v="83" actId="6549"/>
          <ac:spMkLst>
            <pc:docMk/>
            <pc:sldMk cId="372368370" sldId="257"/>
            <ac:spMk id="3" creationId="{BEDA7420-5CC2-4732-BC7F-5A2C9F6F5C43}"/>
          </ac:spMkLst>
        </pc:spChg>
      </pc:sldChg>
      <pc:sldChg chg="modSp mod">
        <pc:chgData name="Madison, Tonya R" userId="e7a30de6-5b3e-4170-bc2c-d856ee9c97bf" providerId="ADAL" clId="{B43B4331-A4B4-40CE-AF34-2908515C7A21}" dt="2023-02-23T16:05:00.453" v="85" actId="255"/>
        <pc:sldMkLst>
          <pc:docMk/>
          <pc:sldMk cId="3239723427" sldId="266"/>
        </pc:sldMkLst>
        <pc:spChg chg="mod">
          <ac:chgData name="Madison, Tonya R" userId="e7a30de6-5b3e-4170-bc2c-d856ee9c97bf" providerId="ADAL" clId="{B43B4331-A4B4-40CE-AF34-2908515C7A21}" dt="2023-02-23T16:05:00.453" v="85" actId="255"/>
          <ac:spMkLst>
            <pc:docMk/>
            <pc:sldMk cId="3239723427" sldId="266"/>
            <ac:spMk id="3" creationId="{F775F004-7590-432B-A0F4-6FC3F49469D1}"/>
          </ac:spMkLst>
        </pc:spChg>
      </pc:sldChg>
      <pc:sldChg chg="modSp del mod">
        <pc:chgData name="Madison, Tonya R" userId="e7a30de6-5b3e-4170-bc2c-d856ee9c97bf" providerId="ADAL" clId="{B43B4331-A4B4-40CE-AF34-2908515C7A21}" dt="2023-02-23T15:46:50.618" v="37" actId="2696"/>
        <pc:sldMkLst>
          <pc:docMk/>
          <pc:sldMk cId="820722538" sldId="268"/>
        </pc:sldMkLst>
        <pc:spChg chg="mod">
          <ac:chgData name="Madison, Tonya R" userId="e7a30de6-5b3e-4170-bc2c-d856ee9c97bf" providerId="ADAL" clId="{B43B4331-A4B4-40CE-AF34-2908515C7A21}" dt="2023-02-23T15:45:37.991" v="26" actId="21"/>
          <ac:spMkLst>
            <pc:docMk/>
            <pc:sldMk cId="820722538" sldId="268"/>
            <ac:spMk id="3" creationId="{F775F004-7590-432B-A0F4-6FC3F49469D1}"/>
          </ac:spMkLst>
        </pc:spChg>
      </pc:sldChg>
      <pc:sldChg chg="del">
        <pc:chgData name="Madison, Tonya R" userId="e7a30de6-5b3e-4170-bc2c-d856ee9c97bf" providerId="ADAL" clId="{B43B4331-A4B4-40CE-AF34-2908515C7A21}" dt="2023-02-23T15:34:02.727" v="24" actId="2696"/>
        <pc:sldMkLst>
          <pc:docMk/>
          <pc:sldMk cId="2587044045" sldId="278"/>
        </pc:sldMkLst>
      </pc:sldChg>
      <pc:sldChg chg="modSp mod">
        <pc:chgData name="Madison, Tonya R" userId="e7a30de6-5b3e-4170-bc2c-d856ee9c97bf" providerId="ADAL" clId="{B43B4331-A4B4-40CE-AF34-2908515C7A21}" dt="2023-02-23T15:48:13.358" v="79" actId="20577"/>
        <pc:sldMkLst>
          <pc:docMk/>
          <pc:sldMk cId="2610848820" sldId="286"/>
        </pc:sldMkLst>
        <pc:spChg chg="mod">
          <ac:chgData name="Madison, Tonya R" userId="e7a30de6-5b3e-4170-bc2c-d856ee9c97bf" providerId="ADAL" clId="{B43B4331-A4B4-40CE-AF34-2908515C7A21}" dt="2023-02-23T15:48:13.358" v="79" actId="20577"/>
          <ac:spMkLst>
            <pc:docMk/>
            <pc:sldMk cId="2610848820" sldId="286"/>
            <ac:spMk id="5" creationId="{A1F847CC-8C2F-42A5-969F-6612A9AF4EB8}"/>
          </ac:spMkLst>
        </pc:spChg>
      </pc:sldChg>
      <pc:sldChg chg="del">
        <pc:chgData name="Madison, Tonya R" userId="e7a30de6-5b3e-4170-bc2c-d856ee9c97bf" providerId="ADAL" clId="{B43B4331-A4B4-40CE-AF34-2908515C7A21}" dt="2023-02-23T15:33:46.631" v="23" actId="2696"/>
        <pc:sldMkLst>
          <pc:docMk/>
          <pc:sldMk cId="2046329288" sldId="310"/>
        </pc:sldMkLst>
      </pc:sldChg>
      <pc:sldChg chg="modSp mod">
        <pc:chgData name="Madison, Tonya R" userId="e7a30de6-5b3e-4170-bc2c-d856ee9c97bf" providerId="ADAL" clId="{B43B4331-A4B4-40CE-AF34-2908515C7A21}" dt="2023-02-23T15:26:22.204" v="15" actId="20577"/>
        <pc:sldMkLst>
          <pc:docMk/>
          <pc:sldMk cId="803604533" sldId="319"/>
        </pc:sldMkLst>
        <pc:spChg chg="mod">
          <ac:chgData name="Madison, Tonya R" userId="e7a30de6-5b3e-4170-bc2c-d856ee9c97bf" providerId="ADAL" clId="{B43B4331-A4B4-40CE-AF34-2908515C7A21}" dt="2023-02-23T15:26:22.204" v="15" actId="20577"/>
          <ac:spMkLst>
            <pc:docMk/>
            <pc:sldMk cId="803604533" sldId="319"/>
            <ac:spMk id="5" creationId="{55F4A53E-8ADB-4E90-8C7B-DC2620372124}"/>
          </ac:spMkLst>
        </pc:spChg>
      </pc:sldChg>
      <pc:sldChg chg="addSp delSp modSp mod">
        <pc:chgData name="Madison, Tonya R" userId="e7a30de6-5b3e-4170-bc2c-d856ee9c97bf" providerId="ADAL" clId="{B43B4331-A4B4-40CE-AF34-2908515C7A21}" dt="2023-02-23T15:30:05.153" v="22" actId="1076"/>
        <pc:sldMkLst>
          <pc:docMk/>
          <pc:sldMk cId="1617847691" sldId="320"/>
        </pc:sldMkLst>
        <pc:picChg chg="add mod">
          <ac:chgData name="Madison, Tonya R" userId="e7a30de6-5b3e-4170-bc2c-d856ee9c97bf" providerId="ADAL" clId="{B43B4331-A4B4-40CE-AF34-2908515C7A21}" dt="2023-02-23T15:30:05.153" v="22" actId="1076"/>
          <ac:picMkLst>
            <pc:docMk/>
            <pc:sldMk cId="1617847691" sldId="320"/>
            <ac:picMk id="2" creationId="{FE5D9689-6DF7-37FB-DAB6-B783B02EC467}"/>
          </ac:picMkLst>
        </pc:picChg>
        <pc:picChg chg="add del">
          <ac:chgData name="Madison, Tonya R" userId="e7a30de6-5b3e-4170-bc2c-d856ee9c97bf" providerId="ADAL" clId="{B43B4331-A4B4-40CE-AF34-2908515C7A21}" dt="2023-02-23T15:29:46.286" v="18" actId="478"/>
          <ac:picMkLst>
            <pc:docMk/>
            <pc:sldMk cId="1617847691" sldId="320"/>
            <ac:picMk id="3" creationId="{696E9068-DD9A-49EF-A5FB-9A885C7C7279}"/>
          </ac:picMkLst>
        </pc:picChg>
      </pc:sldChg>
      <pc:sldChg chg="del">
        <pc:chgData name="Madison, Tonya R" userId="e7a30de6-5b3e-4170-bc2c-d856ee9c97bf" providerId="ADAL" clId="{B43B4331-A4B4-40CE-AF34-2908515C7A21}" dt="2023-02-23T15:34:13.621" v="25" actId="2696"/>
        <pc:sldMkLst>
          <pc:docMk/>
          <pc:sldMk cId="1216164673" sldId="330"/>
        </pc:sldMkLst>
      </pc:sldChg>
      <pc:sldChg chg="del">
        <pc:chgData name="Madison, Tonya R" userId="e7a30de6-5b3e-4170-bc2c-d856ee9c97bf" providerId="ADAL" clId="{B43B4331-A4B4-40CE-AF34-2908515C7A21}" dt="2023-02-23T16:03:46.518" v="84" actId="2696"/>
        <pc:sldMkLst>
          <pc:docMk/>
          <pc:sldMk cId="2121591857" sldId="337"/>
        </pc:sldMkLst>
      </pc:sldChg>
      <pc:sldChg chg="modSp add del mod">
        <pc:chgData name="Madison, Tonya R" userId="e7a30de6-5b3e-4170-bc2c-d856ee9c97bf" providerId="ADAL" clId="{B43B4331-A4B4-40CE-AF34-2908515C7A21}" dt="2023-02-23T16:38:20.283" v="228" actId="2696"/>
        <pc:sldMkLst>
          <pc:docMk/>
          <pc:sldMk cId="3042311293" sldId="337"/>
        </pc:sldMkLst>
        <pc:spChg chg="mod">
          <ac:chgData name="Madison, Tonya R" userId="e7a30de6-5b3e-4170-bc2c-d856ee9c97bf" providerId="ADAL" clId="{B43B4331-A4B4-40CE-AF34-2908515C7A21}" dt="2023-02-23T16:05:54.670" v="96" actId="14100"/>
          <ac:spMkLst>
            <pc:docMk/>
            <pc:sldMk cId="3042311293" sldId="337"/>
            <ac:spMk id="2" creationId="{BD451589-F2A0-4B21-8444-D50B6B5CEB94}"/>
          </ac:spMkLst>
        </pc:spChg>
        <pc:spChg chg="mod">
          <ac:chgData name="Madison, Tonya R" userId="e7a30de6-5b3e-4170-bc2c-d856ee9c97bf" providerId="ADAL" clId="{B43B4331-A4B4-40CE-AF34-2908515C7A21}" dt="2023-02-23T16:33:34.124" v="140" actId="27636"/>
          <ac:spMkLst>
            <pc:docMk/>
            <pc:sldMk cId="3042311293" sldId="337"/>
            <ac:spMk id="3" creationId="{F775F004-7590-432B-A0F4-6FC3F49469D1}"/>
          </ac:spMkLst>
        </pc:spChg>
      </pc:sldChg>
      <pc:sldChg chg="modSp add mod">
        <pc:chgData name="Madison, Tonya R" userId="e7a30de6-5b3e-4170-bc2c-d856ee9c97bf" providerId="ADAL" clId="{B43B4331-A4B4-40CE-AF34-2908515C7A21}" dt="2023-02-23T17:07:45.620" v="246" actId="20577"/>
        <pc:sldMkLst>
          <pc:docMk/>
          <pc:sldMk cId="573222764" sldId="338"/>
        </pc:sldMkLst>
        <pc:spChg chg="mod">
          <ac:chgData name="Madison, Tonya R" userId="e7a30de6-5b3e-4170-bc2c-d856ee9c97bf" providerId="ADAL" clId="{B43B4331-A4B4-40CE-AF34-2908515C7A21}" dt="2023-02-23T16:33:50.480" v="142" actId="1076"/>
          <ac:spMkLst>
            <pc:docMk/>
            <pc:sldMk cId="573222764" sldId="338"/>
            <ac:spMk id="2" creationId="{BD451589-F2A0-4B21-8444-D50B6B5CEB94}"/>
          </ac:spMkLst>
        </pc:spChg>
        <pc:spChg chg="mod">
          <ac:chgData name="Madison, Tonya R" userId="e7a30de6-5b3e-4170-bc2c-d856ee9c97bf" providerId="ADAL" clId="{B43B4331-A4B4-40CE-AF34-2908515C7A21}" dt="2023-02-23T17:07:45.620" v="246" actId="20577"/>
          <ac:spMkLst>
            <pc:docMk/>
            <pc:sldMk cId="573222764" sldId="338"/>
            <ac:spMk id="3" creationId="{F775F004-7590-432B-A0F4-6FC3F49469D1}"/>
          </ac:spMkLst>
        </pc:spChg>
        <pc:cxnChg chg="mod">
          <ac:chgData name="Madison, Tonya R" userId="e7a30de6-5b3e-4170-bc2c-d856ee9c97bf" providerId="ADAL" clId="{B43B4331-A4B4-40CE-AF34-2908515C7A21}" dt="2023-02-23T16:33:57.283" v="143" actId="1076"/>
          <ac:cxnSpMkLst>
            <pc:docMk/>
            <pc:sldMk cId="573222764" sldId="338"/>
            <ac:cxnSpMk id="4" creationId="{112566BB-AB8B-4001-8777-0550D9D1BC73}"/>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2/23/2023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scode.house.gov/quicksearch/get.plx?title=42&amp;section=11360" TargetMode="External"/><Relationship Id="rId2" Type="http://schemas.openxmlformats.org/officeDocument/2006/relationships/hyperlink" Target="http://uscode.house.gov/quicksearch/get.plx?title=42&amp;section=11302" TargetMode="External"/><Relationship Id="rId1" Type="http://schemas.openxmlformats.org/officeDocument/2006/relationships/slideLayout" Target="../slideLayouts/slideLayout2.xml"/><Relationship Id="rId4" Type="http://schemas.openxmlformats.org/officeDocument/2006/relationships/hyperlink" Target="http://uscode.house.gov/quicksearch/get.plx?title=42&amp;section=1274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ngall.com/investment-png"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hudexchange.info/progra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Lori.A.Serino@hud.gov" TargetMode="External"/><Relationship Id="rId2" Type="http://schemas.openxmlformats.org/officeDocument/2006/relationships/hyperlink" Target="mailto:Thomas.Bilodeau@hud.gov" TargetMode="External"/><Relationship Id="rId1" Type="http://schemas.openxmlformats.org/officeDocument/2006/relationships/slideLayout" Target="../slideLayouts/slideLayout2.xml"/><Relationship Id="rId4" Type="http://schemas.openxmlformats.org/officeDocument/2006/relationships/hyperlink" Target="mailto:Lisa.A.Johnson@hud.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e/economic-benefit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bluediamondgallery.com/handwriting/j/job-creation.html"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jobsanger.blogspot.com/2012/02/small-business-owners-not-buying.html" TargetMode="External"/><Relationship Id="rId2" Type="http://schemas.openxmlformats.org/officeDocument/2006/relationships/image" Target="../media/image7.bmp"/><Relationship Id="rId1" Type="http://schemas.openxmlformats.org/officeDocument/2006/relationships/slideLayout" Target="../slideLayouts/slideLayout7.xml"/><Relationship Id="rId5" Type="http://schemas.openxmlformats.org/officeDocument/2006/relationships/hyperlink" Target="http://www.antarcticglaciers.org/students-3/environmental-jobs/"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pixabay.com/en/mortgage-house-money-finance-295211/"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D Seal Official.jpg">
            <a:extLst>
              <a:ext uri="{FF2B5EF4-FFF2-40B4-BE49-F238E27FC236}">
                <a16:creationId xmlns:a16="http://schemas.microsoft.com/office/drawing/2014/main" id="{563CC73B-1412-4AC1-BD5C-1935F597D041}"/>
              </a:ext>
            </a:extLst>
          </p:cNvPr>
          <p:cNvPicPr>
            <a:picLocks noChangeAspect="1"/>
          </p:cNvPicPr>
          <p:nvPr/>
        </p:nvPicPr>
        <p:blipFill>
          <a:blip r:embed="rId2" cstate="print"/>
          <a:stretch>
            <a:fillRect/>
          </a:stretch>
        </p:blipFill>
        <p:spPr>
          <a:xfrm>
            <a:off x="901937" y="210663"/>
            <a:ext cx="2468997" cy="2394927"/>
          </a:xfrm>
          <a:prstGeom prst="rect">
            <a:avLst/>
          </a:prstGeom>
        </p:spPr>
      </p:pic>
      <p:sp>
        <p:nvSpPr>
          <p:cNvPr id="3" name="Subtitle 2">
            <a:extLst>
              <a:ext uri="{FF2B5EF4-FFF2-40B4-BE49-F238E27FC236}">
                <a16:creationId xmlns:a16="http://schemas.microsoft.com/office/drawing/2014/main" id="{E36F2D37-3361-4308-9E43-D15D62BA7A15}"/>
              </a:ext>
            </a:extLst>
          </p:cNvPr>
          <p:cNvSpPr>
            <a:spLocks noGrp="1"/>
          </p:cNvSpPr>
          <p:nvPr>
            <p:ph type="subTitle" idx="1"/>
          </p:nvPr>
        </p:nvSpPr>
        <p:spPr>
          <a:xfrm>
            <a:off x="2136436" y="5419575"/>
            <a:ext cx="7385727" cy="724593"/>
          </a:xfrm>
        </p:spPr>
        <p:txBody>
          <a:bodyPr>
            <a:normAutofit/>
          </a:bodyPr>
          <a:lstStyle/>
          <a:p>
            <a:pPr algn="ctr"/>
            <a:r>
              <a:rPr lang="en-US" sz="3600" dirty="0">
                <a:solidFill>
                  <a:schemeClr val="accent1"/>
                </a:solidFill>
                <a:latin typeface="Cambria" panose="02040503050406030204" pitchFamily="18" charset="0"/>
                <a:ea typeface="Cambria" panose="02040503050406030204" pitchFamily="18" charset="0"/>
                <a:cs typeface="Calibri" panose="020F0502020204030204" pitchFamily="34" charset="0"/>
              </a:rPr>
              <a:t>Larry T. Hayes, Director</a:t>
            </a:r>
          </a:p>
        </p:txBody>
      </p:sp>
      <p:sp>
        <p:nvSpPr>
          <p:cNvPr id="9" name="Rectangle 8">
            <a:extLst>
              <a:ext uri="{FF2B5EF4-FFF2-40B4-BE49-F238E27FC236}">
                <a16:creationId xmlns:a16="http://schemas.microsoft.com/office/drawing/2014/main" id="{8109352C-15BF-4050-B521-859D3E8D483E}"/>
              </a:ext>
            </a:extLst>
          </p:cNvPr>
          <p:cNvSpPr/>
          <p:nvPr/>
        </p:nvSpPr>
        <p:spPr>
          <a:xfrm>
            <a:off x="2494959" y="2746923"/>
            <a:ext cx="7385727" cy="1785104"/>
          </a:xfrm>
          <a:prstGeom prst="rect">
            <a:avLst/>
          </a:prstGeom>
        </p:spPr>
        <p:txBody>
          <a:bodyPr wrap="square">
            <a:spAutoFit/>
          </a:bodyPr>
          <a:lstStyle/>
          <a:p>
            <a:pPr lvl="0" algn="ctr" defTabSz="914400">
              <a:lnSpc>
                <a:spcPct val="90000"/>
              </a:lnSpc>
              <a:spcBef>
                <a:spcPct val="20000"/>
              </a:spcBef>
            </a:pPr>
            <a:r>
              <a:rPr lang="en-US" sz="1900" b="1" dirty="0">
                <a:solidFill>
                  <a:srgbClr val="0099CC"/>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U.S. Department of Housing and Urban Development</a:t>
            </a:r>
          </a:p>
          <a:p>
            <a:pPr lvl="0" algn="ctr" defTabSz="914400">
              <a:lnSpc>
                <a:spcPct val="90000"/>
              </a:lnSpc>
              <a:spcBef>
                <a:spcPct val="20000"/>
              </a:spcBef>
            </a:pPr>
            <a:endParaRPr lang="en-US" sz="1900" dirty="0">
              <a:solidFill>
                <a:srgbClr val="0099CC"/>
              </a:solidFill>
              <a:latin typeface="Cambria" panose="02040503050406030204" pitchFamily="18" charset="0"/>
              <a:ea typeface="Cambria" panose="02040503050406030204" pitchFamily="18" charset="0"/>
            </a:endParaRPr>
          </a:p>
          <a:p>
            <a:pPr lvl="0" algn="ctr" defTabSz="914400">
              <a:lnSpc>
                <a:spcPct val="90000"/>
              </a:lnSpc>
              <a:spcBef>
                <a:spcPct val="20000"/>
              </a:spcBef>
            </a:pPr>
            <a:r>
              <a:rPr lang="en-US" sz="3600" b="1" dirty="0">
                <a:solidFill>
                  <a:srgbClr val="0099CC"/>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Jacksonville Office of Community</a:t>
            </a:r>
            <a:br>
              <a:rPr lang="en-US" sz="3600" b="1" dirty="0">
                <a:solidFill>
                  <a:srgbClr val="0099CC"/>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3600" b="1" dirty="0">
                <a:solidFill>
                  <a:srgbClr val="0099CC"/>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Planning &amp; Development</a:t>
            </a:r>
          </a:p>
        </p:txBody>
      </p:sp>
      <p:pic>
        <p:nvPicPr>
          <p:cNvPr id="2" name="Picture 1">
            <a:extLst>
              <a:ext uri="{FF2B5EF4-FFF2-40B4-BE49-F238E27FC236}">
                <a16:creationId xmlns:a16="http://schemas.microsoft.com/office/drawing/2014/main" id="{2E9DECC6-EFCD-452C-92FF-FCB0227806FF}"/>
              </a:ext>
            </a:extLst>
          </p:cNvPr>
          <p:cNvPicPr>
            <a:picLocks noChangeAspect="1"/>
          </p:cNvPicPr>
          <p:nvPr/>
        </p:nvPicPr>
        <p:blipFill>
          <a:blip r:embed="rId3"/>
          <a:stretch>
            <a:fillRect/>
          </a:stretch>
        </p:blipFill>
        <p:spPr>
          <a:xfrm>
            <a:off x="213528" y="5175725"/>
            <a:ext cx="1237355" cy="1471612"/>
          </a:xfrm>
          <a:prstGeom prst="rect">
            <a:avLst/>
          </a:prstGeom>
        </p:spPr>
      </p:pic>
    </p:spTree>
    <p:extLst>
      <p:ext uri="{BB962C8B-B14F-4D97-AF65-F5344CB8AC3E}">
        <p14:creationId xmlns:p14="http://schemas.microsoft.com/office/powerpoint/2010/main" val="263609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1589-F2A0-4B21-8444-D50B6B5CEB94}"/>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HOME Investment Partnerships Program (HOME)</a:t>
            </a:r>
            <a:endParaRPr lang="en-US" sz="24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F775F004-7590-432B-A0F4-6FC3F49469D1}"/>
              </a:ext>
            </a:extLst>
          </p:cNvPr>
          <p:cNvSpPr>
            <a:spLocks noGrp="1"/>
          </p:cNvSpPr>
          <p:nvPr>
            <p:ph idx="1"/>
          </p:nvPr>
        </p:nvSpPr>
        <p:spPr>
          <a:xfrm>
            <a:off x="873760" y="2296167"/>
            <a:ext cx="9025614" cy="3745195"/>
          </a:xfrm>
        </p:spPr>
        <p:txBody>
          <a:bodyPr>
            <a:normAutofit fontScale="92500" lnSpcReduction="20000"/>
          </a:bodyPr>
          <a:lstStyle/>
          <a:p>
            <a:pPr defTabSz="914400">
              <a:spcBef>
                <a:spcPts val="0"/>
              </a:spcBef>
              <a:spcAft>
                <a:spcPts val="1000"/>
              </a:spcAft>
              <a:buClrTx/>
              <a:buSzTx/>
              <a:buFont typeface="Wingdings" panose="05000000000000000000" pitchFamily="2" charset="2"/>
              <a:buChar char="Ø"/>
            </a:pPr>
            <a:r>
              <a:rPr lang="en-US" sz="1900" dirty="0">
                <a:latin typeface="Cambria" panose="02040503050406030204" pitchFamily="18" charset="0"/>
                <a:ea typeface="Cambria" panose="02040503050406030204" pitchFamily="18" charset="0"/>
              </a:rPr>
              <a:t>More limited than CDBG – can only be used for affordable housing</a:t>
            </a:r>
          </a:p>
          <a:p>
            <a:pPr marL="342900" marR="0" lvl="0" indent="-342900" algn="l" defTabSz="914400" rtl="0" eaLnBrk="1" fontAlgn="auto" latinLnBrk="0" hangingPunct="1">
              <a:lnSpc>
                <a:spcPct val="107000"/>
              </a:lnSpc>
              <a:spcBef>
                <a:spcPts val="0"/>
              </a:spcBef>
              <a:spcAft>
                <a:spcPts val="1200"/>
              </a:spcAft>
              <a:buClrTx/>
              <a:buSzTx/>
              <a:buFont typeface="Wingdings" panose="05000000000000000000" pitchFamily="2" charset="2"/>
              <a:buChar char="Ø"/>
              <a:tabLst/>
              <a:defRPr/>
            </a:pPr>
            <a:r>
              <a:rPr kumimoji="0" lang="en-US" sz="19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All HOME-assisted housing units must benefit households with incomes at or below 80% of area median income. </a:t>
            </a:r>
          </a:p>
          <a:p>
            <a:pPr marL="342900" marR="0" lvl="0" indent="-342900" algn="l" defTabSz="914400" rtl="0" eaLnBrk="1" fontAlgn="auto" latinLnBrk="0" hangingPunct="1">
              <a:lnSpc>
                <a:spcPct val="107000"/>
              </a:lnSpc>
              <a:spcBef>
                <a:spcPts val="0"/>
              </a:spcBef>
              <a:spcAft>
                <a:spcPts val="1200"/>
              </a:spcAft>
              <a:buClrTx/>
              <a:buSzTx/>
              <a:buFont typeface="Wingdings" panose="05000000000000000000" pitchFamily="2" charset="2"/>
              <a:buChar char="Ø"/>
              <a:tabLst/>
              <a:defRPr/>
            </a:pPr>
            <a:r>
              <a:rPr kumimoji="0" lang="en-US" sz="19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HOME-assisted housing must be affordable to low-income households for a specified period of time according to the type of activity for which funds are used and the amount of HOME funding contributed to the project. </a:t>
            </a:r>
            <a:endParaRPr kumimoji="0" lang="en-US" sz="1900" b="0" i="0" u="none" strike="noStrike" kern="1200" cap="none" spc="0" normalizeH="0" baseline="0" noProof="0" dirty="0">
              <a:ln>
                <a:noFill/>
              </a:ln>
              <a:solidFill>
                <a:srgbClr val="1E1217">
                  <a:lumMod val="75000"/>
                  <a:lumOff val="25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defTabSz="914400">
              <a:spcBef>
                <a:spcPts val="0"/>
              </a:spcBef>
              <a:spcAft>
                <a:spcPts val="1000"/>
              </a:spcAft>
              <a:buClrTx/>
              <a:buSzTx/>
              <a:buFont typeface="Wingdings" panose="05000000000000000000" pitchFamily="2" charset="2"/>
              <a:buChar char="Ø"/>
            </a:pPr>
            <a:r>
              <a:rPr lang="en-US" sz="1900" dirty="0">
                <a:latin typeface="Cambria" panose="02040503050406030204" pitchFamily="18" charset="0"/>
                <a:ea typeface="Cambria" panose="02040503050406030204" pitchFamily="18" charset="0"/>
              </a:rPr>
              <a:t>40% allocated to states – 60% allocated to units of general local government. </a:t>
            </a:r>
          </a:p>
          <a:p>
            <a:pPr lvl="0" defTabSz="914400">
              <a:spcBef>
                <a:spcPts val="0"/>
              </a:spcBef>
              <a:spcAft>
                <a:spcPts val="1000"/>
              </a:spcAft>
              <a:buClrTx/>
              <a:buSzTx/>
              <a:buFont typeface="Wingdings" panose="05000000000000000000" pitchFamily="2" charset="2"/>
              <a:buChar char="Ø"/>
            </a:pPr>
            <a:r>
              <a:rPr lang="en-US" sz="1900" dirty="0">
                <a:latin typeface="Cambria" panose="02040503050406030204" pitchFamily="18" charset="0"/>
                <a:ea typeface="Cambria" panose="02040503050406030204" pitchFamily="18" charset="0"/>
              </a:rPr>
              <a:t>Communities that do not qualify for an individual allocation under the formula can join with one or more neighboring localities to form a consortium to meet the threshold for direct funding. </a:t>
            </a:r>
          </a:p>
          <a:p>
            <a:pPr lvl="0" defTabSz="914400">
              <a:spcBef>
                <a:spcPts val="0"/>
              </a:spcBef>
              <a:spcAft>
                <a:spcPts val="1000"/>
              </a:spcAft>
              <a:buClrTx/>
              <a:buSzTx/>
              <a:buFont typeface="Wingdings" panose="05000000000000000000" pitchFamily="2" charset="2"/>
              <a:buChar char="Ø"/>
            </a:pPr>
            <a:r>
              <a:rPr lang="en-US" sz="1900" dirty="0">
                <a:latin typeface="Cambria" panose="02040503050406030204" pitchFamily="18" charset="0"/>
                <a:ea typeface="Cambria" panose="02040503050406030204" pitchFamily="18" charset="0"/>
              </a:rPr>
              <a:t>Other localities may participate in HOME by applying for program funds made available by their State. </a:t>
            </a:r>
          </a:p>
          <a:p>
            <a:pPr marL="0" lvl="0" indent="0" defTabSz="914400">
              <a:lnSpc>
                <a:spcPct val="107000"/>
              </a:lnSpc>
              <a:spcBef>
                <a:spcPts val="0"/>
              </a:spcBef>
              <a:buClrTx/>
              <a:buSzTx/>
              <a:buNone/>
            </a:pPr>
            <a:endParaRPr lang="en-US" sz="1900" dirty="0">
              <a:solidFill>
                <a:srgbClr val="1E1217">
                  <a:lumMod val="75000"/>
                  <a:lumOff val="25000"/>
                </a:srgbClr>
              </a:solidFill>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en-US" dirty="0">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112566BB-AB8B-4001-8777-0550D9D1BC73}"/>
              </a:ext>
            </a:extLst>
          </p:cNvPr>
          <p:cNvCxnSpPr>
            <a:cxnSpLocks/>
          </p:cNvCxnSpPr>
          <p:nvPr/>
        </p:nvCxnSpPr>
        <p:spPr>
          <a:xfrm>
            <a:off x="873760" y="1930400"/>
            <a:ext cx="883376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72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1589-F2A0-4B21-8444-D50B6B5CEB94}"/>
              </a:ext>
            </a:extLst>
          </p:cNvPr>
          <p:cNvSpPr>
            <a:spLocks noGrp="1"/>
          </p:cNvSpPr>
          <p:nvPr>
            <p:ph type="title"/>
          </p:nvPr>
        </p:nvSpPr>
        <p:spPr>
          <a:xfrm>
            <a:off x="677334" y="461038"/>
            <a:ext cx="8596668" cy="711199"/>
          </a:xfrm>
        </p:spPr>
        <p:txBody>
          <a:bodyPr/>
          <a:lstStyle/>
          <a:p>
            <a:r>
              <a:rPr lang="en-US" dirty="0">
                <a:latin typeface="Cambria" panose="02040503050406030204" pitchFamily="18" charset="0"/>
                <a:ea typeface="Cambria" panose="02040503050406030204" pitchFamily="18" charset="0"/>
              </a:rPr>
              <a:t>HOME-ARP</a:t>
            </a:r>
            <a:endParaRPr lang="en-US" sz="24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F775F004-7590-432B-A0F4-6FC3F49469D1}"/>
              </a:ext>
            </a:extLst>
          </p:cNvPr>
          <p:cNvSpPr>
            <a:spLocks noGrp="1"/>
          </p:cNvSpPr>
          <p:nvPr>
            <p:ph idx="1"/>
          </p:nvPr>
        </p:nvSpPr>
        <p:spPr>
          <a:xfrm>
            <a:off x="677334" y="1172237"/>
            <a:ext cx="9381066" cy="5472402"/>
          </a:xfrm>
        </p:spPr>
        <p:txBody>
          <a:bodyPr>
            <a:noAutofit/>
          </a:bodyPr>
          <a:lstStyle/>
          <a:p>
            <a:pPr lvl="0" defTabSz="914400">
              <a:spcBef>
                <a:spcPts val="0"/>
              </a:spcBef>
              <a:spcAft>
                <a:spcPts val="1000"/>
              </a:spcAft>
              <a:buClrTx/>
              <a:buSzTx/>
              <a:buFont typeface="Wingdings" panose="05000000000000000000" pitchFamily="2" charset="2"/>
              <a:buChar char="Ø"/>
            </a:pPr>
            <a:r>
              <a:rPr lang="en-US" sz="1400" b="0" i="0" dirty="0">
                <a:solidFill>
                  <a:srgbClr val="000000"/>
                </a:solidFill>
                <a:effectLst/>
                <a:latin typeface="IBM Plex Serif" panose="02060503050406000203" pitchFamily="18" charset="0"/>
              </a:rPr>
              <a:t>Provides funds through the American Rescue Plan - administered through HUD’s HOME Investment Partnerships Program </a:t>
            </a:r>
          </a:p>
          <a:p>
            <a:pPr algn="l">
              <a:buFont typeface="Wingdings" panose="05000000000000000000" pitchFamily="2" charset="2"/>
              <a:buChar char="Ø"/>
            </a:pPr>
            <a:r>
              <a:rPr lang="en-US" sz="1400" b="0" i="0" u="sng" dirty="0">
                <a:solidFill>
                  <a:srgbClr val="000000"/>
                </a:solidFill>
                <a:effectLst/>
                <a:latin typeface="IBM Plex Serif" panose="02060503050406000203" pitchFamily="18" charset="0"/>
              </a:rPr>
              <a:t>Eligible Populations</a:t>
            </a:r>
            <a:endParaRPr lang="en-US" sz="1400" b="0" i="0" dirty="0">
              <a:solidFill>
                <a:srgbClr val="000000"/>
              </a:solidFill>
              <a:effectLst/>
              <a:latin typeface="IBM Plex Serif" panose="02060503050406000203" pitchFamily="18" charset="0"/>
            </a:endParaRPr>
          </a:p>
          <a:p>
            <a:pPr marL="741363" algn="l">
              <a:buFont typeface="Wingdings" panose="05000000000000000000" pitchFamily="2" charset="2"/>
              <a:buChar char="§"/>
            </a:pPr>
            <a:r>
              <a:rPr lang="en-US" sz="1400" b="0" i="0" dirty="0">
                <a:solidFill>
                  <a:srgbClr val="000000"/>
                </a:solidFill>
                <a:effectLst/>
                <a:latin typeface="IBM Plex Serif" panose="02060503050406000203" pitchFamily="18" charset="0"/>
              </a:rPr>
              <a:t>Homeless, as defined in section 103(a) of the McKinney-Vento Homeless Assistance Act (</a:t>
            </a:r>
            <a:r>
              <a:rPr lang="en-US" sz="1400" b="0" i="0" u="none" strike="noStrike" dirty="0">
                <a:solidFill>
                  <a:srgbClr val="005EBD"/>
                </a:solidFill>
                <a:effectLst/>
                <a:latin typeface="IBM Plex Serif" panose="02060503050406000203" pitchFamily="18" charset="0"/>
                <a:hlinkClick r:id="rId2"/>
              </a:rPr>
              <a:t>42 U.S.C. 11302(a)</a:t>
            </a:r>
            <a:r>
              <a:rPr lang="en-US" sz="1400" b="0" i="0" dirty="0">
                <a:solidFill>
                  <a:srgbClr val="000000"/>
                </a:solidFill>
                <a:effectLst/>
                <a:latin typeface="IBM Plex Serif" panose="02060503050406000203" pitchFamily="18" charset="0"/>
              </a:rPr>
              <a:t>);</a:t>
            </a:r>
          </a:p>
          <a:p>
            <a:pPr marL="741363" algn="l">
              <a:buFont typeface="Wingdings" panose="05000000000000000000" pitchFamily="2" charset="2"/>
              <a:buChar char="§"/>
            </a:pPr>
            <a:r>
              <a:rPr lang="en-US" sz="1400" b="0" i="0" dirty="0">
                <a:solidFill>
                  <a:srgbClr val="000000"/>
                </a:solidFill>
                <a:effectLst/>
                <a:latin typeface="IBM Plex Serif" panose="02060503050406000203" pitchFamily="18" charset="0"/>
              </a:rPr>
              <a:t>At-risk of homelessness, as defined in section 401(1) of the McKinney-Vento Homeless Assistance Act (</a:t>
            </a:r>
            <a:r>
              <a:rPr lang="en-US" sz="1400" b="0" i="0" u="none" strike="noStrike" dirty="0">
                <a:solidFill>
                  <a:srgbClr val="005EBD"/>
                </a:solidFill>
                <a:effectLst/>
                <a:latin typeface="IBM Plex Serif" panose="02060503050406000203" pitchFamily="18" charset="0"/>
                <a:hlinkClick r:id="rId3"/>
              </a:rPr>
              <a:t>42 U.S.C. 11360(1)</a:t>
            </a:r>
            <a:r>
              <a:rPr lang="en-US" sz="1400" b="0" i="0" dirty="0">
                <a:solidFill>
                  <a:srgbClr val="000000"/>
                </a:solidFill>
                <a:effectLst/>
                <a:latin typeface="IBM Plex Serif" panose="02060503050406000203" pitchFamily="18" charset="0"/>
              </a:rPr>
              <a:t>);</a:t>
            </a:r>
          </a:p>
          <a:p>
            <a:pPr marL="741363" algn="l">
              <a:buFont typeface="Wingdings" panose="05000000000000000000" pitchFamily="2" charset="2"/>
              <a:buChar char="§"/>
            </a:pPr>
            <a:r>
              <a:rPr lang="en-US" sz="1400" b="0" i="0" dirty="0">
                <a:solidFill>
                  <a:srgbClr val="000000"/>
                </a:solidFill>
                <a:effectLst/>
                <a:latin typeface="IBM Plex Serif" panose="02060503050406000203" pitchFamily="18" charset="0"/>
              </a:rPr>
              <a:t>Fleeing, or attempting to flee, domestic violence, dating violence, sexual assault, stalking, or human trafficking, as defined by the Secretary;</a:t>
            </a:r>
          </a:p>
          <a:p>
            <a:pPr marL="741363" algn="l">
              <a:buFont typeface="Wingdings" panose="05000000000000000000" pitchFamily="2" charset="2"/>
              <a:buChar char="§"/>
            </a:pPr>
            <a:r>
              <a:rPr lang="en-US" sz="1400" b="0" i="0" dirty="0">
                <a:solidFill>
                  <a:srgbClr val="000000"/>
                </a:solidFill>
                <a:effectLst/>
                <a:latin typeface="IBM Plex Serif" panose="02060503050406000203" pitchFamily="18" charset="0"/>
              </a:rPr>
              <a:t>In other populations where providing supportive services or assistance under section 212(a) of the Act (</a:t>
            </a:r>
            <a:r>
              <a:rPr lang="en-US" sz="1400" b="0" i="0" u="none" strike="noStrike" dirty="0">
                <a:solidFill>
                  <a:srgbClr val="005EBD"/>
                </a:solidFill>
                <a:effectLst/>
                <a:latin typeface="IBM Plex Serif" panose="02060503050406000203" pitchFamily="18" charset="0"/>
                <a:hlinkClick r:id="rId4"/>
              </a:rPr>
              <a:t>42 U.S.C. 12742(a)</a:t>
            </a:r>
            <a:r>
              <a:rPr lang="en-US" sz="1400" b="0" i="0" dirty="0">
                <a:solidFill>
                  <a:srgbClr val="000000"/>
                </a:solidFill>
                <a:effectLst/>
                <a:latin typeface="IBM Plex Serif" panose="02060503050406000203" pitchFamily="18" charset="0"/>
              </a:rPr>
              <a:t>) would prevent the family’s homelessness or would serve those with the greatest risk of housing instability;</a:t>
            </a:r>
          </a:p>
          <a:p>
            <a:pPr marL="741363" algn="l">
              <a:buFont typeface="Wingdings" panose="05000000000000000000" pitchFamily="2" charset="2"/>
              <a:buChar char="§"/>
            </a:pPr>
            <a:r>
              <a:rPr lang="en-US" sz="1400" b="0" i="0" dirty="0">
                <a:solidFill>
                  <a:srgbClr val="000000"/>
                </a:solidFill>
                <a:effectLst/>
                <a:latin typeface="IBM Plex Serif" panose="02060503050406000203" pitchFamily="18" charset="0"/>
              </a:rPr>
              <a:t>Veterans and families that include a veteran family member that meet one of the preceding criteria.</a:t>
            </a:r>
          </a:p>
          <a:p>
            <a:pPr algn="l">
              <a:buFont typeface="Wingdings" panose="05000000000000000000" pitchFamily="2" charset="2"/>
              <a:buChar char="Ø"/>
            </a:pPr>
            <a:r>
              <a:rPr lang="en-US" sz="1400" b="0" i="0" u="sng" dirty="0">
                <a:solidFill>
                  <a:srgbClr val="000000"/>
                </a:solidFill>
                <a:effectLst/>
                <a:latin typeface="IBM Plex Serif" panose="02060503050406000203" pitchFamily="18" charset="0"/>
              </a:rPr>
              <a:t>Eligible Activities</a:t>
            </a:r>
            <a:endParaRPr lang="en-US" sz="1400" b="0" i="0" dirty="0">
              <a:solidFill>
                <a:srgbClr val="000000"/>
              </a:solidFill>
              <a:effectLst/>
              <a:latin typeface="IBM Plex Serif" panose="02060503050406000203" pitchFamily="18" charset="0"/>
            </a:endParaRPr>
          </a:p>
          <a:p>
            <a:pPr marL="741363" algn="l">
              <a:buFont typeface="Wingdings" panose="05000000000000000000" pitchFamily="2" charset="2"/>
              <a:buChar char="§"/>
            </a:pPr>
            <a:r>
              <a:rPr lang="en-US" sz="1400" b="0" i="0" dirty="0">
                <a:solidFill>
                  <a:srgbClr val="000000"/>
                </a:solidFill>
                <a:effectLst/>
                <a:latin typeface="IBM Plex Serif" panose="02060503050406000203" pitchFamily="18" charset="0"/>
              </a:rPr>
              <a:t>Production or Preservation of Affordable Housing</a:t>
            </a:r>
          </a:p>
          <a:p>
            <a:pPr marL="741363" algn="l">
              <a:buFont typeface="Wingdings" panose="05000000000000000000" pitchFamily="2" charset="2"/>
              <a:buChar char="§"/>
            </a:pPr>
            <a:r>
              <a:rPr lang="en-US" sz="1400" b="0" i="0" dirty="0">
                <a:solidFill>
                  <a:srgbClr val="000000"/>
                </a:solidFill>
                <a:effectLst/>
                <a:latin typeface="IBM Plex Serif" panose="02060503050406000203" pitchFamily="18" charset="0"/>
              </a:rPr>
              <a:t>Tenant-Based Rental Assistance (TBRA)</a:t>
            </a:r>
          </a:p>
          <a:p>
            <a:pPr marL="741363" algn="l">
              <a:buFont typeface="Wingdings" panose="05000000000000000000" pitchFamily="2" charset="2"/>
              <a:buChar char="§"/>
            </a:pPr>
            <a:r>
              <a:rPr lang="en-US" sz="1400" b="0" i="0" dirty="0">
                <a:solidFill>
                  <a:srgbClr val="000000"/>
                </a:solidFill>
                <a:effectLst/>
                <a:latin typeface="IBM Plex Serif" panose="02060503050406000203" pitchFamily="18" charset="0"/>
              </a:rPr>
              <a:t>Supportive Services,</a:t>
            </a:r>
          </a:p>
          <a:p>
            <a:pPr marL="741363" algn="l">
              <a:buFont typeface="Wingdings" panose="05000000000000000000" pitchFamily="2" charset="2"/>
              <a:buChar char="§"/>
            </a:pPr>
            <a:r>
              <a:rPr lang="en-US" sz="1400" b="0" i="0" dirty="0">
                <a:solidFill>
                  <a:srgbClr val="000000"/>
                </a:solidFill>
                <a:effectLst/>
                <a:latin typeface="IBM Plex Serif" panose="02060503050406000203" pitchFamily="18" charset="0"/>
              </a:rPr>
              <a:t>Purchase and Development of Non-Congregate Shelter. </a:t>
            </a:r>
            <a:endParaRPr lang="en-US" sz="1400" dirty="0">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112566BB-AB8B-4001-8777-0550D9D1BC73}"/>
              </a:ext>
            </a:extLst>
          </p:cNvPr>
          <p:cNvCxnSpPr>
            <a:cxnSpLocks/>
          </p:cNvCxnSpPr>
          <p:nvPr/>
        </p:nvCxnSpPr>
        <p:spPr>
          <a:xfrm>
            <a:off x="782320" y="1097280"/>
            <a:ext cx="883376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22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1589-F2A0-4B21-8444-D50B6B5CEB94}"/>
              </a:ext>
            </a:extLst>
          </p:cNvPr>
          <p:cNvSpPr>
            <a:spLocks noGrp="1"/>
          </p:cNvSpPr>
          <p:nvPr>
            <p:ph type="title"/>
          </p:nvPr>
        </p:nvSpPr>
        <p:spPr>
          <a:xfrm>
            <a:off x="869180" y="609600"/>
            <a:ext cx="8833767" cy="1320800"/>
          </a:xfrm>
        </p:spPr>
        <p:txBody>
          <a:bodyPr/>
          <a:lstStyle/>
          <a:p>
            <a:r>
              <a:rPr lang="en-US" dirty="0">
                <a:latin typeface="Cambria" panose="02040503050406030204" pitchFamily="18" charset="0"/>
                <a:ea typeface="Cambria" panose="02040503050406030204" pitchFamily="18" charset="0"/>
              </a:rPr>
              <a:t>Housing Trust Fund</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(HTF)</a:t>
            </a:r>
            <a:endParaRPr lang="en-US" sz="24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F775F004-7590-432B-A0F4-6FC3F49469D1}"/>
              </a:ext>
            </a:extLst>
          </p:cNvPr>
          <p:cNvSpPr>
            <a:spLocks noGrp="1"/>
          </p:cNvSpPr>
          <p:nvPr>
            <p:ph idx="1"/>
          </p:nvPr>
        </p:nvSpPr>
        <p:spPr>
          <a:xfrm>
            <a:off x="873760" y="2296167"/>
            <a:ext cx="9025614" cy="4327267"/>
          </a:xfrm>
        </p:spPr>
        <p:txBody>
          <a:bodyPr>
            <a:noAutofit/>
          </a:bodyPr>
          <a:lstStyle/>
          <a:p>
            <a:pPr lvl="0">
              <a:lnSpc>
                <a:spcPct val="107000"/>
              </a:lnSpc>
              <a:spcBef>
                <a:spcPts val="0"/>
              </a:spcBef>
              <a:spcAft>
                <a:spcPts val="1200"/>
              </a:spcAft>
              <a:buFont typeface="Wingdings" panose="05000000000000000000" pitchFamily="2" charset="2"/>
              <a:buChar char=""/>
            </a:pPr>
            <a:r>
              <a:rPr lang="en-US" dirty="0">
                <a:latin typeface="Cambria" panose="02040503050406030204" pitchFamily="18" charset="0"/>
                <a:ea typeface="Cambria" panose="02040503050406030204" pitchFamily="18" charset="0"/>
                <a:cs typeface="Times New Roman" panose="02020603050405020304" pitchFamily="18" charset="0"/>
              </a:rPr>
              <a:t>A minimum of </a:t>
            </a:r>
            <a:r>
              <a:rPr lang="en-US" dirty="0">
                <a:latin typeface="Cambria" panose="02040503050406030204" pitchFamily="18" charset="0"/>
                <a:ea typeface="Cambria" panose="02040503050406030204" pitchFamily="18" charset="0"/>
              </a:rPr>
              <a:t>80 percent must be used for rental housing</a:t>
            </a:r>
          </a:p>
          <a:p>
            <a:pPr lvl="0">
              <a:lnSpc>
                <a:spcPct val="107000"/>
              </a:lnSpc>
              <a:spcBef>
                <a:spcPts val="0"/>
              </a:spcBef>
              <a:buFont typeface="Wingdings" panose="05000000000000000000" pitchFamily="2" charset="2"/>
              <a:buChar char=""/>
            </a:pPr>
            <a:r>
              <a:rPr lang="en-US" dirty="0">
                <a:latin typeface="Cambria" panose="02040503050406030204" pitchFamily="18" charset="0"/>
                <a:ea typeface="Cambria" panose="02040503050406030204" pitchFamily="18" charset="0"/>
              </a:rPr>
              <a:t>Up to 10% may be used for homeownership</a:t>
            </a:r>
          </a:p>
          <a:p>
            <a:pPr marL="0" indent="0">
              <a:buNone/>
            </a:pP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Eligible activities and expenses include:</a:t>
            </a:r>
          </a:p>
          <a:p>
            <a:pPr marL="803275">
              <a:spcBef>
                <a:spcPts val="0"/>
              </a:spcBef>
              <a:buFont typeface="Wingdings" panose="05000000000000000000" pitchFamily="2" charset="2"/>
              <a:buChar char="Ø"/>
            </a:pPr>
            <a:r>
              <a:rPr lang="en-US" dirty="0">
                <a:latin typeface="Cambria" panose="02040503050406030204" pitchFamily="18" charset="0"/>
                <a:ea typeface="Cambria" panose="02040503050406030204" pitchFamily="18" charset="0"/>
              </a:rPr>
              <a:t>Real property acquisition</a:t>
            </a:r>
          </a:p>
          <a:p>
            <a:pPr marL="803275">
              <a:spcBef>
                <a:spcPts val="0"/>
              </a:spcBef>
              <a:buFont typeface="Wingdings" panose="05000000000000000000" pitchFamily="2" charset="2"/>
              <a:buChar char="Ø"/>
            </a:pPr>
            <a:r>
              <a:rPr lang="en-US" dirty="0">
                <a:latin typeface="Cambria" panose="02040503050406030204" pitchFamily="18" charset="0"/>
                <a:ea typeface="Cambria" panose="02040503050406030204" pitchFamily="18" charset="0"/>
              </a:rPr>
              <a:t>Site improvements and development hard costs</a:t>
            </a:r>
          </a:p>
          <a:p>
            <a:pPr marL="803275">
              <a:spcBef>
                <a:spcPts val="0"/>
              </a:spcBef>
              <a:buFont typeface="Wingdings" panose="05000000000000000000" pitchFamily="2" charset="2"/>
              <a:buChar char="Ø"/>
            </a:pPr>
            <a:r>
              <a:rPr lang="en-US" dirty="0">
                <a:latin typeface="Cambria" panose="02040503050406030204" pitchFamily="18" charset="0"/>
                <a:ea typeface="Cambria" panose="02040503050406030204" pitchFamily="18" charset="0"/>
              </a:rPr>
              <a:t>Related soft costs</a:t>
            </a:r>
          </a:p>
          <a:p>
            <a:pPr marL="803275">
              <a:spcBef>
                <a:spcPts val="0"/>
              </a:spcBef>
              <a:buFont typeface="Wingdings" panose="05000000000000000000" pitchFamily="2" charset="2"/>
              <a:buChar char="Ø"/>
            </a:pPr>
            <a:r>
              <a:rPr lang="en-US" dirty="0">
                <a:latin typeface="Cambria" panose="02040503050406030204" pitchFamily="18" charset="0"/>
                <a:ea typeface="Cambria" panose="02040503050406030204" pitchFamily="18" charset="0"/>
              </a:rPr>
              <a:t>Demolition</a:t>
            </a:r>
          </a:p>
          <a:p>
            <a:pPr marL="803275">
              <a:spcBef>
                <a:spcPts val="0"/>
              </a:spcBef>
              <a:buFont typeface="Wingdings" panose="05000000000000000000" pitchFamily="2" charset="2"/>
              <a:buChar char="Ø"/>
            </a:pPr>
            <a:r>
              <a:rPr lang="en-US" dirty="0">
                <a:latin typeface="Cambria" panose="02040503050406030204" pitchFamily="18" charset="0"/>
                <a:ea typeface="Cambria" panose="02040503050406030204" pitchFamily="18" charset="0"/>
              </a:rPr>
              <a:t>Financing costs</a:t>
            </a:r>
          </a:p>
          <a:p>
            <a:pPr marL="803275">
              <a:spcBef>
                <a:spcPts val="0"/>
              </a:spcBef>
              <a:buFont typeface="Wingdings" panose="05000000000000000000" pitchFamily="2" charset="2"/>
              <a:buChar char="Ø"/>
            </a:pPr>
            <a:r>
              <a:rPr lang="en-US" dirty="0">
                <a:latin typeface="Cambria" panose="02040503050406030204" pitchFamily="18" charset="0"/>
                <a:ea typeface="Cambria" panose="02040503050406030204" pitchFamily="18" charset="0"/>
              </a:rPr>
              <a:t>Relocation assistance</a:t>
            </a:r>
          </a:p>
          <a:p>
            <a:pPr marL="803275">
              <a:spcBef>
                <a:spcPts val="0"/>
              </a:spcBef>
              <a:buFont typeface="Wingdings" panose="05000000000000000000" pitchFamily="2" charset="2"/>
              <a:buChar char="Ø"/>
            </a:pPr>
            <a:r>
              <a:rPr lang="en-US" dirty="0">
                <a:latin typeface="Cambria" panose="02040503050406030204" pitchFamily="18" charset="0"/>
                <a:ea typeface="Cambria" panose="02040503050406030204" pitchFamily="18" charset="0"/>
              </a:rPr>
              <a:t>Operating cost assistance for rental housing</a:t>
            </a:r>
          </a:p>
          <a:p>
            <a:pPr marL="803275">
              <a:spcBef>
                <a:spcPts val="0"/>
              </a:spcBef>
              <a:buFont typeface="Wingdings" panose="05000000000000000000" pitchFamily="2" charset="2"/>
              <a:buChar char="Ø"/>
            </a:pPr>
            <a:r>
              <a:rPr lang="en-US" dirty="0">
                <a:latin typeface="Cambria" panose="02040503050406030204" pitchFamily="18" charset="0"/>
                <a:ea typeface="Cambria" panose="02040503050406030204" pitchFamily="18" charset="0"/>
              </a:rPr>
              <a:t>Reasonable administrative and planning costs</a:t>
            </a:r>
          </a:p>
          <a:p>
            <a:pPr marL="803275">
              <a:spcBef>
                <a:spcPts val="0"/>
              </a:spcBef>
              <a:buFont typeface="Wingdings" panose="05000000000000000000" pitchFamily="2" charset="2"/>
              <a:buChar char="Ø"/>
            </a:pPr>
            <a:endParaRPr lang="en-US" dirty="0">
              <a:latin typeface="Cambria" panose="02040503050406030204" pitchFamily="18" charset="0"/>
              <a:ea typeface="Cambria" panose="02040503050406030204" pitchFamily="18" charset="0"/>
            </a:endParaRPr>
          </a:p>
          <a:p>
            <a:pPr marL="0" indent="0" algn="ctr">
              <a:spcBef>
                <a:spcPts val="0"/>
              </a:spcBef>
              <a:buNone/>
            </a:pPr>
            <a:r>
              <a:rPr lang="en-US" b="1" dirty="0">
                <a:latin typeface="Cambria" panose="02040503050406030204" pitchFamily="18" charset="0"/>
                <a:ea typeface="Cambria" panose="02040503050406030204" pitchFamily="18" charset="0"/>
              </a:rPr>
              <a:t>All HTF-assisted units required to have a minimum 30 year affordability period</a:t>
            </a:r>
          </a:p>
          <a:p>
            <a:pPr marL="803275">
              <a:spcBef>
                <a:spcPts val="0"/>
              </a:spcBef>
              <a:buFont typeface="Wingdings" panose="05000000000000000000" pitchFamily="2" charset="2"/>
              <a:buChar char="Ø"/>
            </a:pP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112566BB-AB8B-4001-8777-0550D9D1BC73}"/>
              </a:ext>
            </a:extLst>
          </p:cNvPr>
          <p:cNvCxnSpPr>
            <a:cxnSpLocks/>
          </p:cNvCxnSpPr>
          <p:nvPr/>
        </p:nvCxnSpPr>
        <p:spPr>
          <a:xfrm>
            <a:off x="873760" y="1930400"/>
            <a:ext cx="883376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67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1589-F2A0-4B21-8444-D50B6B5CEB94}"/>
              </a:ext>
            </a:extLst>
          </p:cNvPr>
          <p:cNvSpPr>
            <a:spLocks noGrp="1"/>
          </p:cNvSpPr>
          <p:nvPr>
            <p:ph type="title"/>
          </p:nvPr>
        </p:nvSpPr>
        <p:spPr>
          <a:xfrm>
            <a:off x="869180" y="609600"/>
            <a:ext cx="8833767" cy="1320800"/>
          </a:xfrm>
        </p:spPr>
        <p:txBody>
          <a:bodyPr/>
          <a:lstStyle/>
          <a:p>
            <a:r>
              <a:rPr lang="en-US" dirty="0">
                <a:latin typeface="Cambria" panose="02040503050406030204" pitchFamily="18" charset="0"/>
                <a:ea typeface="Cambria" panose="02040503050406030204" pitchFamily="18" charset="0"/>
              </a:rPr>
              <a:t>Recovery Housing Program</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(RHP)</a:t>
            </a:r>
            <a:endParaRPr lang="en-US" sz="24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F775F004-7590-432B-A0F4-6FC3F49469D1}"/>
              </a:ext>
            </a:extLst>
          </p:cNvPr>
          <p:cNvSpPr>
            <a:spLocks noGrp="1"/>
          </p:cNvSpPr>
          <p:nvPr>
            <p:ph idx="1"/>
          </p:nvPr>
        </p:nvSpPr>
        <p:spPr>
          <a:xfrm>
            <a:off x="873760" y="2296167"/>
            <a:ext cx="9025614" cy="3952231"/>
          </a:xfrm>
        </p:spPr>
        <p:txBody>
          <a:bodyPr>
            <a:noAutofit/>
          </a:bodyPr>
          <a:lstStyle/>
          <a:p>
            <a:pPr lvl="0">
              <a:spcBef>
                <a:spcPts val="0"/>
              </a:spcBef>
              <a:spcAft>
                <a:spcPts val="1200"/>
              </a:spcAft>
              <a:buFont typeface="Wingdings" panose="05000000000000000000" pitchFamily="2" charset="2"/>
              <a:buChar char=""/>
            </a:pPr>
            <a:r>
              <a:rPr lang="en-US" b="0" i="0" dirty="0">
                <a:solidFill>
                  <a:srgbClr val="000000"/>
                </a:solidFill>
                <a:effectLst/>
                <a:latin typeface="Cambria" panose="02040503050406030204" pitchFamily="18" charset="0"/>
                <a:ea typeface="Cambria" panose="02040503050406030204" pitchFamily="18" charset="0"/>
              </a:rPr>
              <a:t>Pilot Program authorized by the SUPPORT for Patients and Communities Act (SUPPORT Act), which was passed in 2018. </a:t>
            </a:r>
          </a:p>
          <a:p>
            <a:pPr lvl="0">
              <a:spcBef>
                <a:spcPts val="0"/>
              </a:spcBef>
              <a:spcAft>
                <a:spcPts val="1200"/>
              </a:spcAft>
              <a:buFont typeface="Wingdings" panose="05000000000000000000" pitchFamily="2" charset="2"/>
              <a:buChar char=""/>
            </a:pPr>
            <a:r>
              <a:rPr lang="en-US" dirty="0">
                <a:solidFill>
                  <a:srgbClr val="000000"/>
                </a:solidFill>
                <a:latin typeface="Cambria" panose="02040503050406030204" pitchFamily="18" charset="0"/>
                <a:ea typeface="Cambria" panose="02040503050406030204" pitchFamily="18" charset="0"/>
              </a:rPr>
              <a:t>D</a:t>
            </a:r>
            <a:r>
              <a:rPr lang="en-US" b="0" i="0" dirty="0">
                <a:solidFill>
                  <a:srgbClr val="000000"/>
                </a:solidFill>
                <a:effectLst/>
                <a:latin typeface="Cambria" panose="02040503050406030204" pitchFamily="18" charset="0"/>
                <a:ea typeface="Cambria" panose="02040503050406030204" pitchFamily="18" charset="0"/>
              </a:rPr>
              <a:t>esigned to assist individuals in recovery from substance abuse disorders to become self-sufficient and </a:t>
            </a:r>
            <a:r>
              <a:rPr lang="en-US" dirty="0">
                <a:solidFill>
                  <a:srgbClr val="000000"/>
                </a:solidFill>
                <a:latin typeface="Cambria" panose="02040503050406030204" pitchFamily="18" charset="0"/>
                <a:ea typeface="Cambria" panose="02040503050406030204" pitchFamily="18" charset="0"/>
              </a:rPr>
              <a:t>obtain stable housing. </a:t>
            </a:r>
          </a:p>
          <a:p>
            <a:pPr lvl="0">
              <a:spcBef>
                <a:spcPts val="0"/>
              </a:spcBef>
              <a:spcAft>
                <a:spcPts val="1200"/>
              </a:spcAft>
              <a:buFont typeface="Wingdings" panose="05000000000000000000" pitchFamily="2" charset="2"/>
              <a:buChar char=""/>
            </a:pPr>
            <a:r>
              <a:rPr lang="en-US" dirty="0">
                <a:solidFill>
                  <a:srgbClr val="000000"/>
                </a:solidFill>
                <a:latin typeface="Cambria" panose="02040503050406030204" pitchFamily="18" charset="0"/>
                <a:ea typeface="Cambria" panose="02040503050406030204" pitchFamily="18" charset="0"/>
              </a:rPr>
              <a:t>Allocated funding to states and the District of Columbia with an age-adjusted rate of overdose deaths above the national overdose mortality rate.</a:t>
            </a:r>
          </a:p>
          <a:p>
            <a:pPr lvl="0">
              <a:spcBef>
                <a:spcPts val="0"/>
              </a:spcBef>
              <a:spcAft>
                <a:spcPts val="1200"/>
              </a:spcAft>
              <a:buFont typeface="Wingdings" panose="05000000000000000000" pitchFamily="2" charset="2"/>
              <a:buChar char=""/>
            </a:pPr>
            <a:r>
              <a:rPr lang="en-US" b="0" i="0" dirty="0">
                <a:solidFill>
                  <a:srgbClr val="000000"/>
                </a:solidFill>
                <a:effectLst/>
                <a:latin typeface="Cambria" panose="02040503050406030204" pitchFamily="18" charset="0"/>
                <a:ea typeface="Cambria" panose="02040503050406030204" pitchFamily="18" charset="0"/>
              </a:rPr>
              <a:t>Funding covers a period of not more than two years or until the individual secures permanent housing, whichever is earlier.</a:t>
            </a:r>
          </a:p>
          <a:p>
            <a:pPr lvl="0">
              <a:spcBef>
                <a:spcPts val="0"/>
              </a:spcBef>
              <a:spcAft>
                <a:spcPts val="1200"/>
              </a:spcAft>
              <a:buFont typeface="Wingdings" panose="05000000000000000000" pitchFamily="2" charset="2"/>
              <a:buChar char=""/>
            </a:pPr>
            <a:r>
              <a:rPr lang="en-US" dirty="0">
                <a:solidFill>
                  <a:srgbClr val="000000"/>
                </a:solidFill>
                <a:latin typeface="Cambria" panose="02040503050406030204" pitchFamily="18" charset="0"/>
                <a:ea typeface="Cambria" panose="02040503050406030204" pitchFamily="18" charset="0"/>
                <a:cs typeface="Calibri" panose="020F0502020204030204" pitchFamily="34" charset="0"/>
              </a:rPr>
              <a:t>Funds may be distributed to both entitlement and non-entitlement jurisdictions.</a:t>
            </a:r>
          </a:p>
          <a:p>
            <a:pPr lvl="0">
              <a:spcBef>
                <a:spcPts val="0"/>
              </a:spcBef>
              <a:spcAft>
                <a:spcPts val="1200"/>
              </a:spcAft>
              <a:buFont typeface="Wingdings" panose="05000000000000000000" pitchFamily="2" charset="2"/>
              <a:buChar char=""/>
            </a:pPr>
            <a:r>
              <a:rPr lang="en-US" dirty="0">
                <a:latin typeface="Cambria" panose="02040503050406030204" pitchFamily="18" charset="0"/>
                <a:ea typeface="Cambria" panose="02040503050406030204" pitchFamily="18" charset="0"/>
                <a:cs typeface="Calibri" panose="020F0502020204030204" pitchFamily="34" charset="0"/>
              </a:rPr>
              <a:t>Encourages coordination with other federal partners addressing substance-abuse related programs</a:t>
            </a:r>
          </a:p>
          <a:p>
            <a:pPr lvl="0">
              <a:spcBef>
                <a:spcPts val="0"/>
              </a:spcBef>
              <a:spcAft>
                <a:spcPts val="12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Calibri" panose="020F0502020204030204" pitchFamily="34" charset="0"/>
            </a:endParaRPr>
          </a:p>
          <a:p>
            <a:pPr lvl="0">
              <a:spcBef>
                <a:spcPts val="0"/>
              </a:spcBef>
              <a:spcAft>
                <a:spcPts val="12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112566BB-AB8B-4001-8777-0550D9D1BC73}"/>
              </a:ext>
            </a:extLst>
          </p:cNvPr>
          <p:cNvCxnSpPr>
            <a:cxnSpLocks/>
          </p:cNvCxnSpPr>
          <p:nvPr/>
        </p:nvCxnSpPr>
        <p:spPr>
          <a:xfrm>
            <a:off x="873760" y="1930400"/>
            <a:ext cx="883376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90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 name="Group 118">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0" name="Straight Connector 119">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2"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Isosceles Triangle 123">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5"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3" name="Isosceles Triangle 182">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 name="Isosceles Triangle 183">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7C36E9B9-7AC7-4684-9260-B7FF6F02C239}"/>
              </a:ext>
            </a:extLst>
          </p:cNvPr>
          <p:cNvSpPr>
            <a:spLocks noGrp="1"/>
          </p:cNvSpPr>
          <p:nvPr>
            <p:ph type="ctrTitle"/>
          </p:nvPr>
        </p:nvSpPr>
        <p:spPr>
          <a:xfrm>
            <a:off x="1071882" y="133617"/>
            <a:ext cx="8735164" cy="780783"/>
          </a:xfrm>
        </p:spPr>
        <p:txBody>
          <a:bodyPr vert="horz" lIns="91440" tIns="45720" rIns="91440" bIns="45720" rtlCol="0" anchor="t">
            <a:normAutofit fontScale="90000"/>
          </a:bodyPr>
          <a:lstStyle/>
          <a:p>
            <a:pPr algn="l"/>
            <a:r>
              <a:rPr kumimoji="0" lang="en-US" sz="3200" b="0" i="0" u="none" strike="noStrike" cap="none" spc="0" normalizeH="0" baseline="0" noProof="0" dirty="0">
                <a:ln>
                  <a:noFill/>
                </a:ln>
                <a:effectLst/>
                <a:uLnTx/>
                <a:uFillTx/>
              </a:rPr>
              <a:t>Typical CPD Housing </a:t>
            </a:r>
            <a:r>
              <a:rPr lang="en-US" sz="3200" dirty="0"/>
              <a:t>Program Economic Benefits</a:t>
            </a:r>
          </a:p>
        </p:txBody>
      </p:sp>
      <p:sp>
        <p:nvSpPr>
          <p:cNvPr id="21" name="TextBox 20">
            <a:extLst>
              <a:ext uri="{FF2B5EF4-FFF2-40B4-BE49-F238E27FC236}">
                <a16:creationId xmlns:a16="http://schemas.microsoft.com/office/drawing/2014/main" id="{47D09D2C-2DCA-4473-9DCD-7F9D4739BFBD}"/>
              </a:ext>
            </a:extLst>
          </p:cNvPr>
          <p:cNvSpPr txBox="1"/>
          <p:nvPr/>
        </p:nvSpPr>
        <p:spPr>
          <a:xfrm>
            <a:off x="-273269" y="1056484"/>
            <a:ext cx="9876711" cy="5801516"/>
          </a:xfrm>
          <a:prstGeom prst="rect">
            <a:avLst/>
          </a:prstGeom>
        </p:spPr>
        <p:txBody>
          <a:bodyPr vert="horz" lIns="91440" tIns="45720" rIns="91440" bIns="45720" rtlCol="0">
            <a:noAutofit/>
          </a:bodyPr>
          <a:lstStyle/>
          <a:p>
            <a:pPr marL="1257300" lvl="2" indent="-342900">
              <a:lnSpc>
                <a:spcPct val="90000"/>
              </a:lnSpc>
              <a:spcBef>
                <a:spcPts val="1000"/>
              </a:spcBef>
              <a:buClr>
                <a:schemeClr val="accent1"/>
              </a:buClr>
              <a:buSzPct val="80000"/>
              <a:buFont typeface="Wingdings" panose="05000000000000000000" pitchFamily="2" charset="2"/>
              <a:buChar char="Ø"/>
            </a:pPr>
            <a:r>
              <a:rPr lang="en-US" sz="20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Homeowner investments through repair programs have the potential to increase property values.</a:t>
            </a:r>
          </a:p>
          <a:p>
            <a:pPr marL="1257300" lvl="2" indent="-342900">
              <a:lnSpc>
                <a:spcPct val="90000"/>
              </a:lnSpc>
              <a:spcBef>
                <a:spcPts val="1000"/>
              </a:spcBef>
              <a:buClr>
                <a:schemeClr val="accent1"/>
              </a:buClr>
              <a:buSzPct val="80000"/>
              <a:buFont typeface="Wingdings" panose="05000000000000000000" pitchFamily="2" charset="2"/>
              <a:buChar char="Ø"/>
            </a:pPr>
            <a:r>
              <a:rPr lang="en-US" sz="20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New construction of quality housing increases the land/property value and positively impacts the local tax digest.</a:t>
            </a:r>
          </a:p>
          <a:p>
            <a:pPr marL="1257300" lvl="2" indent="-342900">
              <a:lnSpc>
                <a:spcPct val="90000"/>
              </a:lnSpc>
              <a:spcBef>
                <a:spcPts val="1000"/>
              </a:spcBef>
              <a:buClr>
                <a:schemeClr val="accent1"/>
              </a:buClr>
              <a:buSzPct val="80000"/>
              <a:buFont typeface="Wingdings" panose="05000000000000000000" pitchFamily="2" charset="2"/>
              <a:buChar char="Ø"/>
            </a:pPr>
            <a:r>
              <a:rPr lang="en-US" sz="20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Sale and purchase of housing (including those provided with mortgage assistance) positively impacts the local tax digest and generates tax revenues for local governments as well as sellers.</a:t>
            </a:r>
          </a:p>
          <a:p>
            <a:pPr marL="1257300" lvl="2" indent="-342900">
              <a:lnSpc>
                <a:spcPct val="90000"/>
              </a:lnSpc>
              <a:spcBef>
                <a:spcPts val="1000"/>
              </a:spcBef>
              <a:buClr>
                <a:schemeClr val="accent1"/>
              </a:buClr>
              <a:buSzPct val="80000"/>
              <a:buFont typeface="Wingdings" panose="05000000000000000000" pitchFamily="2" charset="2"/>
              <a:buChar char="Ø"/>
            </a:pPr>
            <a:r>
              <a:rPr lang="en-US" sz="20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Building permits, building inspection fees, and impact/development fees generate revenues for local governments.</a:t>
            </a:r>
          </a:p>
          <a:p>
            <a:pPr marL="1257300" lvl="2" indent="-342900">
              <a:lnSpc>
                <a:spcPct val="90000"/>
              </a:lnSpc>
              <a:spcBef>
                <a:spcPts val="1000"/>
              </a:spcBef>
              <a:buClr>
                <a:schemeClr val="accent1"/>
              </a:buClr>
              <a:buSzPct val="80000"/>
              <a:buFont typeface="Wingdings" panose="05000000000000000000" pitchFamily="2" charset="2"/>
              <a:buChar char="Ø"/>
            </a:pPr>
            <a:r>
              <a:rPr lang="en-US" sz="20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Rental assistance (subsidies/vouchers) paid on behalf of eligible tenants, program participants, and homeless persons/households generate revenues for local property owners and landlords.</a:t>
            </a:r>
          </a:p>
          <a:p>
            <a:pPr marL="1257300" lvl="2" indent="-342900">
              <a:lnSpc>
                <a:spcPct val="90000"/>
              </a:lnSpc>
              <a:spcBef>
                <a:spcPts val="1000"/>
              </a:spcBef>
              <a:buClr>
                <a:schemeClr val="accent1"/>
              </a:buClr>
              <a:buSzPct val="80000"/>
              <a:buFont typeface="Wingdings" panose="05000000000000000000" pitchFamily="2" charset="2"/>
              <a:buChar char="Ø"/>
            </a:pPr>
            <a:r>
              <a:rPr lang="en-US" sz="20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Housing development attracts commercial development.</a:t>
            </a:r>
          </a:p>
          <a:p>
            <a:pPr marL="1257300" lvl="2" indent="-342900">
              <a:lnSpc>
                <a:spcPct val="90000"/>
              </a:lnSpc>
              <a:spcBef>
                <a:spcPts val="1000"/>
              </a:spcBef>
              <a:buClr>
                <a:schemeClr val="accent1"/>
              </a:buClr>
              <a:buSzPct val="80000"/>
              <a:buFont typeface="Wingdings" panose="05000000000000000000" pitchFamily="2" charset="2"/>
              <a:buChar char="Ø"/>
            </a:pPr>
            <a:endParaRPr lang="en-US" sz="20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endParaRPr>
          </a:p>
          <a:p>
            <a:pPr lvl="2">
              <a:lnSpc>
                <a:spcPct val="90000"/>
              </a:lnSpc>
              <a:spcBef>
                <a:spcPts val="1000"/>
              </a:spcBef>
              <a:buClr>
                <a:schemeClr val="accent1"/>
              </a:buClr>
              <a:buSzPct val="80000"/>
            </a:pPr>
            <a:r>
              <a:rPr lang="en-US" sz="2000" i="1"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“It’s a positive domino effect…..CPD’s investment of funds economically benefit communities both today and tomorrow!”</a:t>
            </a:r>
          </a:p>
          <a:p>
            <a:pPr marL="1657350" lvl="3" indent="-285750">
              <a:lnSpc>
                <a:spcPct val="90000"/>
              </a:lnSpc>
              <a:spcBef>
                <a:spcPts val="1000"/>
              </a:spcBef>
              <a:buClr>
                <a:schemeClr val="accent1"/>
              </a:buClr>
              <a:buSzPct val="80000"/>
              <a:buFont typeface="Wingdings 3" charset="2"/>
              <a:buChar char=""/>
            </a:pPr>
            <a:endParaRPr lang="en-US" sz="2000" dirty="0">
              <a:solidFill>
                <a:schemeClr val="tx1">
                  <a:lumMod val="75000"/>
                  <a:lumOff val="25000"/>
                </a:schemeClr>
              </a:solidFill>
            </a:endParaRPr>
          </a:p>
        </p:txBody>
      </p:sp>
      <p:cxnSp>
        <p:nvCxnSpPr>
          <p:cNvPr id="130" name="Straight Connector 129">
            <a:extLst>
              <a:ext uri="{FF2B5EF4-FFF2-40B4-BE49-F238E27FC236}">
                <a16:creationId xmlns:a16="http://schemas.microsoft.com/office/drawing/2014/main" id="{2A088868-51D2-4FEA-B96E-44F9600C87B4}"/>
              </a:ext>
            </a:extLst>
          </p:cNvPr>
          <p:cNvCxnSpPr/>
          <p:nvPr/>
        </p:nvCxnSpPr>
        <p:spPr>
          <a:xfrm>
            <a:off x="934258" y="788002"/>
            <a:ext cx="840024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descr="A picture containing text, sign, vector graphics&#10;&#10;Description automatically generated">
            <a:extLst>
              <a:ext uri="{FF2B5EF4-FFF2-40B4-BE49-F238E27FC236}">
                <a16:creationId xmlns:a16="http://schemas.microsoft.com/office/drawing/2014/main" id="{80DF68E7-1494-47B5-9151-4D08C65545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33091" y="-283685"/>
            <a:ext cx="3331277" cy="2680338"/>
          </a:xfrm>
          <a:prstGeom prst="rect">
            <a:avLst/>
          </a:prstGeom>
        </p:spPr>
      </p:pic>
    </p:spTree>
    <p:extLst>
      <p:ext uri="{BB962C8B-B14F-4D97-AF65-F5344CB8AC3E}">
        <p14:creationId xmlns:p14="http://schemas.microsoft.com/office/powerpoint/2010/main" val="883603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452C-B66A-4FFC-92F7-53392C2E083E}"/>
              </a:ext>
            </a:extLst>
          </p:cNvPr>
          <p:cNvSpPr>
            <a:spLocks noGrp="1"/>
          </p:cNvSpPr>
          <p:nvPr>
            <p:ph type="title"/>
          </p:nvPr>
        </p:nvSpPr>
        <p:spPr/>
        <p:txBody>
          <a:bodyPr/>
          <a:lstStyle/>
          <a:p>
            <a:pPr algn="ctr"/>
            <a:r>
              <a:rPr lang="en-US" dirty="0">
                <a:latin typeface="Cambria" panose="02040503050406030204" pitchFamily="18" charset="0"/>
                <a:ea typeface="Cambria" panose="02040503050406030204" pitchFamily="18" charset="0"/>
              </a:rPr>
              <a:t>Resources</a:t>
            </a:r>
          </a:p>
        </p:txBody>
      </p:sp>
      <p:cxnSp>
        <p:nvCxnSpPr>
          <p:cNvPr id="4" name="Straight Connector 3">
            <a:extLst>
              <a:ext uri="{FF2B5EF4-FFF2-40B4-BE49-F238E27FC236}">
                <a16:creationId xmlns:a16="http://schemas.microsoft.com/office/drawing/2014/main" id="{311E3089-EDDB-4AC1-9FAE-6BC25F2C1314}"/>
              </a:ext>
            </a:extLst>
          </p:cNvPr>
          <p:cNvCxnSpPr>
            <a:cxnSpLocks/>
          </p:cNvCxnSpPr>
          <p:nvPr/>
        </p:nvCxnSpPr>
        <p:spPr>
          <a:xfrm>
            <a:off x="778510" y="1416050"/>
            <a:ext cx="88337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F847CC-8C2F-42A5-969F-6612A9AF4EB8}"/>
              </a:ext>
            </a:extLst>
          </p:cNvPr>
          <p:cNvSpPr txBox="1"/>
          <p:nvPr/>
        </p:nvSpPr>
        <p:spPr>
          <a:xfrm>
            <a:off x="778510" y="1673411"/>
            <a:ext cx="9885946" cy="335476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Information on HUD CPD Programs is available on the HUD Exchange: </a:t>
            </a:r>
          </a:p>
          <a:p>
            <a:endParaRPr lang="en-US" sz="2800" dirty="0">
              <a:latin typeface="Cambria" panose="02040503050406030204" pitchFamily="18" charset="0"/>
              <a:ea typeface="Cambria" panose="02040503050406030204" pitchFamily="18" charset="0"/>
            </a:endParaRPr>
          </a:p>
          <a:p>
            <a:pPr algn="ctr"/>
            <a:r>
              <a:rPr lang="en-US" sz="2800" dirty="0">
                <a:solidFill>
                  <a:schemeClr val="accent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https://www.hudexchange.info/programs/</a:t>
            </a:r>
            <a:endParaRPr lang="en-US" sz="2800" dirty="0">
              <a:solidFill>
                <a:schemeClr val="accent1"/>
              </a:solidFill>
              <a:latin typeface="Cambria" panose="02040503050406030204" pitchFamily="18" charset="0"/>
              <a:ea typeface="Cambria" panose="02040503050406030204" pitchFamily="18" charset="0"/>
            </a:endParaRPr>
          </a:p>
          <a:p>
            <a:endParaRPr lang="en-US" sz="28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973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452C-B66A-4FFC-92F7-53392C2E083E}"/>
              </a:ext>
            </a:extLst>
          </p:cNvPr>
          <p:cNvSpPr>
            <a:spLocks noGrp="1"/>
          </p:cNvSpPr>
          <p:nvPr>
            <p:ph type="title"/>
          </p:nvPr>
        </p:nvSpPr>
        <p:spPr/>
        <p:txBody>
          <a:bodyPr/>
          <a:lstStyle/>
          <a:p>
            <a:pPr algn="ctr"/>
            <a:r>
              <a:rPr lang="en-US" dirty="0">
                <a:latin typeface="Cambria" panose="02040503050406030204" pitchFamily="18" charset="0"/>
                <a:ea typeface="Cambria" panose="02040503050406030204" pitchFamily="18" charset="0"/>
              </a:rPr>
              <a:t>Questions/Additional Information</a:t>
            </a:r>
          </a:p>
        </p:txBody>
      </p:sp>
      <p:cxnSp>
        <p:nvCxnSpPr>
          <p:cNvPr id="4" name="Straight Connector 3">
            <a:extLst>
              <a:ext uri="{FF2B5EF4-FFF2-40B4-BE49-F238E27FC236}">
                <a16:creationId xmlns:a16="http://schemas.microsoft.com/office/drawing/2014/main" id="{311E3089-EDDB-4AC1-9FAE-6BC25F2C1314}"/>
              </a:ext>
            </a:extLst>
          </p:cNvPr>
          <p:cNvCxnSpPr>
            <a:cxnSpLocks/>
          </p:cNvCxnSpPr>
          <p:nvPr/>
        </p:nvCxnSpPr>
        <p:spPr>
          <a:xfrm>
            <a:off x="778510" y="1416050"/>
            <a:ext cx="88337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F847CC-8C2F-42A5-969F-6612A9AF4EB8}"/>
              </a:ext>
            </a:extLst>
          </p:cNvPr>
          <p:cNvSpPr txBox="1"/>
          <p:nvPr/>
        </p:nvSpPr>
        <p:spPr>
          <a:xfrm>
            <a:off x="466276" y="1724085"/>
            <a:ext cx="9885946" cy="50167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Tom Bilodeau, Program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494BA"/>
                </a:solidFill>
                <a:effectLst/>
                <a:uLnTx/>
                <a:uFillTx/>
                <a:latin typeface="Cambria" panose="02040503050406030204" pitchFamily="18" charset="0"/>
                <a:ea typeface="Cambria" panose="02040503050406030204" pitchFamily="18" charset="0"/>
                <a:cs typeface="+mn-cs"/>
                <a:hlinkClick r:id="rId2">
                  <a:extLst>
                    <a:ext uri="{A12FA001-AC4F-418D-AE19-62706E023703}">
                      <ahyp:hlinkClr xmlns:ahyp="http://schemas.microsoft.com/office/drawing/2018/hyperlinkcolor" val="tx"/>
                    </a:ext>
                  </a:extLst>
                </a:hlinkClick>
              </a:rPr>
              <a:t>Thomas.Bilodeau@hud.gov</a:t>
            </a:r>
            <a:endParaRPr kumimoji="0" lang="en-US" sz="3200" b="0" i="0" u="none" strike="noStrike" kern="1200" cap="none" spc="0" normalizeH="0" baseline="0" noProof="0" dirty="0">
              <a:ln>
                <a:noFill/>
              </a:ln>
              <a:solidFill>
                <a:srgbClr val="3494BA"/>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Lori Serino, Program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hlinkClick r:id="rId3">
                  <a:extLst>
                    <a:ext uri="{A12FA001-AC4F-418D-AE19-62706E023703}">
                      <ahyp:hlinkClr xmlns:ahyp="http://schemas.microsoft.com/office/drawing/2018/hyperlinkcolor" val="tx"/>
                    </a:ext>
                  </a:extLst>
                </a:hlinkClick>
              </a:rPr>
              <a:t>Lori.A.Serino@hud.gov</a:t>
            </a:r>
            <a:r>
              <a:rPr kumimoji="0" lang="it-IT" sz="32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Larry T. Hayes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Director of Community Planning &amp; Development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494BA"/>
                </a:solidFill>
                <a:effectLst/>
                <a:uLnTx/>
                <a:uFillTx/>
                <a:latin typeface="Cambria" panose="02040503050406030204" pitchFamily="18"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Larry.T.Hayes@hud.gov</a:t>
            </a:r>
            <a:endParaRPr kumimoji="0" lang="en-US" sz="3200" b="0" i="0" u="none" strike="noStrike" kern="1200" cap="none" spc="0" normalizeH="0" baseline="0" noProof="0" dirty="0">
              <a:ln>
                <a:noFill/>
              </a:ln>
              <a:solidFill>
                <a:srgbClr val="3494BA"/>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494BA"/>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61084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ADF2-65C0-4E84-B602-24598AEA33E7}"/>
              </a:ext>
            </a:extLst>
          </p:cNvPr>
          <p:cNvSpPr>
            <a:spLocks noGrp="1"/>
          </p:cNvSpPr>
          <p:nvPr>
            <p:ph type="title"/>
          </p:nvPr>
        </p:nvSpPr>
        <p:spPr>
          <a:xfrm>
            <a:off x="677334" y="609600"/>
            <a:ext cx="8873066" cy="798781"/>
          </a:xfrm>
        </p:spPr>
        <p:txBody>
          <a:bodyPr/>
          <a:lstStyle/>
          <a:p>
            <a:r>
              <a:rPr lang="en-US" dirty="0">
                <a:latin typeface="Cambria" panose="02040503050406030204" pitchFamily="18" charset="0"/>
                <a:ea typeface="Cambria" panose="02040503050406030204" pitchFamily="18" charset="0"/>
              </a:rPr>
              <a:t>Community Planning &amp; Development (CPD)</a:t>
            </a:r>
          </a:p>
        </p:txBody>
      </p:sp>
      <p:sp>
        <p:nvSpPr>
          <p:cNvPr id="3" name="Content Placeholder 2">
            <a:extLst>
              <a:ext uri="{FF2B5EF4-FFF2-40B4-BE49-F238E27FC236}">
                <a16:creationId xmlns:a16="http://schemas.microsoft.com/office/drawing/2014/main" id="{BEDA7420-5CC2-4732-BC7F-5A2C9F6F5C43}"/>
              </a:ext>
            </a:extLst>
          </p:cNvPr>
          <p:cNvSpPr>
            <a:spLocks noGrp="1"/>
          </p:cNvSpPr>
          <p:nvPr>
            <p:ph idx="1"/>
          </p:nvPr>
        </p:nvSpPr>
        <p:spPr>
          <a:xfrm>
            <a:off x="873760" y="1702680"/>
            <a:ext cx="8676640" cy="5044960"/>
          </a:xfrm>
        </p:spPr>
        <p:txBody>
          <a:bodyPr>
            <a:normAutofit/>
          </a:bodyPr>
          <a:lstStyle/>
          <a:p>
            <a:pPr>
              <a:lnSpc>
                <a:spcPct val="120000"/>
              </a:lnSpc>
              <a:spcBef>
                <a:spcPts val="0"/>
              </a:spcBef>
              <a:buFont typeface="Wingdings" panose="05000000000000000000" pitchFamily="2" charset="2"/>
              <a:buChar char="Ø"/>
            </a:pPr>
            <a:r>
              <a:rPr lang="en-US" sz="2000" dirty="0">
                <a:latin typeface="Cambria" panose="02040503050406030204" pitchFamily="18" charset="0"/>
                <a:ea typeface="Cambria" panose="02040503050406030204" pitchFamily="18" charset="0"/>
                <a:cs typeface="Calibri" panose="020F0502020204030204" pitchFamily="34" charset="0"/>
              </a:rPr>
              <a:t>Provides oversight of programs designed to benefit low-and-moderate income(LMI) individuals and households to develop viable communities by providing:</a:t>
            </a:r>
          </a:p>
          <a:p>
            <a:pPr>
              <a:lnSpc>
                <a:spcPct val="120000"/>
              </a:lnSpc>
              <a:spcBef>
                <a:spcPts val="0"/>
              </a:spcBef>
              <a:buFont typeface="Wingdings" panose="05000000000000000000" pitchFamily="2" charset="2"/>
              <a:buChar char="Ø"/>
            </a:pPr>
            <a:endParaRPr lang="en-US" sz="2000" dirty="0">
              <a:latin typeface="Cambria" panose="02040503050406030204" pitchFamily="18" charset="0"/>
              <a:ea typeface="Cambria" panose="02040503050406030204" pitchFamily="18" charset="0"/>
              <a:cs typeface="Calibri" panose="020F0502020204030204" pitchFamily="34" charset="0"/>
            </a:endParaRPr>
          </a:p>
          <a:p>
            <a:pPr marL="939800" indent="-457200">
              <a:lnSpc>
                <a:spcPct val="107000"/>
              </a:lnSpc>
              <a:spcBef>
                <a:spcPts val="0"/>
              </a:spcBef>
              <a:buFont typeface="+mj-lt"/>
              <a:buAutoNum type="arabicParenR"/>
            </a:pPr>
            <a:r>
              <a:rPr lang="en-US" sz="2000" dirty="0">
                <a:latin typeface="Cambria" panose="02040503050406030204" pitchFamily="18" charset="0"/>
                <a:ea typeface="Cambria" panose="02040503050406030204" pitchFamily="18" charset="0"/>
                <a:cs typeface="Calibri" panose="020F0502020204030204" pitchFamily="34" charset="0"/>
              </a:rPr>
              <a:t>Decent housing</a:t>
            </a:r>
          </a:p>
          <a:p>
            <a:pPr marL="939800" indent="-457200">
              <a:lnSpc>
                <a:spcPct val="107000"/>
              </a:lnSpc>
              <a:spcBef>
                <a:spcPts val="0"/>
              </a:spcBef>
              <a:buFont typeface="+mj-lt"/>
              <a:buAutoNum type="arabicParenR"/>
            </a:pPr>
            <a:r>
              <a:rPr lang="en-US" sz="2000" dirty="0">
                <a:latin typeface="Cambria" panose="02040503050406030204" pitchFamily="18" charset="0"/>
                <a:ea typeface="Cambria" panose="02040503050406030204" pitchFamily="18" charset="0"/>
                <a:cs typeface="Calibri" panose="020F0502020204030204" pitchFamily="34" charset="0"/>
              </a:rPr>
              <a:t>Suitable living environments </a:t>
            </a:r>
          </a:p>
          <a:p>
            <a:pPr marL="939800" indent="-457200">
              <a:lnSpc>
                <a:spcPct val="107000"/>
              </a:lnSpc>
              <a:spcBef>
                <a:spcPts val="0"/>
              </a:spcBef>
              <a:buFont typeface="+mj-lt"/>
              <a:buAutoNum type="arabicParenR"/>
            </a:pPr>
            <a:r>
              <a:rPr lang="en-US" sz="2000" dirty="0">
                <a:latin typeface="Cambria" panose="02040503050406030204" pitchFamily="18" charset="0"/>
                <a:ea typeface="Cambria" panose="02040503050406030204" pitchFamily="18" charset="0"/>
                <a:cs typeface="Calibri" panose="020F0502020204030204" pitchFamily="34" charset="0"/>
              </a:rPr>
              <a:t>Economic opportunities </a:t>
            </a:r>
          </a:p>
          <a:p>
            <a:pPr marL="482600" indent="0">
              <a:lnSpc>
                <a:spcPct val="107000"/>
              </a:lnSpc>
              <a:spcBef>
                <a:spcPts val="0"/>
              </a:spcBef>
              <a:buNone/>
            </a:pPr>
            <a:endParaRPr lang="en-US" sz="2000" dirty="0">
              <a:latin typeface="Cambria" panose="02040503050406030204" pitchFamily="18" charset="0"/>
              <a:ea typeface="Cambria" panose="02040503050406030204" pitchFamily="18" charset="0"/>
              <a:cs typeface="Calibri" panose="020F0502020204030204" pitchFamily="34" charset="0"/>
            </a:endParaRPr>
          </a:p>
          <a:p>
            <a:pPr>
              <a:buFont typeface="Wingdings" panose="05000000000000000000" pitchFamily="2" charset="2"/>
              <a:buChar char="Ø"/>
            </a:pPr>
            <a:r>
              <a:rPr lang="en-US" sz="2000" dirty="0">
                <a:latin typeface="Cambria" panose="02040503050406030204" pitchFamily="18" charset="0"/>
                <a:ea typeface="Cambria" panose="02040503050406030204" pitchFamily="18" charset="0"/>
              </a:rPr>
              <a:t>Funding through this division gives voice to local residents in the futures of their communities.  </a:t>
            </a:r>
          </a:p>
          <a:p>
            <a:pPr>
              <a:buFont typeface="Wingdings" panose="05000000000000000000" pitchFamily="2" charset="2"/>
              <a:buChar char="Ø"/>
            </a:pPr>
            <a:r>
              <a:rPr lang="en-US" sz="2000" dirty="0">
                <a:latin typeface="Cambria" panose="02040503050406030204" pitchFamily="18" charset="0"/>
                <a:ea typeface="Cambria" panose="02040503050406030204" pitchFamily="18" charset="0"/>
              </a:rPr>
              <a:t>Combines Housing and Community Development for a more comprehensive, planning approach in improving lives and communities. </a:t>
            </a:r>
          </a:p>
          <a:p>
            <a:pPr>
              <a:buFont typeface="Wingdings" panose="05000000000000000000" pitchFamily="2" charset="2"/>
              <a:buChar char="Ø"/>
            </a:pPr>
            <a:r>
              <a:rPr lang="en-US" sz="2000" dirty="0">
                <a:latin typeface="Cambria" panose="02040503050406030204" pitchFamily="18" charset="0"/>
                <a:ea typeface="Cambria" panose="02040503050406030204" pitchFamily="18" charset="0"/>
              </a:rPr>
              <a:t>Funding is available through formula and competitive allocations</a:t>
            </a:r>
          </a:p>
        </p:txBody>
      </p:sp>
      <p:cxnSp>
        <p:nvCxnSpPr>
          <p:cNvPr id="5" name="Straight Connector 4">
            <a:extLst>
              <a:ext uri="{FF2B5EF4-FFF2-40B4-BE49-F238E27FC236}">
                <a16:creationId xmlns:a16="http://schemas.microsoft.com/office/drawing/2014/main" id="{8545F05B-A3A4-4E55-87F7-A4CB25EFC666}"/>
              </a:ext>
            </a:extLst>
          </p:cNvPr>
          <p:cNvCxnSpPr/>
          <p:nvPr/>
        </p:nvCxnSpPr>
        <p:spPr>
          <a:xfrm>
            <a:off x="873760" y="1408381"/>
            <a:ext cx="840024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6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1589-F2A0-4B21-8444-D50B6B5CEB94}"/>
              </a:ext>
            </a:extLst>
          </p:cNvPr>
          <p:cNvSpPr>
            <a:spLocks noGrp="1"/>
          </p:cNvSpPr>
          <p:nvPr>
            <p:ph type="title"/>
          </p:nvPr>
        </p:nvSpPr>
        <p:spPr>
          <a:xfrm>
            <a:off x="750907" y="285531"/>
            <a:ext cx="4809066" cy="746234"/>
          </a:xfrm>
        </p:spPr>
        <p:txBody>
          <a:bodyPr/>
          <a:lstStyle/>
          <a:p>
            <a:pPr algn="ctr"/>
            <a:r>
              <a:rPr lang="en-US" dirty="0">
                <a:latin typeface="Cambria" panose="02040503050406030204" pitchFamily="18" charset="0"/>
                <a:ea typeface="Cambria" panose="02040503050406030204" pitchFamily="18" charset="0"/>
              </a:rPr>
              <a:t>CPD Formula Programs</a:t>
            </a:r>
            <a:endParaRPr lang="en-US" sz="24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F775F004-7590-432B-A0F4-6FC3F49469D1}"/>
              </a:ext>
            </a:extLst>
          </p:cNvPr>
          <p:cNvSpPr>
            <a:spLocks noGrp="1"/>
          </p:cNvSpPr>
          <p:nvPr>
            <p:ph idx="1"/>
          </p:nvPr>
        </p:nvSpPr>
        <p:spPr>
          <a:xfrm>
            <a:off x="677334" y="1741215"/>
            <a:ext cx="7457673" cy="4691115"/>
          </a:xfrm>
        </p:spPr>
        <p:txBody>
          <a:bodyPr>
            <a:normAutofit fontScale="92500"/>
          </a:bodyPr>
          <a:lstStyle/>
          <a:p>
            <a:pPr lvl="0">
              <a:lnSpc>
                <a:spcPct val="90000"/>
              </a:lnSpc>
              <a:buFont typeface="Wingdings" panose="05000000000000000000" pitchFamily="2" charset="2"/>
              <a:buChar char="Ø"/>
            </a:pPr>
            <a:r>
              <a:rPr lang="en-US" sz="2400" dirty="0">
                <a:solidFill>
                  <a:prstClr val="black"/>
                </a:solidFill>
                <a:latin typeface="Cambria" panose="02040503050406030204" pitchFamily="18" charset="0"/>
                <a:ea typeface="Cambria" panose="02040503050406030204" pitchFamily="18" charset="0"/>
              </a:rPr>
              <a:t>CDBG 		Community Development Block Grant</a:t>
            </a:r>
          </a:p>
          <a:p>
            <a:pPr lvl="0">
              <a:lnSpc>
                <a:spcPct val="90000"/>
              </a:lnSpc>
              <a:buFont typeface="Wingdings" panose="05000000000000000000" pitchFamily="2" charset="2"/>
              <a:buChar char="Ø"/>
            </a:pPr>
            <a:r>
              <a:rPr lang="en-US" sz="2400" dirty="0">
                <a:solidFill>
                  <a:prstClr val="black"/>
                </a:solidFill>
                <a:latin typeface="Cambria" panose="02040503050406030204" pitchFamily="18" charset="0"/>
                <a:ea typeface="Cambria" panose="02040503050406030204" pitchFamily="18" charset="0"/>
              </a:rPr>
              <a:t>HOME     	HOME Investment Partnerships Program</a:t>
            </a:r>
          </a:p>
          <a:p>
            <a:pPr>
              <a:lnSpc>
                <a:spcPct val="90000"/>
              </a:lnSpc>
              <a:buFont typeface="Wingdings" panose="05000000000000000000" pitchFamily="2" charset="2"/>
              <a:buChar char="Ø"/>
            </a:pPr>
            <a:r>
              <a:rPr lang="en-US" sz="2400" dirty="0">
                <a:solidFill>
                  <a:prstClr val="black"/>
                </a:solidFill>
                <a:latin typeface="Cambria" panose="02040503050406030204" pitchFamily="18" charset="0"/>
                <a:ea typeface="Cambria" panose="02040503050406030204" pitchFamily="18" charset="0"/>
              </a:rPr>
              <a:t>HTF	     		Housing Trust Fund</a:t>
            </a:r>
          </a:p>
          <a:p>
            <a:pPr lvl="0">
              <a:lnSpc>
                <a:spcPct val="90000"/>
              </a:lnSpc>
              <a:buFont typeface="Wingdings" panose="05000000000000000000" pitchFamily="2" charset="2"/>
              <a:buChar char="Ø"/>
            </a:pPr>
            <a:r>
              <a:rPr lang="en-US" sz="2400" dirty="0">
                <a:solidFill>
                  <a:prstClr val="black"/>
                </a:solidFill>
                <a:latin typeface="Cambria" panose="02040503050406030204" pitchFamily="18" charset="0"/>
                <a:ea typeface="Cambria" panose="02040503050406030204" pitchFamily="18" charset="0"/>
              </a:rPr>
              <a:t>ESG 	     		Emergency Solutions Grant</a:t>
            </a:r>
          </a:p>
          <a:p>
            <a:pPr lvl="0">
              <a:lnSpc>
                <a:spcPct val="90000"/>
              </a:lnSpc>
              <a:buFont typeface="Wingdings" panose="05000000000000000000" pitchFamily="2" charset="2"/>
              <a:buChar char="Ø"/>
            </a:pPr>
            <a:r>
              <a:rPr lang="en-US" sz="2400" dirty="0">
                <a:solidFill>
                  <a:prstClr val="black"/>
                </a:solidFill>
                <a:latin typeface="Cambria" panose="02040503050406030204" pitchFamily="18" charset="0"/>
                <a:ea typeface="Cambria" panose="02040503050406030204" pitchFamily="18" charset="0"/>
              </a:rPr>
              <a:t>HOPWA  	Housing Opportunities for Persons with AIDS</a:t>
            </a:r>
          </a:p>
          <a:p>
            <a:pPr>
              <a:lnSpc>
                <a:spcPct val="90000"/>
              </a:lnSpc>
              <a:buFont typeface="Wingdings" panose="05000000000000000000" pitchFamily="2" charset="2"/>
              <a:buChar char="Ø"/>
            </a:pPr>
            <a:r>
              <a:rPr lang="en-US" sz="2400" dirty="0">
                <a:solidFill>
                  <a:prstClr val="black"/>
                </a:solidFill>
                <a:latin typeface="Cambria" panose="02040503050406030204" pitchFamily="18" charset="0"/>
                <a:ea typeface="Cambria" panose="02040503050406030204" pitchFamily="18" charset="0"/>
              </a:rPr>
              <a:t>RHP	     		Recovery Housing Program</a:t>
            </a:r>
          </a:p>
          <a:p>
            <a:pPr>
              <a:lnSpc>
                <a:spcPct val="90000"/>
              </a:lnSpc>
              <a:buFont typeface="Wingdings" panose="05000000000000000000" pitchFamily="2" charset="2"/>
              <a:buChar char="Ø"/>
            </a:pPr>
            <a:r>
              <a:rPr lang="en-US" sz="2400" dirty="0">
                <a:solidFill>
                  <a:prstClr val="black"/>
                </a:solidFill>
                <a:latin typeface="Cambria" panose="02040503050406030204" pitchFamily="18" charset="0"/>
                <a:ea typeface="Cambria" panose="02040503050406030204" pitchFamily="18" charset="0"/>
              </a:rPr>
              <a:t>CoC			Continuum of Care Program</a:t>
            </a:r>
          </a:p>
          <a:p>
            <a:pPr marL="0" indent="0">
              <a:lnSpc>
                <a:spcPct val="90000"/>
              </a:lnSpc>
              <a:buNone/>
            </a:pPr>
            <a:endParaRPr lang="en-US" sz="2400" dirty="0">
              <a:solidFill>
                <a:prstClr val="black"/>
              </a:solidFill>
              <a:latin typeface="Cambria" panose="02040503050406030204" pitchFamily="18" charset="0"/>
              <a:ea typeface="Cambria" panose="02040503050406030204" pitchFamily="18" charset="0"/>
            </a:endParaRPr>
          </a:p>
          <a:p>
            <a:pPr lvl="0">
              <a:lnSpc>
                <a:spcPct val="90000"/>
              </a:lnSpc>
              <a:buFont typeface="Wingdings" panose="05000000000000000000" pitchFamily="2" charset="2"/>
              <a:buChar char="Ø"/>
            </a:pPr>
            <a:endParaRPr lang="en-US" sz="2400" dirty="0">
              <a:solidFill>
                <a:prstClr val="black"/>
              </a:solidFill>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pPr marL="0" indent="0" algn="ctr">
              <a:buNone/>
            </a:pPr>
            <a:r>
              <a:rPr lang="en-US" sz="1700" dirty="0">
                <a:latin typeface="Cambria" panose="02040503050406030204" pitchFamily="18" charset="0"/>
                <a:ea typeface="Cambria" panose="02040503050406030204" pitchFamily="18" charset="0"/>
              </a:rPr>
              <a:t>*Note – This is not a complete list of CPD funds</a:t>
            </a:r>
          </a:p>
        </p:txBody>
      </p:sp>
      <p:cxnSp>
        <p:nvCxnSpPr>
          <p:cNvPr id="4" name="Straight Connector 3">
            <a:extLst>
              <a:ext uri="{FF2B5EF4-FFF2-40B4-BE49-F238E27FC236}">
                <a16:creationId xmlns:a16="http://schemas.microsoft.com/office/drawing/2014/main" id="{112566BB-AB8B-4001-8777-0550D9D1BC73}"/>
              </a:ext>
            </a:extLst>
          </p:cNvPr>
          <p:cNvCxnSpPr/>
          <p:nvPr/>
        </p:nvCxnSpPr>
        <p:spPr>
          <a:xfrm>
            <a:off x="750907" y="1285765"/>
            <a:ext cx="840024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366DD66-44BC-46C6-81A2-B3DB8740DA1A}"/>
              </a:ext>
            </a:extLst>
          </p:cNvPr>
          <p:cNvPicPr>
            <a:picLocks noChangeAspect="1"/>
          </p:cNvPicPr>
          <p:nvPr/>
        </p:nvPicPr>
        <p:blipFill>
          <a:blip r:embed="rId2"/>
          <a:stretch>
            <a:fillRect/>
          </a:stretch>
        </p:blipFill>
        <p:spPr>
          <a:xfrm>
            <a:off x="7483366" y="1995216"/>
            <a:ext cx="5225265" cy="4085020"/>
          </a:xfrm>
          <a:prstGeom prst="rect">
            <a:avLst/>
          </a:prstGeom>
        </p:spPr>
      </p:pic>
      <p:pic>
        <p:nvPicPr>
          <p:cNvPr id="6" name="Picture 5" descr="A picture containing text, sky, sign, outdoor&#10;&#10;Description automatically generated">
            <a:extLst>
              <a:ext uri="{FF2B5EF4-FFF2-40B4-BE49-F238E27FC236}">
                <a16:creationId xmlns:a16="http://schemas.microsoft.com/office/drawing/2014/main" id="{796ECD65-6CC8-459C-80AB-10B72480C7D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59973" y="84801"/>
            <a:ext cx="1723695" cy="1147694"/>
          </a:xfrm>
          <a:prstGeom prst="rect">
            <a:avLst/>
          </a:prstGeom>
        </p:spPr>
      </p:pic>
      <p:sp>
        <p:nvSpPr>
          <p:cNvPr id="7" name="TextBox 6">
            <a:extLst>
              <a:ext uri="{FF2B5EF4-FFF2-40B4-BE49-F238E27FC236}">
                <a16:creationId xmlns:a16="http://schemas.microsoft.com/office/drawing/2014/main" id="{30894948-F095-461D-9F41-11FB8FD3FD92}"/>
              </a:ext>
            </a:extLst>
          </p:cNvPr>
          <p:cNvSpPr txBox="1"/>
          <p:nvPr/>
        </p:nvSpPr>
        <p:spPr>
          <a:xfrm>
            <a:off x="7483366" y="7024240"/>
            <a:ext cx="3762571" cy="230832"/>
          </a:xfrm>
          <a:prstGeom prst="rect">
            <a:avLst/>
          </a:prstGeom>
          <a:noFill/>
        </p:spPr>
        <p:txBody>
          <a:bodyPr wrap="square" rtlCol="0">
            <a:spAutoFit/>
          </a:bodyPr>
          <a:lstStyle/>
          <a:p>
            <a:r>
              <a:rPr lang="en-US" sz="900" dirty="0">
                <a:hlinkClick r:id="rId4" tooltip="https://www.picpedia.org/highway-signs/e/economic-benefits.html"/>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5656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937C-FBA2-449D-A920-C9A5ECBCBF89}"/>
              </a:ext>
            </a:extLst>
          </p:cNvPr>
          <p:cNvSpPr>
            <a:spLocks noGrp="1"/>
          </p:cNvSpPr>
          <p:nvPr>
            <p:ph type="title"/>
          </p:nvPr>
        </p:nvSpPr>
        <p:spPr>
          <a:xfrm>
            <a:off x="341003" y="156238"/>
            <a:ext cx="9318004" cy="831734"/>
          </a:xfrm>
        </p:spPr>
        <p:txBody>
          <a:bodyPr/>
          <a:lstStyle/>
          <a:p>
            <a:r>
              <a:rPr lang="en-US" dirty="0">
                <a:latin typeface="Cambria" panose="02040503050406030204" pitchFamily="18" charset="0"/>
                <a:ea typeface="Cambria" panose="02040503050406030204" pitchFamily="18" charset="0"/>
              </a:rPr>
              <a:t>Community Development Block Grant (CDBG)</a:t>
            </a:r>
            <a:endParaRPr lang="en-US" dirty="0"/>
          </a:p>
        </p:txBody>
      </p:sp>
      <p:sp>
        <p:nvSpPr>
          <p:cNvPr id="3" name="Content Placeholder 2">
            <a:extLst>
              <a:ext uri="{FF2B5EF4-FFF2-40B4-BE49-F238E27FC236}">
                <a16:creationId xmlns:a16="http://schemas.microsoft.com/office/drawing/2014/main" id="{23CE83D3-0242-4877-B4C1-C3B95ADD43B7}"/>
              </a:ext>
            </a:extLst>
          </p:cNvPr>
          <p:cNvSpPr>
            <a:spLocks noGrp="1"/>
          </p:cNvSpPr>
          <p:nvPr>
            <p:ph sz="half" idx="1"/>
          </p:nvPr>
        </p:nvSpPr>
        <p:spPr>
          <a:xfrm>
            <a:off x="637252" y="1114096"/>
            <a:ext cx="4470776" cy="5349765"/>
          </a:xfrm>
        </p:spPr>
        <p:txBody>
          <a:bodyPr>
            <a:normAutofit fontScale="92500" lnSpcReduction="20000"/>
          </a:bodyPr>
          <a:lstStyle/>
          <a:p>
            <a:pPr>
              <a:buFont typeface="Wingdings" panose="05000000000000000000" pitchFamily="2" charset="2"/>
              <a:buChar char="Ø"/>
            </a:pPr>
            <a:r>
              <a:rPr lang="en-US" sz="1800" dirty="0">
                <a:solidFill>
                  <a:schemeClr val="tx1"/>
                </a:solidFill>
                <a:latin typeface="Cambria" panose="02040503050406030204" pitchFamily="18" charset="0"/>
                <a:ea typeface="Cambria" panose="02040503050406030204" pitchFamily="18" charset="0"/>
              </a:rPr>
              <a:t>Flexible, block grant funding provided to states and eligible localities.</a:t>
            </a:r>
          </a:p>
          <a:p>
            <a:pPr>
              <a:buFont typeface="Wingdings" panose="05000000000000000000" pitchFamily="2" charset="2"/>
              <a:buChar char="Ø"/>
            </a:pPr>
            <a:r>
              <a:rPr lang="en-US" sz="1800" dirty="0">
                <a:latin typeface="Cambria" panose="02040503050406030204" pitchFamily="18" charset="0"/>
                <a:ea typeface="Cambria" panose="02040503050406030204" pitchFamily="18" charset="0"/>
              </a:rPr>
              <a:t>Central cities of Metropolitan Statistical Areas (MSAs), other metropolitan cities with populations of at least 50,000, and qualified urban counties with populations of at least 200,000 (excluding the population of entitled cities) are entitled to receive annual grants.</a:t>
            </a:r>
          </a:p>
          <a:p>
            <a:pPr marL="742950" marR="0" lvl="1" indent="-285750" algn="l" defTabSz="457200" rtl="0" eaLnBrk="1" fontAlgn="auto" latinLnBrk="0" hangingPunct="1">
              <a:lnSpc>
                <a:spcPct val="100000"/>
              </a:lnSpc>
              <a:spcBef>
                <a:spcPts val="1000"/>
              </a:spcBef>
              <a:spcAft>
                <a:spcPts val="0"/>
              </a:spcAft>
              <a:buClr>
                <a:srgbClr val="3494BA"/>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70% of the program funds are granted to general units of local government. </a:t>
            </a:r>
          </a:p>
          <a:p>
            <a:pPr marL="742950" marR="0" lvl="1" indent="-285750" algn="l" defTabSz="457200" rtl="0" eaLnBrk="1" fontAlgn="auto" latinLnBrk="0" hangingPunct="1">
              <a:lnSpc>
                <a:spcPct val="100000"/>
              </a:lnSpc>
              <a:spcBef>
                <a:spcPts val="1000"/>
              </a:spcBef>
              <a:spcAft>
                <a:spcPts val="0"/>
              </a:spcAft>
              <a:buClr>
                <a:srgbClr val="3494BA"/>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30% of program funds are granted to states based on a separate formula allocation for disbursement to communities that do not qualify for entitlement funds. </a:t>
            </a:r>
          </a:p>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Funding helps to make communities more resilient long-term.</a:t>
            </a:r>
          </a:p>
          <a:p>
            <a:pPr marL="796925">
              <a:buFont typeface="Courier New" panose="02070309020205020404" pitchFamily="49" charset="0"/>
              <a:buChar char="o"/>
            </a:pPr>
            <a:endParaRPr lang="en-US" sz="1800" dirty="0">
              <a:solidFill>
                <a:schemeClr val="tx1"/>
              </a:solidFill>
              <a:latin typeface="Cambria" panose="02040503050406030204" pitchFamily="18" charset="0"/>
              <a:ea typeface="Cambria" panose="02040503050406030204" pitchFamily="18" charset="0"/>
            </a:endParaRPr>
          </a:p>
          <a:p>
            <a:pPr marL="796925">
              <a:buFont typeface="Courier New" panose="02070309020205020404" pitchFamily="49" charset="0"/>
              <a:buChar char="o"/>
            </a:pPr>
            <a:endParaRPr lang="en-US" sz="1800" dirty="0">
              <a:solidFill>
                <a:schemeClr val="tx1"/>
              </a:solidFill>
              <a:latin typeface="Cambria" panose="02040503050406030204" pitchFamily="18" charset="0"/>
              <a:ea typeface="Cambria" panose="02040503050406030204" pitchFamily="18" charset="0"/>
            </a:endParaRPr>
          </a:p>
          <a:p>
            <a:pPr marL="796925">
              <a:buFont typeface="Courier New" panose="02070309020205020404" pitchFamily="49" charset="0"/>
              <a:buChar char="o"/>
            </a:pPr>
            <a:endParaRPr lang="en-US" sz="1800" dirty="0">
              <a:solidFill>
                <a:schemeClr val="tx1"/>
              </a:solidFill>
              <a:latin typeface="Cambria" panose="02040503050406030204" pitchFamily="18" charset="0"/>
              <a:ea typeface="Cambria" panose="02040503050406030204" pitchFamily="18" charset="0"/>
            </a:endParaRPr>
          </a:p>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panose="05000000000000000000" pitchFamily="2" charset="2"/>
              <a:buChar char="Ø"/>
              <a:tabLst/>
              <a:defRPr/>
            </a:pPr>
            <a:endParaRPr lang="en-US" sz="1800" dirty="0">
              <a:latin typeface="Cambria" panose="02040503050406030204" pitchFamily="18" charset="0"/>
              <a:ea typeface="Cambria" panose="02040503050406030204" pitchFamily="18" charset="0"/>
            </a:endParaRPr>
          </a:p>
          <a:p>
            <a:endParaRPr lang="en-US" sz="1800" dirty="0">
              <a:solidFill>
                <a:schemeClr val="tx1"/>
              </a:solidFill>
              <a:latin typeface="Cambria" panose="02040503050406030204" pitchFamily="18" charset="0"/>
              <a:ea typeface="Cambria" panose="02040503050406030204" pitchFamily="18" charset="0"/>
            </a:endParaRPr>
          </a:p>
          <a:p>
            <a:endParaRPr lang="en-US" dirty="0"/>
          </a:p>
        </p:txBody>
      </p:sp>
      <p:sp>
        <p:nvSpPr>
          <p:cNvPr id="4" name="Content Placeholder 3">
            <a:extLst>
              <a:ext uri="{FF2B5EF4-FFF2-40B4-BE49-F238E27FC236}">
                <a16:creationId xmlns:a16="http://schemas.microsoft.com/office/drawing/2014/main" id="{C77C4BC4-C379-4168-A244-3BE7D0786E10}"/>
              </a:ext>
            </a:extLst>
          </p:cNvPr>
          <p:cNvSpPr>
            <a:spLocks noGrp="1"/>
          </p:cNvSpPr>
          <p:nvPr>
            <p:ph sz="half" idx="2"/>
          </p:nvPr>
        </p:nvSpPr>
        <p:spPr>
          <a:xfrm>
            <a:off x="5381297" y="1114097"/>
            <a:ext cx="4470776" cy="5349765"/>
          </a:xfrm>
        </p:spPr>
        <p:txBody>
          <a:bodyPr>
            <a:normAutofit fontScale="92500" lnSpcReduction="20000"/>
          </a:bodyPr>
          <a:lstStyle/>
          <a:p>
            <a:pPr>
              <a:buFont typeface="Wingdings" panose="05000000000000000000" pitchFamily="2" charset="2"/>
              <a:buChar char="Ø"/>
            </a:pPr>
            <a:r>
              <a:rPr lang="en-US" sz="1900" dirty="0">
                <a:solidFill>
                  <a:schemeClr val="tx1"/>
                </a:solidFill>
                <a:latin typeface="Cambria" panose="02040503050406030204" pitchFamily="18" charset="0"/>
                <a:ea typeface="Cambria" panose="02040503050406030204" pitchFamily="18" charset="0"/>
              </a:rPr>
              <a:t>Activities funded with CDBG </a:t>
            </a:r>
            <a:r>
              <a:rPr lang="en-US" sz="1900" b="1" u="sng" dirty="0">
                <a:solidFill>
                  <a:schemeClr val="tx1"/>
                </a:solidFill>
                <a:latin typeface="Cambria" panose="02040503050406030204" pitchFamily="18" charset="0"/>
                <a:ea typeface="Cambria" panose="02040503050406030204" pitchFamily="18" charset="0"/>
              </a:rPr>
              <a:t>MUST</a:t>
            </a:r>
            <a:r>
              <a:rPr lang="en-US" sz="1900" dirty="0">
                <a:solidFill>
                  <a:schemeClr val="tx1"/>
                </a:solidFill>
                <a:latin typeface="Cambria" panose="02040503050406030204" pitchFamily="18" charset="0"/>
                <a:ea typeface="Cambria" panose="02040503050406030204" pitchFamily="18" charset="0"/>
              </a:rPr>
              <a:t> meet one of three national objectives:</a:t>
            </a:r>
          </a:p>
          <a:p>
            <a:pPr marL="796925">
              <a:buFont typeface="Courier New" panose="02070309020205020404" pitchFamily="49" charset="0"/>
              <a:buChar char="o"/>
            </a:pPr>
            <a:r>
              <a:rPr lang="en-US" sz="1900" dirty="0">
                <a:solidFill>
                  <a:schemeClr val="tx1"/>
                </a:solidFill>
                <a:latin typeface="Cambria" panose="02040503050406030204" pitchFamily="18" charset="0"/>
                <a:ea typeface="Cambria" panose="02040503050406030204" pitchFamily="18" charset="0"/>
              </a:rPr>
              <a:t>Principally benefit low- and moderate-income persons (household incomes do not exceed 80% median income); </a:t>
            </a:r>
          </a:p>
          <a:p>
            <a:pPr marL="796925">
              <a:buFont typeface="Courier New" panose="02070309020205020404" pitchFamily="49" charset="0"/>
              <a:buChar char="o"/>
            </a:pPr>
            <a:r>
              <a:rPr lang="en-US" sz="1900" dirty="0">
                <a:solidFill>
                  <a:schemeClr val="tx1"/>
                </a:solidFill>
                <a:latin typeface="Cambria" panose="02040503050406030204" pitchFamily="18" charset="0"/>
                <a:ea typeface="Cambria" panose="02040503050406030204" pitchFamily="18" charset="0"/>
              </a:rPr>
              <a:t>Aid in the prevention or elimination of slums or blight; or </a:t>
            </a:r>
          </a:p>
          <a:p>
            <a:pPr marL="796925">
              <a:buFont typeface="Courier New" panose="02070309020205020404" pitchFamily="49" charset="0"/>
              <a:buChar char="o"/>
            </a:pPr>
            <a:r>
              <a:rPr lang="en-US" sz="1900" dirty="0">
                <a:solidFill>
                  <a:schemeClr val="tx1"/>
                </a:solidFill>
                <a:latin typeface="Cambria" panose="02040503050406030204" pitchFamily="18" charset="0"/>
                <a:ea typeface="Cambria" panose="02040503050406030204" pitchFamily="18" charset="0"/>
              </a:rPr>
              <a:t>Meet an urgent need by addressing conditions that pose a serious and immediate threat to the health and safety of residents. </a:t>
            </a:r>
          </a:p>
          <a:p>
            <a:pPr>
              <a:buFont typeface="Wingdings" panose="05000000000000000000" pitchFamily="2" charset="2"/>
              <a:buChar char="Ø"/>
            </a:pPr>
            <a:r>
              <a:rPr lang="en-US" sz="1900" dirty="0">
                <a:latin typeface="Cambria" panose="02040503050406030204" pitchFamily="18" charset="0"/>
                <a:ea typeface="Cambria" panose="02040503050406030204" pitchFamily="18" charset="0"/>
                <a:cs typeface="Times New Roman" panose="02020603050405020304" pitchFamily="18" charset="0"/>
              </a:rPr>
              <a:t>Eligible activities:  </a:t>
            </a:r>
          </a:p>
          <a:p>
            <a:pPr lvl="1">
              <a:buFont typeface="Courier New" panose="02070309020205020404" pitchFamily="49" charset="0"/>
              <a:buChar char="o"/>
            </a:pPr>
            <a:r>
              <a:rPr lang="en-US" sz="1900" dirty="0">
                <a:latin typeface="Cambria" panose="02040503050406030204" pitchFamily="18" charset="0"/>
                <a:ea typeface="Cambria" panose="02040503050406030204" pitchFamily="18" charset="0"/>
                <a:cs typeface="Times New Roman" panose="02020603050405020304" pitchFamily="18" charset="0"/>
              </a:rPr>
              <a:t>Public services, public facility and infrastructure improvements, commercial facades, homeowner and rental repairs/rehabilitations, acquisition, and economic development for job creation/retention.</a:t>
            </a:r>
          </a:p>
          <a:p>
            <a:endParaRPr lang="en-US" dirty="0"/>
          </a:p>
        </p:txBody>
      </p:sp>
    </p:spTree>
    <p:extLst>
      <p:ext uri="{BB962C8B-B14F-4D97-AF65-F5344CB8AC3E}">
        <p14:creationId xmlns:p14="http://schemas.microsoft.com/office/powerpoint/2010/main" val="236087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 name="Group 144">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6" name="Straight Connector 145">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8"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Isosceles Triangle 149">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Isosceles Triangle 153">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Isosceles Triangle 154">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7C36E9B9-7AC7-4684-9260-B7FF6F02C239}"/>
              </a:ext>
            </a:extLst>
          </p:cNvPr>
          <p:cNvSpPr>
            <a:spLocks noGrp="1"/>
          </p:cNvSpPr>
          <p:nvPr>
            <p:ph type="ctrTitle"/>
          </p:nvPr>
        </p:nvSpPr>
        <p:spPr>
          <a:xfrm>
            <a:off x="771926" y="574971"/>
            <a:ext cx="8718915" cy="746234"/>
          </a:xfrm>
        </p:spPr>
        <p:txBody>
          <a:bodyPr vert="horz" lIns="91440" tIns="45720" rIns="91440" bIns="45720" rtlCol="0" anchor="t">
            <a:normAutofit/>
          </a:bodyPr>
          <a:lstStyle/>
          <a:p>
            <a:pPr algn="l"/>
            <a:r>
              <a:rPr lang="en-US" sz="3400" dirty="0"/>
              <a:t>CDBG Programs and Economic Development</a:t>
            </a:r>
          </a:p>
        </p:txBody>
      </p:sp>
      <p:sp>
        <p:nvSpPr>
          <p:cNvPr id="5" name="Subtitle 4">
            <a:extLst>
              <a:ext uri="{FF2B5EF4-FFF2-40B4-BE49-F238E27FC236}">
                <a16:creationId xmlns:a16="http://schemas.microsoft.com/office/drawing/2014/main" id="{55F4A53E-8ADB-4E90-8C7B-DC2620372124}"/>
              </a:ext>
            </a:extLst>
          </p:cNvPr>
          <p:cNvSpPr>
            <a:spLocks noGrp="1"/>
          </p:cNvSpPr>
          <p:nvPr>
            <p:ph type="subTitle" idx="1"/>
          </p:nvPr>
        </p:nvSpPr>
        <p:spPr>
          <a:xfrm>
            <a:off x="1901765" y="1976084"/>
            <a:ext cx="6459236" cy="3319112"/>
          </a:xfrm>
        </p:spPr>
        <p:txBody>
          <a:bodyPr vert="horz" lIns="91440" tIns="45720" rIns="91440" bIns="45720" rtlCol="0">
            <a:normAutofit/>
          </a:bodyPr>
          <a:lstStyle/>
          <a:p>
            <a:pPr marL="1257300" lvl="2" indent="-342900" algn="l">
              <a:buFont typeface="Wingdings" panose="05000000000000000000" pitchFamily="2" charset="2"/>
              <a:buChar char="Ø"/>
            </a:pPr>
            <a:r>
              <a:rPr lang="en-US" sz="2400" dirty="0">
                <a:solidFill>
                  <a:schemeClr val="tx1">
                    <a:lumMod val="75000"/>
                    <a:lumOff val="25000"/>
                  </a:schemeClr>
                </a:solidFill>
                <a:latin typeface="Cambria" panose="02040503050406030204" pitchFamily="18" charset="0"/>
                <a:ea typeface="Cambria" panose="02040503050406030204" pitchFamily="18" charset="0"/>
              </a:rPr>
              <a:t>Section 108 Guarantee Loan Program</a:t>
            </a:r>
          </a:p>
          <a:p>
            <a:pPr marL="1257300" marR="0" lvl="2" indent="-342900" algn="l" fontAlgn="auto">
              <a:buFont typeface="Wingdings" panose="05000000000000000000" pitchFamily="2" charset="2"/>
              <a:buChar char="Ø"/>
              <a:tabLst>
                <a:tab pos="1371600" algn="l"/>
              </a:tabLst>
              <a:defRPr/>
            </a:pPr>
            <a:r>
              <a:rPr kumimoji="0" lang="en-US" sz="2400" i="0" u="none" strike="noStrike" cap="none" spc="0" normalizeH="0" baseline="0" noProof="0" dirty="0">
                <a:ln>
                  <a:noFill/>
                </a:ln>
                <a:solidFill>
                  <a:schemeClr val="tx1">
                    <a:lumMod val="75000"/>
                    <a:lumOff val="25000"/>
                  </a:schemeClr>
                </a:solidFill>
                <a:effectLst/>
                <a:uLnTx/>
                <a:uFillTx/>
                <a:latin typeface="Cambria" panose="02040503050406030204" pitchFamily="18" charset="0"/>
                <a:ea typeface="Cambria" panose="02040503050406030204" pitchFamily="18" charset="0"/>
              </a:rPr>
              <a:t>Microenterprise Development</a:t>
            </a:r>
          </a:p>
          <a:p>
            <a:pPr marL="1714500" lvl="3" indent="-342900" algn="l">
              <a:buFont typeface="Courier New" panose="02070309020205020404" pitchFamily="49" charset="0"/>
              <a:buChar char="o"/>
              <a:tabLst>
                <a:tab pos="1371600" algn="l"/>
              </a:tabLst>
              <a:defRPr/>
            </a:pPr>
            <a:r>
              <a:rPr kumimoji="0" lang="en-US" sz="2400" i="0" u="none" strike="noStrike" cap="none" spc="0" normalizeH="0" baseline="0" noProof="0" dirty="0">
                <a:ln>
                  <a:noFill/>
                </a:ln>
                <a:solidFill>
                  <a:schemeClr val="tx1">
                    <a:lumMod val="75000"/>
                    <a:lumOff val="25000"/>
                  </a:schemeClr>
                </a:solidFill>
                <a:effectLst/>
                <a:uLnTx/>
                <a:uFillTx/>
                <a:latin typeface="Cambria" panose="02040503050406030204" pitchFamily="18" charset="0"/>
                <a:ea typeface="Cambria" panose="02040503050406030204" pitchFamily="18" charset="0"/>
              </a:rPr>
              <a:t>Technical Assistance to Businesses</a:t>
            </a:r>
          </a:p>
          <a:p>
            <a:pPr marL="1714500" lvl="3" indent="-342900" algn="l">
              <a:buFont typeface="Courier New" panose="02070309020205020404" pitchFamily="49" charset="0"/>
              <a:buChar char="o"/>
              <a:tabLst>
                <a:tab pos="1371600" algn="l"/>
              </a:tabLst>
              <a:defRPr/>
            </a:pPr>
            <a:r>
              <a:rPr kumimoji="0" lang="en-US" sz="2400" i="0" u="none" strike="noStrike" cap="none" spc="0" normalizeH="0" baseline="0" noProof="0" dirty="0">
                <a:ln>
                  <a:noFill/>
                </a:ln>
                <a:solidFill>
                  <a:schemeClr val="tx1">
                    <a:lumMod val="75000"/>
                    <a:lumOff val="25000"/>
                  </a:schemeClr>
                </a:solidFill>
                <a:effectLst/>
                <a:uLnTx/>
                <a:uFillTx/>
                <a:latin typeface="Cambria" panose="02040503050406030204" pitchFamily="18" charset="0"/>
                <a:ea typeface="Cambria" panose="02040503050406030204" pitchFamily="18" charset="0"/>
              </a:rPr>
              <a:t>Capital Access/Revolving Loans</a:t>
            </a:r>
            <a:endParaRPr lang="en-US" sz="2400" dirty="0">
              <a:solidFill>
                <a:schemeClr val="tx1">
                  <a:lumMod val="75000"/>
                  <a:lumOff val="25000"/>
                </a:schemeClr>
              </a:solidFill>
              <a:latin typeface="Cambria" panose="02040503050406030204" pitchFamily="18" charset="0"/>
              <a:ea typeface="Cambria" panose="02040503050406030204" pitchFamily="18" charset="0"/>
            </a:endParaRPr>
          </a:p>
          <a:p>
            <a:pPr marL="1257300" marR="0" lvl="2" indent="-342900" algn="l" fontAlgn="auto">
              <a:buFont typeface="Wingdings" panose="05000000000000000000" pitchFamily="2" charset="2"/>
              <a:buChar char="Ø"/>
              <a:tabLst>
                <a:tab pos="1371600" algn="l"/>
              </a:tabLst>
              <a:defRPr/>
            </a:pPr>
            <a:r>
              <a:rPr kumimoji="0" lang="en-US" sz="2400" i="0" u="none" strike="noStrike" cap="none" spc="0" normalizeH="0" baseline="0" noProof="0" dirty="0">
                <a:ln>
                  <a:noFill/>
                </a:ln>
                <a:solidFill>
                  <a:schemeClr val="tx1">
                    <a:lumMod val="75000"/>
                    <a:lumOff val="25000"/>
                  </a:schemeClr>
                </a:solidFill>
                <a:effectLst/>
                <a:uLnTx/>
                <a:uFillTx/>
                <a:latin typeface="Cambria" panose="02040503050406030204" pitchFamily="18" charset="0"/>
                <a:ea typeface="Cambria" panose="02040503050406030204" pitchFamily="18" charset="0"/>
              </a:rPr>
              <a:t>Section 3 Program</a:t>
            </a:r>
          </a:p>
          <a:p>
            <a:pPr algn="l"/>
            <a:endParaRPr lang="en-US" sz="2400" dirty="0">
              <a:solidFill>
                <a:schemeClr val="tx1">
                  <a:lumMod val="75000"/>
                  <a:lumOff val="25000"/>
                </a:schemeClr>
              </a:solidFill>
              <a:latin typeface="Cambria" panose="02040503050406030204" pitchFamily="18" charset="0"/>
              <a:ea typeface="Cambria" panose="02040503050406030204" pitchFamily="18" charset="0"/>
            </a:endParaRPr>
          </a:p>
        </p:txBody>
      </p:sp>
      <p:cxnSp>
        <p:nvCxnSpPr>
          <p:cNvPr id="119" name="Straight Connector 118">
            <a:extLst>
              <a:ext uri="{FF2B5EF4-FFF2-40B4-BE49-F238E27FC236}">
                <a16:creationId xmlns:a16="http://schemas.microsoft.com/office/drawing/2014/main" id="{F6B27360-B012-400A-8EDF-394367043E75}"/>
              </a:ext>
            </a:extLst>
          </p:cNvPr>
          <p:cNvCxnSpPr/>
          <p:nvPr/>
        </p:nvCxnSpPr>
        <p:spPr>
          <a:xfrm>
            <a:off x="968353" y="1439917"/>
            <a:ext cx="840024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descr="Text, whiteboard&#10;&#10;Description automatically generated">
            <a:extLst>
              <a:ext uri="{FF2B5EF4-FFF2-40B4-BE49-F238E27FC236}">
                <a16:creationId xmlns:a16="http://schemas.microsoft.com/office/drawing/2014/main" id="{8C281A15-19D7-4EC0-A6FE-B26A0418E0B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69629" y="5138551"/>
            <a:ext cx="2814145" cy="1719450"/>
          </a:xfrm>
          <a:prstGeom prst="rect">
            <a:avLst/>
          </a:prstGeom>
        </p:spPr>
      </p:pic>
      <p:sp>
        <p:nvSpPr>
          <p:cNvPr id="9" name="TextBox 8">
            <a:extLst>
              <a:ext uri="{FF2B5EF4-FFF2-40B4-BE49-F238E27FC236}">
                <a16:creationId xmlns:a16="http://schemas.microsoft.com/office/drawing/2014/main" id="{A2BBCF75-CB42-4DB5-8D2C-4F510C6733F9}"/>
              </a:ext>
            </a:extLst>
          </p:cNvPr>
          <p:cNvSpPr txBox="1"/>
          <p:nvPr/>
        </p:nvSpPr>
        <p:spPr>
          <a:xfrm>
            <a:off x="3207064" y="7083255"/>
            <a:ext cx="3259667" cy="230832"/>
          </a:xfrm>
          <a:prstGeom prst="rect">
            <a:avLst/>
          </a:prstGeom>
          <a:noFill/>
        </p:spPr>
        <p:txBody>
          <a:bodyPr wrap="square" rtlCol="0">
            <a:spAutoFit/>
          </a:bodyPr>
          <a:lstStyle/>
          <a:p>
            <a:r>
              <a:rPr lang="en-US" sz="900">
                <a:hlinkClick r:id="rId3" tooltip="https://www.thebluediamondgallery.com/handwriting/j/job-creation.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80360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72865-9FEC-4EA4-9FD6-FF8A7B5E8572}"/>
              </a:ext>
            </a:extLst>
          </p:cNvPr>
          <p:cNvSpPr>
            <a:spLocks noGrp="1"/>
          </p:cNvSpPr>
          <p:nvPr>
            <p:ph type="title"/>
          </p:nvPr>
        </p:nvSpPr>
        <p:spPr>
          <a:xfrm>
            <a:off x="0" y="223352"/>
            <a:ext cx="9044735" cy="590328"/>
          </a:xfrm>
        </p:spPr>
        <p:txBody>
          <a:bodyPr>
            <a:normAutofit fontScale="90000"/>
          </a:bodyPr>
          <a:lstStyle/>
          <a:p>
            <a:pPr algn="ctr"/>
            <a:r>
              <a:rPr lang="en-US" dirty="0">
                <a:latin typeface="Cambria" panose="02040503050406030204" pitchFamily="18" charset="0"/>
                <a:ea typeface="Cambria" panose="02040503050406030204" pitchFamily="18" charset="0"/>
                <a:cs typeface="Calibri" panose="020F0502020204030204" pitchFamily="34" charset="0"/>
              </a:rPr>
              <a:t>Section 108 Loan Guarantee Program</a:t>
            </a:r>
            <a:br>
              <a:rPr lang="en-US" b="1" dirty="0">
                <a:latin typeface="Cambria" panose="02040503050406030204" pitchFamily="18" charset="0"/>
                <a:ea typeface="Cambria" panose="02040503050406030204" pitchFamily="18" charset="0"/>
                <a:cs typeface="Times New Roman" panose="02020603050405020304" pitchFamily="18" charset="0"/>
              </a:rPr>
            </a:br>
            <a:br>
              <a:rPr lang="en-US" dirty="0">
                <a:latin typeface="Calibri" panose="020F0502020204030204" pitchFamily="34" charset="0"/>
                <a:cs typeface="Calibri" panose="020F0502020204030204" pitchFamily="34" charset="0"/>
              </a:rPr>
            </a:br>
            <a:endParaRPr lang="en-US" dirty="0"/>
          </a:p>
        </p:txBody>
      </p:sp>
      <p:sp>
        <p:nvSpPr>
          <p:cNvPr id="6" name="Content Placeholder 5">
            <a:extLst>
              <a:ext uri="{FF2B5EF4-FFF2-40B4-BE49-F238E27FC236}">
                <a16:creationId xmlns:a16="http://schemas.microsoft.com/office/drawing/2014/main" id="{99DAC894-C159-4452-911F-B2D98B076FC3}"/>
              </a:ext>
            </a:extLst>
          </p:cNvPr>
          <p:cNvSpPr>
            <a:spLocks noGrp="1"/>
          </p:cNvSpPr>
          <p:nvPr>
            <p:ph idx="1"/>
          </p:nvPr>
        </p:nvSpPr>
        <p:spPr>
          <a:xfrm>
            <a:off x="549176" y="1250733"/>
            <a:ext cx="8692055" cy="5412826"/>
          </a:xfrm>
        </p:spPr>
        <p:txBody>
          <a:bodyPr>
            <a:normAutofit fontScale="55000" lnSpcReduction="20000"/>
          </a:bodyPr>
          <a:lstStyle/>
          <a:p>
            <a:pPr lvl="1">
              <a:buFont typeface="Wingdings" panose="05000000000000000000" pitchFamily="2" charset="2"/>
              <a:buChar char="Ø"/>
            </a:pPr>
            <a:r>
              <a:rPr lang="en-US" sz="4200" dirty="0">
                <a:solidFill>
                  <a:srgbClr val="333333"/>
                </a:solidFill>
                <a:latin typeface="Cambria" panose="02040503050406030204" pitchFamily="18" charset="0"/>
                <a:ea typeface="Cambria" panose="02040503050406030204" pitchFamily="18" charset="0"/>
                <a:cs typeface="Calibri" panose="020F0502020204030204" pitchFamily="34" charset="0"/>
              </a:rPr>
              <a:t>Financial tool for local governments and states to borrow guaranteed funds (low-cost and flexible) from HUD (up to 5 times their current CDBG allocations) after satisfying application and project underwriting criteria. </a:t>
            </a:r>
          </a:p>
          <a:p>
            <a:pPr lvl="2">
              <a:buFont typeface="Courier New" panose="02070309020205020404" pitchFamily="49" charset="0"/>
              <a:buChar char="o"/>
            </a:pPr>
            <a:r>
              <a:rPr lang="en-US" sz="4200" dirty="0">
                <a:solidFill>
                  <a:srgbClr val="333333"/>
                </a:solidFill>
                <a:latin typeface="Cambria" panose="02040503050406030204" pitchFamily="18" charset="0"/>
                <a:ea typeface="Cambria" panose="02040503050406030204" pitchFamily="18" charset="0"/>
                <a:cs typeface="Calibri" panose="020F0502020204030204" pitchFamily="34" charset="0"/>
              </a:rPr>
              <a:t>Proposed projects should have sufficient cash flow to repay the loan without current or future dependency on CDBG contributions.</a:t>
            </a:r>
          </a:p>
          <a:p>
            <a:pPr lvl="1">
              <a:buFont typeface="Wingdings" panose="05000000000000000000" pitchFamily="2" charset="2"/>
              <a:buChar char="Ø"/>
            </a:pPr>
            <a:r>
              <a:rPr lang="en-US" sz="4200" dirty="0">
                <a:solidFill>
                  <a:srgbClr val="333333"/>
                </a:solidFill>
                <a:latin typeface="Cambria" panose="02040503050406030204" pitchFamily="18" charset="0"/>
                <a:ea typeface="Cambria" panose="02040503050406030204" pitchFamily="18" charset="0"/>
                <a:cs typeface="Calibri" panose="020F0502020204030204" pitchFamily="34" charset="0"/>
              </a:rPr>
              <a:t>Notes are repaid with pledged current and future CDBG funds, program income, and/or other revenues as security for the loan.</a:t>
            </a:r>
          </a:p>
          <a:p>
            <a:pPr lvl="1">
              <a:buFont typeface="Wingdings" panose="05000000000000000000" pitchFamily="2" charset="2"/>
              <a:buChar char="Ø"/>
            </a:pPr>
            <a:r>
              <a:rPr lang="en-US" sz="4200" dirty="0">
                <a:latin typeface="Cambria" panose="02040503050406030204" pitchFamily="18" charset="0"/>
                <a:ea typeface="Cambria" panose="02040503050406030204" pitchFamily="18" charset="0"/>
                <a:cs typeface="Calibri" panose="020F0502020204030204" pitchFamily="34" charset="0"/>
              </a:rPr>
              <a:t>Promotes leveraging with other public and private funds to finance economic development, housing, public facility, and infrastructure projects in </a:t>
            </a:r>
            <a:r>
              <a:rPr kumimoji="0" lang="en-US" sz="42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Calibri" panose="020F0502020204030204" pitchFamily="34" charset="0"/>
              </a:rPr>
              <a:t>distressed areas</a:t>
            </a:r>
            <a:r>
              <a:rPr lang="en-US" sz="4200" dirty="0">
                <a:latin typeface="Cambria" panose="02040503050406030204" pitchFamily="18" charset="0"/>
                <a:ea typeface="Cambria" panose="02040503050406030204" pitchFamily="18" charset="0"/>
                <a:cs typeface="Calibri" panose="020F0502020204030204" pitchFamily="34" charset="0"/>
              </a:rPr>
              <a:t>.</a:t>
            </a:r>
          </a:p>
          <a:p>
            <a:pPr lvl="1">
              <a:buFont typeface="Wingdings" panose="05000000000000000000" pitchFamily="2" charset="2"/>
              <a:buChar char="Ø"/>
            </a:pPr>
            <a:r>
              <a:rPr lang="en-US" sz="4200" b="0" i="0" dirty="0">
                <a:solidFill>
                  <a:srgbClr val="333333"/>
                </a:solidFill>
                <a:effectLst/>
                <a:latin typeface="Cambria" panose="02040503050406030204" pitchFamily="18" charset="0"/>
                <a:ea typeface="Cambria" panose="02040503050406030204" pitchFamily="18" charset="0"/>
                <a:cs typeface="Calibri" panose="020F0502020204030204" pitchFamily="34" charset="0"/>
              </a:rPr>
              <a:t>Interested governments seeking to apply are encouraged to contact HUD in advance for guidance on preparing an application and compliance with other requirements.</a:t>
            </a:r>
          </a:p>
        </p:txBody>
      </p:sp>
      <p:cxnSp>
        <p:nvCxnSpPr>
          <p:cNvPr id="7" name="Straight Connector 6">
            <a:extLst>
              <a:ext uri="{FF2B5EF4-FFF2-40B4-BE49-F238E27FC236}">
                <a16:creationId xmlns:a16="http://schemas.microsoft.com/office/drawing/2014/main" id="{924A3BEF-CAA8-4D55-8362-E12C9A409E87}"/>
              </a:ext>
            </a:extLst>
          </p:cNvPr>
          <p:cNvCxnSpPr/>
          <p:nvPr/>
        </p:nvCxnSpPr>
        <p:spPr>
          <a:xfrm>
            <a:off x="559967" y="935423"/>
            <a:ext cx="840024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89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le 7">
            <a:extLst>
              <a:ext uri="{FF2B5EF4-FFF2-40B4-BE49-F238E27FC236}">
                <a16:creationId xmlns:a16="http://schemas.microsoft.com/office/drawing/2014/main" id="{21627F65-14E2-4F70-826E-CDE956175FFE}"/>
              </a:ext>
            </a:extLst>
          </p:cNvPr>
          <p:cNvSpPr>
            <a:spLocks noGrp="1"/>
          </p:cNvSpPr>
          <p:nvPr>
            <p:ph type="title"/>
          </p:nvPr>
        </p:nvSpPr>
        <p:spPr>
          <a:xfrm>
            <a:off x="583221" y="198967"/>
            <a:ext cx="8596668" cy="662881"/>
          </a:xfrm>
        </p:spPr>
        <p:txBody>
          <a:bodyPr vert="horz" lIns="91440" tIns="45720" rIns="91440" bIns="45720" rtlCol="0" anchor="t">
            <a:normAutofit/>
          </a:bodyPr>
          <a:lstStyle/>
          <a:p>
            <a:pPr algn="ctr"/>
            <a:r>
              <a:rPr lang="en-US" sz="2800" dirty="0"/>
              <a:t>Section 108 Loan Potential Borrowing Capacity</a:t>
            </a:r>
          </a:p>
        </p:txBody>
      </p:sp>
      <p:sp>
        <p:nvSpPr>
          <p:cNvPr id="10" name="TextBox 9">
            <a:extLst>
              <a:ext uri="{FF2B5EF4-FFF2-40B4-BE49-F238E27FC236}">
                <a16:creationId xmlns:a16="http://schemas.microsoft.com/office/drawing/2014/main" id="{81E4CD70-BBB7-45C4-9DC4-36EAC8038A30}"/>
              </a:ext>
            </a:extLst>
          </p:cNvPr>
          <p:cNvSpPr txBox="1"/>
          <p:nvPr/>
        </p:nvSpPr>
        <p:spPr>
          <a:xfrm>
            <a:off x="6416039" y="2160590"/>
            <a:ext cx="4479517" cy="1268410"/>
          </a:xfrm>
          <a:prstGeom prst="rect">
            <a:avLst/>
          </a:prstGeom>
        </p:spPr>
        <p:txBody>
          <a:bodyPr vert="horz" lIns="91440" tIns="45720" rIns="91440" bIns="45720" rtlCol="0">
            <a:normAutofit/>
          </a:bodyPr>
          <a:lstStyle/>
          <a:p>
            <a:pPr lvl="1">
              <a:spcBef>
                <a:spcPts val="1000"/>
              </a:spcBef>
              <a:buClr>
                <a:schemeClr val="accent1"/>
              </a:buClr>
              <a:buSzPct val="80000"/>
              <a:buFont typeface="Wingdings 3" charset="2"/>
              <a:buChar char=""/>
            </a:pPr>
            <a:endParaRPr lang="en-US" sz="1500" dirty="0">
              <a:solidFill>
                <a:schemeClr val="tx1">
                  <a:lumMod val="75000"/>
                  <a:lumOff val="25000"/>
                </a:schemeClr>
              </a:solidFill>
            </a:endParaRPr>
          </a:p>
        </p:txBody>
      </p:sp>
      <p:sp>
        <p:nvSpPr>
          <p:cNvPr id="41" name="TextBox 40">
            <a:extLst>
              <a:ext uri="{FF2B5EF4-FFF2-40B4-BE49-F238E27FC236}">
                <a16:creationId xmlns:a16="http://schemas.microsoft.com/office/drawing/2014/main" id="{E8C59963-94BE-4864-A91C-A16B23A5080A}"/>
              </a:ext>
            </a:extLst>
          </p:cNvPr>
          <p:cNvSpPr txBox="1"/>
          <p:nvPr/>
        </p:nvSpPr>
        <p:spPr>
          <a:xfrm>
            <a:off x="815608" y="5966004"/>
            <a:ext cx="6981284" cy="523220"/>
          </a:xfrm>
          <a:prstGeom prst="rect">
            <a:avLst/>
          </a:prstGeom>
          <a:noFill/>
        </p:spPr>
        <p:txBody>
          <a:bodyPr wrap="square">
            <a:spAutoFit/>
          </a:bodyPr>
          <a:lstStyle/>
          <a:p>
            <a:pPr lvl="1">
              <a:spcBef>
                <a:spcPts val="1000"/>
              </a:spcBef>
              <a:buClr>
                <a:schemeClr val="accent1"/>
              </a:buClr>
              <a:buSzPct val="80000"/>
            </a:pPr>
            <a:r>
              <a:rPr lang="en-US" sz="1400" dirty="0">
                <a:solidFill>
                  <a:schemeClr val="tx1">
                    <a:lumMod val="75000"/>
                    <a:lumOff val="25000"/>
                  </a:schemeClr>
                </a:solidFill>
              </a:rPr>
              <a:t>https://www.hudexchange.info/resource/5197/current-availability-of-section-108-financing-cdbg-entitlement-and-state-grantees/</a:t>
            </a:r>
          </a:p>
        </p:txBody>
      </p:sp>
      <p:pic>
        <p:nvPicPr>
          <p:cNvPr id="2" name="Picture 1">
            <a:extLst>
              <a:ext uri="{FF2B5EF4-FFF2-40B4-BE49-F238E27FC236}">
                <a16:creationId xmlns:a16="http://schemas.microsoft.com/office/drawing/2014/main" id="{FE5D9689-6DF7-37FB-DAB6-B783B02EC467}"/>
              </a:ext>
            </a:extLst>
          </p:cNvPr>
          <p:cNvPicPr>
            <a:picLocks noChangeAspect="1"/>
          </p:cNvPicPr>
          <p:nvPr/>
        </p:nvPicPr>
        <p:blipFill>
          <a:blip r:embed="rId2"/>
          <a:stretch>
            <a:fillRect/>
          </a:stretch>
        </p:blipFill>
        <p:spPr>
          <a:xfrm>
            <a:off x="1006775" y="1284293"/>
            <a:ext cx="8596667" cy="4229117"/>
          </a:xfrm>
          <a:prstGeom prst="rect">
            <a:avLst/>
          </a:prstGeom>
        </p:spPr>
      </p:pic>
    </p:spTree>
    <p:extLst>
      <p:ext uri="{BB962C8B-B14F-4D97-AF65-F5344CB8AC3E}">
        <p14:creationId xmlns:p14="http://schemas.microsoft.com/office/powerpoint/2010/main" val="161784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72865-9FEC-4EA4-9FD6-FF8A7B5E8572}"/>
              </a:ext>
            </a:extLst>
          </p:cNvPr>
          <p:cNvSpPr>
            <a:spLocks noGrp="1"/>
          </p:cNvSpPr>
          <p:nvPr>
            <p:ph type="title" idx="4294967295"/>
          </p:nvPr>
        </p:nvSpPr>
        <p:spPr>
          <a:xfrm>
            <a:off x="57071" y="309316"/>
            <a:ext cx="9791694" cy="1423878"/>
          </a:xfrm>
        </p:spPr>
        <p:txBody>
          <a:bodyPr>
            <a:normAutofit fontScale="90000"/>
          </a:bodyPr>
          <a:lstStyle/>
          <a:p>
            <a:pPr algn="ctr"/>
            <a:r>
              <a:rPr lang="en-US" dirty="0">
                <a:latin typeface="Cambria" panose="02040503050406030204" pitchFamily="18" charset="0"/>
                <a:ea typeface="Cambria" panose="02040503050406030204" pitchFamily="18" charset="0"/>
                <a:cs typeface="Calibri" panose="020F0502020204030204" pitchFamily="34" charset="0"/>
              </a:rPr>
              <a:t>Microenterprise Development</a:t>
            </a:r>
            <a:br>
              <a:rPr lang="en-US" dirty="0">
                <a:latin typeface="Cambria" panose="02040503050406030204" pitchFamily="18" charset="0"/>
                <a:ea typeface="Cambria" panose="02040503050406030204" pitchFamily="18" charset="0"/>
                <a:cs typeface="Calibri" panose="020F0502020204030204" pitchFamily="34" charset="0"/>
              </a:rPr>
            </a:br>
            <a:br>
              <a:rPr lang="en-US" b="1" dirty="0">
                <a:latin typeface="Cambria" panose="02040503050406030204" pitchFamily="18" charset="0"/>
                <a:ea typeface="Cambria" panose="02040503050406030204" pitchFamily="18" charset="0"/>
                <a:cs typeface="Calibri" panose="020F0502020204030204" pitchFamily="34" charset="0"/>
              </a:rPr>
            </a:br>
            <a:endParaRPr lang="en-US" dirty="0">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99DAC894-C159-4452-911F-B2D98B076FC3}"/>
              </a:ext>
            </a:extLst>
          </p:cNvPr>
          <p:cNvSpPr>
            <a:spLocks noGrp="1"/>
          </p:cNvSpPr>
          <p:nvPr>
            <p:ph idx="4294967295"/>
          </p:nvPr>
        </p:nvSpPr>
        <p:spPr>
          <a:xfrm>
            <a:off x="57071" y="1303067"/>
            <a:ext cx="9791694" cy="5116678"/>
          </a:xfrm>
        </p:spPr>
        <p:txBody>
          <a:bodyPr>
            <a:noAutofit/>
          </a:bodyPr>
          <a:lstStyle/>
          <a:p>
            <a:pPr lvl="3">
              <a:lnSpc>
                <a:spcPct val="107000"/>
              </a:lnSpc>
              <a:spcBef>
                <a:spcPts val="0"/>
              </a:spcBef>
              <a:spcAft>
                <a:spcPts val="800"/>
              </a:spcAft>
              <a:buClr>
                <a:srgbClr val="3494BA"/>
              </a:buClr>
              <a:buFont typeface="Wingdings" panose="05000000000000000000" pitchFamily="2" charset="2"/>
              <a:buChar char="Ø"/>
              <a:tabLst>
                <a:tab pos="1371600" algn="l"/>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Times New Roman" panose="02020603050405020304" pitchFamily="18" charset="0"/>
              </a:rPr>
              <a:t>Recipients of CDBG funds can provide funding to a special subset of small businesses within their community considered microenterprises for LMI benefit and to increase their financial and staffing capacity.</a:t>
            </a:r>
          </a:p>
          <a:p>
            <a:pPr lvl="3">
              <a:lnSpc>
                <a:spcPct val="107000"/>
              </a:lnSpc>
              <a:spcBef>
                <a:spcPts val="0"/>
              </a:spcBef>
              <a:spcAft>
                <a:spcPts val="800"/>
              </a:spcAft>
              <a:buClr>
                <a:srgbClr val="3494BA"/>
              </a:buClr>
              <a:buFont typeface="Wingdings" panose="05000000000000000000" pitchFamily="2" charset="2"/>
              <a:buChar char="Ø"/>
              <a:tabLst>
                <a:tab pos="1371600" algn="l"/>
              </a:tabLst>
              <a:defRPr/>
            </a:pPr>
            <a:r>
              <a:rPr lang="en-US" sz="2000" dirty="0">
                <a:solidFill>
                  <a:prstClr val="black">
                    <a:lumMod val="75000"/>
                    <a:lumOff val="25000"/>
                  </a:prstClr>
                </a:solidFill>
                <a:latin typeface="Cambria" panose="02040503050406030204" pitchFamily="18" charset="0"/>
                <a:ea typeface="Cambria" panose="02040503050406030204" pitchFamily="18" charset="0"/>
                <a:cs typeface="Times New Roman" panose="02020603050405020304" pitchFamily="18" charset="0"/>
              </a:rPr>
              <a:t>Microenterprises range in type and capacity. </a:t>
            </a:r>
          </a:p>
          <a:p>
            <a:pPr lvl="4">
              <a:lnSpc>
                <a:spcPct val="107000"/>
              </a:lnSpc>
              <a:spcBef>
                <a:spcPts val="0"/>
              </a:spcBef>
              <a:spcAft>
                <a:spcPts val="800"/>
              </a:spcAft>
              <a:buClr>
                <a:srgbClr val="3494BA"/>
              </a:buClr>
              <a:buFont typeface="Courier New" panose="02070309020205020404" pitchFamily="49" charset="0"/>
              <a:buChar char="o"/>
              <a:tabLst>
                <a:tab pos="1371600" algn="l"/>
              </a:tabLst>
              <a:defRPr/>
            </a:pPr>
            <a:r>
              <a:rPr lang="en-US" sz="2000" dirty="0">
                <a:solidFill>
                  <a:prstClr val="black">
                    <a:lumMod val="75000"/>
                    <a:lumOff val="25000"/>
                  </a:prstClr>
                </a:solidFill>
                <a:latin typeface="Cambria" panose="02040503050406030204" pitchFamily="18" charset="0"/>
                <a:ea typeface="Cambria" panose="02040503050406030204" pitchFamily="18" charset="0"/>
                <a:cs typeface="Times New Roman" panose="02020603050405020304" pitchFamily="18" charset="0"/>
              </a:rPr>
              <a:t>Commercial enterprise that has 5 or fewer employees, one or more of whom owns the enterprise. </a:t>
            </a:r>
          </a:p>
          <a:p>
            <a:pPr lvl="3">
              <a:lnSpc>
                <a:spcPct val="107000"/>
              </a:lnSpc>
              <a:spcBef>
                <a:spcPts val="0"/>
              </a:spcBef>
              <a:spcAft>
                <a:spcPts val="800"/>
              </a:spcAft>
              <a:buClr>
                <a:srgbClr val="3494BA"/>
              </a:buClr>
              <a:buFont typeface="Wingdings" panose="05000000000000000000" pitchFamily="2" charset="2"/>
              <a:buChar char="Ø"/>
              <a:tabLst>
                <a:tab pos="1371600" algn="l"/>
              </a:tabLst>
              <a:defRPr/>
            </a:pPr>
            <a:r>
              <a:rPr lang="en-US" sz="2000" dirty="0">
                <a:latin typeface="Cambria" panose="02040503050406030204" pitchFamily="18" charset="0"/>
                <a:ea typeface="Cambria" panose="02040503050406030204" pitchFamily="18" charset="0"/>
              </a:rPr>
              <a:t>Eligible activities:</a:t>
            </a:r>
          </a:p>
          <a:p>
            <a:pPr lvl="4">
              <a:lnSpc>
                <a:spcPct val="107000"/>
              </a:lnSpc>
              <a:spcBef>
                <a:spcPts val="0"/>
              </a:spcBef>
              <a:spcAft>
                <a:spcPts val="800"/>
              </a:spcAft>
              <a:buClr>
                <a:srgbClr val="3494BA"/>
              </a:buClr>
              <a:buFont typeface="Courier New" panose="02070309020205020404" pitchFamily="49" charset="0"/>
              <a:buChar char="o"/>
              <a:tabLst>
                <a:tab pos="1371600" algn="l"/>
              </a:tabLst>
              <a:defRPr/>
            </a:pPr>
            <a:r>
              <a:rPr lang="en-US" sz="2000" dirty="0">
                <a:solidFill>
                  <a:prstClr val="black">
                    <a:lumMod val="75000"/>
                    <a:lumOff val="25000"/>
                  </a:prstClr>
                </a:solidFill>
                <a:latin typeface="Cambria" panose="02040503050406030204" pitchFamily="18" charset="0"/>
                <a:ea typeface="Cambria" panose="02040503050406030204" pitchFamily="18" charset="0"/>
                <a:cs typeface="Times New Roman" panose="02020603050405020304" pitchFamily="18" charset="0"/>
              </a:rPr>
              <a:t>Access to Capital</a:t>
            </a:r>
          </a:p>
          <a:p>
            <a:pPr lvl="5">
              <a:lnSpc>
                <a:spcPct val="107000"/>
              </a:lnSpc>
              <a:spcBef>
                <a:spcPts val="0"/>
              </a:spcBef>
              <a:spcAft>
                <a:spcPts val="800"/>
              </a:spcAft>
              <a:buClr>
                <a:srgbClr val="3494BA"/>
              </a:buClr>
              <a:buFont typeface="Wingdings" panose="05000000000000000000" pitchFamily="2" charset="2"/>
              <a:buChar char="ü"/>
              <a:tabLst>
                <a:tab pos="1371600" algn="l"/>
              </a:tabLst>
              <a:defRPr/>
            </a:pPr>
            <a:r>
              <a:rPr lang="en-US" sz="2000" dirty="0">
                <a:solidFill>
                  <a:prstClr val="black">
                    <a:lumMod val="75000"/>
                    <a:lumOff val="25000"/>
                  </a:prstClr>
                </a:solidFill>
                <a:latin typeface="Cambria" panose="02040503050406030204" pitchFamily="18" charset="0"/>
                <a:ea typeface="Cambria" panose="02040503050406030204" pitchFamily="18" charset="0"/>
                <a:cs typeface="Times New Roman" panose="02020603050405020304" pitchFamily="18" charset="0"/>
              </a:rPr>
              <a:t>Grants, l</a:t>
            </a:r>
            <a:r>
              <a:rPr lang="en-US" sz="2000" dirty="0">
                <a:latin typeface="Cambria" panose="02040503050406030204" pitchFamily="18" charset="0"/>
                <a:ea typeface="Cambria" panose="02040503050406030204" pitchFamily="18" charset="0"/>
              </a:rPr>
              <a:t>oans, loan guarantees, and other forms of financial support to support stabilization and expansion.</a:t>
            </a:r>
            <a:r>
              <a:rPr lang="en-US" sz="2000" dirty="0">
                <a:solidFill>
                  <a:prstClr val="black">
                    <a:lumMod val="75000"/>
                    <a:lumOff val="25000"/>
                  </a:prstClr>
                </a:solidFill>
                <a:latin typeface="Cambria" panose="02040503050406030204" pitchFamily="18" charset="0"/>
                <a:ea typeface="Cambria" panose="02040503050406030204" pitchFamily="18" charset="0"/>
                <a:cs typeface="Times New Roman" panose="02020603050405020304" pitchFamily="18" charset="0"/>
              </a:rPr>
              <a:t> </a:t>
            </a:r>
          </a:p>
          <a:p>
            <a:pPr lvl="4">
              <a:lnSpc>
                <a:spcPct val="107000"/>
              </a:lnSpc>
              <a:spcBef>
                <a:spcPts val="0"/>
              </a:spcBef>
              <a:spcAft>
                <a:spcPts val="800"/>
              </a:spcAft>
              <a:buClr>
                <a:srgbClr val="3494BA"/>
              </a:buClr>
              <a:buFont typeface="Courier New" panose="02070309020205020404" pitchFamily="49" charset="0"/>
              <a:buChar char="o"/>
              <a:tabLst>
                <a:tab pos="1371600" algn="l"/>
              </a:tabLst>
              <a:defRPr/>
            </a:pPr>
            <a:r>
              <a:rPr lang="en-US" sz="2000" dirty="0">
                <a:latin typeface="Cambria" panose="02040503050406030204" pitchFamily="18" charset="0"/>
                <a:ea typeface="Cambria" panose="02040503050406030204" pitchFamily="18" charset="0"/>
              </a:rPr>
              <a:t>Technical assistance, advice, and business services.</a:t>
            </a:r>
          </a:p>
          <a:p>
            <a:pPr lvl="4">
              <a:lnSpc>
                <a:spcPct val="107000"/>
              </a:lnSpc>
              <a:spcBef>
                <a:spcPts val="0"/>
              </a:spcBef>
              <a:spcAft>
                <a:spcPts val="800"/>
              </a:spcAft>
              <a:buClr>
                <a:srgbClr val="3494BA"/>
              </a:buClr>
              <a:buFont typeface="Courier New" panose="02070309020205020404" pitchFamily="49" charset="0"/>
              <a:buChar char="o"/>
              <a:tabLst>
                <a:tab pos="1371600" algn="l"/>
              </a:tabLst>
              <a:defRPr/>
            </a:pPr>
            <a:r>
              <a:rPr lang="en-US" sz="2000" dirty="0">
                <a:latin typeface="Cambria" panose="02040503050406030204" pitchFamily="18" charset="0"/>
                <a:ea typeface="Cambria" panose="02040503050406030204" pitchFamily="18" charset="0"/>
              </a:rPr>
              <a:t>Training or other support services to increase capacity in carrying out microenterprise activities. </a:t>
            </a:r>
          </a:p>
          <a:p>
            <a:pPr lvl="3">
              <a:lnSpc>
                <a:spcPct val="107000"/>
              </a:lnSpc>
              <a:spcBef>
                <a:spcPts val="0"/>
              </a:spcBef>
              <a:spcAft>
                <a:spcPts val="800"/>
              </a:spcAft>
              <a:buClr>
                <a:srgbClr val="3494BA"/>
              </a:buClr>
              <a:buFont typeface="Wingdings" panose="05000000000000000000" pitchFamily="2" charset="2"/>
              <a:buChar char="Ø"/>
              <a:tabLst>
                <a:tab pos="1371600" algn="l"/>
              </a:tabLst>
              <a:defRPr/>
            </a:pPr>
            <a:endParaRPr kumimoji="0" lang="en-US" sz="180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3">
              <a:lnSpc>
                <a:spcPct val="107000"/>
              </a:lnSpc>
              <a:spcBef>
                <a:spcPts val="0"/>
              </a:spcBef>
              <a:spcAft>
                <a:spcPts val="800"/>
              </a:spcAft>
              <a:buClr>
                <a:srgbClr val="3494BA"/>
              </a:buClr>
              <a:buFont typeface="Wingdings" panose="05000000000000000000" pitchFamily="2" charset="2"/>
              <a:buChar char="Ø"/>
              <a:tabLst>
                <a:tab pos="1371600" algn="l"/>
              </a:tabLst>
              <a:defRPr/>
            </a:pPr>
            <a:endParaRPr kumimoji="0" lang="en-US" sz="180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1371600" lvl="3" indent="0">
              <a:lnSpc>
                <a:spcPct val="107000"/>
              </a:lnSpc>
              <a:spcBef>
                <a:spcPts val="0"/>
              </a:spcBef>
              <a:spcAft>
                <a:spcPts val="800"/>
              </a:spcAft>
              <a:buNone/>
              <a:tabLst>
                <a:tab pos="13716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cxnSp>
        <p:nvCxnSpPr>
          <p:cNvPr id="7" name="Straight Connector 6">
            <a:extLst>
              <a:ext uri="{FF2B5EF4-FFF2-40B4-BE49-F238E27FC236}">
                <a16:creationId xmlns:a16="http://schemas.microsoft.com/office/drawing/2014/main" id="{924A3BEF-CAA8-4D55-8362-E12C9A409E87}"/>
              </a:ext>
            </a:extLst>
          </p:cNvPr>
          <p:cNvCxnSpPr/>
          <p:nvPr/>
        </p:nvCxnSpPr>
        <p:spPr>
          <a:xfrm>
            <a:off x="836880" y="977188"/>
            <a:ext cx="840024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2" descr="A group of people holding their hands up&#10;&#10;Description automatically generated with low confidence">
            <a:extLst>
              <a:ext uri="{FF2B5EF4-FFF2-40B4-BE49-F238E27FC236}">
                <a16:creationId xmlns:a16="http://schemas.microsoft.com/office/drawing/2014/main" id="{460FF119-4F59-4104-85C3-2875EF277EB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494949" cy="1453423"/>
          </a:xfrm>
          <a:prstGeom prst="rect">
            <a:avLst/>
          </a:prstGeom>
        </p:spPr>
      </p:pic>
      <p:pic>
        <p:nvPicPr>
          <p:cNvPr id="9" name="Picture 8" descr="Logo&#10;&#10;Description automatically generated">
            <a:extLst>
              <a:ext uri="{FF2B5EF4-FFF2-40B4-BE49-F238E27FC236}">
                <a16:creationId xmlns:a16="http://schemas.microsoft.com/office/drawing/2014/main" id="{E851A9A3-349F-4FC1-ADE8-F9B19256FA8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63043" y="8128"/>
            <a:ext cx="1494949" cy="1385563"/>
          </a:xfrm>
          <a:prstGeom prst="rect">
            <a:avLst/>
          </a:prstGeom>
        </p:spPr>
      </p:pic>
    </p:spTree>
    <p:extLst>
      <p:ext uri="{BB962C8B-B14F-4D97-AF65-F5344CB8AC3E}">
        <p14:creationId xmlns:p14="http://schemas.microsoft.com/office/powerpoint/2010/main" val="63937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E17E3C8-E92B-4390-AB54-C4BF0416A152}"/>
              </a:ext>
            </a:extLst>
          </p:cNvPr>
          <p:cNvSpPr>
            <a:spLocks noGrp="1"/>
          </p:cNvSpPr>
          <p:nvPr>
            <p:ph type="subTitle" idx="1"/>
          </p:nvPr>
        </p:nvSpPr>
        <p:spPr>
          <a:xfrm>
            <a:off x="527680" y="242696"/>
            <a:ext cx="9192464" cy="843862"/>
          </a:xfrm>
        </p:spPr>
        <p:txBody>
          <a:bodyPr>
            <a:noAutofit/>
          </a:bodyPr>
          <a:lstStyle/>
          <a:p>
            <a:pPr algn="ctr"/>
            <a:r>
              <a:rPr lang="en-US" sz="3600" dirty="0">
                <a:solidFill>
                  <a:srgbClr val="3494BA"/>
                </a:solidFill>
                <a:latin typeface="Cambria" panose="02040503050406030204" pitchFamily="18" charset="0"/>
                <a:ea typeface="Cambria" panose="02040503050406030204" pitchFamily="18" charset="0"/>
                <a:cs typeface="Calibri" panose="020F0502020204030204" pitchFamily="34" charset="0"/>
              </a:rPr>
              <a:t>CPD Housing Programs </a:t>
            </a:r>
            <a:r>
              <a:rPr kumimoji="0" lang="en-US" sz="3600" b="0" i="0" u="none" strike="noStrike" kern="1200" cap="none" spc="0" normalizeH="0" baseline="0" noProof="0" dirty="0">
                <a:ln>
                  <a:noFill/>
                </a:ln>
                <a:solidFill>
                  <a:srgbClr val="3494BA"/>
                </a:solidFill>
                <a:effectLst/>
                <a:uLnTx/>
                <a:uFillTx/>
                <a:latin typeface="Cambria" panose="02040503050406030204" pitchFamily="18" charset="0"/>
                <a:ea typeface="Cambria" panose="02040503050406030204" pitchFamily="18" charset="0"/>
                <a:cs typeface="+mj-cs"/>
              </a:rPr>
              <a:t>= Economic Impact</a:t>
            </a:r>
            <a:r>
              <a:rPr lang="en-US" sz="3600" dirty="0">
                <a:solidFill>
                  <a:srgbClr val="3494BA"/>
                </a:solidFill>
                <a:latin typeface="Cambria" panose="02040503050406030204" pitchFamily="18" charset="0"/>
                <a:ea typeface="Cambria" panose="02040503050406030204" pitchFamily="18" charset="0"/>
                <a:cs typeface="Calibri" panose="020F0502020204030204" pitchFamily="34" charset="0"/>
              </a:rPr>
              <a:t> </a:t>
            </a:r>
            <a:endParaRPr lang="en-US" sz="3600" dirty="0">
              <a:latin typeface="Cambria" panose="02040503050406030204" pitchFamily="18" charset="0"/>
              <a:ea typeface="Cambria" panose="02040503050406030204" pitchFamily="18" charset="0"/>
            </a:endParaRPr>
          </a:p>
        </p:txBody>
      </p:sp>
      <p:pic>
        <p:nvPicPr>
          <p:cNvPr id="6" name="Picture 5" descr="Icon&#10;&#10;Description automatically generated">
            <a:extLst>
              <a:ext uri="{FF2B5EF4-FFF2-40B4-BE49-F238E27FC236}">
                <a16:creationId xmlns:a16="http://schemas.microsoft.com/office/drawing/2014/main" id="{B4DEAEB2-83D6-44B6-AC49-D7E6D337E9F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69124" y="2370087"/>
            <a:ext cx="3126152" cy="2276230"/>
          </a:xfrm>
          <a:prstGeom prst="rect">
            <a:avLst/>
          </a:prstGeom>
        </p:spPr>
      </p:pic>
      <p:sp>
        <p:nvSpPr>
          <p:cNvPr id="7" name="TextBox 6">
            <a:extLst>
              <a:ext uri="{FF2B5EF4-FFF2-40B4-BE49-F238E27FC236}">
                <a16:creationId xmlns:a16="http://schemas.microsoft.com/office/drawing/2014/main" id="{74C0E507-C5AF-441C-9D2B-8BEBAFB1951B}"/>
              </a:ext>
            </a:extLst>
          </p:cNvPr>
          <p:cNvSpPr txBox="1"/>
          <p:nvPr/>
        </p:nvSpPr>
        <p:spPr>
          <a:xfrm>
            <a:off x="843025" y="1791439"/>
            <a:ext cx="3126152" cy="646331"/>
          </a:xfrm>
          <a:prstGeom prst="rect">
            <a:avLst/>
          </a:prstGeom>
          <a:solidFill>
            <a:schemeClr val="accent1">
              <a:lumMod val="40000"/>
              <a:lumOff val="60000"/>
            </a:schemeClr>
          </a:solidFill>
        </p:spPr>
        <p:txBody>
          <a:bodyPr wrap="square" rtlCol="0">
            <a:spAutoFit/>
          </a:bodyPr>
          <a:lstStyle/>
          <a:p>
            <a:r>
              <a:rPr lang="en-US" dirty="0">
                <a:latin typeface="Calibri" panose="020F0502020204030204" pitchFamily="34" charset="0"/>
                <a:cs typeface="Calibri" panose="020F0502020204030204" pitchFamily="34" charset="0"/>
              </a:rPr>
              <a:t>HOME Investment Partnerships </a:t>
            </a:r>
          </a:p>
          <a:p>
            <a:r>
              <a:rPr lang="en-US" dirty="0">
                <a:latin typeface="Calibri" panose="020F0502020204030204" pitchFamily="34" charset="0"/>
                <a:cs typeface="Calibri" panose="020F0502020204030204" pitchFamily="34" charset="0"/>
              </a:rPr>
              <a:t>Program (HOME)</a:t>
            </a:r>
          </a:p>
        </p:txBody>
      </p:sp>
      <p:sp>
        <p:nvSpPr>
          <p:cNvPr id="8" name="TextBox 7">
            <a:extLst>
              <a:ext uri="{FF2B5EF4-FFF2-40B4-BE49-F238E27FC236}">
                <a16:creationId xmlns:a16="http://schemas.microsoft.com/office/drawing/2014/main" id="{23C63851-2402-44D2-93C0-11E240AE2012}"/>
              </a:ext>
            </a:extLst>
          </p:cNvPr>
          <p:cNvSpPr txBox="1"/>
          <p:nvPr/>
        </p:nvSpPr>
        <p:spPr>
          <a:xfrm>
            <a:off x="1478872" y="1239114"/>
            <a:ext cx="2966742" cy="369332"/>
          </a:xfrm>
          <a:prstGeom prst="rect">
            <a:avLst/>
          </a:prstGeom>
          <a:solidFill>
            <a:schemeClr val="accent3">
              <a:lumMod val="60000"/>
              <a:lumOff val="40000"/>
            </a:schemeClr>
          </a:solidFill>
        </p:spPr>
        <p:txBody>
          <a:bodyPr wrap="square" rtlCol="0">
            <a:spAutoFit/>
          </a:bodyPr>
          <a:lstStyle/>
          <a:p>
            <a:r>
              <a:rPr lang="en-US" dirty="0">
                <a:latin typeface="Calibri" panose="020F0502020204030204" pitchFamily="34" charset="0"/>
                <a:cs typeface="Calibri" panose="020F0502020204030204" pitchFamily="34" charset="0"/>
              </a:rPr>
              <a:t>Affordable Housing Programs</a:t>
            </a:r>
          </a:p>
        </p:txBody>
      </p:sp>
      <p:sp>
        <p:nvSpPr>
          <p:cNvPr id="9" name="TextBox 8">
            <a:extLst>
              <a:ext uri="{FF2B5EF4-FFF2-40B4-BE49-F238E27FC236}">
                <a16:creationId xmlns:a16="http://schemas.microsoft.com/office/drawing/2014/main" id="{22ACE6FD-8127-4117-B635-CAB03AC05013}"/>
              </a:ext>
            </a:extLst>
          </p:cNvPr>
          <p:cNvSpPr txBox="1"/>
          <p:nvPr/>
        </p:nvSpPr>
        <p:spPr>
          <a:xfrm>
            <a:off x="6959801" y="1788172"/>
            <a:ext cx="2109285" cy="646331"/>
          </a:xfrm>
          <a:prstGeom prst="rect">
            <a:avLst/>
          </a:prstGeom>
          <a:solidFill>
            <a:schemeClr val="accent1">
              <a:lumMod val="40000"/>
              <a:lumOff val="60000"/>
            </a:schemeClr>
          </a:solidFill>
        </p:spPr>
        <p:txBody>
          <a:bodyPr wrap="square" rtlCol="0">
            <a:spAutoFit/>
          </a:bodyPr>
          <a:lstStyle/>
          <a:p>
            <a:r>
              <a:rPr lang="en-US" dirty="0">
                <a:latin typeface="Calibri" panose="020F0502020204030204" pitchFamily="34" charset="0"/>
                <a:cs typeface="Calibri" panose="020F0502020204030204" pitchFamily="34" charset="0"/>
              </a:rPr>
              <a:t>Continuum of Care Program (CoC)</a:t>
            </a:r>
          </a:p>
        </p:txBody>
      </p:sp>
      <p:sp>
        <p:nvSpPr>
          <p:cNvPr id="10" name="TextBox 9">
            <a:extLst>
              <a:ext uri="{FF2B5EF4-FFF2-40B4-BE49-F238E27FC236}">
                <a16:creationId xmlns:a16="http://schemas.microsoft.com/office/drawing/2014/main" id="{B410C9AC-110E-4F04-BCE0-74DBD7C0870B}"/>
              </a:ext>
            </a:extLst>
          </p:cNvPr>
          <p:cNvSpPr txBox="1"/>
          <p:nvPr/>
        </p:nvSpPr>
        <p:spPr>
          <a:xfrm>
            <a:off x="651641" y="2633516"/>
            <a:ext cx="2758056" cy="646331"/>
          </a:xfrm>
          <a:prstGeom prst="rect">
            <a:avLst/>
          </a:prstGeom>
          <a:solidFill>
            <a:schemeClr val="accent1">
              <a:lumMod val="40000"/>
              <a:lumOff val="60000"/>
            </a:schemeClr>
          </a:solidFill>
        </p:spPr>
        <p:txBody>
          <a:bodyPr wrap="square" rtlCol="0">
            <a:spAutoFit/>
          </a:bodyPr>
          <a:lstStyle/>
          <a:p>
            <a:r>
              <a:rPr lang="en-US" dirty="0">
                <a:latin typeface="Calibri" panose="020F0502020204030204" pitchFamily="34" charset="0"/>
                <a:cs typeface="Calibri" panose="020F0502020204030204" pitchFamily="34" charset="0"/>
              </a:rPr>
              <a:t>HOME American Rescue Program (HOME-ARP)</a:t>
            </a:r>
          </a:p>
        </p:txBody>
      </p:sp>
      <p:sp>
        <p:nvSpPr>
          <p:cNvPr id="11" name="TextBox 10">
            <a:extLst>
              <a:ext uri="{FF2B5EF4-FFF2-40B4-BE49-F238E27FC236}">
                <a16:creationId xmlns:a16="http://schemas.microsoft.com/office/drawing/2014/main" id="{BF5EB5EF-5E61-44C4-9661-ED6C979898FF}"/>
              </a:ext>
            </a:extLst>
          </p:cNvPr>
          <p:cNvSpPr txBox="1"/>
          <p:nvPr/>
        </p:nvSpPr>
        <p:spPr>
          <a:xfrm>
            <a:off x="7483411" y="3457355"/>
            <a:ext cx="2043490" cy="646331"/>
          </a:xfrm>
          <a:prstGeom prst="rect">
            <a:avLst/>
          </a:prstGeom>
          <a:solidFill>
            <a:schemeClr val="accent1">
              <a:lumMod val="40000"/>
              <a:lumOff val="60000"/>
            </a:schemeClr>
          </a:solidFill>
        </p:spPr>
        <p:txBody>
          <a:bodyPr wrap="square" rtlCol="0">
            <a:spAutoFit/>
          </a:bodyPr>
          <a:lstStyle/>
          <a:p>
            <a:r>
              <a:rPr lang="en-US" dirty="0">
                <a:latin typeface="Calibri" panose="020F0502020204030204" pitchFamily="34" charset="0"/>
                <a:cs typeface="Calibri" panose="020F0502020204030204" pitchFamily="34" charset="0"/>
              </a:rPr>
              <a:t>Recovery Housing Program (RHP)</a:t>
            </a:r>
          </a:p>
        </p:txBody>
      </p:sp>
      <p:sp>
        <p:nvSpPr>
          <p:cNvPr id="12" name="TextBox 11">
            <a:extLst>
              <a:ext uri="{FF2B5EF4-FFF2-40B4-BE49-F238E27FC236}">
                <a16:creationId xmlns:a16="http://schemas.microsoft.com/office/drawing/2014/main" id="{EC68B584-56D6-4540-AB76-704B0C58A5CD}"/>
              </a:ext>
            </a:extLst>
          </p:cNvPr>
          <p:cNvSpPr txBox="1"/>
          <p:nvPr/>
        </p:nvSpPr>
        <p:spPr>
          <a:xfrm>
            <a:off x="491089" y="4055570"/>
            <a:ext cx="3788347" cy="646331"/>
          </a:xfrm>
          <a:prstGeom prst="rect">
            <a:avLst/>
          </a:prstGeom>
          <a:noFill/>
        </p:spPr>
        <p:txBody>
          <a:bodyPr wrap="square">
            <a:spAutoFit/>
          </a:bodyPr>
          <a:lstStyle/>
          <a:p>
            <a:r>
              <a:rPr lang="en-US" sz="1800" b="0" i="0" u="none" strike="noStrike" dirty="0">
                <a:solidFill>
                  <a:srgbClr val="000000"/>
                </a:solidFill>
                <a:effectLst/>
                <a:latin typeface="Calibri" panose="020F0502020204030204" pitchFamily="34" charset="0"/>
              </a:rPr>
              <a:t>**Requires Affordability/Restricted Use Periods (5-20 Years)</a:t>
            </a:r>
            <a:r>
              <a:rPr lang="en-US" dirty="0"/>
              <a:t> </a:t>
            </a:r>
          </a:p>
        </p:txBody>
      </p:sp>
      <p:sp>
        <p:nvSpPr>
          <p:cNvPr id="14" name="TextBox 13">
            <a:extLst>
              <a:ext uri="{FF2B5EF4-FFF2-40B4-BE49-F238E27FC236}">
                <a16:creationId xmlns:a16="http://schemas.microsoft.com/office/drawing/2014/main" id="{1D733312-C359-4EE2-A273-E4EE48B42882}"/>
              </a:ext>
            </a:extLst>
          </p:cNvPr>
          <p:cNvSpPr txBox="1"/>
          <p:nvPr/>
        </p:nvSpPr>
        <p:spPr>
          <a:xfrm>
            <a:off x="7225187" y="2612651"/>
            <a:ext cx="2229570" cy="646331"/>
          </a:xfrm>
          <a:prstGeom prst="rect">
            <a:avLst/>
          </a:prstGeom>
          <a:solidFill>
            <a:schemeClr val="accent1">
              <a:lumMod val="40000"/>
              <a:lumOff val="60000"/>
            </a:schemeClr>
          </a:solidFill>
        </p:spPr>
        <p:txBody>
          <a:bodyPr wrap="square" rtlCol="0">
            <a:spAutoFit/>
          </a:bodyPr>
          <a:lstStyle/>
          <a:p>
            <a:r>
              <a:rPr lang="en-US" dirty="0">
                <a:latin typeface="Calibri" panose="020F0502020204030204" pitchFamily="34" charset="0"/>
                <a:cs typeface="Calibri" panose="020F0502020204030204" pitchFamily="34" charset="0"/>
              </a:rPr>
              <a:t>Emergency Solutions Grant (ESG)</a:t>
            </a:r>
          </a:p>
        </p:txBody>
      </p:sp>
      <p:sp>
        <p:nvSpPr>
          <p:cNvPr id="15" name="TextBox 14">
            <a:extLst>
              <a:ext uri="{FF2B5EF4-FFF2-40B4-BE49-F238E27FC236}">
                <a16:creationId xmlns:a16="http://schemas.microsoft.com/office/drawing/2014/main" id="{1FD39186-CC2B-4397-94B9-040612AAE155}"/>
              </a:ext>
            </a:extLst>
          </p:cNvPr>
          <p:cNvSpPr txBox="1"/>
          <p:nvPr/>
        </p:nvSpPr>
        <p:spPr>
          <a:xfrm>
            <a:off x="7163697" y="4361423"/>
            <a:ext cx="2760343" cy="646331"/>
          </a:xfrm>
          <a:prstGeom prst="rect">
            <a:avLst/>
          </a:prstGeom>
          <a:solidFill>
            <a:schemeClr val="accent1">
              <a:lumMod val="40000"/>
              <a:lumOff val="60000"/>
            </a:schemeClr>
          </a:solidFill>
        </p:spPr>
        <p:txBody>
          <a:bodyPr wrap="square" rtlCol="0">
            <a:spAutoFit/>
          </a:bodyPr>
          <a:lstStyle/>
          <a:p>
            <a:r>
              <a:rPr lang="en-US" dirty="0">
                <a:latin typeface="Calibri" panose="020F0502020204030204" pitchFamily="34" charset="0"/>
                <a:cs typeface="Calibri" panose="020F0502020204030204" pitchFamily="34" charset="0"/>
              </a:rPr>
              <a:t>Housing Opportunities for Persons with Aids (HOPWA)</a:t>
            </a:r>
          </a:p>
        </p:txBody>
      </p:sp>
      <p:sp>
        <p:nvSpPr>
          <p:cNvPr id="16" name="TextBox 15">
            <a:extLst>
              <a:ext uri="{FF2B5EF4-FFF2-40B4-BE49-F238E27FC236}">
                <a16:creationId xmlns:a16="http://schemas.microsoft.com/office/drawing/2014/main" id="{3C2EADE1-438B-4445-8325-4010D4ACBEBB}"/>
              </a:ext>
            </a:extLst>
          </p:cNvPr>
          <p:cNvSpPr txBox="1"/>
          <p:nvPr/>
        </p:nvSpPr>
        <p:spPr>
          <a:xfrm>
            <a:off x="720153" y="3560734"/>
            <a:ext cx="2758057" cy="369332"/>
          </a:xfrm>
          <a:prstGeom prst="rect">
            <a:avLst/>
          </a:prstGeom>
          <a:solidFill>
            <a:schemeClr val="accent1">
              <a:lumMod val="40000"/>
              <a:lumOff val="60000"/>
            </a:schemeClr>
          </a:solidFill>
        </p:spPr>
        <p:txBody>
          <a:bodyPr wrap="square" rtlCol="0">
            <a:spAutoFit/>
          </a:bodyPr>
          <a:lstStyle/>
          <a:p>
            <a:r>
              <a:rPr lang="en-US" dirty="0">
                <a:latin typeface="Calibri" panose="020F0502020204030204" pitchFamily="34" charset="0"/>
                <a:cs typeface="Calibri" panose="020F0502020204030204" pitchFamily="34" charset="0"/>
              </a:rPr>
              <a:t>Housing Trust Fund (HTF)</a:t>
            </a:r>
          </a:p>
        </p:txBody>
      </p:sp>
      <p:sp>
        <p:nvSpPr>
          <p:cNvPr id="17" name="TextBox 16">
            <a:extLst>
              <a:ext uri="{FF2B5EF4-FFF2-40B4-BE49-F238E27FC236}">
                <a16:creationId xmlns:a16="http://schemas.microsoft.com/office/drawing/2014/main" id="{E8548632-6379-42C2-8FF3-5B216D118DDF}"/>
              </a:ext>
            </a:extLst>
          </p:cNvPr>
          <p:cNvSpPr txBox="1"/>
          <p:nvPr/>
        </p:nvSpPr>
        <p:spPr>
          <a:xfrm>
            <a:off x="5680326" y="1240692"/>
            <a:ext cx="2966742" cy="369332"/>
          </a:xfrm>
          <a:prstGeom prst="rect">
            <a:avLst/>
          </a:prstGeom>
          <a:solidFill>
            <a:schemeClr val="accent3">
              <a:lumMod val="60000"/>
              <a:lumOff val="40000"/>
            </a:schemeClr>
          </a:solidFill>
        </p:spPr>
        <p:txBody>
          <a:bodyPr wrap="square" rtlCol="0">
            <a:spAutoFit/>
          </a:bodyPr>
          <a:lstStyle/>
          <a:p>
            <a:r>
              <a:rPr lang="en-US" dirty="0">
                <a:latin typeface="Calibri" panose="020F0502020204030204" pitchFamily="34" charset="0"/>
                <a:cs typeface="Calibri" panose="020F0502020204030204" pitchFamily="34" charset="0"/>
              </a:rPr>
              <a:t>Homeless Housing Programs</a:t>
            </a:r>
          </a:p>
        </p:txBody>
      </p:sp>
      <p:sp>
        <p:nvSpPr>
          <p:cNvPr id="21" name="TextBox 20">
            <a:extLst>
              <a:ext uri="{FF2B5EF4-FFF2-40B4-BE49-F238E27FC236}">
                <a16:creationId xmlns:a16="http://schemas.microsoft.com/office/drawing/2014/main" id="{D2126243-1C13-4316-9467-EE321049DFFA}"/>
              </a:ext>
            </a:extLst>
          </p:cNvPr>
          <p:cNvSpPr txBox="1"/>
          <p:nvPr/>
        </p:nvSpPr>
        <p:spPr>
          <a:xfrm>
            <a:off x="460021" y="5376345"/>
            <a:ext cx="4415360" cy="923330"/>
          </a:xfrm>
          <a:prstGeom prst="rect">
            <a:avLst/>
          </a:prstGeom>
          <a:solidFill>
            <a:schemeClr val="accent3">
              <a:lumMod val="60000"/>
              <a:lumOff val="40000"/>
            </a:schemeClr>
          </a:solidFill>
        </p:spPr>
        <p:txBody>
          <a:bodyPr wrap="square" rtlCol="0">
            <a:spAutoFit/>
          </a:bodyPr>
          <a:lstStyle/>
          <a:p>
            <a:r>
              <a:rPr lang="en-US" b="1" dirty="0">
                <a:latin typeface="Calibri" panose="020F0502020204030204" pitchFamily="34" charset="0"/>
                <a:cs typeface="Calibri" panose="020F0502020204030204" pitchFamily="34" charset="0"/>
              </a:rPr>
              <a:t>Activities:  </a:t>
            </a:r>
            <a:r>
              <a:rPr lang="en-US" dirty="0">
                <a:latin typeface="Calibri" panose="020F0502020204030204" pitchFamily="34" charset="0"/>
                <a:cs typeface="Calibri" panose="020F0502020204030204" pitchFamily="34" charset="0"/>
              </a:rPr>
              <a:t>Rental, Homeownership, New Construction, Rehabilitation, Supportive Services, Non-Congregate Shelter</a:t>
            </a:r>
          </a:p>
        </p:txBody>
      </p:sp>
      <p:sp>
        <p:nvSpPr>
          <p:cNvPr id="23" name="TextBox 22">
            <a:extLst>
              <a:ext uri="{FF2B5EF4-FFF2-40B4-BE49-F238E27FC236}">
                <a16:creationId xmlns:a16="http://schemas.microsoft.com/office/drawing/2014/main" id="{F23033D4-916B-4F69-90CE-492BAEFF712B}"/>
              </a:ext>
            </a:extLst>
          </p:cNvPr>
          <p:cNvSpPr txBox="1"/>
          <p:nvPr/>
        </p:nvSpPr>
        <p:spPr>
          <a:xfrm>
            <a:off x="6297476" y="5376345"/>
            <a:ext cx="3929090" cy="923330"/>
          </a:xfrm>
          <a:prstGeom prst="rect">
            <a:avLst/>
          </a:prstGeom>
          <a:solidFill>
            <a:schemeClr val="accent3">
              <a:lumMod val="60000"/>
              <a:lumOff val="40000"/>
            </a:schemeClr>
          </a:solidFill>
        </p:spPr>
        <p:txBody>
          <a:bodyPr wrap="square" rtlCol="0">
            <a:spAutoFit/>
          </a:bodyPr>
          <a:lstStyle/>
          <a:p>
            <a:r>
              <a:rPr lang="en-US" b="1" dirty="0">
                <a:latin typeface="Calibri" panose="020F0502020204030204" pitchFamily="34" charset="0"/>
                <a:cs typeface="Calibri" panose="020F0502020204030204" pitchFamily="34" charset="0"/>
              </a:rPr>
              <a:t>Activities:  </a:t>
            </a:r>
            <a:r>
              <a:rPr lang="en-US" dirty="0">
                <a:latin typeface="Calibri" panose="020F0502020204030204" pitchFamily="34" charset="0"/>
                <a:cs typeface="Calibri" panose="020F0502020204030204" pitchFamily="34" charset="0"/>
              </a:rPr>
              <a:t>Street Outreach, Emergency Shelter, Homelessness Prevention, Rapid Re-housing (Rental Assistance)</a:t>
            </a:r>
          </a:p>
        </p:txBody>
      </p:sp>
      <p:sp>
        <p:nvSpPr>
          <p:cNvPr id="24" name="Plus Sign 23">
            <a:extLst>
              <a:ext uri="{FF2B5EF4-FFF2-40B4-BE49-F238E27FC236}">
                <a16:creationId xmlns:a16="http://schemas.microsoft.com/office/drawing/2014/main" id="{55045A0B-7982-4A5F-BB3A-2EB17F790628}"/>
              </a:ext>
            </a:extLst>
          </p:cNvPr>
          <p:cNvSpPr/>
          <p:nvPr/>
        </p:nvSpPr>
        <p:spPr>
          <a:xfrm>
            <a:off x="4918960" y="1199781"/>
            <a:ext cx="409904" cy="54905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620411"/>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903ACB58EF2141A6ECF289E156EED6" ma:contentTypeVersion="14" ma:contentTypeDescription="Create a new document." ma:contentTypeScope="" ma:versionID="c7d312c919c3332eea174b5d6ec5e793">
  <xsd:schema xmlns:xsd="http://www.w3.org/2001/XMLSchema" xmlns:xs="http://www.w3.org/2001/XMLSchema" xmlns:p="http://schemas.microsoft.com/office/2006/metadata/properties" xmlns:ns1="http://schemas.microsoft.com/sharepoint/v3" xmlns:ns3="3c1cc1ad-0165-4a63-b24e-9bda1070dd75" xmlns:ns4="24911b89-585c-40db-856c-03a4123c0bf2" targetNamespace="http://schemas.microsoft.com/office/2006/metadata/properties" ma:root="true" ma:fieldsID="fcf7e7cf99289097010c0d6fdb2683a2" ns1:_="" ns3:_="" ns4:_="">
    <xsd:import namespace="http://schemas.microsoft.com/sharepoint/v3"/>
    <xsd:import namespace="3c1cc1ad-0165-4a63-b24e-9bda1070dd75"/>
    <xsd:import namespace="24911b89-585c-40db-856c-03a4123c0b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1cc1ad-0165-4a63-b24e-9bda1070dd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911b89-585c-40db-856c-03a4123c0bf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832B2-0D9A-44BF-8F23-F0842EF7B7B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2589D9D-A855-4C49-8EC3-E07766A7162C}">
  <ds:schemaRefs>
    <ds:schemaRef ds:uri="http://schemas.microsoft.com/sharepoint/v3/contenttype/forms"/>
  </ds:schemaRefs>
</ds:datastoreItem>
</file>

<file path=customXml/itemProps3.xml><?xml version="1.0" encoding="utf-8"?>
<ds:datastoreItem xmlns:ds="http://schemas.openxmlformats.org/officeDocument/2006/customXml" ds:itemID="{343B7DD6-0400-4936-9315-AC442DF980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1cc1ad-0165-4a63-b24e-9bda1070dd75"/>
    <ds:schemaRef ds:uri="24911b89-585c-40db-856c-03a4123c0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{BA00C693-6CC2-4877-A177-AF09764FD869}tf02900688</Template>
  <TotalTime>29880</TotalTime>
  <Words>1521</Words>
  <Application>Microsoft Office PowerPoint</Application>
  <PresentationFormat>Widescreen</PresentationFormat>
  <Paragraphs>150</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Cambria</vt:lpstr>
      <vt:lpstr>Courier New</vt:lpstr>
      <vt:lpstr>IBM Plex Serif</vt:lpstr>
      <vt:lpstr>Trebuchet MS</vt:lpstr>
      <vt:lpstr>Wingdings</vt:lpstr>
      <vt:lpstr>Wingdings 3</vt:lpstr>
      <vt:lpstr>Facet</vt:lpstr>
      <vt:lpstr>PowerPoint Presentation</vt:lpstr>
      <vt:lpstr>Community Planning &amp; Development (CPD)</vt:lpstr>
      <vt:lpstr>CPD Formula Programs</vt:lpstr>
      <vt:lpstr>Community Development Block Grant (CDBG)</vt:lpstr>
      <vt:lpstr>CDBG Programs and Economic Development</vt:lpstr>
      <vt:lpstr>Section 108 Loan Guarantee Program  </vt:lpstr>
      <vt:lpstr>Section 108 Loan Potential Borrowing Capacity</vt:lpstr>
      <vt:lpstr>Microenterprise Development  </vt:lpstr>
      <vt:lpstr>PowerPoint Presentation</vt:lpstr>
      <vt:lpstr>HOME Investment Partnerships Program (HOME)</vt:lpstr>
      <vt:lpstr>HOME-ARP</vt:lpstr>
      <vt:lpstr>Housing Trust Fund (HTF)</vt:lpstr>
      <vt:lpstr>Recovery Housing Program (RHP)</vt:lpstr>
      <vt:lpstr>Typical CPD Housing Program Economic Benefits</vt:lpstr>
      <vt:lpstr>Resources</vt:lpstr>
      <vt:lpstr>Questions/Additional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Tonya R</dc:creator>
  <cp:lastModifiedBy>Madison, Tonya R</cp:lastModifiedBy>
  <cp:revision>29</cp:revision>
  <dcterms:created xsi:type="dcterms:W3CDTF">2020-07-17T12:34:38Z</dcterms:created>
  <dcterms:modified xsi:type="dcterms:W3CDTF">2023-02-23T17:07:51Z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0x01010000903ACB58EF2141A6ECF289E156EED6</vt:lpwstr>
  </property>
</Properties>
</file>