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2" r:id="rId2"/>
    <p:sldId id="9788" r:id="rId3"/>
    <p:sldId id="28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066C8A-9F36-474E-8F3B-DEC1208CE1C6}" v="6" dt="2023-02-21T18:23:48.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58" d="100"/>
          <a:sy n="158" d="100"/>
        </p:scale>
        <p:origin x="260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shall, Esther" userId="096d333c-0572-4623-a2e6-7a23b366c3b4" providerId="ADAL" clId="{94066C8A-9F36-474E-8F3B-DEC1208CE1C6}"/>
    <pc:docChg chg="custSel addSld modSld">
      <pc:chgData name="Marshall, Esther" userId="096d333c-0572-4623-a2e6-7a23b366c3b4" providerId="ADAL" clId="{94066C8A-9F36-474E-8F3B-DEC1208CE1C6}" dt="2023-02-22T22:02:44.144" v="515" actId="6549"/>
      <pc:docMkLst>
        <pc:docMk/>
      </pc:docMkLst>
      <pc:sldChg chg="addSp delSp modSp mod">
        <pc:chgData name="Marshall, Esther" userId="096d333c-0572-4623-a2e6-7a23b366c3b4" providerId="ADAL" clId="{94066C8A-9F36-474E-8F3B-DEC1208CE1C6}" dt="2023-02-22T22:02:44.144" v="515" actId="6549"/>
        <pc:sldMkLst>
          <pc:docMk/>
          <pc:sldMk cId="1295583069" sldId="262"/>
        </pc:sldMkLst>
        <pc:spChg chg="mod">
          <ac:chgData name="Marshall, Esther" userId="096d333c-0572-4623-a2e6-7a23b366c3b4" providerId="ADAL" clId="{94066C8A-9F36-474E-8F3B-DEC1208CE1C6}" dt="2023-02-22T22:02:44.144" v="515" actId="6549"/>
          <ac:spMkLst>
            <pc:docMk/>
            <pc:sldMk cId="1295583069" sldId="262"/>
            <ac:spMk id="2" creationId="{00000000-0000-0000-0000-000000000000}"/>
          </ac:spMkLst>
        </pc:spChg>
        <pc:spChg chg="del">
          <ac:chgData name="Marshall, Esther" userId="096d333c-0572-4623-a2e6-7a23b366c3b4" providerId="ADAL" clId="{94066C8A-9F36-474E-8F3B-DEC1208CE1C6}" dt="2023-02-21T18:03:19.492" v="20" actId="478"/>
          <ac:spMkLst>
            <pc:docMk/>
            <pc:sldMk cId="1295583069" sldId="262"/>
            <ac:spMk id="3" creationId="{00000000-0000-0000-0000-000000000000}"/>
          </ac:spMkLst>
        </pc:spChg>
        <pc:spChg chg="add del mod">
          <ac:chgData name="Marshall, Esther" userId="096d333c-0572-4623-a2e6-7a23b366c3b4" providerId="ADAL" clId="{94066C8A-9F36-474E-8F3B-DEC1208CE1C6}" dt="2023-02-21T18:03:22.482" v="21" actId="478"/>
          <ac:spMkLst>
            <pc:docMk/>
            <pc:sldMk cId="1295583069" sldId="262"/>
            <ac:spMk id="5" creationId="{33A3C02B-341D-43A8-B033-4D4E3DE3A0AB}"/>
          </ac:spMkLst>
        </pc:spChg>
      </pc:sldChg>
      <pc:sldChg chg="delSp modSp add mod">
        <pc:chgData name="Marshall, Esther" userId="096d333c-0572-4623-a2e6-7a23b366c3b4" providerId="ADAL" clId="{94066C8A-9F36-474E-8F3B-DEC1208CE1C6}" dt="2023-02-21T18:28:46.576" v="500" actId="20577"/>
        <pc:sldMkLst>
          <pc:docMk/>
          <pc:sldMk cId="0" sldId="285"/>
        </pc:sldMkLst>
        <pc:spChg chg="mod">
          <ac:chgData name="Marshall, Esther" userId="096d333c-0572-4623-a2e6-7a23b366c3b4" providerId="ADAL" clId="{94066C8A-9F36-474E-8F3B-DEC1208CE1C6}" dt="2023-02-21T18:23:59.008" v="244" actId="6549"/>
          <ac:spMkLst>
            <pc:docMk/>
            <pc:sldMk cId="0" sldId="285"/>
            <ac:spMk id="2" creationId="{00000000-0000-0000-0000-000000000000}"/>
          </ac:spMkLst>
        </pc:spChg>
        <pc:spChg chg="mod">
          <ac:chgData name="Marshall, Esther" userId="096d333c-0572-4623-a2e6-7a23b366c3b4" providerId="ADAL" clId="{94066C8A-9F36-474E-8F3B-DEC1208CE1C6}" dt="2023-02-21T18:28:46.576" v="500" actId="20577"/>
          <ac:spMkLst>
            <pc:docMk/>
            <pc:sldMk cId="0" sldId="285"/>
            <ac:spMk id="8" creationId="{00000000-0000-0000-0000-000000000000}"/>
          </ac:spMkLst>
        </pc:spChg>
        <pc:spChg chg="del">
          <ac:chgData name="Marshall, Esther" userId="096d333c-0572-4623-a2e6-7a23b366c3b4" providerId="ADAL" clId="{94066C8A-9F36-474E-8F3B-DEC1208CE1C6}" dt="2023-02-21T18:24:51.173" v="245" actId="478"/>
          <ac:spMkLst>
            <pc:docMk/>
            <pc:sldMk cId="0" sldId="285"/>
            <ac:spMk id="9" creationId="{00000000-0000-0000-0000-000000000000}"/>
          </ac:spMkLst>
        </pc:spChg>
      </pc:sldChg>
      <pc:sldChg chg="addSp delSp modSp mod">
        <pc:chgData name="Marshall, Esther" userId="096d333c-0572-4623-a2e6-7a23b366c3b4" providerId="ADAL" clId="{94066C8A-9F36-474E-8F3B-DEC1208CE1C6}" dt="2023-02-21T18:22:12.143" v="242" actId="14100"/>
        <pc:sldMkLst>
          <pc:docMk/>
          <pc:sldMk cId="2945233404" sldId="9788"/>
        </pc:sldMkLst>
        <pc:spChg chg="del">
          <ac:chgData name="Marshall, Esther" userId="096d333c-0572-4623-a2e6-7a23b366c3b4" providerId="ADAL" clId="{94066C8A-9F36-474E-8F3B-DEC1208CE1C6}" dt="2023-02-21T18:03:32.315" v="23" actId="478"/>
          <ac:spMkLst>
            <pc:docMk/>
            <pc:sldMk cId="2945233404" sldId="9788"/>
            <ac:spMk id="2" creationId="{05FA21F6-289C-4DC0-8780-2A0D0009B819}"/>
          </ac:spMkLst>
        </pc:spChg>
        <pc:spChg chg="add del mod">
          <ac:chgData name="Marshall, Esther" userId="096d333c-0572-4623-a2e6-7a23b366c3b4" providerId="ADAL" clId="{94066C8A-9F36-474E-8F3B-DEC1208CE1C6}" dt="2023-02-21T18:03:36.180" v="24" actId="478"/>
          <ac:spMkLst>
            <pc:docMk/>
            <pc:sldMk cId="2945233404" sldId="9788"/>
            <ac:spMk id="4" creationId="{560FDC88-D220-4A36-B1C2-4F44962D5927}"/>
          </ac:spMkLst>
        </pc:spChg>
        <pc:spChg chg="mod">
          <ac:chgData name="Marshall, Esther" userId="096d333c-0572-4623-a2e6-7a23b366c3b4" providerId="ADAL" clId="{94066C8A-9F36-474E-8F3B-DEC1208CE1C6}" dt="2023-02-21T18:04:00.348" v="30" actId="6549"/>
          <ac:spMkLst>
            <pc:docMk/>
            <pc:sldMk cId="2945233404" sldId="9788"/>
            <ac:spMk id="7" creationId="{C68AA887-1B33-4559-ADF6-5AB60148BCAF}"/>
          </ac:spMkLst>
        </pc:spChg>
        <pc:graphicFrameChg chg="mod modGraphic">
          <ac:chgData name="Marshall, Esther" userId="096d333c-0572-4623-a2e6-7a23b366c3b4" providerId="ADAL" clId="{94066C8A-9F36-474E-8F3B-DEC1208CE1C6}" dt="2023-02-21T18:22:12.143" v="242" actId="14100"/>
          <ac:graphicFrameMkLst>
            <pc:docMk/>
            <pc:sldMk cId="2945233404" sldId="9788"/>
            <ac:graphicFrameMk id="5" creationId="{929E479D-070D-4D5E-9D13-A31664DFA521}"/>
          </ac:graphicFrameMkLst>
        </pc:graphicFrameChg>
        <pc:picChg chg="mod">
          <ac:chgData name="Marshall, Esther" userId="096d333c-0572-4623-a2e6-7a23b366c3b4" providerId="ADAL" clId="{94066C8A-9F36-474E-8F3B-DEC1208CE1C6}" dt="2023-02-21T18:10:00.922" v="136" actId="1076"/>
          <ac:picMkLst>
            <pc:docMk/>
            <pc:sldMk cId="2945233404" sldId="9788"/>
            <ac:picMk id="6" creationId="{3EC5CCA6-55AA-4ECB-A856-197A9D00C53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F4CE5-EF59-4950-AE69-A717B97D7F6F}" type="datetimeFigureOut">
              <a:rPr lang="en-US" smtClean="0"/>
              <a:t>2/22/2023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B8FFF-238C-44EE-B59A-406747B4FD34}" type="slidenum">
              <a:rPr lang="en-US" smtClean="0"/>
              <a:t>‹#›</a:t>
            </a:fld>
            <a:endParaRPr lang="en-US" dirty="0"/>
          </a:p>
        </p:txBody>
      </p:sp>
    </p:spTree>
    <p:extLst>
      <p:ext uri="{BB962C8B-B14F-4D97-AF65-F5344CB8AC3E}">
        <p14:creationId xmlns:p14="http://schemas.microsoft.com/office/powerpoint/2010/main" val="80996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B4884B-0A29-4E61-9CCE-FF096DD8710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868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Our goal is to demonstrate responsiveness through supporting comprehensive and holistic approaches/initiatives that address critical community development needs and/or contributes to economic stability/growth communities and the financial well-being of underserved individuals.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sz="1800" dirty="0">
                <a:effectLst/>
                <a:latin typeface="Arial" panose="020B0604020202020204" pitchFamily="34" charset="0"/>
                <a:ea typeface="Calibri" panose="020F0502020204030204" pitchFamily="34" charset="0"/>
              </a:rPr>
              <a:t>Homeownership remains a high-priority for communities we serve in each market the Bank has a presence.  Ensuring consumers, especially LMI individuals have access to quality homebuyer education demonstrates our commitment to helping consumers own or maintain a home while making capital available for these aspirations while building equity in underserved communities</a:t>
            </a:r>
          </a:p>
          <a:p>
            <a:endParaRPr lang="en-US" sz="1800" dirty="0">
              <a:effectLst/>
              <a:latin typeface="Arial" panose="020B0604020202020204" pitchFamily="34" charset="0"/>
            </a:endParaRPr>
          </a:p>
          <a:p>
            <a:r>
              <a:rPr lang="en-US" sz="1800" dirty="0">
                <a:effectLst/>
                <a:latin typeface="Arial" panose="020B0604020202020204" pitchFamily="34" charset="0"/>
                <a:ea typeface="Calibri" panose="020F0502020204030204" pitchFamily="34" charset="0"/>
              </a:rPr>
              <a:t>When we talk about investing, our goal is to strategically align and leverage financial resources to support partnerships and other activities that drive homeownership, including c</a:t>
            </a:r>
            <a:r>
              <a:rPr lang="en-US" dirty="0"/>
              <a:t>apacity building with organizations like FHC, BBIF, DISCOVER, FSMSDC</a:t>
            </a:r>
          </a:p>
        </p:txBody>
      </p:sp>
      <p:sp>
        <p:nvSpPr>
          <p:cNvPr id="4" name="Slide Number Placeholder 3"/>
          <p:cNvSpPr>
            <a:spLocks noGrp="1"/>
          </p:cNvSpPr>
          <p:nvPr>
            <p:ph type="sldNum" sz="quarter" idx="5"/>
          </p:nvPr>
        </p:nvSpPr>
        <p:spPr/>
        <p:txBody>
          <a:bodyPr/>
          <a:lstStyle/>
          <a:p>
            <a:fld id="{5BB4884B-0A29-4E61-9CCE-FF096DD87108}" type="slidenum">
              <a:rPr lang="en-US" smtClean="0"/>
              <a:t>2</a:t>
            </a:fld>
            <a:endParaRPr lang="en-US" dirty="0"/>
          </a:p>
        </p:txBody>
      </p:sp>
    </p:spTree>
    <p:extLst>
      <p:ext uri="{BB962C8B-B14F-4D97-AF65-F5344CB8AC3E}">
        <p14:creationId xmlns:p14="http://schemas.microsoft.com/office/powerpoint/2010/main" val="2626529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accent1"/>
                </a:solidFill>
              </a:rPr>
              <a:t>RASHECA</a:t>
            </a:r>
          </a:p>
          <a:p>
            <a:pPr marL="171450" indent="-171450">
              <a:buFont typeface="Arial" panose="020B0604020202020204" pitchFamily="34" charset="0"/>
              <a:buChar char="•"/>
            </a:pPr>
            <a:r>
              <a:rPr lang="en-US" dirty="0"/>
              <a:t>Fifth Third’s Community Development Banking Group consists of 3 business units: the Community Development Company, LLC (CDC), the Community Development Lending Group (CDLG), and Community Business Lending.</a:t>
            </a:r>
          </a:p>
          <a:p>
            <a:pPr marL="171450" indent="-171450">
              <a:buFont typeface="Arial" panose="020B0604020202020204" pitchFamily="34" charset="0"/>
              <a:buChar char="•"/>
            </a:pPr>
            <a:r>
              <a:rPr lang="en-US" dirty="0"/>
              <a:t>The Community Development Banking Group partners together to serve low- and moderate-income communities throughout the Bank’s 11 state footprint by providing equity and debt to finance affordable housing and community and economic development initiatives. We look for high impact investments that will create the foundation for strong, healthy neighborhoods. </a:t>
            </a:r>
          </a:p>
          <a:p>
            <a:pPr marL="171450" indent="-171450">
              <a:buFont typeface="Arial" panose="020B0604020202020204" pitchFamily="34" charset="0"/>
              <a:buChar char="•"/>
            </a:pPr>
            <a:r>
              <a:rPr lang="en-US" dirty="0"/>
              <a:t>Our work helps the bank meet its CRA goals, address community needs on a local level, and deliver positive returns. </a:t>
            </a:r>
          </a:p>
          <a:p>
            <a:pPr marL="171450" indent="-171450">
              <a:buFont typeface="Arial" panose="020B0604020202020204" pitchFamily="34" charset="0"/>
              <a:buChar char="•"/>
            </a:pPr>
            <a:r>
              <a:rPr lang="en-US" dirty="0"/>
              <a:t>Affordable housing is the primary focus. </a:t>
            </a:r>
          </a:p>
          <a:p>
            <a:endParaRPr lang="en-US" dirty="0"/>
          </a:p>
        </p:txBody>
      </p:sp>
      <p:sp>
        <p:nvSpPr>
          <p:cNvPr id="4" name="Slide Number Placeholder 3"/>
          <p:cNvSpPr>
            <a:spLocks noGrp="1"/>
          </p:cNvSpPr>
          <p:nvPr>
            <p:ph type="sldNum" sz="quarter" idx="5"/>
          </p:nvPr>
        </p:nvSpPr>
        <p:spPr/>
        <p:txBody>
          <a:bodyPr/>
          <a:lstStyle/>
          <a:p>
            <a:fld id="{39F682A9-D17C-4D9F-A1BD-77913663E591}" type="slidenum">
              <a:rPr lang="en-US" smtClean="0"/>
              <a:t>3</a:t>
            </a:fld>
            <a:endParaRPr lang="en-US" dirty="0"/>
          </a:p>
        </p:txBody>
      </p:sp>
    </p:spTree>
    <p:extLst>
      <p:ext uri="{BB962C8B-B14F-4D97-AF65-F5344CB8AC3E}">
        <p14:creationId xmlns:p14="http://schemas.microsoft.com/office/powerpoint/2010/main" val="2964048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grpSp>
        <p:nvGrpSpPr>
          <p:cNvPr id="5" name="Group 4"/>
          <p:cNvGrpSpPr/>
          <p:nvPr userDrawn="1"/>
        </p:nvGrpSpPr>
        <p:grpSpPr>
          <a:xfrm>
            <a:off x="0" y="0"/>
            <a:ext cx="12192000" cy="6433749"/>
            <a:chOff x="0" y="0"/>
            <a:chExt cx="9144000" cy="4825312"/>
          </a:xfrm>
        </p:grpSpPr>
        <p:sp>
          <p:nvSpPr>
            <p:cNvPr id="7" name="Rectangle 6"/>
            <p:cNvSpPr/>
            <p:nvPr userDrawn="1"/>
          </p:nvSpPr>
          <p:spPr>
            <a:xfrm>
              <a:off x="928045" y="0"/>
              <a:ext cx="8215955" cy="4825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Oval 7"/>
            <p:cNvSpPr/>
            <p:nvPr userDrawn="1"/>
          </p:nvSpPr>
          <p:spPr>
            <a:xfrm>
              <a:off x="0" y="2980037"/>
              <a:ext cx="1845275" cy="18452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Rectangle 8"/>
            <p:cNvSpPr/>
            <p:nvPr userDrawn="1"/>
          </p:nvSpPr>
          <p:spPr>
            <a:xfrm>
              <a:off x="2" y="0"/>
              <a:ext cx="1101038" cy="3902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15" name="Picture 14">
            <a:extLst>
              <a:ext uri="{FF2B5EF4-FFF2-40B4-BE49-F238E27FC236}">
                <a16:creationId xmlns:a16="http://schemas.microsoft.com/office/drawing/2014/main" id="{82F16DE4-8C80-AB48-A950-451D2A08D3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8070" y="921431"/>
            <a:ext cx="7245455" cy="1260079"/>
          </a:xfrm>
          <a:prstGeom prst="rect">
            <a:avLst/>
          </a:prstGeom>
        </p:spPr>
      </p:pic>
      <p:sp>
        <p:nvSpPr>
          <p:cNvPr id="2" name="Title 1"/>
          <p:cNvSpPr>
            <a:spLocks noGrp="1"/>
          </p:cNvSpPr>
          <p:nvPr userDrawn="1">
            <p:ph type="ctrTitle"/>
          </p:nvPr>
        </p:nvSpPr>
        <p:spPr>
          <a:xfrm>
            <a:off x="914400" y="2606011"/>
            <a:ext cx="10372651" cy="1703235"/>
          </a:xfrm>
          <a:prstGeom prst="rect">
            <a:avLst/>
          </a:prstGeom>
        </p:spPr>
        <p:txBody>
          <a:bodyPr lIns="0"/>
          <a:lstStyle>
            <a:lvl1pPr algn="l">
              <a:defRPr sz="4800">
                <a:solidFill>
                  <a:srgbClr val="235699"/>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14400" y="4939876"/>
            <a:ext cx="10372651" cy="1031949"/>
          </a:xfrm>
          <a:prstGeom prst="rect">
            <a:avLst/>
          </a:prstGeom>
        </p:spPr>
        <p:txBody>
          <a:bodyPr lIns="0"/>
          <a:lstStyle>
            <a:lvl1pPr marL="0" indent="0" algn="l">
              <a:buNone/>
              <a:defRPr sz="2667" b="1">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27686481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2 up_with sidebar">
    <p:spTree>
      <p:nvGrpSpPr>
        <p:cNvPr id="1" name=""/>
        <p:cNvGrpSpPr/>
        <p:nvPr/>
      </p:nvGrpSpPr>
      <p:grpSpPr>
        <a:xfrm>
          <a:off x="0" y="0"/>
          <a:ext cx="0" cy="0"/>
          <a:chOff x="0" y="0"/>
          <a:chExt cx="0" cy="0"/>
        </a:xfrm>
      </p:grpSpPr>
      <p:sp>
        <p:nvSpPr>
          <p:cNvPr id="30" name="Round Diagonal Corner Rectangle 29"/>
          <p:cNvSpPr/>
          <p:nvPr userDrawn="1"/>
        </p:nvSpPr>
        <p:spPr>
          <a:xfrm flipH="1">
            <a:off x="578867" y="4387432"/>
            <a:ext cx="1143693" cy="1029547"/>
          </a:xfrm>
          <a:prstGeom prst="round2DiagRect">
            <a:avLst>
              <a:gd name="adj1" fmla="val 2193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endParaRPr lang="en-US" sz="1867" dirty="0">
              <a:solidFill>
                <a:schemeClr val="bg1"/>
              </a:solidFill>
            </a:endParaRPr>
          </a:p>
        </p:txBody>
      </p:sp>
      <p:sp>
        <p:nvSpPr>
          <p:cNvPr id="29" name="Round Diagonal Corner Rectangle 28"/>
          <p:cNvSpPr/>
          <p:nvPr userDrawn="1"/>
        </p:nvSpPr>
        <p:spPr>
          <a:xfrm flipH="1">
            <a:off x="578867" y="2363887"/>
            <a:ext cx="1143693" cy="1029547"/>
          </a:xfrm>
          <a:prstGeom prst="round2DiagRect">
            <a:avLst>
              <a:gd name="adj1" fmla="val 2193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endParaRPr lang="en-US" sz="1867" dirty="0">
              <a:solidFill>
                <a:schemeClr val="bg1"/>
              </a:solidFill>
            </a:endParaRPr>
          </a:p>
        </p:txBody>
      </p:sp>
      <p:graphicFrame>
        <p:nvGraphicFramePr>
          <p:cNvPr id="2" name="Object 1" hidden="1"/>
          <p:cNvGraphicFramePr>
            <a:graphicFrameLocks noChangeAspect="1"/>
          </p:cNvGraphicFramePr>
          <p:nvPr userDrawn="1">
            <p:custDataLst>
              <p:tags r:id="rId1"/>
            </p:custData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Placeholder 20"/>
          <p:cNvSpPr>
            <a:spLocks noGrp="1"/>
          </p:cNvSpPr>
          <p:nvPr>
            <p:ph type="title"/>
          </p:nvPr>
        </p:nvSpPr>
        <p:spPr>
          <a:xfrm>
            <a:off x="573024" y="304801"/>
            <a:ext cx="11019960" cy="890015"/>
          </a:xfrm>
          <a:prstGeom prst="rect">
            <a:avLst/>
          </a:prstGeom>
        </p:spPr>
        <p:txBody>
          <a:bodyPr vert="horz" lIns="0" tIns="0" rIns="0" bIns="0" rtlCol="0" anchor="t" anchorCtr="0">
            <a:noAutofit/>
          </a:bodyPr>
          <a:lstStyle>
            <a:lvl1pPr>
              <a:defRPr lang="en-GB" sz="3200" dirty="0"/>
            </a:lvl1pPr>
          </a:lstStyle>
          <a:p>
            <a:pPr lvl="0"/>
            <a:r>
              <a:rPr lang="en-US"/>
              <a:t>Click to edit Master title style</a:t>
            </a:r>
            <a:endParaRPr lang="en-GB" dirty="0"/>
          </a:p>
        </p:txBody>
      </p:sp>
      <p:sp>
        <p:nvSpPr>
          <p:cNvPr id="6" name="Text Placeholder 2"/>
          <p:cNvSpPr>
            <a:spLocks noGrp="1"/>
          </p:cNvSpPr>
          <p:nvPr>
            <p:ph type="body" idx="10"/>
          </p:nvPr>
        </p:nvSpPr>
        <p:spPr>
          <a:xfrm>
            <a:off x="8255047" y="1499140"/>
            <a:ext cx="3332197" cy="737425"/>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9" name="Text Placeholder 2"/>
          <p:cNvSpPr>
            <a:spLocks noGrp="1"/>
          </p:cNvSpPr>
          <p:nvPr>
            <p:ph type="body" idx="11"/>
          </p:nvPr>
        </p:nvSpPr>
        <p:spPr>
          <a:xfrm>
            <a:off x="4436676" y="1499140"/>
            <a:ext cx="3235429" cy="737425"/>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1" name="Content Placeholder 11"/>
          <p:cNvSpPr>
            <a:spLocks noGrp="1"/>
          </p:cNvSpPr>
          <p:nvPr>
            <p:ph sz="quarter" idx="13"/>
          </p:nvPr>
        </p:nvSpPr>
        <p:spPr>
          <a:xfrm>
            <a:off x="4436534" y="2356680"/>
            <a:ext cx="3232623" cy="1758473"/>
          </a:xfrm>
          <a:prstGeom prst="rect">
            <a:avLst/>
          </a:prstGeom>
        </p:spPr>
        <p:txBody>
          <a:bodyPr vert="horz" lIns="0" tIns="45720" rIns="0" bIns="0" rtlCol="0">
            <a:noAutofit/>
          </a:bodyPr>
          <a:lstStyle>
            <a:lvl1pPr marL="156629" indent="-156629">
              <a:tabLst/>
              <a:defRPr lang="en-US" sz="1867" b="0" dirty="0" smtClean="0"/>
            </a:lvl1pPr>
            <a:lvl2pPr>
              <a:defRPr lang="en-US" sz="1600" dirty="0" smtClean="0"/>
            </a:lvl2pPr>
            <a:lvl3pPr>
              <a:defRPr lang="en-US" sz="1600"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12" name="Content Placeholder 11"/>
          <p:cNvSpPr>
            <a:spLocks noGrp="1"/>
          </p:cNvSpPr>
          <p:nvPr>
            <p:ph sz="quarter" idx="14"/>
          </p:nvPr>
        </p:nvSpPr>
        <p:spPr>
          <a:xfrm>
            <a:off x="8252177" y="2356680"/>
            <a:ext cx="3329307" cy="1758473"/>
          </a:xfrm>
          <a:prstGeom prst="rect">
            <a:avLst/>
          </a:prstGeom>
        </p:spPr>
        <p:txBody>
          <a:bodyPr vert="horz" lIns="0" tIns="45720" rIns="0" bIns="0" rtlCol="0">
            <a:noAutofit/>
          </a:bodyPr>
          <a:lstStyle>
            <a:lvl1pPr>
              <a:defRPr lang="en-US" sz="1867" b="0" dirty="0" smtClean="0"/>
            </a:lvl1pPr>
            <a:lvl2pPr>
              <a:defRPr lang="en-US" sz="1600" dirty="0" smtClean="0"/>
            </a:lvl2pPr>
            <a:lvl3pPr>
              <a:defRPr lang="en-US" sz="1600"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20" name="Content Placeholder 11"/>
          <p:cNvSpPr>
            <a:spLocks noGrp="1"/>
          </p:cNvSpPr>
          <p:nvPr>
            <p:ph sz="quarter" idx="16"/>
          </p:nvPr>
        </p:nvSpPr>
        <p:spPr>
          <a:xfrm>
            <a:off x="4436534" y="4387433"/>
            <a:ext cx="3232623" cy="1787591"/>
          </a:xfrm>
          <a:prstGeom prst="rect">
            <a:avLst/>
          </a:prstGeom>
        </p:spPr>
        <p:txBody>
          <a:bodyPr vert="horz" lIns="0" tIns="45720" rIns="0" bIns="0" rtlCol="0">
            <a:noAutofit/>
          </a:bodyPr>
          <a:lstStyle>
            <a:lvl1pPr>
              <a:defRPr lang="en-US" sz="1867" b="0" dirty="0" smtClean="0"/>
            </a:lvl1pPr>
            <a:lvl2pPr>
              <a:defRPr lang="en-US" sz="1600" dirty="0" smtClean="0"/>
            </a:lvl2pPr>
            <a:lvl3pPr>
              <a:defRPr lang="en-US" sz="1600"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21" name="Content Placeholder 11"/>
          <p:cNvSpPr>
            <a:spLocks noGrp="1"/>
          </p:cNvSpPr>
          <p:nvPr>
            <p:ph sz="quarter" idx="17"/>
          </p:nvPr>
        </p:nvSpPr>
        <p:spPr>
          <a:xfrm>
            <a:off x="8252177" y="4387433"/>
            <a:ext cx="3329307" cy="1787591"/>
          </a:xfrm>
          <a:prstGeom prst="rect">
            <a:avLst/>
          </a:prstGeom>
        </p:spPr>
        <p:txBody>
          <a:bodyPr vert="horz" lIns="0" tIns="45720" rIns="0" bIns="0" rtlCol="0">
            <a:noAutofit/>
          </a:bodyPr>
          <a:lstStyle>
            <a:lvl1pPr>
              <a:defRPr lang="en-US" sz="1867" b="0" dirty="0" smtClean="0"/>
            </a:lvl1pPr>
            <a:lvl2pPr>
              <a:defRPr lang="en-US" sz="1600" dirty="0" smtClean="0"/>
            </a:lvl2pPr>
            <a:lvl3pPr>
              <a:defRPr lang="en-US" sz="1600"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18" name="TextBox 17"/>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sp>
        <p:nvSpPr>
          <p:cNvPr id="19" name="Text Placeholder 2"/>
          <p:cNvSpPr>
            <a:spLocks noGrp="1"/>
          </p:cNvSpPr>
          <p:nvPr>
            <p:ph type="body" idx="15"/>
          </p:nvPr>
        </p:nvSpPr>
        <p:spPr>
          <a:xfrm>
            <a:off x="1746944" y="4391331"/>
            <a:ext cx="2226745" cy="1025648"/>
          </a:xfrm>
          <a:prstGeom prst="rect">
            <a:avLst/>
          </a:prstGeom>
        </p:spPr>
        <p:txBody>
          <a:bodyPr vert="horz" lIns="91440" tIns="91440" rIns="91440" bIns="45720" rtlCol="0" anchor="t">
            <a:noAutofit/>
          </a:bodyPr>
          <a:lstStyle>
            <a:lvl1pPr>
              <a:defRPr lang="en-US" sz="1867" b="1" dirty="0" smtClean="0">
                <a:solidFill>
                  <a:schemeClr val="tx2"/>
                </a:solidFill>
              </a:defRPr>
            </a:lvl1pPr>
          </a:lstStyle>
          <a:p>
            <a:pPr marL="0" lvl="0" indent="0">
              <a:spcBef>
                <a:spcPts val="0"/>
              </a:spcBef>
              <a:buFontTx/>
              <a:buNone/>
            </a:pPr>
            <a:r>
              <a:rPr lang="en-US"/>
              <a:t>Click to edit Master text styles</a:t>
            </a:r>
          </a:p>
        </p:txBody>
      </p:sp>
      <p:sp>
        <p:nvSpPr>
          <p:cNvPr id="5" name="Text Placeholder 2"/>
          <p:cNvSpPr>
            <a:spLocks noGrp="1"/>
          </p:cNvSpPr>
          <p:nvPr>
            <p:ph type="body" idx="1"/>
          </p:nvPr>
        </p:nvSpPr>
        <p:spPr>
          <a:xfrm>
            <a:off x="1746945" y="2356680"/>
            <a:ext cx="2226745" cy="1025465"/>
          </a:xfrm>
          <a:prstGeom prst="rect">
            <a:avLst/>
          </a:prstGeom>
        </p:spPr>
        <p:txBody>
          <a:bodyPr vert="horz" lIns="91440" tIns="91440" rIns="91440" bIns="45720" rtlCol="0" anchor="t">
            <a:noAutofit/>
          </a:bodyPr>
          <a:lstStyle>
            <a:lvl1pPr>
              <a:defRPr lang="en-US" sz="1867" b="1" dirty="0" smtClean="0">
                <a:solidFill>
                  <a:schemeClr val="tx2"/>
                </a:solidFill>
              </a:defRPr>
            </a:lvl1pPr>
          </a:lstStyle>
          <a:p>
            <a:pPr marL="0" lvl="0" indent="0">
              <a:spcBef>
                <a:spcPts val="0"/>
              </a:spcBef>
              <a:buFontTx/>
              <a:buNone/>
            </a:pPr>
            <a:r>
              <a:rPr lang="en-US"/>
              <a:t>Click to edit Master text styles</a:t>
            </a:r>
          </a:p>
        </p:txBody>
      </p:sp>
      <p:pic>
        <p:nvPicPr>
          <p:cNvPr id="17" name="Picture 16">
            <a:extLst>
              <a:ext uri="{FF2B5EF4-FFF2-40B4-BE49-F238E27FC236}">
                <a16:creationId xmlns:a16="http://schemas.microsoft.com/office/drawing/2014/main" id="{8BEC73D3-0FFB-8944-B9C2-4EF7AAF6605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364828517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DAD7F8F-98FC-D847-9DBF-1583A7CCFECD}"/>
              </a:ext>
            </a:extLst>
          </p:cNvPr>
          <p:cNvGrpSpPr/>
          <p:nvPr userDrawn="1"/>
        </p:nvGrpSpPr>
        <p:grpSpPr>
          <a:xfrm>
            <a:off x="0" y="5316"/>
            <a:ext cx="12192000" cy="678569"/>
            <a:chOff x="0" y="6254845"/>
            <a:chExt cx="12192000" cy="678569"/>
          </a:xfrm>
        </p:grpSpPr>
        <p:pic>
          <p:nvPicPr>
            <p:cNvPr id="8" name="Picture 7">
              <a:extLst>
                <a:ext uri="{FF2B5EF4-FFF2-40B4-BE49-F238E27FC236}">
                  <a16:creationId xmlns:a16="http://schemas.microsoft.com/office/drawing/2014/main" id="{C2FC59A6-77F3-394C-B32F-68CA2C0326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0" y="6254845"/>
              <a:ext cx="9144000" cy="678569"/>
            </a:xfrm>
            <a:prstGeom prst="rect">
              <a:avLst/>
            </a:prstGeom>
          </p:spPr>
        </p:pic>
        <p:sp>
          <p:nvSpPr>
            <p:cNvPr id="9" name="Rectangle 8">
              <a:extLst>
                <a:ext uri="{FF2B5EF4-FFF2-40B4-BE49-F238E27FC236}">
                  <a16:creationId xmlns:a16="http://schemas.microsoft.com/office/drawing/2014/main" id="{01396223-F65B-F145-8F1D-5F3FD7706C52}"/>
                </a:ext>
              </a:extLst>
            </p:cNvPr>
            <p:cNvSpPr/>
            <p:nvPr userDrawn="1"/>
          </p:nvSpPr>
          <p:spPr>
            <a:xfrm>
              <a:off x="0" y="6254845"/>
              <a:ext cx="3314700" cy="678569"/>
            </a:xfrm>
            <a:prstGeom prst="rect">
              <a:avLst/>
            </a:prstGeom>
            <a:solidFill>
              <a:srgbClr val="1D40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0" name="Picture 9">
            <a:extLst>
              <a:ext uri="{FF2B5EF4-FFF2-40B4-BE49-F238E27FC236}">
                <a16:creationId xmlns:a16="http://schemas.microsoft.com/office/drawing/2014/main" id="{BB824290-E338-F948-B159-3EFDFB296E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396979"/>
            <a:ext cx="2590800" cy="384821"/>
          </a:xfrm>
          <a:prstGeom prst="rect">
            <a:avLst/>
          </a:prstGeom>
        </p:spPr>
      </p:pic>
      <p:sp>
        <p:nvSpPr>
          <p:cNvPr id="3" name="Content Placeholder 2">
            <a:extLst>
              <a:ext uri="{FF2B5EF4-FFF2-40B4-BE49-F238E27FC236}">
                <a16:creationId xmlns:a16="http://schemas.microsoft.com/office/drawing/2014/main" id="{0DF8B22A-3D97-9E47-BC93-56E463D3CE51}"/>
              </a:ext>
            </a:extLst>
          </p:cNvPr>
          <p:cNvSpPr>
            <a:spLocks noGrp="1"/>
          </p:cNvSpPr>
          <p:nvPr>
            <p:ph idx="1"/>
          </p:nvPr>
        </p:nvSpPr>
        <p:spPr>
          <a:xfrm>
            <a:off x="371062" y="950981"/>
            <a:ext cx="11449879" cy="5237784"/>
          </a:xfrm>
          <a:prstGeom prst="rect">
            <a:avLst/>
          </a:prstGeom>
        </p:spPr>
        <p:txBody>
          <a:bodyPr/>
          <a:lstStyle>
            <a:lvl1pPr>
              <a:defRPr>
                <a:solidFill>
                  <a:srgbClr val="1C2758"/>
                </a:solidFill>
              </a:defRPr>
            </a:lvl1pPr>
            <a:lvl2pPr>
              <a:defRPr>
                <a:solidFill>
                  <a:srgbClr val="1C2758"/>
                </a:solidFill>
              </a:defRPr>
            </a:lvl2pPr>
            <a:lvl3pPr>
              <a:defRPr>
                <a:solidFill>
                  <a:srgbClr val="1C2758"/>
                </a:solidFill>
              </a:defRPr>
            </a:lvl3pPr>
            <a:lvl4pPr>
              <a:defRPr>
                <a:solidFill>
                  <a:srgbClr val="1C2758"/>
                </a:solidFill>
              </a:defRPr>
            </a:lvl4pPr>
            <a:lvl5pPr>
              <a:defRPr>
                <a:solidFill>
                  <a:srgbClr val="1C27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E01BE5D8-2043-3046-B2C7-3B0E27F5AEB0}"/>
              </a:ext>
            </a:extLst>
          </p:cNvPr>
          <p:cNvSpPr>
            <a:spLocks noGrp="1"/>
          </p:cNvSpPr>
          <p:nvPr>
            <p:ph type="title"/>
          </p:nvPr>
        </p:nvSpPr>
        <p:spPr>
          <a:xfrm>
            <a:off x="152400" y="124973"/>
            <a:ext cx="10291763" cy="545660"/>
          </a:xfrm>
          <a:prstGeom prst="rect">
            <a:avLst/>
          </a:prstGeom>
        </p:spPr>
        <p:txBody>
          <a:bodyPr/>
          <a:lstStyle>
            <a:lvl1pPr>
              <a:defRPr sz="28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738491932"/>
      </p:ext>
    </p:extLst>
  </p:cSld>
  <p:clrMapOvr>
    <a:masterClrMapping/>
  </p:clrMapOvr>
  <p:extLst>
    <p:ext uri="{DCECCB84-F9BA-43D5-87BE-67443E8EF086}">
      <p15:sldGuideLst xmlns:p15="http://schemas.microsoft.com/office/powerpoint/2012/main">
        <p15:guide id="1" orient="horz" pos="2160">
          <p15:clr>
            <a:srgbClr val="FBAE40"/>
          </p15:clr>
        </p15:guide>
        <p15:guide id="2" pos="3792">
          <p15:clr>
            <a:srgbClr val="FBAE40"/>
          </p15:clr>
        </p15:guide>
        <p15:guide id="3" pos="96">
          <p15:clr>
            <a:srgbClr val="FBAE40"/>
          </p15:clr>
        </p15:guide>
        <p15:guide id="4" pos="7584">
          <p15:clr>
            <a:srgbClr val="FBAE40"/>
          </p15:clr>
        </p15:guide>
        <p15:guide id="5" orient="horz" pos="72">
          <p15:clr>
            <a:srgbClr val="FBAE40"/>
          </p15:clr>
        </p15:guide>
        <p15:guide id="6" orient="horz" pos="40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93886" y="6328180"/>
            <a:ext cx="3091620" cy="354533"/>
          </a:xfrm>
          <a:prstGeom prst="rect">
            <a:avLst/>
          </a:prstGeom>
        </p:spPr>
      </p:pic>
      <p:pic>
        <p:nvPicPr>
          <p:cNvPr id="17" name="bg object 17"/>
          <p:cNvPicPr/>
          <p:nvPr/>
        </p:nvPicPr>
        <p:blipFill>
          <a:blip r:embed="rId3" cstate="print"/>
          <a:stretch>
            <a:fillRect/>
          </a:stretch>
        </p:blipFill>
        <p:spPr>
          <a:xfrm>
            <a:off x="1" y="0"/>
            <a:ext cx="12191999" cy="1097280"/>
          </a:xfrm>
          <a:prstGeom prst="rect">
            <a:avLst/>
          </a:prstGeom>
        </p:spPr>
      </p:pic>
      <p:sp>
        <p:nvSpPr>
          <p:cNvPr id="18" name="bg object 18"/>
          <p:cNvSpPr/>
          <p:nvPr/>
        </p:nvSpPr>
        <p:spPr>
          <a:xfrm>
            <a:off x="1058672" y="1"/>
            <a:ext cx="502073" cy="172719"/>
          </a:xfrm>
          <a:custGeom>
            <a:avLst/>
            <a:gdLst/>
            <a:ahLst/>
            <a:cxnLst/>
            <a:rect l="l" t="t" r="r" b="b"/>
            <a:pathLst>
              <a:path w="376555" h="129539">
                <a:moveTo>
                  <a:pt x="376339" y="0"/>
                </a:moveTo>
                <a:lnTo>
                  <a:pt x="0" y="0"/>
                </a:lnTo>
                <a:lnTo>
                  <a:pt x="0" y="37973"/>
                </a:lnTo>
                <a:lnTo>
                  <a:pt x="15532" y="89026"/>
                </a:lnTo>
                <a:lnTo>
                  <a:pt x="55537" y="122174"/>
                </a:lnTo>
                <a:lnTo>
                  <a:pt x="90906" y="129286"/>
                </a:lnTo>
                <a:lnTo>
                  <a:pt x="376339" y="129286"/>
                </a:lnTo>
                <a:lnTo>
                  <a:pt x="376339" y="0"/>
                </a:lnTo>
                <a:close/>
              </a:path>
            </a:pathLst>
          </a:custGeom>
          <a:solidFill>
            <a:srgbClr val="008F87">
              <a:alpha val="65097"/>
            </a:srgbClr>
          </a:solidFill>
        </p:spPr>
        <p:txBody>
          <a:bodyPr wrap="square" lIns="0" tIns="0" rIns="0" bIns="0" rtlCol="0"/>
          <a:lstStyle/>
          <a:p>
            <a:endParaRPr sz="2400" dirty="0"/>
          </a:p>
        </p:txBody>
      </p:sp>
      <p:sp>
        <p:nvSpPr>
          <p:cNvPr id="19" name="bg object 19"/>
          <p:cNvSpPr/>
          <p:nvPr/>
        </p:nvSpPr>
        <p:spPr>
          <a:xfrm>
            <a:off x="570992" y="99569"/>
            <a:ext cx="375920" cy="331047"/>
          </a:xfrm>
          <a:custGeom>
            <a:avLst/>
            <a:gdLst/>
            <a:ahLst/>
            <a:cxnLst/>
            <a:rect l="l" t="t" r="r" b="b"/>
            <a:pathLst>
              <a:path w="281940" h="248285">
                <a:moveTo>
                  <a:pt x="213702" y="0"/>
                </a:moveTo>
                <a:lnTo>
                  <a:pt x="0" y="0"/>
                </a:lnTo>
                <a:lnTo>
                  <a:pt x="0" y="180086"/>
                </a:lnTo>
                <a:lnTo>
                  <a:pt x="19939" y="228219"/>
                </a:lnTo>
                <a:lnTo>
                  <a:pt x="68033" y="248158"/>
                </a:lnTo>
                <a:lnTo>
                  <a:pt x="281736" y="248158"/>
                </a:lnTo>
                <a:lnTo>
                  <a:pt x="281736" y="68199"/>
                </a:lnTo>
                <a:lnTo>
                  <a:pt x="279311" y="50037"/>
                </a:lnTo>
                <a:lnTo>
                  <a:pt x="248031" y="9271"/>
                </a:lnTo>
                <a:lnTo>
                  <a:pt x="213702" y="0"/>
                </a:lnTo>
                <a:close/>
              </a:path>
            </a:pathLst>
          </a:custGeom>
          <a:solidFill>
            <a:srgbClr val="058A80">
              <a:alpha val="65097"/>
            </a:srgbClr>
          </a:solidFill>
        </p:spPr>
        <p:txBody>
          <a:bodyPr wrap="square" lIns="0" tIns="0" rIns="0" bIns="0" rtlCol="0"/>
          <a:lstStyle/>
          <a:p>
            <a:endParaRPr sz="2400" dirty="0"/>
          </a:p>
        </p:txBody>
      </p:sp>
      <p:sp>
        <p:nvSpPr>
          <p:cNvPr id="20" name="bg object 20"/>
          <p:cNvSpPr/>
          <p:nvPr/>
        </p:nvSpPr>
        <p:spPr>
          <a:xfrm>
            <a:off x="1873504" y="1"/>
            <a:ext cx="628227" cy="256540"/>
          </a:xfrm>
          <a:custGeom>
            <a:avLst/>
            <a:gdLst/>
            <a:ahLst/>
            <a:cxnLst/>
            <a:rect l="l" t="t" r="r" b="b"/>
            <a:pathLst>
              <a:path w="471169" h="192405">
                <a:moveTo>
                  <a:pt x="470916" y="0"/>
                </a:moveTo>
                <a:lnTo>
                  <a:pt x="0" y="0"/>
                </a:lnTo>
                <a:lnTo>
                  <a:pt x="0" y="77850"/>
                </a:lnTo>
                <a:lnTo>
                  <a:pt x="12700" y="130175"/>
                </a:lnTo>
                <a:lnTo>
                  <a:pt x="46609" y="169799"/>
                </a:lnTo>
                <a:lnTo>
                  <a:pt x="95250" y="190373"/>
                </a:lnTo>
                <a:lnTo>
                  <a:pt x="113665" y="191897"/>
                </a:lnTo>
                <a:lnTo>
                  <a:pt x="470916" y="191897"/>
                </a:lnTo>
                <a:lnTo>
                  <a:pt x="470916" y="0"/>
                </a:lnTo>
                <a:close/>
              </a:path>
            </a:pathLst>
          </a:custGeom>
          <a:solidFill>
            <a:srgbClr val="4792A6">
              <a:alpha val="65097"/>
            </a:srgbClr>
          </a:solidFill>
        </p:spPr>
        <p:txBody>
          <a:bodyPr wrap="square" lIns="0" tIns="0" rIns="0" bIns="0" rtlCol="0"/>
          <a:lstStyle/>
          <a:p>
            <a:endParaRPr sz="2400" dirty="0"/>
          </a:p>
        </p:txBody>
      </p:sp>
      <p:sp>
        <p:nvSpPr>
          <p:cNvPr id="21" name="bg object 21"/>
          <p:cNvSpPr/>
          <p:nvPr/>
        </p:nvSpPr>
        <p:spPr>
          <a:xfrm>
            <a:off x="1322831" y="134113"/>
            <a:ext cx="502073" cy="441113"/>
          </a:xfrm>
          <a:custGeom>
            <a:avLst/>
            <a:gdLst/>
            <a:ahLst/>
            <a:cxnLst/>
            <a:rect l="l" t="t" r="r" b="b"/>
            <a:pathLst>
              <a:path w="376555" h="330834">
                <a:moveTo>
                  <a:pt x="285495" y="0"/>
                </a:moveTo>
                <a:lnTo>
                  <a:pt x="0" y="0"/>
                </a:lnTo>
                <a:lnTo>
                  <a:pt x="0" y="239775"/>
                </a:lnTo>
                <a:lnTo>
                  <a:pt x="15544" y="290449"/>
                </a:lnTo>
                <a:lnTo>
                  <a:pt x="55549" y="323341"/>
                </a:lnTo>
                <a:lnTo>
                  <a:pt x="90906" y="330453"/>
                </a:lnTo>
                <a:lnTo>
                  <a:pt x="376300" y="330453"/>
                </a:lnTo>
                <a:lnTo>
                  <a:pt x="376300" y="90677"/>
                </a:lnTo>
                <a:lnTo>
                  <a:pt x="374522" y="72516"/>
                </a:lnTo>
                <a:lnTo>
                  <a:pt x="349757" y="26542"/>
                </a:lnTo>
                <a:lnTo>
                  <a:pt x="303784" y="1904"/>
                </a:lnTo>
                <a:lnTo>
                  <a:pt x="285495" y="0"/>
                </a:lnTo>
                <a:close/>
              </a:path>
            </a:pathLst>
          </a:custGeom>
          <a:solidFill>
            <a:srgbClr val="008F87">
              <a:alpha val="65097"/>
            </a:srgbClr>
          </a:solidFill>
        </p:spPr>
        <p:txBody>
          <a:bodyPr wrap="square" lIns="0" tIns="0" rIns="0" bIns="0" rtlCol="0"/>
          <a:lstStyle/>
          <a:p>
            <a:endParaRPr sz="2400" dirty="0"/>
          </a:p>
        </p:txBody>
      </p:sp>
      <p:sp>
        <p:nvSpPr>
          <p:cNvPr id="22" name="bg object 22"/>
          <p:cNvSpPr/>
          <p:nvPr/>
        </p:nvSpPr>
        <p:spPr>
          <a:xfrm>
            <a:off x="772160" y="564896"/>
            <a:ext cx="375920" cy="331893"/>
          </a:xfrm>
          <a:custGeom>
            <a:avLst/>
            <a:gdLst/>
            <a:ahLst/>
            <a:cxnLst/>
            <a:rect l="l" t="t" r="r" b="b"/>
            <a:pathLst>
              <a:path w="281940" h="248920">
                <a:moveTo>
                  <a:pt x="213728" y="0"/>
                </a:moveTo>
                <a:lnTo>
                  <a:pt x="0" y="0"/>
                </a:lnTo>
                <a:lnTo>
                  <a:pt x="0" y="180212"/>
                </a:lnTo>
                <a:lnTo>
                  <a:pt x="19939" y="228473"/>
                </a:lnTo>
                <a:lnTo>
                  <a:pt x="68033" y="248412"/>
                </a:lnTo>
                <a:lnTo>
                  <a:pt x="281736" y="248412"/>
                </a:lnTo>
                <a:lnTo>
                  <a:pt x="281736" y="68199"/>
                </a:lnTo>
                <a:lnTo>
                  <a:pt x="279311" y="50037"/>
                </a:lnTo>
                <a:lnTo>
                  <a:pt x="248043" y="9270"/>
                </a:lnTo>
                <a:lnTo>
                  <a:pt x="213728" y="0"/>
                </a:lnTo>
                <a:close/>
              </a:path>
            </a:pathLst>
          </a:custGeom>
          <a:solidFill>
            <a:srgbClr val="058A80">
              <a:alpha val="65097"/>
            </a:srgbClr>
          </a:solidFill>
        </p:spPr>
        <p:txBody>
          <a:bodyPr wrap="square" lIns="0" tIns="0" rIns="0" bIns="0" rtlCol="0"/>
          <a:lstStyle/>
          <a:p>
            <a:endParaRPr sz="2400" dirty="0"/>
          </a:p>
        </p:txBody>
      </p:sp>
      <p:pic>
        <p:nvPicPr>
          <p:cNvPr id="23" name="bg object 23"/>
          <p:cNvPicPr/>
          <p:nvPr/>
        </p:nvPicPr>
        <p:blipFill>
          <a:blip r:embed="rId4" cstate="print"/>
          <a:stretch>
            <a:fillRect/>
          </a:stretch>
        </p:blipFill>
        <p:spPr>
          <a:xfrm>
            <a:off x="296671" y="699007"/>
            <a:ext cx="251883" cy="221488"/>
          </a:xfrm>
          <a:prstGeom prst="rect">
            <a:avLst/>
          </a:prstGeom>
        </p:spPr>
      </p:pic>
      <p:sp>
        <p:nvSpPr>
          <p:cNvPr id="24" name="bg object 24"/>
          <p:cNvSpPr/>
          <p:nvPr/>
        </p:nvSpPr>
        <p:spPr>
          <a:xfrm>
            <a:off x="2639569" y="1"/>
            <a:ext cx="754380" cy="219287"/>
          </a:xfrm>
          <a:custGeom>
            <a:avLst/>
            <a:gdLst/>
            <a:ahLst/>
            <a:cxnLst/>
            <a:rect l="l" t="t" r="r" b="b"/>
            <a:pathLst>
              <a:path w="565785" h="164465">
                <a:moveTo>
                  <a:pt x="565276" y="0"/>
                </a:moveTo>
                <a:lnTo>
                  <a:pt x="0" y="0"/>
                </a:lnTo>
                <a:lnTo>
                  <a:pt x="0" y="28066"/>
                </a:lnTo>
                <a:lnTo>
                  <a:pt x="10794" y="81025"/>
                </a:lnTo>
                <a:lnTo>
                  <a:pt x="40005" y="124333"/>
                </a:lnTo>
                <a:lnTo>
                  <a:pt x="83438" y="153670"/>
                </a:lnTo>
                <a:lnTo>
                  <a:pt x="136525" y="164337"/>
                </a:lnTo>
                <a:lnTo>
                  <a:pt x="565276" y="164337"/>
                </a:lnTo>
                <a:lnTo>
                  <a:pt x="565276" y="0"/>
                </a:lnTo>
                <a:close/>
              </a:path>
            </a:pathLst>
          </a:custGeom>
          <a:solidFill>
            <a:srgbClr val="63B0E7">
              <a:alpha val="65097"/>
            </a:srgbClr>
          </a:solidFill>
        </p:spPr>
        <p:txBody>
          <a:bodyPr wrap="square" lIns="0" tIns="0" rIns="0" bIns="0" rtlCol="0"/>
          <a:lstStyle/>
          <a:p>
            <a:endParaRPr sz="2400" dirty="0"/>
          </a:p>
        </p:txBody>
      </p:sp>
      <p:sp>
        <p:nvSpPr>
          <p:cNvPr id="25" name="bg object 25"/>
          <p:cNvSpPr/>
          <p:nvPr/>
        </p:nvSpPr>
        <p:spPr>
          <a:xfrm>
            <a:off x="2245360" y="38608"/>
            <a:ext cx="626533" cy="552873"/>
          </a:xfrm>
          <a:custGeom>
            <a:avLst/>
            <a:gdLst/>
            <a:ahLst/>
            <a:cxnLst/>
            <a:rect l="l" t="t" r="r" b="b"/>
            <a:pathLst>
              <a:path w="469900" h="414655">
                <a:moveTo>
                  <a:pt x="356107" y="0"/>
                </a:moveTo>
                <a:lnTo>
                  <a:pt x="0" y="0"/>
                </a:lnTo>
                <a:lnTo>
                  <a:pt x="0" y="300609"/>
                </a:lnTo>
                <a:lnTo>
                  <a:pt x="12700" y="352806"/>
                </a:lnTo>
                <a:lnTo>
                  <a:pt x="46481" y="392303"/>
                </a:lnTo>
                <a:lnTo>
                  <a:pt x="94996" y="412877"/>
                </a:lnTo>
                <a:lnTo>
                  <a:pt x="113411" y="414274"/>
                </a:lnTo>
                <a:lnTo>
                  <a:pt x="469392" y="414274"/>
                </a:lnTo>
                <a:lnTo>
                  <a:pt x="469392" y="113792"/>
                </a:lnTo>
                <a:lnTo>
                  <a:pt x="467868" y="95377"/>
                </a:lnTo>
                <a:lnTo>
                  <a:pt x="447548" y="46609"/>
                </a:lnTo>
                <a:lnTo>
                  <a:pt x="408050" y="12700"/>
                </a:lnTo>
                <a:lnTo>
                  <a:pt x="356107" y="0"/>
                </a:lnTo>
                <a:close/>
              </a:path>
            </a:pathLst>
          </a:custGeom>
          <a:solidFill>
            <a:srgbClr val="4792A6">
              <a:alpha val="65097"/>
            </a:srgbClr>
          </a:solidFill>
        </p:spPr>
        <p:txBody>
          <a:bodyPr wrap="square" lIns="0" tIns="0" rIns="0" bIns="0" rtlCol="0"/>
          <a:lstStyle/>
          <a:p>
            <a:endParaRPr sz="2400" dirty="0"/>
          </a:p>
        </p:txBody>
      </p:sp>
      <p:sp>
        <p:nvSpPr>
          <p:cNvPr id="26" name="bg object 26"/>
          <p:cNvSpPr/>
          <p:nvPr/>
        </p:nvSpPr>
        <p:spPr>
          <a:xfrm>
            <a:off x="1755649" y="408433"/>
            <a:ext cx="502073" cy="441113"/>
          </a:xfrm>
          <a:custGeom>
            <a:avLst/>
            <a:gdLst/>
            <a:ahLst/>
            <a:cxnLst/>
            <a:rect l="l" t="t" r="r" b="b"/>
            <a:pathLst>
              <a:path w="376555" h="330834">
                <a:moveTo>
                  <a:pt x="285495" y="0"/>
                </a:moveTo>
                <a:lnTo>
                  <a:pt x="0" y="0"/>
                </a:lnTo>
                <a:lnTo>
                  <a:pt x="0" y="239775"/>
                </a:lnTo>
                <a:lnTo>
                  <a:pt x="15493" y="290449"/>
                </a:lnTo>
                <a:lnTo>
                  <a:pt x="55498" y="323341"/>
                </a:lnTo>
                <a:lnTo>
                  <a:pt x="90931" y="330453"/>
                </a:lnTo>
                <a:lnTo>
                  <a:pt x="376300" y="330453"/>
                </a:lnTo>
                <a:lnTo>
                  <a:pt x="376300" y="90677"/>
                </a:lnTo>
                <a:lnTo>
                  <a:pt x="374522" y="72516"/>
                </a:lnTo>
                <a:lnTo>
                  <a:pt x="349757" y="26542"/>
                </a:lnTo>
                <a:lnTo>
                  <a:pt x="303783" y="1904"/>
                </a:lnTo>
                <a:lnTo>
                  <a:pt x="285495" y="0"/>
                </a:lnTo>
                <a:close/>
              </a:path>
            </a:pathLst>
          </a:custGeom>
          <a:solidFill>
            <a:srgbClr val="008F87">
              <a:alpha val="65097"/>
            </a:srgbClr>
          </a:solidFill>
        </p:spPr>
        <p:txBody>
          <a:bodyPr wrap="square" lIns="0" tIns="0" rIns="0" bIns="0" rtlCol="0"/>
          <a:lstStyle/>
          <a:p>
            <a:endParaRPr sz="2400" dirty="0"/>
          </a:p>
        </p:txBody>
      </p:sp>
      <p:sp>
        <p:nvSpPr>
          <p:cNvPr id="27" name="bg object 27"/>
          <p:cNvSpPr/>
          <p:nvPr/>
        </p:nvSpPr>
        <p:spPr>
          <a:xfrm>
            <a:off x="1263905" y="676655"/>
            <a:ext cx="378460" cy="331047"/>
          </a:xfrm>
          <a:custGeom>
            <a:avLst/>
            <a:gdLst/>
            <a:ahLst/>
            <a:cxnLst/>
            <a:rect l="l" t="t" r="r" b="b"/>
            <a:pathLst>
              <a:path w="283844" h="248284">
                <a:moveTo>
                  <a:pt x="214884" y="0"/>
                </a:moveTo>
                <a:lnTo>
                  <a:pt x="0" y="0"/>
                </a:lnTo>
                <a:lnTo>
                  <a:pt x="0" y="180086"/>
                </a:lnTo>
                <a:lnTo>
                  <a:pt x="20053" y="228219"/>
                </a:lnTo>
                <a:lnTo>
                  <a:pt x="68402" y="248158"/>
                </a:lnTo>
                <a:lnTo>
                  <a:pt x="283260" y="248158"/>
                </a:lnTo>
                <a:lnTo>
                  <a:pt x="283260" y="68199"/>
                </a:lnTo>
                <a:lnTo>
                  <a:pt x="280822" y="50037"/>
                </a:lnTo>
                <a:lnTo>
                  <a:pt x="249377" y="9271"/>
                </a:lnTo>
                <a:lnTo>
                  <a:pt x="214884" y="0"/>
                </a:lnTo>
                <a:close/>
              </a:path>
            </a:pathLst>
          </a:custGeom>
          <a:solidFill>
            <a:srgbClr val="058A80">
              <a:alpha val="65097"/>
            </a:srgbClr>
          </a:solidFill>
        </p:spPr>
        <p:txBody>
          <a:bodyPr wrap="square" lIns="0" tIns="0" rIns="0" bIns="0" rtlCol="0"/>
          <a:lstStyle/>
          <a:p>
            <a:endParaRPr sz="2400" dirty="0"/>
          </a:p>
        </p:txBody>
      </p:sp>
      <p:sp>
        <p:nvSpPr>
          <p:cNvPr id="2" name="Holder 2"/>
          <p:cNvSpPr>
            <a:spLocks noGrp="1"/>
          </p:cNvSpPr>
          <p:nvPr>
            <p:ph type="title"/>
          </p:nvPr>
        </p:nvSpPr>
        <p:spPr/>
        <p:txBody>
          <a:bodyPr lIns="0" tIns="0" rIns="0" bIns="0"/>
          <a:lstStyle>
            <a:lvl1pPr>
              <a:defRPr sz="2667"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67" b="0" i="0">
                <a:solidFill>
                  <a:schemeClr val="tx1"/>
                </a:solidFill>
                <a:latin typeface="Calibri"/>
                <a:cs typeface="Calibri"/>
              </a:defRPr>
            </a:lvl1pPr>
          </a:lstStyle>
          <a:p>
            <a:pPr marL="16933">
              <a:lnSpc>
                <a:spcPts val="1153"/>
              </a:lnSpc>
            </a:pPr>
            <a:r>
              <a:rPr lang="en-US" spc="-13" dirty="0"/>
              <a:t>Classification:</a:t>
            </a:r>
            <a:r>
              <a:rPr lang="en-US" spc="67" dirty="0"/>
              <a:t> </a:t>
            </a:r>
            <a:r>
              <a:rPr lang="en-US" dirty="0"/>
              <a:t>Internal</a:t>
            </a:r>
            <a:r>
              <a:rPr lang="en-US" spc="13" dirty="0"/>
              <a:t> </a:t>
            </a:r>
            <a:r>
              <a:rPr lang="en-US" spc="-33" dirty="0"/>
              <a:t>Use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E0AE8F-3BA2-4B9A-97BD-8E82B589B71E}" type="datetime1">
              <a:rPr lang="en-US" smtClean="0"/>
              <a:t>2/22/2023</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1D4093"/>
                </a:solidFill>
                <a:latin typeface="Arial"/>
                <a:cs typeface="Arial"/>
              </a:defRPr>
            </a:lvl1pPr>
          </a:lstStyle>
          <a:p>
            <a:pPr marL="135463">
              <a:spcBef>
                <a:spcPts val="20"/>
              </a:spcBef>
            </a:pPr>
            <a:fld id="{81D60167-4931-47E6-BA6A-407CBD079E47}" type="slidenum">
              <a:rPr lang="en-US" spc="-7" smtClean="0"/>
              <a:pPr marL="135463">
                <a:spcBef>
                  <a:spcPts val="20"/>
                </a:spcBef>
              </a:pPr>
              <a:t>‹#›</a:t>
            </a:fld>
            <a:endParaRPr lang="en-US" spc="-7" dirty="0"/>
          </a:p>
        </p:txBody>
      </p:sp>
    </p:spTree>
    <p:extLst>
      <p:ext uri="{BB962C8B-B14F-4D97-AF65-F5344CB8AC3E}">
        <p14:creationId xmlns:p14="http://schemas.microsoft.com/office/powerpoint/2010/main" val="408822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Divider layou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838200" y="2752532"/>
            <a:ext cx="10515600" cy="1325563"/>
          </a:xfrm>
          <a:prstGeom prst="rect">
            <a:avLst/>
          </a:prstGeom>
        </p:spPr>
        <p:txBody>
          <a:bodyPr/>
          <a:lstStyle>
            <a:lvl1pPr algn="ctr">
              <a:defRPr sz="3600"/>
            </a:lvl1pPr>
          </a:lstStyle>
          <a:p>
            <a:r>
              <a:rPr lang="en-US"/>
              <a:t>Click to edit Master title style</a:t>
            </a:r>
          </a:p>
        </p:txBody>
      </p:sp>
      <p:sp>
        <p:nvSpPr>
          <p:cNvPr id="8" name="TextBox 7"/>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6" name="Picture 5">
            <a:extLst>
              <a:ext uri="{FF2B5EF4-FFF2-40B4-BE49-F238E27FC236}">
                <a16:creationId xmlns:a16="http://schemas.microsoft.com/office/drawing/2014/main" id="{08BC4AF9-B0D3-AF4F-B8D6-655518A6FD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128667163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573025" y="304801"/>
            <a:ext cx="11021569" cy="889769"/>
          </a:xfrm>
          <a:prstGeom prst="rect">
            <a:avLst/>
          </a:prstGeom>
        </p:spPr>
        <p:txBody>
          <a:bodyPr vert="horz" lIns="0" tIns="0" rIns="0" bIns="0" rtlCol="0" anchor="t" anchorCtr="0">
            <a:noAutofit/>
          </a:bodyPr>
          <a:lstStyle>
            <a:lvl1pPr>
              <a:defRPr lang="en-US" sz="3200" dirty="0"/>
            </a:lvl1pPr>
          </a:lstStyle>
          <a:p>
            <a:pPr lvl="0"/>
            <a:r>
              <a:rPr lang="en-US"/>
              <a:t>Click to edit Master title style</a:t>
            </a:r>
            <a:endParaRPr lang="en-US" dirty="0"/>
          </a:p>
        </p:txBody>
      </p:sp>
      <p:sp>
        <p:nvSpPr>
          <p:cNvPr id="16" name="Text Placeholder 2"/>
          <p:cNvSpPr>
            <a:spLocks noGrp="1"/>
          </p:cNvSpPr>
          <p:nvPr>
            <p:ph idx="1"/>
          </p:nvPr>
        </p:nvSpPr>
        <p:spPr>
          <a:xfrm>
            <a:off x="573025" y="1501422"/>
            <a:ext cx="11021571" cy="4469609"/>
          </a:xfrm>
          <a:prstGeom prst="rect">
            <a:avLst/>
          </a:prstGeom>
        </p:spPr>
        <p:txBody>
          <a:bodyPr vert="horz" lIns="0" tIns="45720" rIns="0" bIns="0" rtlCol="0">
            <a:noAutofit/>
          </a:bodyPr>
          <a:lstStyle>
            <a:lvl1pPr marL="156629" indent="-156629">
              <a:tabLst/>
              <a:defRPr lang="en-US" sz="2133" b="0" dirty="0" smtClean="0"/>
            </a:lvl1pPr>
            <a:lvl2pPr>
              <a:defRPr lang="en-US" sz="1867" dirty="0" smtClean="0"/>
            </a:lvl2pPr>
            <a:lvl3pPr>
              <a:defRPr lang="en-US" sz="1867" dirty="0" smtClean="0"/>
            </a:lvl3pPr>
            <a:lvl4pPr>
              <a:defRPr lang="en-US" sz="1600" dirty="0" smtClean="0"/>
            </a:lvl4pPr>
            <a:lvl5pPr>
              <a:defRPr lang="en-US"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US" dirty="0"/>
          </a:p>
        </p:txBody>
      </p:sp>
      <p:sp>
        <p:nvSpPr>
          <p:cNvPr id="9" name="TextBox 8"/>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7" name="Picture 6">
            <a:extLst>
              <a:ext uri="{FF2B5EF4-FFF2-40B4-BE49-F238E27FC236}">
                <a16:creationId xmlns:a16="http://schemas.microsoft.com/office/drawing/2014/main" id="{5E1DA162-550D-6146-8AEC-1406C1C7B0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405925952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_2 up_no heading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573024" y="304801"/>
            <a:ext cx="11021568" cy="889769"/>
          </a:xfrm>
          <a:prstGeom prst="rect">
            <a:avLst/>
          </a:prstGeom>
        </p:spPr>
        <p:txBody>
          <a:bodyPr vert="horz" lIns="0" tIns="0" rIns="0" bIns="0" rtlCol="0" anchor="t" anchorCtr="0">
            <a:noAutofit/>
          </a:bodyPr>
          <a:lstStyle>
            <a:lvl1pPr>
              <a:defRPr lang="en-US" sz="3200" dirty="0"/>
            </a:lvl1pPr>
          </a:lstStyle>
          <a:p>
            <a:pPr lvl="0"/>
            <a:r>
              <a:rPr lang="en-US"/>
              <a:t>Click to edit Master title style</a:t>
            </a:r>
            <a:endParaRPr lang="en-US" dirty="0"/>
          </a:p>
        </p:txBody>
      </p:sp>
      <p:sp>
        <p:nvSpPr>
          <p:cNvPr id="5" name="Text Placeholder 2"/>
          <p:cNvSpPr>
            <a:spLocks noGrp="1"/>
          </p:cNvSpPr>
          <p:nvPr>
            <p:ph idx="11"/>
          </p:nvPr>
        </p:nvSpPr>
        <p:spPr>
          <a:xfrm>
            <a:off x="573024" y="1501422"/>
            <a:ext cx="5319776" cy="465248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US"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US" dirty="0"/>
          </a:p>
        </p:txBody>
      </p:sp>
      <p:sp>
        <p:nvSpPr>
          <p:cNvPr id="6" name="Text Placeholder 2"/>
          <p:cNvSpPr>
            <a:spLocks noGrp="1"/>
          </p:cNvSpPr>
          <p:nvPr>
            <p:ph idx="12"/>
          </p:nvPr>
        </p:nvSpPr>
        <p:spPr>
          <a:xfrm>
            <a:off x="6299200" y="1501422"/>
            <a:ext cx="5295392" cy="465248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US"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US" dirty="0"/>
          </a:p>
        </p:txBody>
      </p:sp>
      <p:sp>
        <p:nvSpPr>
          <p:cNvPr id="14" name="TextBox 13"/>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11" name="Picture 10">
            <a:extLst>
              <a:ext uri="{FF2B5EF4-FFF2-40B4-BE49-F238E27FC236}">
                <a16:creationId xmlns:a16="http://schemas.microsoft.com/office/drawing/2014/main" id="{0493F4DD-06D9-BA46-ABCD-D916BDB303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429117212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573025" y="304800"/>
            <a:ext cx="11019963" cy="890016"/>
          </a:xfrm>
          <a:prstGeom prst="rect">
            <a:avLst/>
          </a:prstGeom>
        </p:spPr>
        <p:txBody>
          <a:bodyPr vert="horz" lIns="0" tIns="0" rIns="0" bIns="0" rtlCol="0" anchor="t" anchorCtr="0">
            <a:noAutofit/>
          </a:bodyPr>
          <a:lstStyle>
            <a:lvl1pPr>
              <a:defRPr lang="en-US" sz="3200" dirty="0"/>
            </a:lvl1pPr>
          </a:lstStyle>
          <a:p>
            <a:pPr lvl="0"/>
            <a:r>
              <a:rPr lang="en-US"/>
              <a:t>Click to edit Master title style</a:t>
            </a:r>
            <a:endParaRPr lang="en-US" dirty="0"/>
          </a:p>
        </p:txBody>
      </p:sp>
      <p:sp>
        <p:nvSpPr>
          <p:cNvPr id="11" name="TextBox 10"/>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6" name="Picture 5">
            <a:extLst>
              <a:ext uri="{FF2B5EF4-FFF2-40B4-BE49-F238E27FC236}">
                <a16:creationId xmlns:a16="http://schemas.microsoft.com/office/drawing/2014/main" id="{41C876A7-56C4-5E49-B0CB-1818CB31CA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15960569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_2 up_no headings_left side only">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573024" y="304801"/>
            <a:ext cx="11008352" cy="889769"/>
          </a:xfrm>
          <a:prstGeom prst="rect">
            <a:avLst/>
          </a:prstGeom>
        </p:spPr>
        <p:txBody>
          <a:bodyPr vert="horz" lIns="0" tIns="0" rIns="0" bIns="0" rtlCol="0" anchor="t" anchorCtr="0">
            <a:noAutofit/>
          </a:bodyPr>
          <a:lstStyle>
            <a:lvl1pPr>
              <a:defRPr lang="en-US" sz="3200" dirty="0"/>
            </a:lvl1pPr>
          </a:lstStyle>
          <a:p>
            <a:pPr lvl="0"/>
            <a:r>
              <a:rPr lang="en-US"/>
              <a:t>Click to edit Master title style</a:t>
            </a:r>
            <a:endParaRPr lang="en-US" dirty="0"/>
          </a:p>
        </p:txBody>
      </p:sp>
      <p:sp>
        <p:nvSpPr>
          <p:cNvPr id="5" name="Text Placeholder 2"/>
          <p:cNvSpPr>
            <a:spLocks noGrp="1"/>
          </p:cNvSpPr>
          <p:nvPr>
            <p:ph idx="11"/>
          </p:nvPr>
        </p:nvSpPr>
        <p:spPr>
          <a:xfrm>
            <a:off x="571819" y="2359377"/>
            <a:ext cx="5132093" cy="378221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US"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US" dirty="0"/>
          </a:p>
        </p:txBody>
      </p:sp>
      <p:sp>
        <p:nvSpPr>
          <p:cNvPr id="9" name="TextBox 8"/>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sp>
        <p:nvSpPr>
          <p:cNvPr id="11" name="Text Placeholder 2"/>
          <p:cNvSpPr>
            <a:spLocks noGrp="1"/>
          </p:cNvSpPr>
          <p:nvPr>
            <p:ph type="body" idx="1"/>
          </p:nvPr>
        </p:nvSpPr>
        <p:spPr>
          <a:xfrm>
            <a:off x="573026" y="1501423"/>
            <a:ext cx="5133333" cy="733777"/>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pic>
        <p:nvPicPr>
          <p:cNvPr id="13" name="Picture 12">
            <a:extLst>
              <a:ext uri="{FF2B5EF4-FFF2-40B4-BE49-F238E27FC236}">
                <a16:creationId xmlns:a16="http://schemas.microsoft.com/office/drawing/2014/main" id="{71ED5345-3107-FD4B-BC62-27668121C5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291190259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2 up_with heading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a:xfrm>
            <a:off x="573026" y="1501423"/>
            <a:ext cx="5133333" cy="733777"/>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5" name="Content Placeholder 11"/>
          <p:cNvSpPr>
            <a:spLocks noGrp="1"/>
          </p:cNvSpPr>
          <p:nvPr>
            <p:ph sz="quarter" idx="11"/>
          </p:nvPr>
        </p:nvSpPr>
        <p:spPr>
          <a:xfrm>
            <a:off x="573026" y="2359377"/>
            <a:ext cx="5133333" cy="3794535"/>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GB"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GB" dirty="0"/>
          </a:p>
        </p:txBody>
      </p:sp>
      <p:sp>
        <p:nvSpPr>
          <p:cNvPr id="16" name="Content Placeholder 11"/>
          <p:cNvSpPr>
            <a:spLocks noGrp="1"/>
          </p:cNvSpPr>
          <p:nvPr>
            <p:ph sz="quarter" idx="12"/>
          </p:nvPr>
        </p:nvSpPr>
        <p:spPr>
          <a:xfrm>
            <a:off x="6498213" y="2359377"/>
            <a:ext cx="5103239" cy="3794535"/>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GB"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GB" dirty="0"/>
          </a:p>
        </p:txBody>
      </p:sp>
      <p:sp>
        <p:nvSpPr>
          <p:cNvPr id="17" name="Text Placeholder 2"/>
          <p:cNvSpPr>
            <a:spLocks noGrp="1"/>
          </p:cNvSpPr>
          <p:nvPr>
            <p:ph type="body" idx="13"/>
          </p:nvPr>
        </p:nvSpPr>
        <p:spPr>
          <a:xfrm>
            <a:off x="6485898" y="1505536"/>
            <a:ext cx="5103239" cy="729664"/>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2" name="Title Placeholder 20"/>
          <p:cNvSpPr>
            <a:spLocks noGrp="1"/>
          </p:cNvSpPr>
          <p:nvPr>
            <p:ph type="title"/>
          </p:nvPr>
        </p:nvSpPr>
        <p:spPr>
          <a:xfrm>
            <a:off x="573024" y="306853"/>
            <a:ext cx="11040741" cy="889771"/>
          </a:xfrm>
          <a:prstGeom prst="rect">
            <a:avLst/>
          </a:prstGeom>
        </p:spPr>
        <p:txBody>
          <a:bodyPr vert="horz" lIns="0" tIns="0" rIns="0" bIns="0" rtlCol="0" anchor="t" anchorCtr="0">
            <a:noAutofit/>
          </a:bodyPr>
          <a:lstStyle>
            <a:lvl1pPr>
              <a:defRPr lang="en-GB" sz="3200" dirty="0"/>
            </a:lvl1pPr>
          </a:lstStyle>
          <a:p>
            <a:pPr lvl="0"/>
            <a:r>
              <a:rPr lang="en-US"/>
              <a:t>Click to edit Master title style</a:t>
            </a:r>
            <a:endParaRPr lang="en-GB" dirty="0"/>
          </a:p>
        </p:txBody>
      </p:sp>
      <p:sp>
        <p:nvSpPr>
          <p:cNvPr id="20" name="TextBox 19"/>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11" name="Picture 10">
            <a:extLst>
              <a:ext uri="{FF2B5EF4-FFF2-40B4-BE49-F238E27FC236}">
                <a16:creationId xmlns:a16="http://schemas.microsoft.com/office/drawing/2014/main" id="{E146D39C-4B4C-114E-8908-8F531D0720E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2441376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with green arch and header">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573024" y="304801"/>
            <a:ext cx="11019963" cy="886500"/>
          </a:xfrm>
          <a:prstGeom prst="rect">
            <a:avLst/>
          </a:prstGeom>
        </p:spPr>
        <p:txBody>
          <a:bodyPr vert="horz" lIns="0" tIns="0" rIns="0" bIns="0" rtlCol="0" anchor="t" anchorCtr="0">
            <a:noAutofit/>
          </a:bodyPr>
          <a:lstStyle>
            <a:lvl1pPr>
              <a:defRPr lang="en-US" sz="3200" dirty="0"/>
            </a:lvl1pPr>
          </a:lstStyle>
          <a:p>
            <a:pPr lvl="0"/>
            <a:r>
              <a:rPr lang="en-US"/>
              <a:t>Click to edit Master title style</a:t>
            </a:r>
            <a:endParaRPr lang="en-US" dirty="0"/>
          </a:p>
        </p:txBody>
      </p:sp>
      <p:sp>
        <p:nvSpPr>
          <p:cNvPr id="16" name="Text Placeholder 2"/>
          <p:cNvSpPr>
            <a:spLocks noGrp="1"/>
          </p:cNvSpPr>
          <p:nvPr>
            <p:ph idx="1"/>
          </p:nvPr>
        </p:nvSpPr>
        <p:spPr>
          <a:xfrm>
            <a:off x="573024" y="2359377"/>
            <a:ext cx="11019960" cy="3796891"/>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US" sz="1600" dirty="0" smtClean="0"/>
            </a:lvl4pPr>
            <a:lvl5pPr>
              <a:defRPr lang="en-US" sz="1600" dirty="0"/>
            </a:lvl5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a:p>
            <a:pPr marL="237061" lvl="4" indent="-237061" defTabSz="1219170">
              <a:spcBef>
                <a:spcPts val="400"/>
              </a:spcBef>
              <a:tabLst/>
            </a:pPr>
            <a:r>
              <a:rPr lang="en-US"/>
              <a:t>Fifth level</a:t>
            </a:r>
            <a:endParaRPr lang="en-US" dirty="0"/>
          </a:p>
        </p:txBody>
      </p:sp>
      <p:sp>
        <p:nvSpPr>
          <p:cNvPr id="11" name="Text Placeholder 2"/>
          <p:cNvSpPr>
            <a:spLocks noGrp="1"/>
          </p:cNvSpPr>
          <p:nvPr>
            <p:ph type="body" idx="10"/>
          </p:nvPr>
        </p:nvSpPr>
        <p:spPr>
          <a:xfrm>
            <a:off x="573025" y="1498973"/>
            <a:ext cx="11019960" cy="736228"/>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2" name="TextBox 11"/>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8" name="Picture 7">
            <a:extLst>
              <a:ext uri="{FF2B5EF4-FFF2-40B4-BE49-F238E27FC236}">
                <a16:creationId xmlns:a16="http://schemas.microsoft.com/office/drawing/2014/main" id="{4D7F27EA-1FD0-5445-84D6-1D632D29EA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583183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_3 up_with headings 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Placeholder 20"/>
          <p:cNvSpPr>
            <a:spLocks noGrp="1"/>
          </p:cNvSpPr>
          <p:nvPr>
            <p:ph type="title"/>
          </p:nvPr>
        </p:nvSpPr>
        <p:spPr>
          <a:xfrm>
            <a:off x="573025" y="304801"/>
            <a:ext cx="11028231" cy="890016"/>
          </a:xfrm>
          <a:prstGeom prst="rect">
            <a:avLst/>
          </a:prstGeom>
        </p:spPr>
        <p:txBody>
          <a:bodyPr vert="horz" lIns="0" tIns="0" rIns="0" bIns="0" rtlCol="0" anchor="t" anchorCtr="0">
            <a:noAutofit/>
          </a:bodyPr>
          <a:lstStyle>
            <a:lvl1pPr>
              <a:defRPr lang="en-GB" sz="3200" dirty="0"/>
            </a:lvl1pPr>
          </a:lstStyle>
          <a:p>
            <a:pPr lvl="0"/>
            <a:r>
              <a:rPr lang="en-US"/>
              <a:t>Click to edit Master title style</a:t>
            </a:r>
            <a:endParaRPr lang="en-GB" dirty="0"/>
          </a:p>
        </p:txBody>
      </p:sp>
      <p:sp>
        <p:nvSpPr>
          <p:cNvPr id="10" name="Content Placeholder 11"/>
          <p:cNvSpPr>
            <a:spLocks noGrp="1"/>
          </p:cNvSpPr>
          <p:nvPr>
            <p:ph sz="quarter" idx="12"/>
          </p:nvPr>
        </p:nvSpPr>
        <p:spPr>
          <a:xfrm>
            <a:off x="573025" y="2359377"/>
            <a:ext cx="3398616" cy="380457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11" name="Content Placeholder 11"/>
          <p:cNvSpPr>
            <a:spLocks noGrp="1"/>
          </p:cNvSpPr>
          <p:nvPr>
            <p:ph sz="quarter" idx="13"/>
          </p:nvPr>
        </p:nvSpPr>
        <p:spPr>
          <a:xfrm>
            <a:off x="4416281" y="2359377"/>
            <a:ext cx="3370167" cy="380457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12" name="Content Placeholder 11"/>
          <p:cNvSpPr>
            <a:spLocks noGrp="1"/>
          </p:cNvSpPr>
          <p:nvPr>
            <p:ph sz="quarter" idx="14"/>
          </p:nvPr>
        </p:nvSpPr>
        <p:spPr>
          <a:xfrm>
            <a:off x="8231089" y="2359377"/>
            <a:ext cx="3370167" cy="3804579"/>
          </a:xfrm>
          <a:prstGeom prst="rect">
            <a:avLst/>
          </a:prstGeom>
        </p:spPr>
        <p:txBody>
          <a:bodyPr vert="horz" lIns="0" tIns="45720" rIns="0" bIns="0" rtlCol="0">
            <a:noAutofit/>
          </a:bodyPr>
          <a:lstStyle>
            <a:lvl1pPr>
              <a:defRPr lang="en-US" sz="2133" b="0" dirty="0" smtClean="0"/>
            </a:lvl1pPr>
            <a:lvl2pPr>
              <a:defRPr lang="en-US" sz="1867" dirty="0" smtClean="0"/>
            </a:lvl2pPr>
            <a:lvl3pPr>
              <a:defRPr lang="en-US" sz="1867" dirty="0" smtClean="0"/>
            </a:lvl3pPr>
            <a:lvl4pPr>
              <a:defRPr lang="en-GB" sz="1600" dirty="0"/>
            </a:lvl4pPr>
          </a:lstStyle>
          <a:p>
            <a:pPr marL="237061" lvl="0" indent="-237061" defTabSz="1219170">
              <a:spcBef>
                <a:spcPts val="400"/>
              </a:spcBef>
              <a:tabLst/>
            </a:pPr>
            <a:r>
              <a:rPr lang="en-US"/>
              <a:t>Click to edit Master text styles</a:t>
            </a:r>
          </a:p>
          <a:p>
            <a:pPr marL="237061" lvl="1" indent="-237061" defTabSz="1219170">
              <a:spcBef>
                <a:spcPts val="400"/>
              </a:spcBef>
              <a:tabLst/>
            </a:pPr>
            <a:r>
              <a:rPr lang="en-US"/>
              <a:t>Second level</a:t>
            </a:r>
          </a:p>
          <a:p>
            <a:pPr marL="237061" lvl="2" indent="-237061" defTabSz="1219170">
              <a:spcBef>
                <a:spcPts val="400"/>
              </a:spcBef>
              <a:tabLst/>
            </a:pPr>
            <a:r>
              <a:rPr lang="en-US"/>
              <a:t>Third level</a:t>
            </a:r>
          </a:p>
          <a:p>
            <a:pPr marL="237061" lvl="3" indent="-237061" defTabSz="1219170">
              <a:spcBef>
                <a:spcPts val="400"/>
              </a:spcBef>
              <a:tabLst/>
            </a:pPr>
            <a:r>
              <a:rPr lang="en-US"/>
              <a:t>Fourth level</a:t>
            </a:r>
          </a:p>
        </p:txBody>
      </p:sp>
      <p:sp>
        <p:nvSpPr>
          <p:cNvPr id="13" name="Text Placeholder 2"/>
          <p:cNvSpPr>
            <a:spLocks noGrp="1"/>
          </p:cNvSpPr>
          <p:nvPr>
            <p:ph type="body" idx="1"/>
          </p:nvPr>
        </p:nvSpPr>
        <p:spPr>
          <a:xfrm>
            <a:off x="573025" y="1505044"/>
            <a:ext cx="3392772" cy="731520"/>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4" name="Text Placeholder 2"/>
          <p:cNvSpPr>
            <a:spLocks noGrp="1"/>
          </p:cNvSpPr>
          <p:nvPr>
            <p:ph type="body" idx="10"/>
          </p:nvPr>
        </p:nvSpPr>
        <p:spPr>
          <a:xfrm>
            <a:off x="8236681" y="1505044"/>
            <a:ext cx="3364321" cy="731520"/>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21" name="Text Placeholder 2"/>
          <p:cNvSpPr>
            <a:spLocks noGrp="1"/>
          </p:cNvSpPr>
          <p:nvPr>
            <p:ph type="body" idx="11"/>
          </p:nvPr>
        </p:nvSpPr>
        <p:spPr>
          <a:xfrm>
            <a:off x="4419077" y="1505044"/>
            <a:ext cx="3364321" cy="731520"/>
          </a:xfrm>
          <a:prstGeom prst="rect">
            <a:avLst/>
          </a:prstGeom>
        </p:spPr>
        <p:txBody>
          <a:bodyPr lIns="0" anchor="b" anchorCtr="0">
            <a:noAutofit/>
          </a:bodyPr>
          <a:lstStyle>
            <a:lvl1pPr>
              <a:defRPr lang="en-US" sz="2400" b="1" dirty="0" smtClean="0">
                <a:solidFill>
                  <a:schemeClr val="tx2"/>
                </a:solidFill>
              </a:defRPr>
            </a:lvl1pPr>
          </a:lstStyle>
          <a:p>
            <a:pPr marL="0" lvl="0" indent="0" defTabSz="1219170">
              <a:lnSpc>
                <a:spcPct val="100000"/>
              </a:lnSpc>
              <a:spcBef>
                <a:spcPts val="0"/>
              </a:spcBef>
              <a:buNone/>
            </a:pPr>
            <a:r>
              <a:rPr lang="en-US"/>
              <a:t>Click to edit Master text styles</a:t>
            </a:r>
          </a:p>
        </p:txBody>
      </p:sp>
      <p:sp>
        <p:nvSpPr>
          <p:cNvPr id="18" name="TextBox 17"/>
          <p:cNvSpPr txBox="1"/>
          <p:nvPr userDrawn="1"/>
        </p:nvSpPr>
        <p:spPr>
          <a:xfrm>
            <a:off x="11017953" y="6461498"/>
            <a:ext cx="711200" cy="276999"/>
          </a:xfrm>
          <a:prstGeom prst="rect">
            <a:avLst/>
          </a:prstGeom>
          <a:noFill/>
        </p:spPr>
        <p:txBody>
          <a:bodyPr wrap="square" rtlCol="0">
            <a:spAutoFit/>
          </a:bodyPr>
          <a:lstStyle/>
          <a:p>
            <a:pPr algn="r"/>
            <a:fld id="{10B16927-13B3-4496-9F89-5EF8D399C276}" type="slidenum">
              <a:rPr lang="en-US" sz="1200" b="1" smtClean="0">
                <a:solidFill>
                  <a:schemeClr val="tx2"/>
                </a:solidFill>
              </a:rPr>
              <a:pPr algn="r"/>
              <a:t>‹#›</a:t>
            </a:fld>
            <a:endParaRPr lang="en-US" sz="1200" b="1" dirty="0">
              <a:solidFill>
                <a:schemeClr val="tx2"/>
              </a:solidFill>
            </a:endParaRPr>
          </a:p>
        </p:txBody>
      </p:sp>
      <p:pic>
        <p:nvPicPr>
          <p:cNvPr id="17" name="Picture 16">
            <a:extLst>
              <a:ext uri="{FF2B5EF4-FFF2-40B4-BE49-F238E27FC236}">
                <a16:creationId xmlns:a16="http://schemas.microsoft.com/office/drawing/2014/main" id="{77DC213C-2D83-F34A-9301-CB57DFCCCD2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775" y="6235558"/>
            <a:ext cx="2785285" cy="484397"/>
          </a:xfrm>
          <a:prstGeom prst="rect">
            <a:avLst/>
          </a:prstGeom>
        </p:spPr>
      </p:pic>
    </p:spTree>
    <p:extLst>
      <p:ext uri="{BB962C8B-B14F-4D97-AF65-F5344CB8AC3E}">
        <p14:creationId xmlns:p14="http://schemas.microsoft.com/office/powerpoint/2010/main" val="312200246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SIPCMContentMarking" descr="{&quot;HashCode&quot;:26955035,&quot;Placement&quot;:&quot;Footer&quot;,&quot;Top&quot;:522.0343,&quot;Left&quot;:426.783478,&quot;SlideWidth&quot;:960,&quot;SlideHeight&quot;:540}">
            <a:extLst>
              <a:ext uri="{FF2B5EF4-FFF2-40B4-BE49-F238E27FC236}">
                <a16:creationId xmlns:a16="http://schemas.microsoft.com/office/drawing/2014/main" id="{2382B860-F6A7-4C35-94BB-30A5568BC9E2}"/>
              </a:ext>
            </a:extLst>
          </p:cNvPr>
          <p:cNvSpPr txBox="1"/>
          <p:nvPr userDrawn="1"/>
        </p:nvSpPr>
        <p:spPr>
          <a:xfrm>
            <a:off x="5420150" y="6682362"/>
            <a:ext cx="1351700" cy="123111"/>
          </a:xfrm>
          <a:prstGeom prst="rect">
            <a:avLst/>
          </a:prstGeom>
          <a:noFill/>
        </p:spPr>
        <p:txBody>
          <a:bodyPr vert="horz" wrap="square" lIns="0" tIns="0" rIns="0" bIns="0" rtlCol="0" anchor="ctr" anchorCtr="1">
            <a:spAutoFit/>
          </a:bodyPr>
          <a:lstStyle/>
          <a:p>
            <a:pPr algn="ctr">
              <a:spcBef>
                <a:spcPts val="0"/>
              </a:spcBef>
              <a:spcAft>
                <a:spcPts val="0"/>
              </a:spcAft>
            </a:pPr>
            <a:endParaRPr lang="en-US" sz="800" dirty="0">
              <a:solidFill>
                <a:srgbClr val="000000"/>
              </a:solidFill>
              <a:latin typeface="Calibri" panose="020F0502020204030204" pitchFamily="34" charset="0"/>
            </a:endParaRPr>
          </a:p>
        </p:txBody>
      </p:sp>
      <p:sp>
        <p:nvSpPr>
          <p:cNvPr id="5" name="MSIPCMContentMarking" descr="{&quot;HashCode&quot;:26955035,&quot;Placement&quot;:&quot;Footer&quot;,&quot;Top&quot;:522.0343,&quot;Left&quot;:426.783478,&quot;SlideWidth&quot;:960,&quot;SlideHeight&quot;:540}">
            <a:extLst>
              <a:ext uri="{FF2B5EF4-FFF2-40B4-BE49-F238E27FC236}">
                <a16:creationId xmlns:a16="http://schemas.microsoft.com/office/drawing/2014/main" id="{C2A15538-579B-415A-A8D5-AFF2DCC008E6}"/>
              </a:ext>
            </a:extLst>
          </p:cNvPr>
          <p:cNvSpPr txBox="1"/>
          <p:nvPr userDrawn="1"/>
        </p:nvSpPr>
        <p:spPr>
          <a:xfrm>
            <a:off x="5420150" y="6629836"/>
            <a:ext cx="1351700" cy="228163"/>
          </a:xfrm>
          <a:prstGeom prst="rect">
            <a:avLst/>
          </a:prstGeom>
          <a:noFill/>
        </p:spPr>
        <p:txBody>
          <a:bodyPr vert="horz" wrap="square" lIns="0" tIns="0" rIns="0" bIns="0" rtlCol="0" anchor="ctr" anchorCtr="1">
            <a:spAutoFit/>
          </a:bodyPr>
          <a:lstStyle/>
          <a:p>
            <a:pPr algn="ctr">
              <a:spcBef>
                <a:spcPts val="0"/>
              </a:spcBef>
              <a:spcAft>
                <a:spcPts val="0"/>
              </a:spcAft>
            </a:pPr>
            <a:r>
              <a:rPr lang="en-US" sz="800" dirty="0">
                <a:solidFill>
                  <a:srgbClr val="000000"/>
                </a:solidFill>
                <a:latin typeface="Calibri" panose="020F0502020204030204" pitchFamily="34" charset="0"/>
              </a:rPr>
              <a:t>Classification: Internal Use</a:t>
            </a:r>
          </a:p>
        </p:txBody>
      </p:sp>
    </p:spTree>
    <p:extLst>
      <p:ext uri="{BB962C8B-B14F-4D97-AF65-F5344CB8AC3E}">
        <p14:creationId xmlns:p14="http://schemas.microsoft.com/office/powerpoint/2010/main" val="2364945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defTabSz="914377" rtl="0" eaLnBrk="1" latinLnBrk="0" hangingPunct="1">
        <a:spcBef>
          <a:spcPct val="0"/>
        </a:spcBef>
        <a:buNone/>
        <a:defRPr sz="2400" b="1" kern="1200">
          <a:solidFill>
            <a:schemeClr val="tx2"/>
          </a:solidFill>
          <a:latin typeface="+mj-lt"/>
          <a:ea typeface="+mj-ea"/>
          <a:cs typeface="+mj-cs"/>
        </a:defRPr>
      </a:lvl1pPr>
    </p:titleStyle>
    <p:bodyStyle>
      <a:lvl1pPr marL="114297" indent="-114297" algn="l" defTabSz="914377"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628635" indent="-171446"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028674" indent="-114297"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1543012" indent="-171446"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00201" indent="-171446"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06011"/>
            <a:ext cx="10372651" cy="1703235"/>
          </a:xfrm>
        </p:spPr>
        <p:txBody>
          <a:bodyPr/>
          <a:lstStyle/>
          <a:p>
            <a:br>
              <a:rPr lang="en-US" sz="4000" dirty="0"/>
            </a:br>
            <a:r>
              <a:rPr lang="en-US" sz="4000" dirty="0"/>
              <a:t>Affordable Homeownership</a:t>
            </a:r>
            <a:br>
              <a:rPr lang="en-US" sz="4000" b="0" dirty="0">
                <a:solidFill>
                  <a:srgbClr val="00B050"/>
                </a:solidFill>
              </a:rPr>
            </a:br>
            <a:endParaRPr lang="en-US" sz="4000" b="0" dirty="0">
              <a:solidFill>
                <a:srgbClr val="00B050"/>
              </a:solidFill>
            </a:endParaRPr>
          </a:p>
        </p:txBody>
      </p:sp>
    </p:spTree>
    <p:extLst>
      <p:ext uri="{BB962C8B-B14F-4D97-AF65-F5344CB8AC3E}">
        <p14:creationId xmlns:p14="http://schemas.microsoft.com/office/powerpoint/2010/main" val="129558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929E479D-070D-4D5E-9D13-A31664DFA521}"/>
              </a:ext>
            </a:extLst>
          </p:cNvPr>
          <p:cNvGraphicFramePr>
            <a:graphicFrameLocks noGrp="1"/>
          </p:cNvGraphicFramePr>
          <p:nvPr>
            <p:ph idx="1"/>
            <p:extLst>
              <p:ext uri="{D42A27DB-BD31-4B8C-83A1-F6EECF244321}">
                <p14:modId xmlns:p14="http://schemas.microsoft.com/office/powerpoint/2010/main" val="4291191302"/>
              </p:ext>
            </p:extLst>
          </p:nvPr>
        </p:nvGraphicFramePr>
        <p:xfrm>
          <a:off x="125506" y="816370"/>
          <a:ext cx="11552142" cy="5579045"/>
        </p:xfrm>
        <a:graphic>
          <a:graphicData uri="http://schemas.openxmlformats.org/drawingml/2006/table">
            <a:tbl>
              <a:tblPr firstRow="1" bandRow="1">
                <a:tableStyleId>{F5AB1C69-6EDB-4FF4-983F-18BD219EF322}</a:tableStyleId>
              </a:tblPr>
              <a:tblGrid>
                <a:gridCol w="1806361">
                  <a:extLst>
                    <a:ext uri="{9D8B030D-6E8A-4147-A177-3AD203B41FA5}">
                      <a16:colId xmlns:a16="http://schemas.microsoft.com/office/drawing/2014/main" val="2258950657"/>
                    </a:ext>
                  </a:extLst>
                </a:gridCol>
                <a:gridCol w="9745781">
                  <a:extLst>
                    <a:ext uri="{9D8B030D-6E8A-4147-A177-3AD203B41FA5}">
                      <a16:colId xmlns:a16="http://schemas.microsoft.com/office/drawing/2014/main" val="369538914"/>
                    </a:ext>
                  </a:extLst>
                </a:gridCol>
              </a:tblGrid>
              <a:tr h="1141755">
                <a:tc>
                  <a:txBody>
                    <a:bodyPr/>
                    <a:lstStyle/>
                    <a:p>
                      <a:pPr algn="ctr"/>
                      <a:r>
                        <a:rPr lang="en-US" sz="1500" b="1" dirty="0">
                          <a:solidFill>
                            <a:srgbClr val="1D4094"/>
                          </a:solidFill>
                        </a:rPr>
                        <a:t>Products &amp; Support</a:t>
                      </a:r>
                    </a:p>
                  </a:txBody>
                  <a:tcPr marL="121920" marR="121920" marT="60960" marB="60960"/>
                </a:tc>
                <a:tc>
                  <a:txBody>
                    <a:bodyPr/>
                    <a:lstStyle/>
                    <a:p>
                      <a:pPr marL="285750" indent="-285750">
                        <a:buFont typeface="Wingdings" panose="05000000000000000000" pitchFamily="2" charset="2"/>
                        <a:buChar char="§"/>
                      </a:pPr>
                      <a:r>
                        <a:rPr lang="en-US" sz="1300" b="0" dirty="0">
                          <a:solidFill>
                            <a:srgbClr val="1D4094"/>
                          </a:solidFill>
                        </a:rPr>
                        <a:t>Fifth Third Community Mortgage Portfolio Product, </a:t>
                      </a:r>
                      <a:r>
                        <a:rPr lang="en-US" sz="1300" b="0" i="0" kern="1200" dirty="0">
                          <a:solidFill>
                            <a:srgbClr val="1D4094"/>
                          </a:solidFill>
                          <a:effectLst/>
                          <a:latin typeface="+mn-lt"/>
                          <a:ea typeface="+mn-ea"/>
                          <a:cs typeface="+mn-cs"/>
                        </a:rPr>
                        <a:t>Home Possible</a:t>
                      </a:r>
                      <a:r>
                        <a:rPr lang="en-US" sz="1300" b="0" i="0" kern="1200" baseline="30000" dirty="0">
                          <a:solidFill>
                            <a:srgbClr val="1D4094"/>
                          </a:solidFill>
                          <a:effectLst/>
                          <a:latin typeface="+mn-lt"/>
                          <a:ea typeface="+mn-ea"/>
                          <a:cs typeface="+mn-cs"/>
                        </a:rPr>
                        <a:t>®</a:t>
                      </a:r>
                      <a:r>
                        <a:rPr lang="en-US" sz="1300" b="0" dirty="0">
                          <a:solidFill>
                            <a:srgbClr val="1D4094"/>
                          </a:solidFill>
                        </a:rPr>
                        <a:t>,</a:t>
                      </a:r>
                      <a:r>
                        <a:rPr lang="en-US" sz="1300" b="0" i="0" kern="1200" baseline="30000" dirty="0">
                          <a:solidFill>
                            <a:srgbClr val="1D4094"/>
                          </a:solidFill>
                          <a:effectLst/>
                          <a:latin typeface="+mn-lt"/>
                          <a:ea typeface="+mn-ea"/>
                          <a:cs typeface="+mn-cs"/>
                        </a:rPr>
                        <a:t> </a:t>
                      </a:r>
                      <a:r>
                        <a:rPr lang="en-US" sz="1300" b="0" i="0" kern="1200" dirty="0">
                          <a:solidFill>
                            <a:srgbClr val="1D4094"/>
                          </a:solidFill>
                          <a:effectLst/>
                          <a:latin typeface="+mn-lt"/>
                          <a:ea typeface="+mn-ea"/>
                          <a:cs typeface="+mn-cs"/>
                        </a:rPr>
                        <a:t>HomeReady</a:t>
                      </a:r>
                      <a:r>
                        <a:rPr lang="en-US" sz="1300" b="0" i="0" kern="1200" baseline="30000" dirty="0">
                          <a:solidFill>
                            <a:srgbClr val="1D4094"/>
                          </a:solidFill>
                          <a:effectLst/>
                          <a:latin typeface="+mn-lt"/>
                          <a:ea typeface="+mn-ea"/>
                          <a:cs typeface="+mn-cs"/>
                        </a:rPr>
                        <a:t>TM</a:t>
                      </a:r>
                      <a:r>
                        <a:rPr lang="en-US" sz="1300" b="0" dirty="0">
                          <a:solidFill>
                            <a:srgbClr val="1D4094"/>
                          </a:solidFill>
                        </a:rPr>
                        <a:t>, FHA, FHA 203K (Renovation), VA, USDA/ RD, Refi Possible and Refi Now, etc.</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300" b="0" dirty="0">
                          <a:solidFill>
                            <a:srgbClr val="1D4094"/>
                          </a:solidFill>
                        </a:rPr>
                        <a:t>Special Purpose Credit Programs (rolling out in 2023)</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300" b="0" dirty="0">
                          <a:solidFill>
                            <a:srgbClr val="1D4094"/>
                          </a:solidFill>
                        </a:rPr>
                        <a:t>Fifth Third Down Payment Assistance</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300" b="0" dirty="0">
                          <a:solidFill>
                            <a:srgbClr val="1D4094"/>
                          </a:solidFill>
                        </a:rPr>
                        <a:t>Waiver of all lender closing costs for certain neighborhoods</a:t>
                      </a:r>
                    </a:p>
                  </a:txBody>
                  <a:tcPr marL="121920" marR="121920" marT="60960" marB="60960"/>
                </a:tc>
                <a:extLst>
                  <a:ext uri="{0D108BD9-81ED-4DB2-BD59-A6C34878D82A}">
                    <a16:rowId xmlns:a16="http://schemas.microsoft.com/office/drawing/2014/main" val="1089736496"/>
                  </a:ext>
                </a:extLst>
              </a:tr>
              <a:tr h="870250">
                <a:tc>
                  <a:txBody>
                    <a:bodyPr/>
                    <a:lstStyle/>
                    <a:p>
                      <a:pPr algn="ctr"/>
                      <a:r>
                        <a:rPr lang="en-US" sz="1500" b="1" dirty="0">
                          <a:solidFill>
                            <a:srgbClr val="1D4094"/>
                          </a:solidFill>
                        </a:rPr>
                        <a:t>Partner with key stakeholders</a:t>
                      </a:r>
                    </a:p>
                  </a:txBody>
                  <a:tcPr marL="121920" marR="121920" marT="60960" marB="60960"/>
                </a:tc>
                <a:tc>
                  <a:txBody>
                    <a:bodyPr/>
                    <a:lstStyle/>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300" dirty="0">
                          <a:solidFill>
                            <a:srgbClr val="1D4094"/>
                          </a:solidFill>
                        </a:rPr>
                        <a:t>HUD Certified Credit Counseling agencies, Nonprofit housing organizations (state and local), Housing Authorities Local governments and city CRA’s, Minority Developers, and more</a:t>
                      </a:r>
                    </a:p>
                  </a:txBody>
                  <a:tcPr marL="121920" marR="121920" marT="60960" marB="60960"/>
                </a:tc>
                <a:extLst>
                  <a:ext uri="{0D108BD9-81ED-4DB2-BD59-A6C34878D82A}">
                    <a16:rowId xmlns:a16="http://schemas.microsoft.com/office/drawing/2014/main" val="145908227"/>
                  </a:ext>
                </a:extLst>
              </a:tr>
              <a:tr h="1336655">
                <a:tc>
                  <a:txBody>
                    <a:bodyPr/>
                    <a:lstStyle/>
                    <a:p>
                      <a:pPr algn="ctr"/>
                      <a:endParaRPr lang="en-US" sz="1500" b="1" dirty="0">
                        <a:solidFill>
                          <a:srgbClr val="1D4094"/>
                        </a:solidFill>
                      </a:endParaRPr>
                    </a:p>
                    <a:p>
                      <a:pPr algn="ctr"/>
                      <a:r>
                        <a:rPr lang="en-US" sz="1500" b="1" dirty="0">
                          <a:solidFill>
                            <a:srgbClr val="1D4094"/>
                          </a:solidFill>
                        </a:rPr>
                        <a:t>Invest in the community</a:t>
                      </a:r>
                    </a:p>
                  </a:txBody>
                  <a:tcPr marL="121920" marR="121920" marT="60960" marB="60960"/>
                </a:tc>
                <a:tc>
                  <a:txBody>
                    <a:bodyPr/>
                    <a:lstStyle/>
                    <a:p>
                      <a:pPr marL="285750" indent="-285750">
                        <a:buFont typeface="Wingdings" panose="05000000000000000000" pitchFamily="2" charset="2"/>
                        <a:buChar char="§"/>
                      </a:pPr>
                      <a:r>
                        <a:rPr lang="en-US" sz="1300" b="0" dirty="0">
                          <a:solidFill>
                            <a:srgbClr val="1D4094"/>
                          </a:solidFill>
                        </a:rPr>
                        <a:t>Invest in organizations that support affordable housing development, homeownership and home preservation, homebuyer’s education and counseling programs, capacity building and leadership programs for nonprofits and minority developers, and digital technology to support affordable housing</a:t>
                      </a:r>
                    </a:p>
                    <a:p>
                      <a:pPr marL="285750" indent="-285750">
                        <a:buFont typeface="Wingdings" panose="05000000000000000000" pitchFamily="2" charset="2"/>
                        <a:buChar char="§"/>
                      </a:pPr>
                      <a:r>
                        <a:rPr lang="en-US" sz="1300" kern="1200" dirty="0">
                          <a:solidFill>
                            <a:srgbClr val="235699"/>
                          </a:solidFill>
                          <a:effectLst/>
                          <a:latin typeface="+mn-lt"/>
                          <a:ea typeface="+mn-ea"/>
                          <a:cs typeface="+mn-cs"/>
                        </a:rPr>
                        <a:t>Fund loan pools or other lending programs promoting homeownership and home rehabilitation initiatives</a:t>
                      </a:r>
                    </a:p>
                  </a:txBody>
                  <a:tcPr marL="121920" marR="121920" marT="60960" marB="60960"/>
                </a:tc>
                <a:extLst>
                  <a:ext uri="{0D108BD9-81ED-4DB2-BD59-A6C34878D82A}">
                    <a16:rowId xmlns:a16="http://schemas.microsoft.com/office/drawing/2014/main" val="2834981534"/>
                  </a:ext>
                </a:extLst>
              </a:tr>
              <a:tr h="1168401">
                <a:tc>
                  <a:txBody>
                    <a:bodyPr/>
                    <a:lstStyle/>
                    <a:p>
                      <a:pPr algn="ctr"/>
                      <a:endParaRPr lang="en-US" sz="1500" b="1" dirty="0">
                        <a:solidFill>
                          <a:srgbClr val="1D4094"/>
                        </a:solidFill>
                      </a:endParaRPr>
                    </a:p>
                    <a:p>
                      <a:pPr algn="ctr"/>
                      <a:r>
                        <a:rPr lang="en-US" sz="1500" b="1" dirty="0">
                          <a:solidFill>
                            <a:srgbClr val="1D4094"/>
                          </a:solidFill>
                        </a:rPr>
                        <a:t>Leverage Opportunities</a:t>
                      </a:r>
                    </a:p>
                  </a:txBody>
                  <a:tcPr marL="121920" marR="121920" marT="60960" marB="60960"/>
                </a:tc>
                <a:tc>
                  <a:txBody>
                    <a:bodyPr/>
                    <a:lstStyle/>
                    <a:p>
                      <a:pPr marL="285750" indent="-285750">
                        <a:buFont typeface="Wingdings" panose="05000000000000000000" pitchFamily="2" charset="2"/>
                        <a:buChar char="§"/>
                      </a:pPr>
                      <a:endParaRPr lang="en-US" sz="1300" dirty="0">
                        <a:solidFill>
                          <a:srgbClr val="1D4094"/>
                        </a:solidFill>
                      </a:endParaRPr>
                    </a:p>
                    <a:p>
                      <a:pPr marL="285750" indent="-285750">
                        <a:buFont typeface="Wingdings" panose="05000000000000000000" pitchFamily="2" charset="2"/>
                        <a:buChar char="§"/>
                      </a:pPr>
                      <a:r>
                        <a:rPr lang="en-US" sz="1300" dirty="0">
                          <a:solidFill>
                            <a:srgbClr val="1D4094"/>
                          </a:solidFill>
                        </a:rPr>
                        <a:t>Leverage and stack state and local DPA programs (Florida Housing Finance Corporation, Florida Hometown Heroes, etc.) and layer with 5/3 DPA</a:t>
                      </a:r>
                    </a:p>
                    <a:p>
                      <a:pPr marL="285750" indent="-285750">
                        <a:buFont typeface="Wingdings" panose="05000000000000000000" pitchFamily="2" charset="2"/>
                        <a:buChar char="§"/>
                      </a:pPr>
                      <a:r>
                        <a:rPr lang="en-US" sz="1300" dirty="0">
                          <a:solidFill>
                            <a:srgbClr val="1D4094"/>
                          </a:solidFill>
                        </a:rPr>
                        <a:t>Access the Fifth Third Financial Empowerment Mobile to bring homeownership resources into the community</a:t>
                      </a:r>
                    </a:p>
                  </a:txBody>
                  <a:tcPr marL="121920" marR="121920" marT="60960" marB="60960"/>
                </a:tc>
                <a:extLst>
                  <a:ext uri="{0D108BD9-81ED-4DB2-BD59-A6C34878D82A}">
                    <a16:rowId xmlns:a16="http://schemas.microsoft.com/office/drawing/2014/main" val="2210876824"/>
                  </a:ext>
                </a:extLst>
              </a:tr>
              <a:tr h="1061984">
                <a:tc>
                  <a:txBody>
                    <a:bodyPr/>
                    <a:lstStyle/>
                    <a:p>
                      <a:pPr algn="ctr"/>
                      <a:r>
                        <a:rPr lang="en-US" sz="1500" b="1" dirty="0">
                          <a:solidFill>
                            <a:srgbClr val="1D4094"/>
                          </a:solidFill>
                        </a:rPr>
                        <a:t>Community Service</a:t>
                      </a:r>
                    </a:p>
                  </a:txBody>
                  <a:tcPr marL="121920" marR="121920" marT="60960" marB="60960"/>
                </a:tc>
                <a:tc>
                  <a:txBody>
                    <a:bodyPr/>
                    <a:lstStyle/>
                    <a:p>
                      <a:pPr marL="285750" indent="-285750">
                        <a:buFont typeface="Wingdings" panose="05000000000000000000" pitchFamily="2" charset="2"/>
                        <a:buChar char="§"/>
                      </a:pPr>
                      <a:r>
                        <a:rPr lang="en-US" sz="1300" dirty="0">
                          <a:solidFill>
                            <a:srgbClr val="1D4094"/>
                          </a:solidFill>
                        </a:rPr>
                        <a:t>Bank employees serve on affordable housing advisory boards and committees</a:t>
                      </a:r>
                    </a:p>
                    <a:p>
                      <a:pPr marL="285750" indent="-285750">
                        <a:buFont typeface="Wingdings" panose="05000000000000000000" pitchFamily="2" charset="2"/>
                        <a:buChar char="§"/>
                      </a:pPr>
                      <a:r>
                        <a:rPr lang="en-US" sz="1300" dirty="0">
                          <a:solidFill>
                            <a:srgbClr val="1D4094"/>
                          </a:solidFill>
                        </a:rPr>
                        <a:t>Volunteer at and attend local housing and community development conferences </a:t>
                      </a:r>
                    </a:p>
                    <a:p>
                      <a:pPr marL="285750" indent="-285750">
                        <a:buFont typeface="Wingdings" panose="05000000000000000000" pitchFamily="2" charset="2"/>
                        <a:buChar char="§"/>
                      </a:pPr>
                      <a:r>
                        <a:rPr lang="en-US" sz="1300" dirty="0">
                          <a:solidFill>
                            <a:srgbClr val="1D4094"/>
                          </a:solidFill>
                        </a:rPr>
                        <a:t>Deliver homebuyer education seminars and financial empowerment sessions though L.I.F.E Programs</a:t>
                      </a:r>
                    </a:p>
                  </a:txBody>
                  <a:tcPr marL="121920" marR="121920" marT="60960" marB="60960"/>
                </a:tc>
                <a:extLst>
                  <a:ext uri="{0D108BD9-81ED-4DB2-BD59-A6C34878D82A}">
                    <a16:rowId xmlns:a16="http://schemas.microsoft.com/office/drawing/2014/main" val="2961126300"/>
                  </a:ext>
                </a:extLst>
              </a:tr>
            </a:tbl>
          </a:graphicData>
        </a:graphic>
      </p:graphicFrame>
      <p:sp>
        <p:nvSpPr>
          <p:cNvPr id="7" name="TextBox 6">
            <a:extLst>
              <a:ext uri="{FF2B5EF4-FFF2-40B4-BE49-F238E27FC236}">
                <a16:creationId xmlns:a16="http://schemas.microsoft.com/office/drawing/2014/main" id="{C68AA887-1B33-4559-ADF6-5AB60148BCAF}"/>
              </a:ext>
            </a:extLst>
          </p:cNvPr>
          <p:cNvSpPr txBox="1"/>
          <p:nvPr/>
        </p:nvSpPr>
        <p:spPr>
          <a:xfrm>
            <a:off x="0" y="190493"/>
            <a:ext cx="11451167" cy="625877"/>
          </a:xfrm>
          <a:prstGeom prst="rect">
            <a:avLst/>
          </a:prstGeom>
          <a:noFill/>
        </p:spPr>
        <p:txBody>
          <a:bodyPr wrap="square" rtlCol="0">
            <a:spAutoFit/>
          </a:bodyPr>
          <a:lstStyle/>
          <a:p>
            <a:r>
              <a:rPr lang="en-US" sz="1600" b="1" dirty="0">
                <a:solidFill>
                  <a:schemeClr val="bg1"/>
                </a:solidFill>
              </a:rPr>
              <a:t>Bringing affordable solutions, resources and tools into the community to support homeownership </a:t>
            </a:r>
          </a:p>
          <a:p>
            <a:endParaRPr lang="en-US" sz="1867" b="1" dirty="0">
              <a:solidFill>
                <a:srgbClr val="00AE65"/>
              </a:solidFill>
            </a:endParaRPr>
          </a:p>
        </p:txBody>
      </p:sp>
      <p:pic>
        <p:nvPicPr>
          <p:cNvPr id="6" name="Picture 5" descr="Graphical user interface, text, application&#10;&#10;Description automatically generated">
            <a:extLst>
              <a:ext uri="{FF2B5EF4-FFF2-40B4-BE49-F238E27FC236}">
                <a16:creationId xmlns:a16="http://schemas.microsoft.com/office/drawing/2014/main" id="{3EC5CCA6-55AA-4ECB-A856-197A9D00C5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715" t="24552" r="63857" b="21733"/>
          <a:stretch/>
        </p:blipFill>
        <p:spPr bwMode="auto">
          <a:xfrm>
            <a:off x="10451846" y="5310666"/>
            <a:ext cx="1225802" cy="1447602"/>
          </a:xfrm>
          <a:prstGeom prst="rect">
            <a:avLst/>
          </a:prstGeom>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4523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386" y="161037"/>
            <a:ext cx="10921829" cy="560773"/>
          </a:xfrm>
          <a:prstGeom prst="rect">
            <a:avLst/>
          </a:prstGeom>
        </p:spPr>
        <p:txBody>
          <a:bodyPr vert="horz" wrap="square" lIns="0" tIns="108373" rIns="0" bIns="0" rtlCol="0">
            <a:spAutoFit/>
          </a:bodyPr>
          <a:lstStyle/>
          <a:p>
            <a:pPr marL="434329">
              <a:spcBef>
                <a:spcPts val="127"/>
              </a:spcBef>
            </a:pPr>
            <a:r>
              <a:rPr sz="2933" dirty="0"/>
              <a:t>Community</a:t>
            </a:r>
            <a:r>
              <a:rPr sz="2933" spc="-100" dirty="0"/>
              <a:t> </a:t>
            </a:r>
            <a:r>
              <a:rPr sz="2933" dirty="0"/>
              <a:t>Development</a:t>
            </a:r>
            <a:r>
              <a:rPr sz="2933" spc="-60" dirty="0"/>
              <a:t> </a:t>
            </a:r>
            <a:r>
              <a:rPr sz="2933" dirty="0"/>
              <a:t>Banking</a:t>
            </a:r>
            <a:r>
              <a:rPr sz="2933" spc="-73" dirty="0"/>
              <a:t> </a:t>
            </a:r>
            <a:r>
              <a:rPr sz="2933" dirty="0"/>
              <a:t>Group</a:t>
            </a:r>
          </a:p>
        </p:txBody>
      </p:sp>
      <p:sp>
        <p:nvSpPr>
          <p:cNvPr id="3" name="object 3"/>
          <p:cNvSpPr txBox="1"/>
          <p:nvPr/>
        </p:nvSpPr>
        <p:spPr>
          <a:xfrm>
            <a:off x="675165" y="2331211"/>
            <a:ext cx="5267960" cy="2980645"/>
          </a:xfrm>
          <a:prstGeom prst="rect">
            <a:avLst/>
          </a:prstGeom>
        </p:spPr>
        <p:txBody>
          <a:bodyPr vert="horz" wrap="square" lIns="0" tIns="16087" rIns="0" bIns="0" rtlCol="0">
            <a:spAutoFit/>
          </a:bodyPr>
          <a:lstStyle/>
          <a:p>
            <a:pPr marL="16933" marR="6773">
              <a:spcBef>
                <a:spcPts val="127"/>
              </a:spcBef>
            </a:pPr>
            <a:r>
              <a:rPr sz="2133" b="1" dirty="0">
                <a:solidFill>
                  <a:srgbClr val="001F5B"/>
                </a:solidFill>
                <a:latin typeface="Arial"/>
                <a:cs typeface="Arial"/>
              </a:rPr>
              <a:t>We</a:t>
            </a:r>
            <a:r>
              <a:rPr sz="2133" b="1" spc="-113" dirty="0">
                <a:solidFill>
                  <a:srgbClr val="001F5B"/>
                </a:solidFill>
                <a:latin typeface="Arial"/>
                <a:cs typeface="Arial"/>
              </a:rPr>
              <a:t> </a:t>
            </a:r>
            <a:r>
              <a:rPr sz="2133" b="1" dirty="0">
                <a:solidFill>
                  <a:srgbClr val="001F5B"/>
                </a:solidFill>
                <a:latin typeface="Arial"/>
                <a:cs typeface="Arial"/>
              </a:rPr>
              <a:t>provide</a:t>
            </a:r>
            <a:r>
              <a:rPr sz="2133" b="1" spc="-40" dirty="0">
                <a:solidFill>
                  <a:srgbClr val="001F5B"/>
                </a:solidFill>
                <a:latin typeface="Arial"/>
                <a:cs typeface="Arial"/>
              </a:rPr>
              <a:t> </a:t>
            </a:r>
            <a:r>
              <a:rPr sz="2133" b="1" dirty="0">
                <a:solidFill>
                  <a:srgbClr val="001F5B"/>
                </a:solidFill>
                <a:latin typeface="Arial"/>
                <a:cs typeface="Arial"/>
              </a:rPr>
              <a:t>flexible,</a:t>
            </a:r>
            <a:r>
              <a:rPr sz="2133" b="1" spc="-73" dirty="0">
                <a:solidFill>
                  <a:srgbClr val="001F5B"/>
                </a:solidFill>
                <a:latin typeface="Arial"/>
                <a:cs typeface="Arial"/>
              </a:rPr>
              <a:t> </a:t>
            </a:r>
            <a:r>
              <a:rPr sz="2133" b="1" dirty="0">
                <a:solidFill>
                  <a:srgbClr val="001F5B"/>
                </a:solidFill>
                <a:latin typeface="Arial"/>
                <a:cs typeface="Arial"/>
              </a:rPr>
              <a:t>innovative</a:t>
            </a:r>
            <a:r>
              <a:rPr sz="2133" b="1" spc="-47" dirty="0">
                <a:solidFill>
                  <a:srgbClr val="001F5B"/>
                </a:solidFill>
                <a:latin typeface="Arial"/>
                <a:cs typeface="Arial"/>
              </a:rPr>
              <a:t> </a:t>
            </a:r>
            <a:r>
              <a:rPr sz="2133" b="1" spc="-13" dirty="0">
                <a:solidFill>
                  <a:srgbClr val="001F5B"/>
                </a:solidFill>
                <a:latin typeface="Arial"/>
                <a:cs typeface="Arial"/>
              </a:rPr>
              <a:t>solutions </a:t>
            </a:r>
            <a:r>
              <a:rPr sz="2133" b="1" dirty="0">
                <a:solidFill>
                  <a:srgbClr val="001F5B"/>
                </a:solidFill>
                <a:latin typeface="Arial"/>
                <a:cs typeface="Arial"/>
              </a:rPr>
              <a:t>to</a:t>
            </a:r>
            <a:r>
              <a:rPr sz="2133" b="1" spc="-67" dirty="0">
                <a:solidFill>
                  <a:srgbClr val="001F5B"/>
                </a:solidFill>
                <a:latin typeface="Arial"/>
                <a:cs typeface="Arial"/>
              </a:rPr>
              <a:t> </a:t>
            </a:r>
            <a:r>
              <a:rPr sz="2133" b="1" dirty="0">
                <a:solidFill>
                  <a:srgbClr val="001F5B"/>
                </a:solidFill>
                <a:latin typeface="Arial"/>
                <a:cs typeface="Arial"/>
              </a:rPr>
              <a:t>finance</a:t>
            </a:r>
            <a:r>
              <a:rPr sz="2133" b="1" spc="-60" dirty="0">
                <a:solidFill>
                  <a:srgbClr val="001F5B"/>
                </a:solidFill>
                <a:latin typeface="Arial"/>
                <a:cs typeface="Arial"/>
              </a:rPr>
              <a:t> </a:t>
            </a:r>
            <a:r>
              <a:rPr sz="2133" b="1" dirty="0">
                <a:solidFill>
                  <a:srgbClr val="001F5B"/>
                </a:solidFill>
                <a:latin typeface="Arial"/>
                <a:cs typeface="Arial"/>
              </a:rPr>
              <a:t>the</a:t>
            </a:r>
            <a:r>
              <a:rPr sz="2133" b="1" spc="-73" dirty="0">
                <a:solidFill>
                  <a:srgbClr val="001F5B"/>
                </a:solidFill>
                <a:latin typeface="Arial"/>
                <a:cs typeface="Arial"/>
              </a:rPr>
              <a:t> </a:t>
            </a:r>
            <a:r>
              <a:rPr sz="2133" b="1" dirty="0">
                <a:solidFill>
                  <a:srgbClr val="001F5B"/>
                </a:solidFill>
                <a:latin typeface="Arial"/>
                <a:cs typeface="Arial"/>
              </a:rPr>
              <a:t>development</a:t>
            </a:r>
            <a:r>
              <a:rPr sz="2133" b="1" spc="-7" dirty="0">
                <a:solidFill>
                  <a:srgbClr val="001F5B"/>
                </a:solidFill>
                <a:latin typeface="Arial"/>
                <a:cs typeface="Arial"/>
              </a:rPr>
              <a:t> </a:t>
            </a:r>
            <a:r>
              <a:rPr sz="2133" b="1" dirty="0">
                <a:solidFill>
                  <a:srgbClr val="001F5B"/>
                </a:solidFill>
                <a:latin typeface="Arial"/>
                <a:cs typeface="Arial"/>
              </a:rPr>
              <a:t>of</a:t>
            </a:r>
            <a:r>
              <a:rPr sz="2133" b="1" spc="-80" dirty="0">
                <a:solidFill>
                  <a:srgbClr val="001F5B"/>
                </a:solidFill>
                <a:latin typeface="Arial"/>
                <a:cs typeface="Arial"/>
              </a:rPr>
              <a:t> </a:t>
            </a:r>
            <a:r>
              <a:rPr sz="2133" b="1" spc="-13" dirty="0">
                <a:solidFill>
                  <a:srgbClr val="001F5B"/>
                </a:solidFill>
                <a:latin typeface="Arial"/>
                <a:cs typeface="Arial"/>
              </a:rPr>
              <a:t>impactful </a:t>
            </a:r>
            <a:r>
              <a:rPr sz="2133" b="1" dirty="0">
                <a:solidFill>
                  <a:srgbClr val="001F5B"/>
                </a:solidFill>
                <a:latin typeface="Arial"/>
                <a:cs typeface="Arial"/>
              </a:rPr>
              <a:t>projects</a:t>
            </a:r>
            <a:r>
              <a:rPr sz="2133" b="1" spc="-47" dirty="0">
                <a:solidFill>
                  <a:srgbClr val="001F5B"/>
                </a:solidFill>
                <a:latin typeface="Arial"/>
                <a:cs typeface="Arial"/>
              </a:rPr>
              <a:t> </a:t>
            </a:r>
            <a:r>
              <a:rPr sz="2133" b="1" dirty="0">
                <a:solidFill>
                  <a:srgbClr val="001F5B"/>
                </a:solidFill>
                <a:latin typeface="Arial"/>
                <a:cs typeface="Arial"/>
              </a:rPr>
              <a:t>and</a:t>
            </a:r>
            <a:r>
              <a:rPr sz="2133" b="1" spc="-73" dirty="0">
                <a:solidFill>
                  <a:srgbClr val="001F5B"/>
                </a:solidFill>
                <a:latin typeface="Arial"/>
                <a:cs typeface="Arial"/>
              </a:rPr>
              <a:t> </a:t>
            </a:r>
            <a:r>
              <a:rPr sz="2133" b="1" spc="-13" dirty="0">
                <a:solidFill>
                  <a:srgbClr val="001F5B"/>
                </a:solidFill>
                <a:latin typeface="Arial"/>
                <a:cs typeface="Arial"/>
              </a:rPr>
              <a:t>organizations.</a:t>
            </a:r>
            <a:endParaRPr sz="2133" dirty="0">
              <a:latin typeface="Arial"/>
              <a:cs typeface="Arial"/>
            </a:endParaRPr>
          </a:p>
          <a:p>
            <a:pPr>
              <a:spcBef>
                <a:spcPts val="33"/>
              </a:spcBef>
            </a:pPr>
            <a:endParaRPr sz="2200" dirty="0">
              <a:latin typeface="Arial"/>
              <a:cs typeface="Arial"/>
            </a:endParaRPr>
          </a:p>
          <a:p>
            <a:pPr marL="16933" marR="285320"/>
            <a:r>
              <a:rPr sz="2133" dirty="0">
                <a:solidFill>
                  <a:srgbClr val="001F5B"/>
                </a:solidFill>
                <a:latin typeface="Arial"/>
                <a:cs typeface="Arial"/>
              </a:rPr>
              <a:t>This</a:t>
            </a:r>
            <a:r>
              <a:rPr sz="2133" spc="-53" dirty="0">
                <a:solidFill>
                  <a:srgbClr val="001F5B"/>
                </a:solidFill>
                <a:latin typeface="Arial"/>
                <a:cs typeface="Arial"/>
              </a:rPr>
              <a:t> </a:t>
            </a:r>
            <a:r>
              <a:rPr sz="2133" dirty="0">
                <a:solidFill>
                  <a:srgbClr val="001F5B"/>
                </a:solidFill>
                <a:latin typeface="Arial"/>
                <a:cs typeface="Arial"/>
              </a:rPr>
              <a:t>creates</a:t>
            </a:r>
            <a:r>
              <a:rPr sz="2133" spc="-40" dirty="0">
                <a:solidFill>
                  <a:srgbClr val="001F5B"/>
                </a:solidFill>
                <a:latin typeface="Arial"/>
                <a:cs typeface="Arial"/>
              </a:rPr>
              <a:t> </a:t>
            </a:r>
            <a:r>
              <a:rPr sz="2133" spc="-27" dirty="0">
                <a:solidFill>
                  <a:srgbClr val="001F5B"/>
                </a:solidFill>
                <a:latin typeface="Arial"/>
                <a:cs typeface="Arial"/>
              </a:rPr>
              <a:t>healthy, </a:t>
            </a:r>
            <a:r>
              <a:rPr sz="2133" spc="-13" dirty="0">
                <a:solidFill>
                  <a:srgbClr val="001F5B"/>
                </a:solidFill>
                <a:latin typeface="Arial"/>
                <a:cs typeface="Arial"/>
              </a:rPr>
              <a:t>sustainable communities</a:t>
            </a:r>
            <a:r>
              <a:rPr sz="2133" spc="-93" dirty="0">
                <a:solidFill>
                  <a:srgbClr val="001F5B"/>
                </a:solidFill>
                <a:latin typeface="Arial"/>
                <a:cs typeface="Arial"/>
              </a:rPr>
              <a:t> </a:t>
            </a:r>
            <a:r>
              <a:rPr sz="2133" dirty="0">
                <a:solidFill>
                  <a:srgbClr val="001F5B"/>
                </a:solidFill>
                <a:latin typeface="Arial"/>
                <a:cs typeface="Arial"/>
              </a:rPr>
              <a:t>through</a:t>
            </a:r>
            <a:r>
              <a:rPr sz="2133" spc="-53" dirty="0">
                <a:solidFill>
                  <a:srgbClr val="001F5B"/>
                </a:solidFill>
                <a:latin typeface="Arial"/>
                <a:cs typeface="Arial"/>
              </a:rPr>
              <a:t> </a:t>
            </a:r>
            <a:r>
              <a:rPr sz="2133" b="1" dirty="0">
                <a:solidFill>
                  <a:srgbClr val="001F5B"/>
                </a:solidFill>
                <a:latin typeface="Arial"/>
                <a:cs typeface="Arial"/>
              </a:rPr>
              <a:t>housing</a:t>
            </a:r>
            <a:r>
              <a:rPr sz="2133" dirty="0">
                <a:solidFill>
                  <a:srgbClr val="001F5B"/>
                </a:solidFill>
                <a:latin typeface="Arial"/>
                <a:cs typeface="Arial"/>
              </a:rPr>
              <a:t>,</a:t>
            </a:r>
            <a:r>
              <a:rPr sz="2133" spc="-40" dirty="0">
                <a:solidFill>
                  <a:srgbClr val="001F5B"/>
                </a:solidFill>
                <a:latin typeface="Arial"/>
                <a:cs typeface="Arial"/>
              </a:rPr>
              <a:t> </a:t>
            </a:r>
            <a:r>
              <a:rPr sz="2133" b="1" spc="-13" dirty="0">
                <a:solidFill>
                  <a:srgbClr val="001F5B"/>
                </a:solidFill>
                <a:latin typeface="Arial"/>
                <a:cs typeface="Arial"/>
              </a:rPr>
              <a:t>essential </a:t>
            </a:r>
            <a:r>
              <a:rPr sz="2133" b="1" dirty="0">
                <a:solidFill>
                  <a:srgbClr val="001F5B"/>
                </a:solidFill>
                <a:latin typeface="Arial"/>
                <a:cs typeface="Arial"/>
              </a:rPr>
              <a:t>services</a:t>
            </a:r>
            <a:r>
              <a:rPr sz="2133" b="1" spc="-73" dirty="0">
                <a:solidFill>
                  <a:srgbClr val="001F5B"/>
                </a:solidFill>
                <a:latin typeface="Arial"/>
                <a:cs typeface="Arial"/>
              </a:rPr>
              <a:t> </a:t>
            </a:r>
            <a:r>
              <a:rPr sz="2133" dirty="0">
                <a:solidFill>
                  <a:srgbClr val="001F5B"/>
                </a:solidFill>
                <a:latin typeface="Arial"/>
                <a:cs typeface="Arial"/>
              </a:rPr>
              <a:t>and</a:t>
            </a:r>
            <a:r>
              <a:rPr sz="2133" spc="-113" dirty="0">
                <a:solidFill>
                  <a:srgbClr val="001F5B"/>
                </a:solidFill>
                <a:latin typeface="Arial"/>
                <a:cs typeface="Arial"/>
              </a:rPr>
              <a:t> </a:t>
            </a:r>
            <a:r>
              <a:rPr sz="2133" b="1" dirty="0">
                <a:solidFill>
                  <a:srgbClr val="001F5B"/>
                </a:solidFill>
                <a:latin typeface="Arial"/>
                <a:cs typeface="Arial"/>
              </a:rPr>
              <a:t>economic</a:t>
            </a:r>
            <a:r>
              <a:rPr sz="2133" b="1" spc="-87" dirty="0">
                <a:solidFill>
                  <a:srgbClr val="001F5B"/>
                </a:solidFill>
                <a:latin typeface="Arial"/>
                <a:cs typeface="Arial"/>
              </a:rPr>
              <a:t> </a:t>
            </a:r>
            <a:r>
              <a:rPr sz="2133" b="1" dirty="0">
                <a:solidFill>
                  <a:srgbClr val="001F5B"/>
                </a:solidFill>
                <a:latin typeface="Arial"/>
                <a:cs typeface="Arial"/>
              </a:rPr>
              <a:t>opportunity</a:t>
            </a:r>
            <a:r>
              <a:rPr sz="2133" b="1" spc="-73" dirty="0">
                <a:solidFill>
                  <a:srgbClr val="001F5B"/>
                </a:solidFill>
                <a:latin typeface="Arial"/>
                <a:cs typeface="Arial"/>
              </a:rPr>
              <a:t> </a:t>
            </a:r>
            <a:r>
              <a:rPr sz="2133" spc="-33" dirty="0">
                <a:solidFill>
                  <a:srgbClr val="001F5B"/>
                </a:solidFill>
                <a:latin typeface="Arial"/>
                <a:cs typeface="Arial"/>
              </a:rPr>
              <a:t>for </a:t>
            </a:r>
            <a:r>
              <a:rPr sz="2133" spc="-13" dirty="0">
                <a:solidFill>
                  <a:srgbClr val="001F5B"/>
                </a:solidFill>
                <a:latin typeface="Arial"/>
                <a:cs typeface="Arial"/>
              </a:rPr>
              <a:t>underserved</a:t>
            </a:r>
            <a:r>
              <a:rPr sz="2133" spc="-87" dirty="0">
                <a:solidFill>
                  <a:srgbClr val="001F5B"/>
                </a:solidFill>
                <a:latin typeface="Arial"/>
                <a:cs typeface="Arial"/>
              </a:rPr>
              <a:t> </a:t>
            </a:r>
            <a:r>
              <a:rPr sz="2133" dirty="0">
                <a:solidFill>
                  <a:srgbClr val="001F5B"/>
                </a:solidFill>
                <a:latin typeface="Arial"/>
                <a:cs typeface="Arial"/>
              </a:rPr>
              <a:t>communities</a:t>
            </a:r>
            <a:r>
              <a:rPr sz="2133" spc="-87" dirty="0">
                <a:solidFill>
                  <a:srgbClr val="001F5B"/>
                </a:solidFill>
                <a:latin typeface="Arial"/>
                <a:cs typeface="Arial"/>
              </a:rPr>
              <a:t> </a:t>
            </a:r>
            <a:r>
              <a:rPr sz="2133" dirty="0">
                <a:solidFill>
                  <a:srgbClr val="001F5B"/>
                </a:solidFill>
                <a:latin typeface="Arial"/>
                <a:cs typeface="Arial"/>
              </a:rPr>
              <a:t>throughout</a:t>
            </a:r>
            <a:r>
              <a:rPr sz="2133" spc="-73" dirty="0">
                <a:solidFill>
                  <a:srgbClr val="001F5B"/>
                </a:solidFill>
                <a:latin typeface="Arial"/>
                <a:cs typeface="Arial"/>
              </a:rPr>
              <a:t> </a:t>
            </a:r>
            <a:r>
              <a:rPr sz="2133" spc="-33" dirty="0">
                <a:solidFill>
                  <a:srgbClr val="001F5B"/>
                </a:solidFill>
                <a:latin typeface="Arial"/>
                <a:cs typeface="Arial"/>
              </a:rPr>
              <a:t>the </a:t>
            </a:r>
            <a:r>
              <a:rPr sz="2133" dirty="0">
                <a:solidFill>
                  <a:srgbClr val="001F5B"/>
                </a:solidFill>
                <a:latin typeface="Arial"/>
                <a:cs typeface="Arial"/>
              </a:rPr>
              <a:t>Fifth</a:t>
            </a:r>
            <a:r>
              <a:rPr sz="2133" spc="-73" dirty="0">
                <a:solidFill>
                  <a:srgbClr val="001F5B"/>
                </a:solidFill>
                <a:latin typeface="Arial"/>
                <a:cs typeface="Arial"/>
              </a:rPr>
              <a:t> </a:t>
            </a:r>
            <a:r>
              <a:rPr sz="2133" dirty="0">
                <a:solidFill>
                  <a:srgbClr val="001F5B"/>
                </a:solidFill>
                <a:latin typeface="Arial"/>
                <a:cs typeface="Arial"/>
              </a:rPr>
              <a:t>Third</a:t>
            </a:r>
            <a:r>
              <a:rPr sz="2133" spc="-33" dirty="0">
                <a:solidFill>
                  <a:srgbClr val="001F5B"/>
                </a:solidFill>
                <a:latin typeface="Arial"/>
                <a:cs typeface="Arial"/>
              </a:rPr>
              <a:t> </a:t>
            </a:r>
            <a:r>
              <a:rPr sz="2133" spc="-13" dirty="0">
                <a:solidFill>
                  <a:srgbClr val="001F5B"/>
                </a:solidFill>
                <a:latin typeface="Arial"/>
                <a:cs typeface="Arial"/>
              </a:rPr>
              <a:t>footprint.</a:t>
            </a:r>
            <a:endParaRPr sz="2133" dirty="0">
              <a:latin typeface="Arial"/>
              <a:cs typeface="Arial"/>
            </a:endParaRPr>
          </a:p>
        </p:txBody>
      </p:sp>
      <p:grpSp>
        <p:nvGrpSpPr>
          <p:cNvPr id="4" name="object 4"/>
          <p:cNvGrpSpPr/>
          <p:nvPr/>
        </p:nvGrpSpPr>
        <p:grpSpPr>
          <a:xfrm>
            <a:off x="264075" y="1269916"/>
            <a:ext cx="11103187" cy="5195993"/>
            <a:chOff x="198056" y="952436"/>
            <a:chExt cx="8327390" cy="3896995"/>
          </a:xfrm>
        </p:grpSpPr>
        <p:sp>
          <p:nvSpPr>
            <p:cNvPr id="5" name="object 5"/>
            <p:cNvSpPr/>
            <p:nvPr/>
          </p:nvSpPr>
          <p:spPr>
            <a:xfrm>
              <a:off x="4732782" y="957834"/>
              <a:ext cx="3787140" cy="3886200"/>
            </a:xfrm>
            <a:custGeom>
              <a:avLst/>
              <a:gdLst/>
              <a:ahLst/>
              <a:cxnLst/>
              <a:rect l="l" t="t" r="r" b="b"/>
              <a:pathLst>
                <a:path w="3787140" h="3886200">
                  <a:moveTo>
                    <a:pt x="2800858" y="0"/>
                  </a:moveTo>
                  <a:lnTo>
                    <a:pt x="0" y="0"/>
                  </a:lnTo>
                  <a:lnTo>
                    <a:pt x="0" y="2899917"/>
                  </a:lnTo>
                  <a:lnTo>
                    <a:pt x="1137" y="2947705"/>
                  </a:lnTo>
                  <a:lnTo>
                    <a:pt x="4514" y="2994906"/>
                  </a:lnTo>
                  <a:lnTo>
                    <a:pt x="10081" y="3041468"/>
                  </a:lnTo>
                  <a:lnTo>
                    <a:pt x="17784" y="3087340"/>
                  </a:lnTo>
                  <a:lnTo>
                    <a:pt x="27572" y="3132469"/>
                  </a:lnTo>
                  <a:lnTo>
                    <a:pt x="39394" y="3176804"/>
                  </a:lnTo>
                  <a:lnTo>
                    <a:pt x="53198" y="3220294"/>
                  </a:lnTo>
                  <a:lnTo>
                    <a:pt x="68932" y="3262887"/>
                  </a:lnTo>
                  <a:lnTo>
                    <a:pt x="86545" y="3304532"/>
                  </a:lnTo>
                  <a:lnTo>
                    <a:pt x="105985" y="3345175"/>
                  </a:lnTo>
                  <a:lnTo>
                    <a:pt x="127200" y="3384767"/>
                  </a:lnTo>
                  <a:lnTo>
                    <a:pt x="150138" y="3423255"/>
                  </a:lnTo>
                  <a:lnTo>
                    <a:pt x="174749" y="3460588"/>
                  </a:lnTo>
                  <a:lnTo>
                    <a:pt x="200980" y="3496714"/>
                  </a:lnTo>
                  <a:lnTo>
                    <a:pt x="228779" y="3531580"/>
                  </a:lnTo>
                  <a:lnTo>
                    <a:pt x="258095" y="3565137"/>
                  </a:lnTo>
                  <a:lnTo>
                    <a:pt x="288877" y="3597332"/>
                  </a:lnTo>
                  <a:lnTo>
                    <a:pt x="321072" y="3628113"/>
                  </a:lnTo>
                  <a:lnTo>
                    <a:pt x="354629" y="3657428"/>
                  </a:lnTo>
                  <a:lnTo>
                    <a:pt x="389496" y="3685227"/>
                  </a:lnTo>
                  <a:lnTo>
                    <a:pt x="425622" y="3711457"/>
                  </a:lnTo>
                  <a:lnTo>
                    <a:pt x="462955" y="3736067"/>
                  </a:lnTo>
                  <a:lnTo>
                    <a:pt x="501443" y="3759004"/>
                  </a:lnTo>
                  <a:lnTo>
                    <a:pt x="541035" y="3780219"/>
                  </a:lnTo>
                  <a:lnTo>
                    <a:pt x="581678" y="3799658"/>
                  </a:lnTo>
                  <a:lnTo>
                    <a:pt x="623322" y="3817270"/>
                  </a:lnTo>
                  <a:lnTo>
                    <a:pt x="665914" y="3833003"/>
                  </a:lnTo>
                  <a:lnTo>
                    <a:pt x="709404" y="3846807"/>
                  </a:lnTo>
                  <a:lnTo>
                    <a:pt x="753738" y="3858628"/>
                  </a:lnTo>
                  <a:lnTo>
                    <a:pt x="798866" y="3868416"/>
                  </a:lnTo>
                  <a:lnTo>
                    <a:pt x="844737" y="3876119"/>
                  </a:lnTo>
                  <a:lnTo>
                    <a:pt x="891297" y="3881685"/>
                  </a:lnTo>
                  <a:lnTo>
                    <a:pt x="938496" y="3885062"/>
                  </a:lnTo>
                  <a:lnTo>
                    <a:pt x="986281" y="3886200"/>
                  </a:lnTo>
                  <a:lnTo>
                    <a:pt x="3787140" y="3886200"/>
                  </a:lnTo>
                  <a:lnTo>
                    <a:pt x="3787140" y="986282"/>
                  </a:lnTo>
                  <a:lnTo>
                    <a:pt x="3786002" y="938496"/>
                  </a:lnTo>
                  <a:lnTo>
                    <a:pt x="3782625" y="891297"/>
                  </a:lnTo>
                  <a:lnTo>
                    <a:pt x="3777058" y="844737"/>
                  </a:lnTo>
                  <a:lnTo>
                    <a:pt x="3769355" y="798866"/>
                  </a:lnTo>
                  <a:lnTo>
                    <a:pt x="3759567" y="753738"/>
                  </a:lnTo>
                  <a:lnTo>
                    <a:pt x="3747745" y="709404"/>
                  </a:lnTo>
                  <a:lnTo>
                    <a:pt x="3733941" y="665914"/>
                  </a:lnTo>
                  <a:lnTo>
                    <a:pt x="3718207" y="623322"/>
                  </a:lnTo>
                  <a:lnTo>
                    <a:pt x="3700594" y="581678"/>
                  </a:lnTo>
                  <a:lnTo>
                    <a:pt x="3681154" y="541035"/>
                  </a:lnTo>
                  <a:lnTo>
                    <a:pt x="3659939" y="501443"/>
                  </a:lnTo>
                  <a:lnTo>
                    <a:pt x="3637001" y="462955"/>
                  </a:lnTo>
                  <a:lnTo>
                    <a:pt x="3612390" y="425622"/>
                  </a:lnTo>
                  <a:lnTo>
                    <a:pt x="3586159" y="389496"/>
                  </a:lnTo>
                  <a:lnTo>
                    <a:pt x="3558360" y="354629"/>
                  </a:lnTo>
                  <a:lnTo>
                    <a:pt x="3529044" y="321072"/>
                  </a:lnTo>
                  <a:lnTo>
                    <a:pt x="3498262" y="288877"/>
                  </a:lnTo>
                  <a:lnTo>
                    <a:pt x="3466067" y="258095"/>
                  </a:lnTo>
                  <a:lnTo>
                    <a:pt x="3432510" y="228779"/>
                  </a:lnTo>
                  <a:lnTo>
                    <a:pt x="3397643" y="200980"/>
                  </a:lnTo>
                  <a:lnTo>
                    <a:pt x="3361517" y="174749"/>
                  </a:lnTo>
                  <a:lnTo>
                    <a:pt x="3324184" y="150138"/>
                  </a:lnTo>
                  <a:lnTo>
                    <a:pt x="3285696" y="127200"/>
                  </a:lnTo>
                  <a:lnTo>
                    <a:pt x="3246104" y="105985"/>
                  </a:lnTo>
                  <a:lnTo>
                    <a:pt x="3205461" y="86545"/>
                  </a:lnTo>
                  <a:lnTo>
                    <a:pt x="3163817" y="68932"/>
                  </a:lnTo>
                  <a:lnTo>
                    <a:pt x="3121225" y="53198"/>
                  </a:lnTo>
                  <a:lnTo>
                    <a:pt x="3077735" y="39394"/>
                  </a:lnTo>
                  <a:lnTo>
                    <a:pt x="3033401" y="27572"/>
                  </a:lnTo>
                  <a:lnTo>
                    <a:pt x="2988273" y="17784"/>
                  </a:lnTo>
                  <a:lnTo>
                    <a:pt x="2942402" y="10081"/>
                  </a:lnTo>
                  <a:lnTo>
                    <a:pt x="2895842" y="4514"/>
                  </a:lnTo>
                  <a:lnTo>
                    <a:pt x="2848643" y="1137"/>
                  </a:lnTo>
                  <a:lnTo>
                    <a:pt x="2800858" y="0"/>
                  </a:lnTo>
                  <a:close/>
                </a:path>
              </a:pathLst>
            </a:custGeom>
            <a:solidFill>
              <a:srgbClr val="001F5B"/>
            </a:solidFill>
          </p:spPr>
          <p:txBody>
            <a:bodyPr wrap="square" lIns="0" tIns="0" rIns="0" bIns="0" rtlCol="0"/>
            <a:lstStyle/>
            <a:p>
              <a:endParaRPr sz="2400" dirty="0"/>
            </a:p>
          </p:txBody>
        </p:sp>
        <p:sp>
          <p:nvSpPr>
            <p:cNvPr id="6" name="object 6"/>
            <p:cNvSpPr/>
            <p:nvPr/>
          </p:nvSpPr>
          <p:spPr>
            <a:xfrm>
              <a:off x="4732782" y="957834"/>
              <a:ext cx="3787140" cy="3886200"/>
            </a:xfrm>
            <a:custGeom>
              <a:avLst/>
              <a:gdLst/>
              <a:ahLst/>
              <a:cxnLst/>
              <a:rect l="l" t="t" r="r" b="b"/>
              <a:pathLst>
                <a:path w="3787140" h="3886200">
                  <a:moveTo>
                    <a:pt x="986281" y="3886200"/>
                  </a:moveTo>
                  <a:lnTo>
                    <a:pt x="3787140" y="3886200"/>
                  </a:lnTo>
                  <a:lnTo>
                    <a:pt x="3787140" y="986282"/>
                  </a:lnTo>
                  <a:lnTo>
                    <a:pt x="3786002" y="938496"/>
                  </a:lnTo>
                  <a:lnTo>
                    <a:pt x="3782625" y="891297"/>
                  </a:lnTo>
                  <a:lnTo>
                    <a:pt x="3777058" y="844737"/>
                  </a:lnTo>
                  <a:lnTo>
                    <a:pt x="3769355" y="798866"/>
                  </a:lnTo>
                  <a:lnTo>
                    <a:pt x="3759567" y="753738"/>
                  </a:lnTo>
                  <a:lnTo>
                    <a:pt x="3747745" y="709404"/>
                  </a:lnTo>
                  <a:lnTo>
                    <a:pt x="3733941" y="665914"/>
                  </a:lnTo>
                  <a:lnTo>
                    <a:pt x="3718207" y="623322"/>
                  </a:lnTo>
                  <a:lnTo>
                    <a:pt x="3700594" y="581678"/>
                  </a:lnTo>
                  <a:lnTo>
                    <a:pt x="3681154" y="541035"/>
                  </a:lnTo>
                  <a:lnTo>
                    <a:pt x="3659939" y="501443"/>
                  </a:lnTo>
                  <a:lnTo>
                    <a:pt x="3637001" y="462955"/>
                  </a:lnTo>
                  <a:lnTo>
                    <a:pt x="3612390" y="425622"/>
                  </a:lnTo>
                  <a:lnTo>
                    <a:pt x="3586159" y="389496"/>
                  </a:lnTo>
                  <a:lnTo>
                    <a:pt x="3558360" y="354629"/>
                  </a:lnTo>
                  <a:lnTo>
                    <a:pt x="3529044" y="321072"/>
                  </a:lnTo>
                  <a:lnTo>
                    <a:pt x="3498262" y="288877"/>
                  </a:lnTo>
                  <a:lnTo>
                    <a:pt x="3466067" y="258095"/>
                  </a:lnTo>
                  <a:lnTo>
                    <a:pt x="3432510" y="228779"/>
                  </a:lnTo>
                  <a:lnTo>
                    <a:pt x="3397643" y="200980"/>
                  </a:lnTo>
                  <a:lnTo>
                    <a:pt x="3361517" y="174749"/>
                  </a:lnTo>
                  <a:lnTo>
                    <a:pt x="3324184" y="150138"/>
                  </a:lnTo>
                  <a:lnTo>
                    <a:pt x="3285696" y="127200"/>
                  </a:lnTo>
                  <a:lnTo>
                    <a:pt x="3246104" y="105985"/>
                  </a:lnTo>
                  <a:lnTo>
                    <a:pt x="3205461" y="86545"/>
                  </a:lnTo>
                  <a:lnTo>
                    <a:pt x="3163817" y="68932"/>
                  </a:lnTo>
                  <a:lnTo>
                    <a:pt x="3121225" y="53198"/>
                  </a:lnTo>
                  <a:lnTo>
                    <a:pt x="3077735" y="39394"/>
                  </a:lnTo>
                  <a:lnTo>
                    <a:pt x="3033401" y="27572"/>
                  </a:lnTo>
                  <a:lnTo>
                    <a:pt x="2988273" y="17784"/>
                  </a:lnTo>
                  <a:lnTo>
                    <a:pt x="2942402" y="10081"/>
                  </a:lnTo>
                  <a:lnTo>
                    <a:pt x="2895842" y="4514"/>
                  </a:lnTo>
                  <a:lnTo>
                    <a:pt x="2848643" y="1137"/>
                  </a:lnTo>
                  <a:lnTo>
                    <a:pt x="2800858" y="0"/>
                  </a:lnTo>
                  <a:lnTo>
                    <a:pt x="0" y="0"/>
                  </a:lnTo>
                  <a:lnTo>
                    <a:pt x="0" y="2899917"/>
                  </a:lnTo>
                  <a:lnTo>
                    <a:pt x="1137" y="2947705"/>
                  </a:lnTo>
                  <a:lnTo>
                    <a:pt x="4514" y="2994906"/>
                  </a:lnTo>
                  <a:lnTo>
                    <a:pt x="10081" y="3041468"/>
                  </a:lnTo>
                  <a:lnTo>
                    <a:pt x="17784" y="3087340"/>
                  </a:lnTo>
                  <a:lnTo>
                    <a:pt x="27572" y="3132469"/>
                  </a:lnTo>
                  <a:lnTo>
                    <a:pt x="39394" y="3176804"/>
                  </a:lnTo>
                  <a:lnTo>
                    <a:pt x="53198" y="3220294"/>
                  </a:lnTo>
                  <a:lnTo>
                    <a:pt x="68932" y="3262887"/>
                  </a:lnTo>
                  <a:lnTo>
                    <a:pt x="86545" y="3304532"/>
                  </a:lnTo>
                  <a:lnTo>
                    <a:pt x="105985" y="3345175"/>
                  </a:lnTo>
                  <a:lnTo>
                    <a:pt x="127200" y="3384767"/>
                  </a:lnTo>
                  <a:lnTo>
                    <a:pt x="150138" y="3423255"/>
                  </a:lnTo>
                  <a:lnTo>
                    <a:pt x="174749" y="3460588"/>
                  </a:lnTo>
                  <a:lnTo>
                    <a:pt x="200980" y="3496714"/>
                  </a:lnTo>
                  <a:lnTo>
                    <a:pt x="228779" y="3531580"/>
                  </a:lnTo>
                  <a:lnTo>
                    <a:pt x="258095" y="3565137"/>
                  </a:lnTo>
                  <a:lnTo>
                    <a:pt x="288877" y="3597332"/>
                  </a:lnTo>
                  <a:lnTo>
                    <a:pt x="321072" y="3628113"/>
                  </a:lnTo>
                  <a:lnTo>
                    <a:pt x="354629" y="3657428"/>
                  </a:lnTo>
                  <a:lnTo>
                    <a:pt x="389496" y="3685227"/>
                  </a:lnTo>
                  <a:lnTo>
                    <a:pt x="425622" y="3711457"/>
                  </a:lnTo>
                  <a:lnTo>
                    <a:pt x="462955" y="3736067"/>
                  </a:lnTo>
                  <a:lnTo>
                    <a:pt x="501443" y="3759004"/>
                  </a:lnTo>
                  <a:lnTo>
                    <a:pt x="541035" y="3780219"/>
                  </a:lnTo>
                  <a:lnTo>
                    <a:pt x="581678" y="3799658"/>
                  </a:lnTo>
                  <a:lnTo>
                    <a:pt x="623322" y="3817270"/>
                  </a:lnTo>
                  <a:lnTo>
                    <a:pt x="665914" y="3833003"/>
                  </a:lnTo>
                  <a:lnTo>
                    <a:pt x="709404" y="3846807"/>
                  </a:lnTo>
                  <a:lnTo>
                    <a:pt x="753738" y="3858628"/>
                  </a:lnTo>
                  <a:lnTo>
                    <a:pt x="798866" y="3868416"/>
                  </a:lnTo>
                  <a:lnTo>
                    <a:pt x="844737" y="3876119"/>
                  </a:lnTo>
                  <a:lnTo>
                    <a:pt x="891297" y="3881685"/>
                  </a:lnTo>
                  <a:lnTo>
                    <a:pt x="938496" y="3885062"/>
                  </a:lnTo>
                  <a:lnTo>
                    <a:pt x="986281" y="3886200"/>
                  </a:lnTo>
                  <a:close/>
                </a:path>
              </a:pathLst>
            </a:custGeom>
            <a:ln w="10795">
              <a:solidFill>
                <a:srgbClr val="001F5B"/>
              </a:solidFill>
            </a:ln>
          </p:spPr>
          <p:txBody>
            <a:bodyPr wrap="square" lIns="0" tIns="0" rIns="0" bIns="0" rtlCol="0"/>
            <a:lstStyle/>
            <a:p>
              <a:endParaRPr sz="2400" dirty="0"/>
            </a:p>
          </p:txBody>
        </p:sp>
        <p:sp>
          <p:nvSpPr>
            <p:cNvPr id="7" name="object 7"/>
            <p:cNvSpPr/>
            <p:nvPr/>
          </p:nvSpPr>
          <p:spPr>
            <a:xfrm>
              <a:off x="203454" y="1581150"/>
              <a:ext cx="4685030" cy="2901950"/>
            </a:xfrm>
            <a:custGeom>
              <a:avLst/>
              <a:gdLst/>
              <a:ahLst/>
              <a:cxnLst/>
              <a:rect l="l" t="t" r="r" b="b"/>
              <a:pathLst>
                <a:path w="4685030" h="2901950">
                  <a:moveTo>
                    <a:pt x="755662" y="2901696"/>
                  </a:moveTo>
                  <a:lnTo>
                    <a:pt x="4684776" y="2901696"/>
                  </a:lnTo>
                  <a:lnTo>
                    <a:pt x="4684776" y="755650"/>
                  </a:lnTo>
                  <a:lnTo>
                    <a:pt x="4683289" y="707862"/>
                  </a:lnTo>
                  <a:lnTo>
                    <a:pt x="4678888" y="660865"/>
                  </a:lnTo>
                  <a:lnTo>
                    <a:pt x="4671661" y="614745"/>
                  </a:lnTo>
                  <a:lnTo>
                    <a:pt x="4661697" y="569593"/>
                  </a:lnTo>
                  <a:lnTo>
                    <a:pt x="4649083" y="525495"/>
                  </a:lnTo>
                  <a:lnTo>
                    <a:pt x="4633910" y="482542"/>
                  </a:lnTo>
                  <a:lnTo>
                    <a:pt x="4616265" y="440820"/>
                  </a:lnTo>
                  <a:lnTo>
                    <a:pt x="4596237" y="400420"/>
                  </a:lnTo>
                  <a:lnTo>
                    <a:pt x="4573914" y="361429"/>
                  </a:lnTo>
                  <a:lnTo>
                    <a:pt x="4549385" y="323936"/>
                  </a:lnTo>
                  <a:lnTo>
                    <a:pt x="4522738" y="288029"/>
                  </a:lnTo>
                  <a:lnTo>
                    <a:pt x="4494063" y="253797"/>
                  </a:lnTo>
                  <a:lnTo>
                    <a:pt x="4463446" y="221329"/>
                  </a:lnTo>
                  <a:lnTo>
                    <a:pt x="4430978" y="190712"/>
                  </a:lnTo>
                  <a:lnTo>
                    <a:pt x="4396746" y="162037"/>
                  </a:lnTo>
                  <a:lnTo>
                    <a:pt x="4360839" y="135390"/>
                  </a:lnTo>
                  <a:lnTo>
                    <a:pt x="4323346" y="110861"/>
                  </a:lnTo>
                  <a:lnTo>
                    <a:pt x="4284355" y="88538"/>
                  </a:lnTo>
                  <a:lnTo>
                    <a:pt x="4243955" y="68510"/>
                  </a:lnTo>
                  <a:lnTo>
                    <a:pt x="4202233" y="50865"/>
                  </a:lnTo>
                  <a:lnTo>
                    <a:pt x="4159280" y="35692"/>
                  </a:lnTo>
                  <a:lnTo>
                    <a:pt x="4115182" y="23078"/>
                  </a:lnTo>
                  <a:lnTo>
                    <a:pt x="4070030" y="13114"/>
                  </a:lnTo>
                  <a:lnTo>
                    <a:pt x="4023910" y="5887"/>
                  </a:lnTo>
                  <a:lnTo>
                    <a:pt x="3976913" y="1486"/>
                  </a:lnTo>
                  <a:lnTo>
                    <a:pt x="3929126" y="0"/>
                  </a:lnTo>
                  <a:lnTo>
                    <a:pt x="0" y="0"/>
                  </a:lnTo>
                  <a:lnTo>
                    <a:pt x="0" y="2146046"/>
                  </a:lnTo>
                  <a:lnTo>
                    <a:pt x="1486" y="2193834"/>
                  </a:lnTo>
                  <a:lnTo>
                    <a:pt x="5887" y="2240833"/>
                  </a:lnTo>
                  <a:lnTo>
                    <a:pt x="13114" y="2286953"/>
                  </a:lnTo>
                  <a:lnTo>
                    <a:pt x="23078" y="2332106"/>
                  </a:lnTo>
                  <a:lnTo>
                    <a:pt x="35690" y="2376204"/>
                  </a:lnTo>
                  <a:lnTo>
                    <a:pt x="50863" y="2419159"/>
                  </a:lnTo>
                  <a:lnTo>
                    <a:pt x="68508" y="2460880"/>
                  </a:lnTo>
                  <a:lnTo>
                    <a:pt x="88536" y="2501281"/>
                  </a:lnTo>
                  <a:lnTo>
                    <a:pt x="110859" y="2540272"/>
                  </a:lnTo>
                  <a:lnTo>
                    <a:pt x="135387" y="2577765"/>
                  </a:lnTo>
                  <a:lnTo>
                    <a:pt x="162034" y="2613671"/>
                  </a:lnTo>
                  <a:lnTo>
                    <a:pt x="190709" y="2647903"/>
                  </a:lnTo>
                  <a:lnTo>
                    <a:pt x="221326" y="2680371"/>
                  </a:lnTo>
                  <a:lnTo>
                    <a:pt x="253794" y="2710987"/>
                  </a:lnTo>
                  <a:lnTo>
                    <a:pt x="288026" y="2739662"/>
                  </a:lnTo>
                  <a:lnTo>
                    <a:pt x="323933" y="2766308"/>
                  </a:lnTo>
                  <a:lnTo>
                    <a:pt x="361427" y="2790837"/>
                  </a:lnTo>
                  <a:lnTo>
                    <a:pt x="400419" y="2813159"/>
                  </a:lnTo>
                  <a:lnTo>
                    <a:pt x="440820" y="2833187"/>
                  </a:lnTo>
                  <a:lnTo>
                    <a:pt x="482542" y="2850832"/>
                  </a:lnTo>
                  <a:lnTo>
                    <a:pt x="525497" y="2866005"/>
                  </a:lnTo>
                  <a:lnTo>
                    <a:pt x="569596" y="2878617"/>
                  </a:lnTo>
                  <a:lnTo>
                    <a:pt x="614751" y="2888581"/>
                  </a:lnTo>
                  <a:lnTo>
                    <a:pt x="660872" y="2895808"/>
                  </a:lnTo>
                  <a:lnTo>
                    <a:pt x="707872" y="2900209"/>
                  </a:lnTo>
                  <a:lnTo>
                    <a:pt x="755662" y="2901696"/>
                  </a:lnTo>
                  <a:close/>
                </a:path>
              </a:pathLst>
            </a:custGeom>
            <a:ln w="10795">
              <a:solidFill>
                <a:srgbClr val="00AD64"/>
              </a:solidFill>
            </a:ln>
          </p:spPr>
          <p:txBody>
            <a:bodyPr wrap="square" lIns="0" tIns="0" rIns="0" bIns="0" rtlCol="0"/>
            <a:lstStyle/>
            <a:p>
              <a:endParaRPr sz="2400" dirty="0"/>
            </a:p>
          </p:txBody>
        </p:sp>
      </p:grpSp>
      <p:sp>
        <p:nvSpPr>
          <p:cNvPr id="8" name="object 8"/>
          <p:cNvSpPr txBox="1"/>
          <p:nvPr/>
        </p:nvSpPr>
        <p:spPr>
          <a:xfrm>
            <a:off x="6997192" y="1771226"/>
            <a:ext cx="3837093" cy="3781249"/>
          </a:xfrm>
          <a:prstGeom prst="rect">
            <a:avLst/>
          </a:prstGeom>
        </p:spPr>
        <p:txBody>
          <a:bodyPr vert="horz" wrap="square" lIns="0" tIns="16087" rIns="0" bIns="0" rtlCol="0">
            <a:spAutoFit/>
          </a:bodyPr>
          <a:lstStyle/>
          <a:p>
            <a:pPr marL="16933">
              <a:spcBef>
                <a:spcPts val="127"/>
              </a:spcBef>
            </a:pPr>
            <a:r>
              <a:rPr sz="2133" b="1" dirty="0">
                <a:solidFill>
                  <a:srgbClr val="FFC527"/>
                </a:solidFill>
                <a:latin typeface="Arial"/>
                <a:cs typeface="Arial"/>
              </a:rPr>
              <a:t>Primary</a:t>
            </a:r>
            <a:r>
              <a:rPr sz="2133" b="1" spc="-67" dirty="0">
                <a:solidFill>
                  <a:srgbClr val="FFC527"/>
                </a:solidFill>
                <a:latin typeface="Arial"/>
                <a:cs typeface="Arial"/>
              </a:rPr>
              <a:t> </a:t>
            </a:r>
            <a:r>
              <a:rPr sz="2133" b="1" spc="-13" dirty="0">
                <a:solidFill>
                  <a:srgbClr val="FFC527"/>
                </a:solidFill>
                <a:latin typeface="Arial"/>
                <a:cs typeface="Arial"/>
              </a:rPr>
              <a:t>Focus:</a:t>
            </a:r>
            <a:endParaRPr sz="2133" dirty="0">
              <a:latin typeface="Arial"/>
              <a:cs typeface="Arial"/>
            </a:endParaRPr>
          </a:p>
          <a:p>
            <a:pPr marL="359833" marR="6773" indent="-342900">
              <a:buFont typeface="Wingdings" panose="05000000000000000000" pitchFamily="2" charset="2"/>
              <a:buChar char="§"/>
            </a:pPr>
            <a:r>
              <a:rPr sz="1600" dirty="0">
                <a:solidFill>
                  <a:srgbClr val="FFFFFF"/>
                </a:solidFill>
                <a:latin typeface="Arial"/>
                <a:cs typeface="Arial"/>
              </a:rPr>
              <a:t>Affordable</a:t>
            </a:r>
            <a:r>
              <a:rPr sz="1600" spc="-133" dirty="0">
                <a:solidFill>
                  <a:srgbClr val="FFFFFF"/>
                </a:solidFill>
                <a:latin typeface="Arial"/>
                <a:cs typeface="Arial"/>
              </a:rPr>
              <a:t> </a:t>
            </a:r>
            <a:r>
              <a:rPr sz="1600" dirty="0">
                <a:solidFill>
                  <a:srgbClr val="FFFFFF"/>
                </a:solidFill>
                <a:latin typeface="Arial"/>
                <a:cs typeface="Arial"/>
              </a:rPr>
              <a:t>housing</a:t>
            </a:r>
            <a:r>
              <a:rPr sz="1600" spc="-113" dirty="0">
                <a:solidFill>
                  <a:srgbClr val="FFFFFF"/>
                </a:solidFill>
                <a:latin typeface="Arial"/>
                <a:cs typeface="Arial"/>
              </a:rPr>
              <a:t> </a:t>
            </a:r>
            <a:r>
              <a:rPr sz="1600" dirty="0">
                <a:solidFill>
                  <a:srgbClr val="FFFFFF"/>
                </a:solidFill>
                <a:latin typeface="Arial"/>
                <a:cs typeface="Arial"/>
              </a:rPr>
              <a:t>projects</a:t>
            </a:r>
            <a:r>
              <a:rPr sz="1600" spc="-107" dirty="0">
                <a:solidFill>
                  <a:srgbClr val="FFFFFF"/>
                </a:solidFill>
                <a:latin typeface="Arial"/>
                <a:cs typeface="Arial"/>
              </a:rPr>
              <a:t> </a:t>
            </a:r>
            <a:r>
              <a:rPr sz="1600" spc="-27" dirty="0">
                <a:solidFill>
                  <a:srgbClr val="FFFFFF"/>
                </a:solidFill>
                <a:latin typeface="Arial"/>
                <a:cs typeface="Arial"/>
              </a:rPr>
              <a:t>that </a:t>
            </a:r>
            <a:r>
              <a:rPr sz="1600" dirty="0">
                <a:solidFill>
                  <a:srgbClr val="FFFFFF"/>
                </a:solidFill>
                <a:latin typeface="Arial"/>
                <a:cs typeface="Arial"/>
              </a:rPr>
              <a:t>have</a:t>
            </a:r>
            <a:r>
              <a:rPr sz="1600" spc="-93" dirty="0">
                <a:solidFill>
                  <a:srgbClr val="FFFFFF"/>
                </a:solidFill>
                <a:latin typeface="Arial"/>
                <a:cs typeface="Arial"/>
              </a:rPr>
              <a:t> </a:t>
            </a:r>
            <a:r>
              <a:rPr sz="1600" dirty="0">
                <a:solidFill>
                  <a:srgbClr val="FFFFFF"/>
                </a:solidFill>
                <a:latin typeface="Arial"/>
                <a:cs typeface="Arial"/>
              </a:rPr>
              <a:t>received</a:t>
            </a:r>
            <a:r>
              <a:rPr sz="1600" spc="-93" dirty="0">
                <a:solidFill>
                  <a:srgbClr val="FFFFFF"/>
                </a:solidFill>
                <a:latin typeface="Arial"/>
                <a:cs typeface="Arial"/>
              </a:rPr>
              <a:t> </a:t>
            </a:r>
            <a:r>
              <a:rPr sz="1600" dirty="0">
                <a:solidFill>
                  <a:srgbClr val="FFFFFF"/>
                </a:solidFill>
                <a:latin typeface="Arial"/>
                <a:cs typeface="Arial"/>
              </a:rPr>
              <a:t>reservations</a:t>
            </a:r>
            <a:r>
              <a:rPr sz="1600" spc="-80" dirty="0">
                <a:solidFill>
                  <a:srgbClr val="FFFFFF"/>
                </a:solidFill>
                <a:latin typeface="Arial"/>
                <a:cs typeface="Arial"/>
              </a:rPr>
              <a:t> </a:t>
            </a:r>
            <a:r>
              <a:rPr sz="1600" spc="-33" dirty="0">
                <a:solidFill>
                  <a:srgbClr val="FFFFFF"/>
                </a:solidFill>
                <a:latin typeface="Arial"/>
                <a:cs typeface="Arial"/>
              </a:rPr>
              <a:t>of Low-</a:t>
            </a:r>
            <a:r>
              <a:rPr sz="1600" dirty="0">
                <a:solidFill>
                  <a:srgbClr val="FFFFFF"/>
                </a:solidFill>
                <a:latin typeface="Arial"/>
                <a:cs typeface="Arial"/>
              </a:rPr>
              <a:t>Income</a:t>
            </a:r>
            <a:r>
              <a:rPr sz="1600" spc="-13" dirty="0">
                <a:solidFill>
                  <a:srgbClr val="FFFFFF"/>
                </a:solidFill>
                <a:latin typeface="Arial"/>
                <a:cs typeface="Arial"/>
              </a:rPr>
              <a:t> </a:t>
            </a:r>
            <a:r>
              <a:rPr sz="1600" dirty="0">
                <a:solidFill>
                  <a:srgbClr val="FFFFFF"/>
                </a:solidFill>
                <a:latin typeface="Arial"/>
                <a:cs typeface="Arial"/>
              </a:rPr>
              <a:t>Housing</a:t>
            </a:r>
            <a:r>
              <a:rPr sz="1600" spc="-73" dirty="0">
                <a:solidFill>
                  <a:srgbClr val="FFFFFF"/>
                </a:solidFill>
                <a:latin typeface="Arial"/>
                <a:cs typeface="Arial"/>
              </a:rPr>
              <a:t> </a:t>
            </a:r>
            <a:r>
              <a:rPr sz="1600" spc="-13" dirty="0">
                <a:solidFill>
                  <a:srgbClr val="FFFFFF"/>
                </a:solidFill>
                <a:latin typeface="Arial"/>
                <a:cs typeface="Arial"/>
              </a:rPr>
              <a:t>Credits (LIHTC).</a:t>
            </a:r>
            <a:endParaRPr lang="en-US" sz="1600" spc="-13" dirty="0">
              <a:solidFill>
                <a:srgbClr val="FFFFFF"/>
              </a:solidFill>
              <a:latin typeface="Arial"/>
              <a:cs typeface="Arial"/>
            </a:endParaRPr>
          </a:p>
          <a:p>
            <a:pPr marL="359833" marR="6773" indent="-342900">
              <a:buFont typeface="Wingdings" panose="05000000000000000000" pitchFamily="2" charset="2"/>
              <a:buChar char="§"/>
            </a:pPr>
            <a:r>
              <a:rPr lang="en-US" sz="1600" spc="-13" dirty="0">
                <a:solidFill>
                  <a:srgbClr val="FFFFFF"/>
                </a:solidFill>
                <a:latin typeface="Arial"/>
                <a:cs typeface="Arial"/>
              </a:rPr>
              <a:t>Economic development and support services projects utilizing New Markets Tax Credit (NMTC)</a:t>
            </a:r>
          </a:p>
          <a:p>
            <a:pPr marL="359833" marR="6773" indent="-342900">
              <a:buFont typeface="Wingdings" panose="05000000000000000000" pitchFamily="2" charset="2"/>
              <a:buChar char="§"/>
            </a:pPr>
            <a:r>
              <a:rPr lang="en-US" sz="1600" spc="-13" dirty="0">
                <a:solidFill>
                  <a:srgbClr val="FFFFFF"/>
                </a:solidFill>
                <a:latin typeface="Arial"/>
                <a:cs typeface="Arial"/>
              </a:rPr>
              <a:t>Community Development Financial Institutions (CDFIs) and Minority Depository Institutions (MDIs)</a:t>
            </a:r>
          </a:p>
          <a:p>
            <a:pPr marL="359833" marR="6773" indent="-342900">
              <a:buFont typeface="Wingdings" panose="05000000000000000000" pitchFamily="2" charset="2"/>
              <a:buChar char="§"/>
            </a:pPr>
            <a:r>
              <a:rPr lang="en-US" sz="1600" spc="-13" dirty="0">
                <a:solidFill>
                  <a:srgbClr val="FFFFFF"/>
                </a:solidFill>
                <a:latin typeface="Arial"/>
                <a:cs typeface="Arial"/>
              </a:rPr>
              <a:t>Investments with a community development purpose</a:t>
            </a:r>
          </a:p>
          <a:p>
            <a:pPr marL="359833" marR="6773" indent="-342900">
              <a:buFont typeface="Wingdings" panose="05000000000000000000" pitchFamily="2" charset="2"/>
              <a:buChar char="§"/>
            </a:pPr>
            <a:endParaRPr sz="1600" dirty="0">
              <a:latin typeface="Arial"/>
              <a:cs typeface="Arial"/>
            </a:endParaRPr>
          </a:p>
          <a:p>
            <a:pPr>
              <a:spcBef>
                <a:spcPts val="40"/>
              </a:spcBef>
            </a:pPr>
            <a:endParaRPr sz="3133" dirty="0">
              <a:latin typeface="Arial"/>
              <a:cs typeface="Aria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Fifth Third Bank color scheme FINAL">
      <a:dk1>
        <a:srgbClr val="001F5B"/>
      </a:dk1>
      <a:lt1>
        <a:srgbClr val="FFFFFF"/>
      </a:lt1>
      <a:dk2>
        <a:srgbClr val="1D4094"/>
      </a:dk2>
      <a:lt2>
        <a:srgbClr val="FFFFFF"/>
      </a:lt2>
      <a:accent1>
        <a:srgbClr val="67B2E8"/>
      </a:accent1>
      <a:accent2>
        <a:srgbClr val="00AF66"/>
      </a:accent2>
      <a:accent3>
        <a:srgbClr val="E2E2E2"/>
      </a:accent3>
      <a:accent4>
        <a:srgbClr val="0079C9"/>
      </a:accent4>
      <a:accent5>
        <a:srgbClr val="7F7F7F"/>
      </a:accent5>
      <a:accent6>
        <a:srgbClr val="00CD6E"/>
      </a:accent6>
      <a:hlink>
        <a:srgbClr val="007AC9"/>
      </a:hlink>
      <a:folHlink>
        <a:srgbClr val="67B2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587</Words>
  <Application>Microsoft Office PowerPoint</Application>
  <PresentationFormat>Widescreen</PresentationFormat>
  <Paragraphs>44</Paragraphs>
  <Slides>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Calibri</vt:lpstr>
      <vt:lpstr>Wingdings</vt:lpstr>
      <vt:lpstr>1_Office Theme</vt:lpstr>
      <vt:lpstr>think-cell Slide</vt:lpstr>
      <vt:lpstr> Affordable Homeownership </vt:lpstr>
      <vt:lpstr>PowerPoint Presentation</vt:lpstr>
      <vt:lpstr>Community Development Banking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Marshall, Esther</dc:creator>
  <cp:lastModifiedBy>Marshall, Esther</cp:lastModifiedBy>
  <cp:revision>16</cp:revision>
  <dcterms:created xsi:type="dcterms:W3CDTF">2023-01-06T15:18:18Z</dcterms:created>
  <dcterms:modified xsi:type="dcterms:W3CDTF">2023-02-22T22:02:48Z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d1abddc-e309-4823-8367-94170e9d3518_Enabled">
    <vt:lpwstr>true</vt:lpwstr>
  </property>
  <property fmtid="{D5CDD505-2E9C-101B-9397-08002B2CF9AE}" pid="3" name="MSIP_Label_1d1abddc-e309-4823-8367-94170e9d3518_SetDate">
    <vt:lpwstr>2023-01-06T17:11:39Z</vt:lpwstr>
  </property>
  <property fmtid="{D5CDD505-2E9C-101B-9397-08002B2CF9AE}" pid="4" name="MSIP_Label_1d1abddc-e309-4823-8367-94170e9d3518_Method">
    <vt:lpwstr>Standard</vt:lpwstr>
  </property>
  <property fmtid="{D5CDD505-2E9C-101B-9397-08002B2CF9AE}" pid="5" name="MSIP_Label_1d1abddc-e309-4823-8367-94170e9d3518_Name">
    <vt:lpwstr>Internal Use</vt:lpwstr>
  </property>
  <property fmtid="{D5CDD505-2E9C-101B-9397-08002B2CF9AE}" pid="6" name="MSIP_Label_1d1abddc-e309-4823-8367-94170e9d3518_SiteId">
    <vt:lpwstr>cfddba29-ca2a-450c-a415-595e7fcce8e5</vt:lpwstr>
  </property>
  <property fmtid="{D5CDD505-2E9C-101B-9397-08002B2CF9AE}" pid="7" name="MSIP_Label_1d1abddc-e309-4823-8367-94170e9d3518_ActionId">
    <vt:lpwstr>90f3dc9c-9ab9-42c5-b82f-4ea279183bb4</vt:lpwstr>
  </property>
  <property fmtid="{D5CDD505-2E9C-101B-9397-08002B2CF9AE}" pid="8" name="MSIP_Label_1d1abddc-e309-4823-8367-94170e9d3518_ContentBits">
    <vt:lpwstr>2</vt:lpwstr>
  </property>
</Properties>
</file>