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69" r:id="rId4"/>
    <p:sldMasterId id="2147483797" r:id="rId5"/>
    <p:sldMasterId id="2147483838" r:id="rId6"/>
  </p:sldMasterIdLst>
  <p:notesMasterIdLst>
    <p:notesMasterId r:id="rId39"/>
  </p:notesMasterIdLst>
  <p:handoutMasterIdLst>
    <p:handoutMasterId r:id="rId40"/>
  </p:handoutMasterIdLst>
  <p:sldIdLst>
    <p:sldId id="929" r:id="rId7"/>
    <p:sldId id="377" r:id="rId8"/>
    <p:sldId id="379" r:id="rId9"/>
    <p:sldId id="924" r:id="rId10"/>
    <p:sldId id="448" r:id="rId11"/>
    <p:sldId id="937" r:id="rId12"/>
    <p:sldId id="443" r:id="rId13"/>
    <p:sldId id="970" r:id="rId14"/>
    <p:sldId id="972" r:id="rId15"/>
    <p:sldId id="968" r:id="rId16"/>
    <p:sldId id="938" r:id="rId17"/>
    <p:sldId id="939" r:id="rId18"/>
    <p:sldId id="940" r:id="rId19"/>
    <p:sldId id="942" r:id="rId20"/>
    <p:sldId id="965" r:id="rId21"/>
    <p:sldId id="961" r:id="rId22"/>
    <p:sldId id="969" r:id="rId23"/>
    <p:sldId id="943" r:id="rId24"/>
    <p:sldId id="947" r:id="rId25"/>
    <p:sldId id="948" r:id="rId26"/>
    <p:sldId id="951" r:id="rId27"/>
    <p:sldId id="953" r:id="rId28"/>
    <p:sldId id="955" r:id="rId29"/>
    <p:sldId id="956" r:id="rId30"/>
    <p:sldId id="957" r:id="rId31"/>
    <p:sldId id="504" r:id="rId32"/>
    <p:sldId id="912" r:id="rId33"/>
    <p:sldId id="966" r:id="rId34"/>
    <p:sldId id="911" r:id="rId35"/>
    <p:sldId id="900" r:id="rId36"/>
    <p:sldId id="928" r:id="rId37"/>
    <p:sldId id="284" r:id="rId38"/>
  </p:sldIdLst>
  <p:sldSz cx="12192000" cy="6858000"/>
  <p:notesSz cx="6789738" cy="99298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888" userDrawn="1">
          <p15:clr>
            <a:srgbClr val="A4A3A4"/>
          </p15:clr>
        </p15:guide>
        <p15:guide id="4" orient="horz" pos="4110" userDrawn="1">
          <p15:clr>
            <a:srgbClr val="A4A3A4"/>
          </p15:clr>
        </p15:guide>
        <p15:guide id="5" orient="horz" pos="845" userDrawn="1">
          <p15:clr>
            <a:srgbClr val="A4A3A4"/>
          </p15:clr>
        </p15:guide>
        <p15:guide id="6" orient="horz" pos="2568" userDrawn="1">
          <p15:clr>
            <a:srgbClr val="A4A3A4"/>
          </p15:clr>
        </p15:guide>
        <p15:guide id="7" pos="4989" userDrawn="1">
          <p15:clr>
            <a:srgbClr val="A4A3A4"/>
          </p15:clr>
        </p15:guide>
        <p15:guide id="8" pos="513" userDrawn="1">
          <p15:clr>
            <a:srgbClr val="A4A3A4"/>
          </p15:clr>
        </p15:guide>
        <p15:guide id="9" pos="7227" userDrawn="1">
          <p15:clr>
            <a:srgbClr val="A4A3A4"/>
          </p15:clr>
        </p15:guide>
        <p15:guide id="10" pos="816" userDrawn="1">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guide id="3" orient="horz" pos="3127">
          <p15:clr>
            <a:srgbClr val="A4A3A4"/>
          </p15:clr>
        </p15:guide>
        <p15:guide id="4" pos="213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ie McPhee" initials="JM" lastIdx="3" clrIdx="0"/>
  <p:cmAuthor id="2" name="Miles Ballogg" initials="MB" lastIdx="10" clrIdx="1">
    <p:extLst>
      <p:ext uri="{19B8F6BF-5375-455C-9EA6-DF929625EA0E}">
        <p15:presenceInfo xmlns:p15="http://schemas.microsoft.com/office/powerpoint/2012/main" userId="S-1-5-21-2253294106-3652061222-17341123-374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661"/>
    <a:srgbClr val="AB9186"/>
    <a:srgbClr val="5C6266"/>
    <a:srgbClr val="A7B739"/>
    <a:srgbClr val="EBE9E7"/>
    <a:srgbClr val="7090B7"/>
    <a:srgbClr val="988F86"/>
    <a:srgbClr val="69923A"/>
    <a:srgbClr val="878800"/>
    <a:srgbClr val="565A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93" d="100"/>
          <a:sy n="93" d="100"/>
        </p:scale>
        <p:origin x="283" y="82"/>
      </p:cViewPr>
      <p:guideLst>
        <p:guide orient="horz" pos="2160"/>
        <p:guide pos="3840"/>
        <p:guide orient="horz" pos="1888"/>
        <p:guide orient="horz" pos="4110"/>
        <p:guide orient="horz" pos="845"/>
        <p:guide orient="horz" pos="2568"/>
        <p:guide pos="4989"/>
        <p:guide pos="513"/>
        <p:guide pos="7227"/>
        <p:guide pos="816"/>
      </p:guideLst>
    </p:cSldViewPr>
  </p:slideViewPr>
  <p:notesTextViewPr>
    <p:cViewPr>
      <p:scale>
        <a:sx n="3" d="2"/>
        <a:sy n="3" d="2"/>
      </p:scale>
      <p:origin x="0" y="0"/>
    </p:cViewPr>
  </p:notesTextViewPr>
  <p:sorterViewPr>
    <p:cViewPr>
      <p:scale>
        <a:sx n="100" d="100"/>
        <a:sy n="100" d="100"/>
      </p:scale>
      <p:origin x="0" y="-16752"/>
    </p:cViewPr>
  </p:sorterViewPr>
  <p:notesViewPr>
    <p:cSldViewPr snapToGrid="0">
      <p:cViewPr>
        <p:scale>
          <a:sx n="1" d="2"/>
          <a:sy n="1" d="2"/>
        </p:scale>
        <p:origin x="0" y="0"/>
      </p:cViewPr>
      <p:guideLst>
        <p:guide orient="horz" pos="3107"/>
        <p:guide pos="2121"/>
        <p:guide orient="horz" pos="3127"/>
        <p:guide pos="213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2807" cy="496891"/>
          </a:xfrm>
          <a:prstGeom prst="rect">
            <a:avLst/>
          </a:prstGeom>
        </p:spPr>
        <p:txBody>
          <a:bodyPr vert="horz" lIns="92074" tIns="46037" rIns="92074" bIns="46037" rtlCol="0"/>
          <a:lstStyle>
            <a:lvl1pPr algn="l">
              <a:defRPr sz="1200"/>
            </a:lvl1pPr>
          </a:lstStyle>
          <a:p>
            <a:endParaRPr lang="en-AU" dirty="0"/>
          </a:p>
        </p:txBody>
      </p:sp>
      <p:sp>
        <p:nvSpPr>
          <p:cNvPr id="3" name="Date Placeholder 2"/>
          <p:cNvSpPr>
            <a:spLocks noGrp="1"/>
          </p:cNvSpPr>
          <p:nvPr>
            <p:ph type="dt" sz="quarter" idx="1"/>
          </p:nvPr>
        </p:nvSpPr>
        <p:spPr>
          <a:xfrm>
            <a:off x="3845331" y="1"/>
            <a:ext cx="2942806" cy="496891"/>
          </a:xfrm>
          <a:prstGeom prst="rect">
            <a:avLst/>
          </a:prstGeom>
        </p:spPr>
        <p:txBody>
          <a:bodyPr vert="horz" lIns="92074" tIns="46037" rIns="92074" bIns="46037" rtlCol="0"/>
          <a:lstStyle>
            <a:lvl1pPr algn="r">
              <a:defRPr sz="1200"/>
            </a:lvl1pPr>
          </a:lstStyle>
          <a:p>
            <a:fld id="{DE9DFA12-0CC7-465E-A1FD-4A54F732D0F6}" type="datetimeFigureOut">
              <a:rPr lang="en-AU" smtClean="0"/>
              <a:t>20/09/2021</a:t>
            </a:fld>
            <a:endParaRPr lang="en-AU" dirty="0"/>
          </a:p>
        </p:txBody>
      </p:sp>
      <p:sp>
        <p:nvSpPr>
          <p:cNvPr id="4" name="Footer Placeholder 3"/>
          <p:cNvSpPr>
            <a:spLocks noGrp="1"/>
          </p:cNvSpPr>
          <p:nvPr>
            <p:ph type="ftr" sz="quarter" idx="2"/>
          </p:nvPr>
        </p:nvSpPr>
        <p:spPr>
          <a:xfrm>
            <a:off x="1" y="9431325"/>
            <a:ext cx="2942807" cy="496890"/>
          </a:xfrm>
          <a:prstGeom prst="rect">
            <a:avLst/>
          </a:prstGeom>
        </p:spPr>
        <p:txBody>
          <a:bodyPr vert="horz" lIns="92074" tIns="46037" rIns="92074" bIns="46037"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45331" y="9431325"/>
            <a:ext cx="2942806" cy="496890"/>
          </a:xfrm>
          <a:prstGeom prst="rect">
            <a:avLst/>
          </a:prstGeom>
        </p:spPr>
        <p:txBody>
          <a:bodyPr vert="horz" lIns="92074" tIns="46037" rIns="92074" bIns="46037" rtlCol="0" anchor="b"/>
          <a:lstStyle>
            <a:lvl1pPr algn="r">
              <a:defRPr sz="1200"/>
            </a:lvl1pPr>
          </a:lstStyle>
          <a:p>
            <a:fld id="{9CD2C608-3DCE-4F5B-9B2C-F24BA836CBBD}" type="slidenum">
              <a:rPr lang="en-AU" smtClean="0"/>
              <a:t>‹#›</a:t>
            </a:fld>
            <a:endParaRPr lang="en-AU" dirty="0"/>
          </a:p>
        </p:txBody>
      </p:sp>
    </p:spTree>
    <p:extLst>
      <p:ext uri="{BB962C8B-B14F-4D97-AF65-F5344CB8AC3E}">
        <p14:creationId xmlns:p14="http://schemas.microsoft.com/office/powerpoint/2010/main" val="2900174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2807" cy="498488"/>
          </a:xfrm>
          <a:prstGeom prst="rect">
            <a:avLst/>
          </a:prstGeom>
        </p:spPr>
        <p:txBody>
          <a:bodyPr vert="horz" lIns="92047" tIns="46024" rIns="92047" bIns="46024" rtlCol="0"/>
          <a:lstStyle>
            <a:lvl1pPr algn="l">
              <a:defRPr sz="1200"/>
            </a:lvl1pPr>
          </a:lstStyle>
          <a:p>
            <a:endParaRPr lang="en-AU" dirty="0"/>
          </a:p>
        </p:txBody>
      </p:sp>
      <p:sp>
        <p:nvSpPr>
          <p:cNvPr id="3" name="Date Placeholder 2"/>
          <p:cNvSpPr>
            <a:spLocks noGrp="1"/>
          </p:cNvSpPr>
          <p:nvPr>
            <p:ph type="dt" idx="1"/>
          </p:nvPr>
        </p:nvSpPr>
        <p:spPr>
          <a:xfrm>
            <a:off x="3845332" y="2"/>
            <a:ext cx="2942806" cy="498488"/>
          </a:xfrm>
          <a:prstGeom prst="rect">
            <a:avLst/>
          </a:prstGeom>
        </p:spPr>
        <p:txBody>
          <a:bodyPr vert="horz" lIns="92047" tIns="46024" rIns="92047" bIns="46024" rtlCol="0"/>
          <a:lstStyle>
            <a:lvl1pPr algn="r">
              <a:defRPr sz="1200"/>
            </a:lvl1pPr>
          </a:lstStyle>
          <a:p>
            <a:fld id="{6E3B79B2-3667-4927-A17F-692FD39801AE}" type="datetimeFigureOut">
              <a:rPr lang="en-AU" smtClean="0"/>
              <a:t>20/09/2021</a:t>
            </a:fld>
            <a:endParaRPr lang="en-AU" dirty="0"/>
          </a:p>
        </p:txBody>
      </p:sp>
      <p:sp>
        <p:nvSpPr>
          <p:cNvPr id="4" name="Slide Image Placeholder 3"/>
          <p:cNvSpPr>
            <a:spLocks noGrp="1" noRot="1" noChangeAspect="1"/>
          </p:cNvSpPr>
          <p:nvPr>
            <p:ph type="sldImg" idx="2"/>
          </p:nvPr>
        </p:nvSpPr>
        <p:spPr>
          <a:xfrm>
            <a:off x="-444500" y="760413"/>
            <a:ext cx="7732713" cy="4349750"/>
          </a:xfrm>
          <a:prstGeom prst="rect">
            <a:avLst/>
          </a:prstGeom>
          <a:noFill/>
          <a:ln w="12700">
            <a:solidFill>
              <a:prstClr val="black"/>
            </a:solidFill>
          </a:ln>
        </p:spPr>
        <p:txBody>
          <a:bodyPr vert="horz" lIns="92047" tIns="46024" rIns="92047" bIns="46024" rtlCol="0" anchor="ctr"/>
          <a:lstStyle/>
          <a:p>
            <a:endParaRPr lang="en-AU" dirty="0"/>
          </a:p>
        </p:txBody>
      </p:sp>
      <p:sp>
        <p:nvSpPr>
          <p:cNvPr id="5" name="Notes Placeholder 4"/>
          <p:cNvSpPr>
            <a:spLocks noGrp="1"/>
          </p:cNvSpPr>
          <p:nvPr>
            <p:ph type="body" sz="quarter" idx="3"/>
          </p:nvPr>
        </p:nvSpPr>
        <p:spPr>
          <a:xfrm>
            <a:off x="678496" y="5258636"/>
            <a:ext cx="5432751" cy="3909614"/>
          </a:xfrm>
          <a:prstGeom prst="rect">
            <a:avLst/>
          </a:prstGeom>
        </p:spPr>
        <p:txBody>
          <a:bodyPr vert="horz" lIns="92047" tIns="46024" rIns="92047" bIns="460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2" y="9431329"/>
            <a:ext cx="2942807" cy="498488"/>
          </a:xfrm>
          <a:prstGeom prst="rect">
            <a:avLst/>
          </a:prstGeom>
        </p:spPr>
        <p:txBody>
          <a:bodyPr vert="horz" lIns="92047" tIns="46024" rIns="92047" bIns="46024"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5332" y="9431329"/>
            <a:ext cx="2942806" cy="498488"/>
          </a:xfrm>
          <a:prstGeom prst="rect">
            <a:avLst/>
          </a:prstGeom>
        </p:spPr>
        <p:txBody>
          <a:bodyPr vert="horz" lIns="92047" tIns="46024" rIns="92047" bIns="46024" rtlCol="0" anchor="b"/>
          <a:lstStyle>
            <a:lvl1pPr algn="r">
              <a:defRPr sz="1200"/>
            </a:lvl1pPr>
          </a:lstStyle>
          <a:p>
            <a:fld id="{232151C7-8116-4BB1-BDB1-873481A3D768}" type="slidenum">
              <a:rPr lang="en-AU" smtClean="0"/>
              <a:t>‹#›</a:t>
            </a:fld>
            <a:endParaRPr lang="en-AU" dirty="0"/>
          </a:p>
        </p:txBody>
      </p:sp>
    </p:spTree>
    <p:extLst>
      <p:ext uri="{BB962C8B-B14F-4D97-AF65-F5344CB8AC3E}">
        <p14:creationId xmlns:p14="http://schemas.microsoft.com/office/powerpoint/2010/main" val="426830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E7481-E2F2-47AF-B156-06843D918A8C}" type="slidenum">
              <a:rPr lang="en-US" smtClean="0"/>
              <a:t>0</a:t>
            </a:fld>
            <a:endParaRPr lang="en-US" dirty="0"/>
          </a:p>
        </p:txBody>
      </p:sp>
    </p:spTree>
    <p:extLst>
      <p:ext uri="{BB962C8B-B14F-4D97-AF65-F5344CB8AC3E}">
        <p14:creationId xmlns:p14="http://schemas.microsoft.com/office/powerpoint/2010/main" val="43885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151C7-8116-4BB1-BDB1-873481A3D768}" type="slidenum">
              <a:rPr lang="en-AU" smtClean="0"/>
              <a:t>1</a:t>
            </a:fld>
            <a:endParaRPr lang="en-AU" dirty="0"/>
          </a:p>
        </p:txBody>
      </p:sp>
    </p:spTree>
    <p:extLst>
      <p:ext uri="{BB962C8B-B14F-4D97-AF65-F5344CB8AC3E}">
        <p14:creationId xmlns:p14="http://schemas.microsoft.com/office/powerpoint/2010/main" val="286576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151C7-8116-4BB1-BDB1-873481A3D768}" type="slidenum">
              <a:rPr lang="en-AU" smtClean="0"/>
              <a:t>10</a:t>
            </a:fld>
            <a:endParaRPr lang="en-AU" dirty="0"/>
          </a:p>
        </p:txBody>
      </p:sp>
    </p:spTree>
    <p:extLst>
      <p:ext uri="{BB962C8B-B14F-4D97-AF65-F5344CB8AC3E}">
        <p14:creationId xmlns:p14="http://schemas.microsoft.com/office/powerpoint/2010/main" val="4035565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txBox="1">
            <a:spLocks noGrp="1"/>
          </p:cNvSpPr>
          <p:nvPr>
            <p:ph type="body" sz="quarter" idx="1"/>
          </p:nvPr>
        </p:nvSpPr>
        <p:spPr/>
        <p:txBody>
          <a:bodyPr/>
          <a:lstStyle/>
          <a:p>
            <a:endParaRPr lang="en-US" dirty="0"/>
          </a:p>
        </p:txBody>
      </p:sp>
      <p:sp>
        <p:nvSpPr>
          <p:cNvPr id="4" name="Slide Number Placeholder 3"/>
          <p:cNvSpPr txBox="1"/>
          <p:nvPr/>
        </p:nvSpPr>
        <p:spPr>
          <a:xfrm>
            <a:off x="4143375" y="9120189"/>
            <a:ext cx="3170233" cy="481010"/>
          </a:xfrm>
          <a:prstGeom prst="rect">
            <a:avLst/>
          </a:prstGeom>
          <a:noFill/>
          <a:ln cap="flat">
            <a:noFill/>
          </a:ln>
        </p:spPr>
        <p:txBody>
          <a:bodyPr vert="horz" wrap="square" lIns="91412" tIns="45710" rIns="91412"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203D42-B4E0-468F-96E1-CBCE752F9EFD}" type="slidenum">
              <a:t>11</a:t>
            </a:fld>
            <a:endParaRPr lang="en-AU"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125843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txBox="1">
            <a:spLocks noGrp="1"/>
          </p:cNvSpPr>
          <p:nvPr>
            <p:ph type="body" sz="quarter" idx="1"/>
          </p:nvPr>
        </p:nvSpPr>
        <p:spPr/>
        <p:txBody>
          <a:bodyPr/>
          <a:lstStyle/>
          <a:p>
            <a:endParaRPr lang="en-US" dirty="0"/>
          </a:p>
        </p:txBody>
      </p:sp>
      <p:sp>
        <p:nvSpPr>
          <p:cNvPr id="4" name="Slide Number Placeholder 3"/>
          <p:cNvSpPr txBox="1"/>
          <p:nvPr/>
        </p:nvSpPr>
        <p:spPr>
          <a:xfrm>
            <a:off x="4143375" y="9120189"/>
            <a:ext cx="3170233" cy="481010"/>
          </a:xfrm>
          <a:prstGeom prst="rect">
            <a:avLst/>
          </a:prstGeom>
          <a:noFill/>
          <a:ln cap="flat">
            <a:noFill/>
          </a:ln>
        </p:spPr>
        <p:txBody>
          <a:bodyPr vert="horz" wrap="square" lIns="91412" tIns="45710" rIns="91412"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50F34A1-4E89-4AA9-9415-4B5E4794A384}" type="slidenum">
              <a:t>17</a:t>
            </a:fld>
            <a:endParaRPr lang="en-AU"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3338780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B416B3-4599-4D19-915A-23E67E8A40EC}" type="slidenum">
              <a:rPr lang="en-AU" smtClean="0">
                <a:solidFill>
                  <a:prstClr val="black"/>
                </a:solidFill>
              </a:rPr>
              <a:pPr>
                <a:defRPr/>
              </a:pPr>
              <a:t>22</a:t>
            </a:fld>
            <a:endParaRPr lang="en-AU" dirty="0">
              <a:solidFill>
                <a:prstClr val="black"/>
              </a:solidFill>
            </a:endParaRPr>
          </a:p>
        </p:txBody>
      </p:sp>
    </p:spTree>
    <p:extLst>
      <p:ext uri="{BB962C8B-B14F-4D97-AF65-F5344CB8AC3E}">
        <p14:creationId xmlns:p14="http://schemas.microsoft.com/office/powerpoint/2010/main" val="33070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D2BE2-25EF-40F1-A334-DE90FC0539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490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60413"/>
            <a:ext cx="7732713" cy="43497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32151C7-8116-4BB1-BDB1-873481A3D768}" type="slidenum">
              <a:rPr lang="en-AU" smtClean="0"/>
              <a:t>31</a:t>
            </a:fld>
            <a:endParaRPr lang="en-AU" dirty="0"/>
          </a:p>
        </p:txBody>
      </p:sp>
    </p:spTree>
    <p:extLst>
      <p:ext uri="{BB962C8B-B14F-4D97-AF65-F5344CB8AC3E}">
        <p14:creationId xmlns:p14="http://schemas.microsoft.com/office/powerpoint/2010/main" val="2852914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23DAC94-2113-B042-8D2D-869DD39A66A3}"/>
              </a:ext>
            </a:extLst>
          </p:cNvPr>
          <p:cNvSpPr>
            <a:spLocks noGrp="1"/>
          </p:cNvSpPr>
          <p:nvPr>
            <p:ph type="pic" sz="quarter" idx="13"/>
          </p:nvPr>
        </p:nvSpPr>
        <p:spPr>
          <a:xfrm>
            <a:off x="6150224" y="0"/>
            <a:ext cx="6041776" cy="6869017"/>
          </a:xfrm>
          <a:custGeom>
            <a:avLst/>
            <a:gdLst>
              <a:gd name="connsiteX0" fmla="*/ 0 w 4367212"/>
              <a:gd name="connsiteY0" fmla="*/ 0 h 6858000"/>
              <a:gd name="connsiteX1" fmla="*/ 4367212 w 4367212"/>
              <a:gd name="connsiteY1" fmla="*/ 0 h 6858000"/>
              <a:gd name="connsiteX2" fmla="*/ 4367212 w 4367212"/>
              <a:gd name="connsiteY2" fmla="*/ 6858000 h 6858000"/>
              <a:gd name="connsiteX3" fmla="*/ 0 w 4367212"/>
              <a:gd name="connsiteY3" fmla="*/ 6858000 h 6858000"/>
              <a:gd name="connsiteX4" fmla="*/ 0 w 4367212"/>
              <a:gd name="connsiteY4" fmla="*/ 0 h 6858000"/>
              <a:gd name="connsiteX0" fmla="*/ 1674564 w 6041776"/>
              <a:gd name="connsiteY0" fmla="*/ 0 h 6869017"/>
              <a:gd name="connsiteX1" fmla="*/ 6041776 w 6041776"/>
              <a:gd name="connsiteY1" fmla="*/ 0 h 6869017"/>
              <a:gd name="connsiteX2" fmla="*/ 6041776 w 6041776"/>
              <a:gd name="connsiteY2" fmla="*/ 6858000 h 6869017"/>
              <a:gd name="connsiteX3" fmla="*/ 0 w 6041776"/>
              <a:gd name="connsiteY3" fmla="*/ 6869017 h 6869017"/>
              <a:gd name="connsiteX4" fmla="*/ 1674564 w 6041776"/>
              <a:gd name="connsiteY4" fmla="*/ 0 h 6869017"/>
              <a:gd name="connsiteX0" fmla="*/ 1724745 w 6041776"/>
              <a:gd name="connsiteY0" fmla="*/ 5575 h 6869017"/>
              <a:gd name="connsiteX1" fmla="*/ 6041776 w 6041776"/>
              <a:gd name="connsiteY1" fmla="*/ 0 h 6869017"/>
              <a:gd name="connsiteX2" fmla="*/ 6041776 w 6041776"/>
              <a:gd name="connsiteY2" fmla="*/ 6858000 h 6869017"/>
              <a:gd name="connsiteX3" fmla="*/ 0 w 6041776"/>
              <a:gd name="connsiteY3" fmla="*/ 6869017 h 6869017"/>
              <a:gd name="connsiteX4" fmla="*/ 1724745 w 6041776"/>
              <a:gd name="connsiteY4" fmla="*/ 5575 h 6869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776" h="6869017">
                <a:moveTo>
                  <a:pt x="1724745" y="5575"/>
                </a:moveTo>
                <a:lnTo>
                  <a:pt x="6041776" y="0"/>
                </a:lnTo>
                <a:lnTo>
                  <a:pt x="6041776" y="6858000"/>
                </a:lnTo>
                <a:lnTo>
                  <a:pt x="0" y="6869017"/>
                </a:lnTo>
                <a:lnTo>
                  <a:pt x="1724745" y="5575"/>
                </a:lnTo>
                <a:close/>
              </a:path>
            </a:pathLst>
          </a:custGeom>
          <a:solidFill>
            <a:schemeClr val="accent3">
              <a:lumMod val="20000"/>
              <a:lumOff val="80000"/>
            </a:schemeClr>
          </a:solidFill>
        </p:spPr>
        <p:txBody>
          <a:bodyPr anchor="ctr"/>
          <a:lstStyle>
            <a:lvl1pPr marL="0" indent="0" algn="ctr">
              <a:buNone/>
              <a:defRPr/>
            </a:lvl1pPr>
          </a:lstStyle>
          <a:p>
            <a:endParaRPr lang="en-US" dirty="0"/>
          </a:p>
        </p:txBody>
      </p:sp>
      <p:pic>
        <p:nvPicPr>
          <p:cNvPr id="12" name="Picture 11">
            <a:extLst>
              <a:ext uri="{FF2B5EF4-FFF2-40B4-BE49-F238E27FC236}">
                <a16:creationId xmlns:a16="http://schemas.microsoft.com/office/drawing/2014/main" id="{15C4BED4-52FC-9D47-B130-3E6480FAE0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83960"/>
            <a:ext cx="3168351" cy="512791"/>
          </a:xfrm>
          <a:prstGeom prst="rect">
            <a:avLst/>
          </a:prstGeom>
        </p:spPr>
      </p:pic>
      <p:sp>
        <p:nvSpPr>
          <p:cNvPr id="9" name="Freeform 7">
            <a:extLst>
              <a:ext uri="{FF2B5EF4-FFF2-40B4-BE49-F238E27FC236}">
                <a16:creationId xmlns:a16="http://schemas.microsoft.com/office/drawing/2014/main" id="{AADC7BEB-DE4A-F645-BF70-DE8FCA7F39E7}"/>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1" name="Freeform 10">
            <a:extLst>
              <a:ext uri="{FF2B5EF4-FFF2-40B4-BE49-F238E27FC236}">
                <a16:creationId xmlns:a16="http://schemas.microsoft.com/office/drawing/2014/main" id="{50EBB79D-E49D-C144-BAB8-DE504A63E1DB}"/>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p:cNvSpPr>
            <a:spLocks noGrp="1"/>
          </p:cNvSpPr>
          <p:nvPr>
            <p:ph type="body" sz="quarter" idx="11" hasCustomPrompt="1"/>
          </p:nvPr>
        </p:nvSpPr>
        <p:spPr>
          <a:xfrm>
            <a:off x="1344835" y="3914020"/>
            <a:ext cx="5355685" cy="1426621"/>
          </a:xfrm>
          <a:prstGeom prst="rect">
            <a:avLst/>
          </a:prstGeom>
        </p:spPr>
        <p:txBody>
          <a:bodyPr/>
          <a:lstStyle>
            <a:lvl1pPr marL="0" marR="0" indent="0" algn="l" defTabSz="914400" rtl="0" eaLnBrk="1" fontAlgn="auto" latinLnBrk="0" hangingPunct="1">
              <a:lnSpc>
                <a:spcPct val="100000"/>
              </a:lnSpc>
              <a:spcBef>
                <a:spcPts val="0"/>
              </a:spcBef>
              <a:spcAft>
                <a:spcPts val="300"/>
              </a:spcAft>
              <a:buClrTx/>
              <a:buSzTx/>
              <a:buFontTx/>
              <a:buNone/>
              <a:tabLst/>
              <a:defRPr sz="2000" baseline="0">
                <a:solidFill>
                  <a:srgbClr val="EBE9E7"/>
                </a:solidFill>
              </a:defRPr>
            </a:lvl1pPr>
            <a:lvl2pPr marL="457200" indent="0">
              <a:spcBef>
                <a:spcPts val="0"/>
              </a:spcBef>
              <a:spcAft>
                <a:spcPts val="300"/>
              </a:spcAft>
              <a:buNone/>
              <a:defRPr sz="1400"/>
            </a:lvl2pPr>
            <a:lvl3pPr marL="914400" indent="0">
              <a:spcBef>
                <a:spcPts val="0"/>
              </a:spcBef>
              <a:spcAft>
                <a:spcPts val="300"/>
              </a:spcAft>
              <a:buNone/>
              <a:defRPr sz="1400"/>
            </a:lvl3pPr>
            <a:lvl4pPr marL="1371600" indent="0">
              <a:spcBef>
                <a:spcPts val="0"/>
              </a:spcBef>
              <a:spcAft>
                <a:spcPts val="300"/>
              </a:spcAft>
              <a:buNone/>
              <a:defRPr sz="1400"/>
            </a:lvl4pPr>
            <a:lvl5pPr marL="1828800" indent="0">
              <a:spcBef>
                <a:spcPts val="0"/>
              </a:spcBef>
              <a:spcAft>
                <a:spcPts val="300"/>
              </a:spcAft>
              <a:buNone/>
              <a:defRPr sz="1400"/>
            </a:lvl5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a:t>PRESENTERS:</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one</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two</a:t>
            </a:r>
            <a:endParaRPr kumimoji="0" lang="en-US" sz="1400" b="0" i="0" u="none" strike="noStrike" kern="1200" cap="none" spc="0" normalizeH="0" baseline="0" noProof="0">
              <a:ln>
                <a:noFill/>
              </a:ln>
              <a:solidFill>
                <a:srgbClr val="AAACAD"/>
              </a:solidFill>
              <a:effectLst/>
              <a:uLnTx/>
              <a:uFillTx/>
              <a:latin typeface="Arial" panose="020B0604020202020204" pitchFamily="34" charset="0"/>
              <a:ea typeface="+mn-ea"/>
              <a:cs typeface="Arial" panose="020B0604020202020204" pitchFamily="34" charset="0"/>
            </a:endParaRPr>
          </a:p>
        </p:txBody>
      </p:sp>
      <p:sp>
        <p:nvSpPr>
          <p:cNvPr id="16" name="Text Placeholder 15"/>
          <p:cNvSpPr>
            <a:spLocks noGrp="1"/>
          </p:cNvSpPr>
          <p:nvPr>
            <p:ph type="body" sz="quarter" idx="10" hasCustomPrompt="1"/>
          </p:nvPr>
        </p:nvSpPr>
        <p:spPr>
          <a:xfrm>
            <a:off x="695400" y="2060848"/>
            <a:ext cx="5606195" cy="1584176"/>
          </a:xfrm>
          <a:prstGeom prst="rect">
            <a:avLst/>
          </a:prstGeom>
          <a:solidFill>
            <a:schemeClr val="tx2">
              <a:lumMod val="25000"/>
            </a:schemeClr>
          </a:solidFill>
        </p:spPr>
        <p:txBody>
          <a:bodyPr anchor="ctr"/>
          <a:lstStyle>
            <a:lvl1pPr marL="0" indent="0">
              <a:lnSpc>
                <a:spcPct val="100000"/>
              </a:lnSpc>
              <a:spcBef>
                <a:spcPts val="0"/>
              </a:spcBef>
              <a:buNone/>
              <a:defRPr sz="4000">
                <a:solidFill>
                  <a:schemeClr val="tx1"/>
                </a:solidFill>
              </a:defRPr>
            </a:lvl1pPr>
            <a:lvl2pPr marL="457200" indent="0">
              <a:lnSpc>
                <a:spcPts val="2900"/>
              </a:lnSpc>
              <a:spcBef>
                <a:spcPts val="0"/>
              </a:spcBef>
              <a:buNone/>
              <a:defRPr sz="2800"/>
            </a:lvl2pPr>
            <a:lvl3pPr marL="914400" indent="0">
              <a:lnSpc>
                <a:spcPts val="2900"/>
              </a:lnSpc>
              <a:spcBef>
                <a:spcPts val="0"/>
              </a:spcBef>
              <a:buNone/>
              <a:defRPr sz="2800"/>
            </a:lvl3pPr>
            <a:lvl4pPr marL="1371600" indent="0">
              <a:lnSpc>
                <a:spcPts val="2900"/>
              </a:lnSpc>
              <a:spcBef>
                <a:spcPts val="0"/>
              </a:spcBef>
              <a:buNone/>
              <a:defRPr sz="2800"/>
            </a:lvl4pPr>
            <a:lvl5pPr marL="1828800" indent="0">
              <a:lnSpc>
                <a:spcPts val="2900"/>
              </a:lnSpc>
              <a:spcBef>
                <a:spcPts val="0"/>
              </a:spcBef>
              <a:buNone/>
              <a:defRPr sz="2800"/>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393647068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lumMod val="25000"/>
          </a:schemeClr>
        </a:solidFill>
        <a:effectLst/>
      </p:bgPr>
    </p:bg>
    <p:spTree>
      <p:nvGrpSpPr>
        <p:cNvPr id="1" name=""/>
        <p:cNvGrpSpPr/>
        <p:nvPr/>
      </p:nvGrpSpPr>
      <p:grpSpPr>
        <a:xfrm>
          <a:off x="0" y="0"/>
          <a:ext cx="0" cy="0"/>
          <a:chOff x="0" y="0"/>
          <a:chExt cx="0" cy="0"/>
        </a:xfrm>
      </p:grpSpPr>
      <p:sp>
        <p:nvSpPr>
          <p:cNvPr id="19" name="Freeform 7"/>
          <p:cNvSpPr>
            <a:spLocks/>
          </p:cNvSpPr>
          <p:nvPr userDrawn="1"/>
        </p:nvSpPr>
        <p:spPr bwMode="auto">
          <a:xfrm>
            <a:off x="11231562" y="166068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rgbClr val="3BA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2000" y="1598354"/>
            <a:ext cx="10800000" cy="3799716"/>
          </a:xfrm>
          <a:prstGeom prst="rect">
            <a:avLst/>
          </a:prstGeom>
        </p:spPr>
      </p:pic>
      <p:sp>
        <p:nvSpPr>
          <p:cNvPr id="41" name="TextBox 13"/>
          <p:cNvSpPr txBox="1">
            <a:spLocks noChangeArrowheads="1"/>
          </p:cNvSpPr>
          <p:nvPr userDrawn="1"/>
        </p:nvSpPr>
        <p:spPr bwMode="auto">
          <a:xfrm>
            <a:off x="2015911" y="2132856"/>
            <a:ext cx="30649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b="1" dirty="0">
                <a:solidFill>
                  <a:schemeClr val="bg1"/>
                </a:solidFill>
                <a:latin typeface="Arial" panose="020B0604020202020204" pitchFamily="34" charset="0"/>
                <a:cs typeface="Arial" panose="020B0604020202020204" pitchFamily="34" charset="0"/>
              </a:rPr>
              <a:t>THANK YOU</a:t>
            </a:r>
          </a:p>
        </p:txBody>
      </p:sp>
      <p:sp>
        <p:nvSpPr>
          <p:cNvPr id="42" name="Text Placeholder 11"/>
          <p:cNvSpPr>
            <a:spLocks noGrp="1"/>
          </p:cNvSpPr>
          <p:nvPr>
            <p:ph type="body" sz="quarter" idx="10" hasCustomPrompt="1"/>
          </p:nvPr>
        </p:nvSpPr>
        <p:spPr>
          <a:xfrm>
            <a:off x="2015911" y="3100871"/>
            <a:ext cx="3288001" cy="1652693"/>
          </a:xfrm>
          <a:prstGeom prst="rect">
            <a:avLst/>
          </a:prstGeom>
        </p:spPr>
        <p:txBody>
          <a:bodyPr/>
          <a:lstStyle>
            <a:lvl1pPr marL="0" indent="0">
              <a:spcBef>
                <a:spcPts val="0"/>
              </a:spcBef>
              <a:spcAft>
                <a:spcPts val="1200"/>
              </a:spcAft>
              <a:buNone/>
              <a:defRPr sz="1600">
                <a:solidFill>
                  <a:schemeClr val="bg1"/>
                </a:solidFill>
              </a:defRPr>
            </a:lvl1pPr>
          </a:lstStyle>
          <a:p>
            <a:pPr lvl="0"/>
            <a:r>
              <a:rPr lang="en-US"/>
              <a:t>Cardno is an infrastructure, environmental and social development company; improving the lives of people and communities around the world.</a:t>
            </a:r>
          </a:p>
          <a:p>
            <a:pPr lvl="0"/>
            <a:r>
              <a:rPr lang="en-US"/>
              <a:t>www.cardno.com</a:t>
            </a:r>
          </a:p>
        </p:txBody>
      </p:sp>
      <p:cxnSp>
        <p:nvCxnSpPr>
          <p:cNvPr id="43" name="Straight Connector 42"/>
          <p:cNvCxnSpPr/>
          <p:nvPr userDrawn="1"/>
        </p:nvCxnSpPr>
        <p:spPr>
          <a:xfrm>
            <a:off x="2104811" y="2817036"/>
            <a:ext cx="297603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1423987" y="898110"/>
            <a:ext cx="2727797" cy="322736"/>
            <a:chOff x="2060575" y="1766888"/>
            <a:chExt cx="2522538" cy="298450"/>
          </a:xfrm>
          <a:solidFill>
            <a:srgbClr val="FFFFFF"/>
          </a:solidFill>
        </p:grpSpPr>
        <p:sp>
          <p:nvSpPr>
            <p:cNvPr id="22"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46" name="Picture 45" descr="A black and white image of a person's face&#10;&#10;Description automatically generated with medium confidence">
            <a:extLst>
              <a:ext uri="{FF2B5EF4-FFF2-40B4-BE49-F238E27FC236}">
                <a16:creationId xmlns:a16="http://schemas.microsoft.com/office/drawing/2014/main" id="{CA8D5C2E-FAFB-F148-9833-D131581326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
        <p:nvSpPr>
          <p:cNvPr id="18" name="Freeform 7">
            <a:extLst>
              <a:ext uri="{FF2B5EF4-FFF2-40B4-BE49-F238E27FC236}">
                <a16:creationId xmlns:a16="http://schemas.microsoft.com/office/drawing/2014/main" id="{72A0F2F9-4AD4-4BDB-B6EA-F1CF9EA2FED8}"/>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Tree>
    <p:extLst>
      <p:ext uri="{BB962C8B-B14F-4D97-AF65-F5344CB8AC3E}">
        <p14:creationId xmlns:p14="http://schemas.microsoft.com/office/powerpoint/2010/main" val="85276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defRPr>
            </a:lvl1pPr>
          </a:lstStyle>
          <a:p>
            <a:pPr lvl="0"/>
            <a:r>
              <a:rPr lang="en-US"/>
              <a:t>For more information</a:t>
            </a:r>
          </a:p>
          <a:p>
            <a:pPr lvl="0"/>
            <a:r>
              <a:rPr lang="en-US"/>
              <a:t>FirstName </a:t>
            </a:r>
            <a:r>
              <a:rPr lang="en-US" err="1"/>
              <a:t>LastName</a:t>
            </a:r>
            <a:endParaRPr lang="en-US"/>
          </a:p>
          <a:p>
            <a:pPr lvl="0"/>
            <a:r>
              <a:rPr lang="en-US"/>
              <a:t>Job Title</a:t>
            </a:r>
          </a:p>
          <a:p>
            <a:pPr lvl="0"/>
            <a:r>
              <a:rPr lang="en-US"/>
              <a:t>Office: +00 0 0000 0000</a:t>
            </a:r>
          </a:p>
          <a:p>
            <a:pPr lvl="0"/>
            <a:r>
              <a:rPr lang="en-US" err="1"/>
              <a:t>www.cardno.com</a:t>
            </a:r>
            <a:endParaRPr lang="en-US"/>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448622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56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4"/>
          <p:cNvSpPr/>
          <p:nvPr userDrawn="1"/>
        </p:nvSpPr>
        <p:spPr>
          <a:xfrm>
            <a:off x="-29497" y="4002530"/>
            <a:ext cx="5195179" cy="2871019"/>
          </a:xfrm>
          <a:custGeom>
            <a:avLst/>
            <a:gdLst>
              <a:gd name="connsiteX0" fmla="*/ 0 w 12221497"/>
              <a:gd name="connsiteY0" fmla="*/ 0 h 2871019"/>
              <a:gd name="connsiteX1" fmla="*/ 19665 w 12221497"/>
              <a:gd name="connsiteY1" fmla="*/ 2871019 h 2871019"/>
              <a:gd name="connsiteX2" fmla="*/ 12221497 w 12221497"/>
              <a:gd name="connsiteY2" fmla="*/ 2871019 h 2871019"/>
              <a:gd name="connsiteX3" fmla="*/ 12211665 w 12221497"/>
              <a:gd name="connsiteY3" fmla="*/ 875071 h 2871019"/>
              <a:gd name="connsiteX4" fmla="*/ 0 w 12221497"/>
              <a:gd name="connsiteY4" fmla="*/ 0 h 2871019"/>
              <a:gd name="connsiteX0" fmla="*/ 0 w 12221497"/>
              <a:gd name="connsiteY0" fmla="*/ 0 h 2871019"/>
              <a:gd name="connsiteX1" fmla="*/ 19665 w 12221497"/>
              <a:gd name="connsiteY1" fmla="*/ 2871019 h 2871019"/>
              <a:gd name="connsiteX2" fmla="*/ 12221497 w 12221497"/>
              <a:gd name="connsiteY2" fmla="*/ 2871019 h 2871019"/>
              <a:gd name="connsiteX3" fmla="*/ 5105012 w 12221497"/>
              <a:gd name="connsiteY3" fmla="*/ 457976 h 2871019"/>
              <a:gd name="connsiteX4" fmla="*/ 0 w 12221497"/>
              <a:gd name="connsiteY4" fmla="*/ 0 h 2871019"/>
              <a:gd name="connsiteX0" fmla="*/ 0 w 5130886"/>
              <a:gd name="connsiteY0" fmla="*/ 0 h 2871019"/>
              <a:gd name="connsiteX1" fmla="*/ 19665 w 5130886"/>
              <a:gd name="connsiteY1" fmla="*/ 2871019 h 2871019"/>
              <a:gd name="connsiteX2" fmla="*/ 5130886 w 5130886"/>
              <a:gd name="connsiteY2" fmla="*/ 2774766 h 2871019"/>
              <a:gd name="connsiteX3" fmla="*/ 5105012 w 5130886"/>
              <a:gd name="connsiteY3" fmla="*/ 457976 h 2871019"/>
              <a:gd name="connsiteX4" fmla="*/ 0 w 5130886"/>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05012 w 5195179"/>
              <a:gd name="connsiteY3" fmla="*/ 457976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179" h="2871019">
                <a:moveTo>
                  <a:pt x="0" y="0"/>
                </a:moveTo>
                <a:lnTo>
                  <a:pt x="19665" y="2871019"/>
                </a:lnTo>
                <a:lnTo>
                  <a:pt x="5195179" y="2865253"/>
                </a:lnTo>
                <a:cubicBezTo>
                  <a:pt x="5172852" y="2180887"/>
                  <a:pt x="5144008" y="1189967"/>
                  <a:pt x="5124062" y="367488"/>
                </a:cubicBez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userDrawn="1"/>
        </p:nvSpPr>
        <p:spPr>
          <a:xfrm>
            <a:off x="-21208" y="-1717"/>
            <a:ext cx="5115653" cy="4361694"/>
          </a:xfrm>
          <a:custGeom>
            <a:avLst/>
            <a:gdLst>
              <a:gd name="connsiteX0" fmla="*/ 4067798 w 4204531"/>
              <a:gd name="connsiteY0" fmla="*/ 0 h 4324172"/>
              <a:gd name="connsiteX1" fmla="*/ 4204531 w 4204531"/>
              <a:gd name="connsiteY1" fmla="*/ 4324172 h 4324172"/>
              <a:gd name="connsiteX2" fmla="*/ 0 w 4204531"/>
              <a:gd name="connsiteY2" fmla="*/ 4016524 h 4324172"/>
              <a:gd name="connsiteX3" fmla="*/ 0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08608 w 4204531"/>
              <a:gd name="connsiteY3" fmla="*/ 23265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3477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7815 w 4204531"/>
              <a:gd name="connsiteY3" fmla="*/ 6924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1 w 4204531"/>
              <a:gd name="connsiteY3" fmla="*/ 17092 h 4324172"/>
              <a:gd name="connsiteX4" fmla="*/ 4067798 w 4204531"/>
              <a:gd name="connsiteY4" fmla="*/ 0 h 4324172"/>
              <a:gd name="connsiteX0" fmla="*/ 4071275 w 4204531"/>
              <a:gd name="connsiteY0" fmla="*/ 0 h 4310265"/>
              <a:gd name="connsiteX1" fmla="*/ 4204531 w 4204531"/>
              <a:gd name="connsiteY1" fmla="*/ 4310265 h 4310265"/>
              <a:gd name="connsiteX2" fmla="*/ 0 w 4204531"/>
              <a:gd name="connsiteY2" fmla="*/ 4002617 h 4310265"/>
              <a:gd name="connsiteX3" fmla="*/ 1 w 4204531"/>
              <a:gd name="connsiteY3" fmla="*/ 3185 h 4310265"/>
              <a:gd name="connsiteX4" fmla="*/ 4071275 w 4204531"/>
              <a:gd name="connsiteY4" fmla="*/ 0 h 4310265"/>
              <a:gd name="connsiteX0" fmla="*/ 4071275 w 4190624"/>
              <a:gd name="connsiteY0" fmla="*/ 0 h 4303311"/>
              <a:gd name="connsiteX1" fmla="*/ 4190624 w 4190624"/>
              <a:gd name="connsiteY1" fmla="*/ 4303311 h 4303311"/>
              <a:gd name="connsiteX2" fmla="*/ 0 w 4190624"/>
              <a:gd name="connsiteY2" fmla="*/ 4002617 h 4303311"/>
              <a:gd name="connsiteX3" fmla="*/ 1 w 4190624"/>
              <a:gd name="connsiteY3" fmla="*/ 3185 h 4303311"/>
              <a:gd name="connsiteX4" fmla="*/ 4071275 w 4190624"/>
              <a:gd name="connsiteY4" fmla="*/ 0 h 4303311"/>
              <a:gd name="connsiteX0" fmla="*/ 4071274 w 4190623"/>
              <a:gd name="connsiteY0" fmla="*/ 0 h 4303311"/>
              <a:gd name="connsiteX1" fmla="*/ 4190623 w 4190623"/>
              <a:gd name="connsiteY1" fmla="*/ 4303311 h 4303311"/>
              <a:gd name="connsiteX2" fmla="*/ 41721 w 4190623"/>
              <a:gd name="connsiteY2" fmla="*/ 3957419 h 4303311"/>
              <a:gd name="connsiteX3" fmla="*/ 0 w 4190623"/>
              <a:gd name="connsiteY3" fmla="*/ 3185 h 4303311"/>
              <a:gd name="connsiteX4" fmla="*/ 4071274 w 4190623"/>
              <a:gd name="connsiteY4" fmla="*/ 0 h 4303311"/>
              <a:gd name="connsiteX0" fmla="*/ 4071274 w 4190623"/>
              <a:gd name="connsiteY0" fmla="*/ 0 h 4303311"/>
              <a:gd name="connsiteX1" fmla="*/ 4190623 w 4190623"/>
              <a:gd name="connsiteY1" fmla="*/ 4303311 h 4303311"/>
              <a:gd name="connsiteX2" fmla="*/ 3476 w 4190623"/>
              <a:gd name="connsiteY2" fmla="*/ 4006094 h 4303311"/>
              <a:gd name="connsiteX3" fmla="*/ 0 w 4190623"/>
              <a:gd name="connsiteY3" fmla="*/ 3185 h 4303311"/>
              <a:gd name="connsiteX4" fmla="*/ 4071274 w 4190623"/>
              <a:gd name="connsiteY4" fmla="*/ 0 h 4303311"/>
              <a:gd name="connsiteX0" fmla="*/ 4072560 w 4191909"/>
              <a:gd name="connsiteY0" fmla="*/ 0 h 4303311"/>
              <a:gd name="connsiteX1" fmla="*/ 4191909 w 4191909"/>
              <a:gd name="connsiteY1" fmla="*/ 4303311 h 4303311"/>
              <a:gd name="connsiteX2" fmla="*/ 0 w 4191909"/>
              <a:gd name="connsiteY2" fmla="*/ 4001332 h 4303311"/>
              <a:gd name="connsiteX3" fmla="*/ 1286 w 4191909"/>
              <a:gd name="connsiteY3" fmla="*/ 3185 h 4303311"/>
              <a:gd name="connsiteX4" fmla="*/ 4072560 w 4191909"/>
              <a:gd name="connsiteY4" fmla="*/ 0 h 4303311"/>
              <a:gd name="connsiteX0" fmla="*/ 4072560 w 4191909"/>
              <a:gd name="connsiteY0" fmla="*/ 0 h 6870503"/>
              <a:gd name="connsiteX1" fmla="*/ 4191909 w 4191909"/>
              <a:gd name="connsiteY1" fmla="*/ 4303311 h 6870503"/>
              <a:gd name="connsiteX2" fmla="*/ 0 w 4191909"/>
              <a:gd name="connsiteY2" fmla="*/ 6867821 h 6870503"/>
              <a:gd name="connsiteX3" fmla="*/ 1286 w 4191909"/>
              <a:gd name="connsiteY3" fmla="*/ 3185 h 6870503"/>
              <a:gd name="connsiteX4" fmla="*/ 4072560 w 4191909"/>
              <a:gd name="connsiteY4" fmla="*/ 0 h 6870503"/>
              <a:gd name="connsiteX0" fmla="*/ 4072560 w 4274102"/>
              <a:gd name="connsiteY0" fmla="*/ 0 h 6897350"/>
              <a:gd name="connsiteX1" fmla="*/ 4274102 w 4274102"/>
              <a:gd name="connsiteY1" fmla="*/ 6871850 h 6897350"/>
              <a:gd name="connsiteX2" fmla="*/ 0 w 4274102"/>
              <a:gd name="connsiteY2" fmla="*/ 6867821 h 6897350"/>
              <a:gd name="connsiteX3" fmla="*/ 1286 w 4274102"/>
              <a:gd name="connsiteY3" fmla="*/ 3185 h 6897350"/>
              <a:gd name="connsiteX4" fmla="*/ 4072560 w 4274102"/>
              <a:gd name="connsiteY4" fmla="*/ 0 h 6897350"/>
              <a:gd name="connsiteX0" fmla="*/ 4072560 w 4274102"/>
              <a:gd name="connsiteY0" fmla="*/ 0 h 6919315"/>
              <a:gd name="connsiteX1" fmla="*/ 4274102 w 4274102"/>
              <a:gd name="connsiteY1" fmla="*/ 6871850 h 6919315"/>
              <a:gd name="connsiteX2" fmla="*/ 0 w 4274102"/>
              <a:gd name="connsiteY2" fmla="*/ 6867821 h 6919315"/>
              <a:gd name="connsiteX3" fmla="*/ 1286 w 4274102"/>
              <a:gd name="connsiteY3" fmla="*/ 3185 h 6919315"/>
              <a:gd name="connsiteX4" fmla="*/ 4072560 w 4274102"/>
              <a:gd name="connsiteY4" fmla="*/ 0 h 6919315"/>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1274 w 4272816"/>
              <a:gd name="connsiteY0" fmla="*/ 0 h 6874208"/>
              <a:gd name="connsiteX1" fmla="*/ 4272816 w 4272816"/>
              <a:gd name="connsiteY1" fmla="*/ 6871850 h 6874208"/>
              <a:gd name="connsiteX2" fmla="*/ 161399 w 4272816"/>
              <a:gd name="connsiteY2" fmla="*/ 6738796 h 6874208"/>
              <a:gd name="connsiteX3" fmla="*/ 0 w 4272816"/>
              <a:gd name="connsiteY3" fmla="*/ 3185 h 6874208"/>
              <a:gd name="connsiteX4" fmla="*/ 4071274 w 4272816"/>
              <a:gd name="connsiteY4" fmla="*/ 0 h 6874208"/>
              <a:gd name="connsiteX0" fmla="*/ 4072559 w 4274101"/>
              <a:gd name="connsiteY0" fmla="*/ 0 h 6882712"/>
              <a:gd name="connsiteX1" fmla="*/ 4274101 w 4274101"/>
              <a:gd name="connsiteY1" fmla="*/ 6871850 h 6882712"/>
              <a:gd name="connsiteX2" fmla="*/ 0 w 4274101"/>
              <a:gd name="connsiteY2" fmla="*/ 6867822 h 6882712"/>
              <a:gd name="connsiteX3" fmla="*/ 1285 w 4274101"/>
              <a:gd name="connsiteY3" fmla="*/ 3185 h 6882712"/>
              <a:gd name="connsiteX4" fmla="*/ 4072559 w 4274101"/>
              <a:gd name="connsiteY4" fmla="*/ 0 h 6882712"/>
              <a:gd name="connsiteX0" fmla="*/ 4072559 w 4268491"/>
              <a:gd name="connsiteY0" fmla="*/ 0 h 6882712"/>
              <a:gd name="connsiteX1" fmla="*/ 4268491 w 4268491"/>
              <a:gd name="connsiteY1" fmla="*/ 6871850 h 6882712"/>
              <a:gd name="connsiteX2" fmla="*/ 0 w 4268491"/>
              <a:gd name="connsiteY2" fmla="*/ 6867822 h 6882712"/>
              <a:gd name="connsiteX3" fmla="*/ 1285 w 4268491"/>
              <a:gd name="connsiteY3" fmla="*/ 3185 h 6882712"/>
              <a:gd name="connsiteX4" fmla="*/ 4072559 w 4268491"/>
              <a:gd name="connsiteY4" fmla="*/ 0 h 6882712"/>
              <a:gd name="connsiteX0" fmla="*/ 4072559 w 4268491"/>
              <a:gd name="connsiteY0" fmla="*/ 0 h 6871850"/>
              <a:gd name="connsiteX1" fmla="*/ 4268491 w 4268491"/>
              <a:gd name="connsiteY1" fmla="*/ 6871850 h 6871850"/>
              <a:gd name="connsiteX2" fmla="*/ 0 w 4268491"/>
              <a:gd name="connsiteY2" fmla="*/ 6867822 h 6871850"/>
              <a:gd name="connsiteX3" fmla="*/ 1285 w 4268491"/>
              <a:gd name="connsiteY3" fmla="*/ 3185 h 6871850"/>
              <a:gd name="connsiteX4" fmla="*/ 4072559 w 4268491"/>
              <a:gd name="connsiteY4" fmla="*/ 0 h 6871850"/>
              <a:gd name="connsiteX0" fmla="*/ 4072559 w 4301945"/>
              <a:gd name="connsiteY0" fmla="*/ 0 h 6867822"/>
              <a:gd name="connsiteX1" fmla="*/ 4301945 w 4301945"/>
              <a:gd name="connsiteY1" fmla="*/ 4396280 h 6867822"/>
              <a:gd name="connsiteX2" fmla="*/ 0 w 4301945"/>
              <a:gd name="connsiteY2" fmla="*/ 6867822 h 6867822"/>
              <a:gd name="connsiteX3" fmla="*/ 1285 w 4301945"/>
              <a:gd name="connsiteY3" fmla="*/ 3185 h 6867822"/>
              <a:gd name="connsiteX4" fmla="*/ 4072559 w 4301945"/>
              <a:gd name="connsiteY4" fmla="*/ 0 h 6867822"/>
              <a:gd name="connsiteX0" fmla="*/ 4071274 w 4300660"/>
              <a:gd name="connsiteY0" fmla="*/ 0 h 4396280"/>
              <a:gd name="connsiteX1" fmla="*/ 4300660 w 4300660"/>
              <a:gd name="connsiteY1" fmla="*/ 4396280 h 4396280"/>
              <a:gd name="connsiteX2" fmla="*/ 54471 w 4300660"/>
              <a:gd name="connsiteY2" fmla="*/ 4001959 h 4396280"/>
              <a:gd name="connsiteX3" fmla="*/ 0 w 4300660"/>
              <a:gd name="connsiteY3" fmla="*/ 3185 h 4396280"/>
              <a:gd name="connsiteX4" fmla="*/ 4071274 w 4300660"/>
              <a:gd name="connsiteY4" fmla="*/ 0 h 4396280"/>
              <a:gd name="connsiteX0" fmla="*/ 4071274 w 4194128"/>
              <a:gd name="connsiteY0" fmla="*/ 0 h 4304544"/>
              <a:gd name="connsiteX1" fmla="*/ 4194128 w 4194128"/>
              <a:gd name="connsiteY1" fmla="*/ 4304544 h 4304544"/>
              <a:gd name="connsiteX2" fmla="*/ 54471 w 4194128"/>
              <a:gd name="connsiteY2" fmla="*/ 4001959 h 4304544"/>
              <a:gd name="connsiteX3" fmla="*/ 0 w 4194128"/>
              <a:gd name="connsiteY3" fmla="*/ 3185 h 4304544"/>
              <a:gd name="connsiteX4" fmla="*/ 4071274 w 4194128"/>
              <a:gd name="connsiteY4" fmla="*/ 0 h 4304544"/>
              <a:gd name="connsiteX0" fmla="*/ 4073028 w 4195882"/>
              <a:gd name="connsiteY0" fmla="*/ 0 h 4304544"/>
              <a:gd name="connsiteX1" fmla="*/ 4195882 w 4195882"/>
              <a:gd name="connsiteY1" fmla="*/ 4304544 h 4304544"/>
              <a:gd name="connsiteX2" fmla="*/ 0 w 4195882"/>
              <a:gd name="connsiteY2" fmla="*/ 4004918 h 4304544"/>
              <a:gd name="connsiteX3" fmla="*/ 1754 w 4195882"/>
              <a:gd name="connsiteY3" fmla="*/ 3185 h 4304544"/>
              <a:gd name="connsiteX4" fmla="*/ 4073028 w 4195882"/>
              <a:gd name="connsiteY4" fmla="*/ 0 h 4304544"/>
              <a:gd name="connsiteX0" fmla="*/ 4073028 w 4283431"/>
              <a:gd name="connsiteY0" fmla="*/ 0 h 6901829"/>
              <a:gd name="connsiteX1" fmla="*/ 4283431 w 4283431"/>
              <a:gd name="connsiteY1" fmla="*/ 6901829 h 6901829"/>
              <a:gd name="connsiteX2" fmla="*/ 0 w 4283431"/>
              <a:gd name="connsiteY2" fmla="*/ 4004918 h 6901829"/>
              <a:gd name="connsiteX3" fmla="*/ 1754 w 4283431"/>
              <a:gd name="connsiteY3" fmla="*/ 3185 h 6901829"/>
              <a:gd name="connsiteX4" fmla="*/ 4073028 w 4283431"/>
              <a:gd name="connsiteY4" fmla="*/ 0 h 6901829"/>
              <a:gd name="connsiteX0" fmla="*/ 4092483 w 4302886"/>
              <a:gd name="connsiteY0" fmla="*/ 0 h 6901829"/>
              <a:gd name="connsiteX1" fmla="*/ 4302886 w 4302886"/>
              <a:gd name="connsiteY1" fmla="*/ 6901829 h 6901829"/>
              <a:gd name="connsiteX2" fmla="*/ 0 w 4302886"/>
              <a:gd name="connsiteY2" fmla="*/ 6874578 h 6901829"/>
              <a:gd name="connsiteX3" fmla="*/ 21209 w 4302886"/>
              <a:gd name="connsiteY3" fmla="*/ 3185 h 6901829"/>
              <a:gd name="connsiteX4" fmla="*/ 4092483 w 4302886"/>
              <a:gd name="connsiteY4" fmla="*/ 0 h 6901829"/>
              <a:gd name="connsiteX0" fmla="*/ 4092483 w 4302886"/>
              <a:gd name="connsiteY0" fmla="*/ 0 h 6874578"/>
              <a:gd name="connsiteX1" fmla="*/ 4302886 w 4302886"/>
              <a:gd name="connsiteY1" fmla="*/ 6872646 h 6874578"/>
              <a:gd name="connsiteX2" fmla="*/ 0 w 4302886"/>
              <a:gd name="connsiteY2" fmla="*/ 6874578 h 6874578"/>
              <a:gd name="connsiteX3" fmla="*/ 21209 w 4302886"/>
              <a:gd name="connsiteY3" fmla="*/ 3185 h 6874578"/>
              <a:gd name="connsiteX4" fmla="*/ 4092483 w 4302886"/>
              <a:gd name="connsiteY4" fmla="*/ 0 h 6874578"/>
              <a:gd name="connsiteX0" fmla="*/ 4092483 w 4302886"/>
              <a:gd name="connsiteY0" fmla="*/ 0 h 6872646"/>
              <a:gd name="connsiteX1" fmla="*/ 4302886 w 4302886"/>
              <a:gd name="connsiteY1" fmla="*/ 6872646 h 6872646"/>
              <a:gd name="connsiteX2" fmla="*/ 0 w 4302886"/>
              <a:gd name="connsiteY2" fmla="*/ 3995191 h 6872646"/>
              <a:gd name="connsiteX3" fmla="*/ 21209 w 4302886"/>
              <a:gd name="connsiteY3" fmla="*/ 3185 h 6872646"/>
              <a:gd name="connsiteX4" fmla="*/ 4092483 w 4302886"/>
              <a:gd name="connsiteY4" fmla="*/ 0 h 6872646"/>
              <a:gd name="connsiteX0" fmla="*/ 4092483 w 4225065"/>
              <a:gd name="connsiteY0" fmla="*/ 0 h 4304544"/>
              <a:gd name="connsiteX1" fmla="*/ 4225065 w 4225065"/>
              <a:gd name="connsiteY1" fmla="*/ 4304544 h 4304544"/>
              <a:gd name="connsiteX2" fmla="*/ 0 w 4225065"/>
              <a:gd name="connsiteY2" fmla="*/ 3995191 h 4304544"/>
              <a:gd name="connsiteX3" fmla="*/ 21209 w 4225065"/>
              <a:gd name="connsiteY3" fmla="*/ 3185 h 4304544"/>
              <a:gd name="connsiteX4" fmla="*/ 4092483 w 4225065"/>
              <a:gd name="connsiteY4" fmla="*/ 0 h 4304544"/>
              <a:gd name="connsiteX0" fmla="*/ 4092483 w 5115653"/>
              <a:gd name="connsiteY0" fmla="*/ 0 h 4364075"/>
              <a:gd name="connsiteX1" fmla="*/ 5115653 w 5115653"/>
              <a:gd name="connsiteY1" fmla="*/ 4364075 h 4364075"/>
              <a:gd name="connsiteX2" fmla="*/ 0 w 5115653"/>
              <a:gd name="connsiteY2" fmla="*/ 3995191 h 4364075"/>
              <a:gd name="connsiteX3" fmla="*/ 21209 w 5115653"/>
              <a:gd name="connsiteY3" fmla="*/ 3185 h 4364075"/>
              <a:gd name="connsiteX4" fmla="*/ 4092483 w 5115653"/>
              <a:gd name="connsiteY4" fmla="*/ 0 h 4364075"/>
              <a:gd name="connsiteX0" fmla="*/ 4990214 w 5115653"/>
              <a:gd name="connsiteY0" fmla="*/ 0 h 4361694"/>
              <a:gd name="connsiteX1" fmla="*/ 5115653 w 5115653"/>
              <a:gd name="connsiteY1" fmla="*/ 4361694 h 4361694"/>
              <a:gd name="connsiteX2" fmla="*/ 0 w 5115653"/>
              <a:gd name="connsiteY2" fmla="*/ 3992810 h 4361694"/>
              <a:gd name="connsiteX3" fmla="*/ 21209 w 5115653"/>
              <a:gd name="connsiteY3" fmla="*/ 804 h 4361694"/>
              <a:gd name="connsiteX4" fmla="*/ 4990214 w 5115653"/>
              <a:gd name="connsiteY4" fmla="*/ 0 h 436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653" h="4361694">
                <a:moveTo>
                  <a:pt x="4990214" y="0"/>
                </a:moveTo>
                <a:lnTo>
                  <a:pt x="5115653" y="4361694"/>
                </a:lnTo>
                <a:lnTo>
                  <a:pt x="0" y="3992810"/>
                </a:lnTo>
                <a:cubicBezTo>
                  <a:pt x="0" y="2659666"/>
                  <a:pt x="21209" y="1333948"/>
                  <a:pt x="21209" y="804"/>
                </a:cubicBezTo>
                <a:lnTo>
                  <a:pt x="4990214"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p:cNvSpPr>
            <a:spLocks noChangeAspect="1"/>
          </p:cNvSpPr>
          <p:nvPr userDrawn="1"/>
        </p:nvSpPr>
        <p:spPr bwMode="auto">
          <a:xfrm>
            <a:off x="4970413" y="-4012"/>
            <a:ext cx="580828" cy="1992153"/>
          </a:xfrm>
          <a:custGeom>
            <a:avLst/>
            <a:gdLst>
              <a:gd name="T0" fmla="*/ 0 w 1210"/>
              <a:gd name="T1" fmla="*/ 0 h 4155"/>
              <a:gd name="T2" fmla="*/ 118 w 1210"/>
              <a:gd name="T3" fmla="*/ 4155 h 4155"/>
              <a:gd name="T4" fmla="*/ 1210 w 1210"/>
              <a:gd name="T5" fmla="*/ 0 h 4155"/>
              <a:gd name="T6" fmla="*/ 0 w 1210"/>
              <a:gd name="T7" fmla="*/ 0 h 4155"/>
            </a:gdLst>
            <a:ahLst/>
            <a:cxnLst>
              <a:cxn ang="0">
                <a:pos x="T0" y="T1"/>
              </a:cxn>
              <a:cxn ang="0">
                <a:pos x="T2" y="T3"/>
              </a:cxn>
              <a:cxn ang="0">
                <a:pos x="T4" y="T5"/>
              </a:cxn>
              <a:cxn ang="0">
                <a:pos x="T6" y="T7"/>
              </a:cxn>
            </a:cxnLst>
            <a:rect l="0" t="0" r="r" b="b"/>
            <a:pathLst>
              <a:path w="1210" h="4155">
                <a:moveTo>
                  <a:pt x="0" y="0"/>
                </a:moveTo>
                <a:lnTo>
                  <a:pt x="118" y="4155"/>
                </a:lnTo>
                <a:lnTo>
                  <a:pt x="121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Line 21"/>
          <p:cNvSpPr>
            <a:spLocks noChangeShapeType="1"/>
          </p:cNvSpPr>
          <p:nvPr userDrawn="1"/>
        </p:nvSpPr>
        <p:spPr bwMode="auto">
          <a:xfrm flipH="1" flipV="1">
            <a:off x="0" y="4001508"/>
            <a:ext cx="12188952" cy="86332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5457366" y="1663966"/>
            <a:ext cx="6341343" cy="985048"/>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486862" y="3112532"/>
            <a:ext cx="6341343" cy="161985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Line 19"/>
          <p:cNvSpPr>
            <a:spLocks noChangeShapeType="1"/>
          </p:cNvSpPr>
          <p:nvPr userDrawn="1"/>
        </p:nvSpPr>
        <p:spPr bwMode="auto">
          <a:xfrm flipH="1">
            <a:off x="3746724" y="-4915"/>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20"/>
          <p:cNvSpPr>
            <a:spLocks noChangeShapeType="1"/>
          </p:cNvSpPr>
          <p:nvPr userDrawn="1"/>
        </p:nvSpPr>
        <p:spPr bwMode="auto">
          <a:xfrm>
            <a:off x="4970413" y="-4915"/>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oup 12">
            <a:extLst>
              <a:ext uri="{FF2B5EF4-FFF2-40B4-BE49-F238E27FC236}">
                <a16:creationId xmlns:a16="http://schemas.microsoft.com/office/drawing/2014/main" id="{4E913E57-0782-8A4F-950B-680830544E7F}"/>
              </a:ext>
            </a:extLst>
          </p:cNvPr>
          <p:cNvGrpSpPr/>
          <p:nvPr userDrawn="1"/>
        </p:nvGrpSpPr>
        <p:grpSpPr>
          <a:xfrm>
            <a:off x="8973455" y="6101301"/>
            <a:ext cx="2727797" cy="322736"/>
            <a:chOff x="2060575" y="1766888"/>
            <a:chExt cx="2522538" cy="298450"/>
          </a:xfrm>
          <a:solidFill>
            <a:srgbClr val="FFFFFF"/>
          </a:solidFill>
        </p:grpSpPr>
        <p:sp>
          <p:nvSpPr>
            <p:cNvPr id="18" name="Freeform 12">
              <a:extLst>
                <a:ext uri="{FF2B5EF4-FFF2-40B4-BE49-F238E27FC236}">
                  <a16:creationId xmlns:a16="http://schemas.microsoft.com/office/drawing/2014/main" id="{32DED00F-27D4-5841-8DE0-11628DC060F0}"/>
                </a:ext>
              </a:extLst>
            </p:cNvPr>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13">
              <a:extLst>
                <a:ext uri="{FF2B5EF4-FFF2-40B4-BE49-F238E27FC236}">
                  <a16:creationId xmlns:a16="http://schemas.microsoft.com/office/drawing/2014/main" id="{A3B4F8B8-8F6E-F844-953B-69CF03948C79}"/>
                </a:ext>
              </a:extLst>
            </p:cNvPr>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14">
              <a:extLst>
                <a:ext uri="{FF2B5EF4-FFF2-40B4-BE49-F238E27FC236}">
                  <a16:creationId xmlns:a16="http://schemas.microsoft.com/office/drawing/2014/main" id="{FA66FF69-0C1E-F546-88DA-868017F5A2A3}"/>
                </a:ext>
              </a:extLst>
            </p:cNvPr>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15">
              <a:extLst>
                <a:ext uri="{FF2B5EF4-FFF2-40B4-BE49-F238E27FC236}">
                  <a16:creationId xmlns:a16="http://schemas.microsoft.com/office/drawing/2014/main" id="{206CF385-78BD-8944-9584-44F533713810}"/>
                </a:ext>
              </a:extLst>
            </p:cNvPr>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6">
              <a:extLst>
                <a:ext uri="{FF2B5EF4-FFF2-40B4-BE49-F238E27FC236}">
                  <a16:creationId xmlns:a16="http://schemas.microsoft.com/office/drawing/2014/main" id="{82926CC7-BE31-874D-9078-931CF90D8B73}"/>
                </a:ext>
              </a:extLst>
            </p:cNvPr>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7">
              <a:extLst>
                <a:ext uri="{FF2B5EF4-FFF2-40B4-BE49-F238E27FC236}">
                  <a16:creationId xmlns:a16="http://schemas.microsoft.com/office/drawing/2014/main" id="{E8021DE3-AD43-6448-8C18-BA75443CE4E5}"/>
                </a:ext>
              </a:extLst>
            </p:cNvPr>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8">
              <a:extLst>
                <a:ext uri="{FF2B5EF4-FFF2-40B4-BE49-F238E27FC236}">
                  <a16:creationId xmlns:a16="http://schemas.microsoft.com/office/drawing/2014/main" id="{839E1684-CBB8-9E4A-BADB-A349244DBAF3}"/>
                </a:ext>
              </a:extLst>
            </p:cNvPr>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9">
              <a:extLst>
                <a:ext uri="{FF2B5EF4-FFF2-40B4-BE49-F238E27FC236}">
                  <a16:creationId xmlns:a16="http://schemas.microsoft.com/office/drawing/2014/main" id="{9BBC4B27-87EE-A24A-B762-7796D9238B1E}"/>
                </a:ext>
              </a:extLst>
            </p:cNvPr>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20">
              <a:extLst>
                <a:ext uri="{FF2B5EF4-FFF2-40B4-BE49-F238E27FC236}">
                  <a16:creationId xmlns:a16="http://schemas.microsoft.com/office/drawing/2014/main" id="{BF5FAC86-D367-FB46-B14B-01D67DDAC503}"/>
                </a:ext>
              </a:extLst>
            </p:cNvPr>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977660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p:spPr>
        <p:txBody>
          <a:bodyPr anchor="ctr" anchorCtr="0">
            <a:normAutofit/>
          </a:bodyPr>
          <a:lstStyle>
            <a:lvl1pPr algn="l">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207480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a:prstGeom prst="rect">
            <a:avLst/>
          </a:prstGeom>
        </p:spPr>
        <p:txBody>
          <a:bodyPr anchor="ctr" anchorCtr="0">
            <a:normAutofit/>
          </a:bodyPr>
          <a:lstStyle>
            <a:lvl1pPr algn="l">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355149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B921A308-AB78-4DCF-90C0-5E9B28FB2E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740776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latin typeface="Arial" panose="020B0604020202020204" pitchFamily="34" charset="0"/>
                <a:cs typeface="Arial" panose="020B0604020202020204" pitchFamily="34" charset="0"/>
              </a:defRPr>
            </a:lvl1pPr>
          </a:lstStyle>
          <a:p>
            <a:pPr lvl="0"/>
            <a:r>
              <a:rPr lang="en-US" dirty="0"/>
              <a:t>For more information</a:t>
            </a:r>
          </a:p>
          <a:p>
            <a:pPr lvl="0"/>
            <a:r>
              <a:rPr lang="en-US" dirty="0"/>
              <a:t>FirstName </a:t>
            </a:r>
            <a:r>
              <a:rPr lang="en-US" dirty="0" err="1"/>
              <a:t>LastName</a:t>
            </a:r>
            <a:endParaRPr lang="en-US" dirty="0"/>
          </a:p>
          <a:p>
            <a:pPr lvl="0"/>
            <a:r>
              <a:rPr lang="en-US" dirty="0"/>
              <a:t>Job Title</a:t>
            </a:r>
          </a:p>
          <a:p>
            <a:pPr lvl="0"/>
            <a:r>
              <a:rPr lang="en-US" dirty="0"/>
              <a:t>Office: +00 0 0000 0000</a:t>
            </a:r>
          </a:p>
          <a:p>
            <a:pPr lvl="0"/>
            <a:r>
              <a:rPr lang="en-US" dirty="0"/>
              <a:t>www.cardno.com</a:t>
            </a:r>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4087294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pPr lvl="0"/>
            <a:endParaRPr lang="en-US" dirty="0"/>
          </a:p>
        </p:txBody>
      </p:sp>
      <p:sp>
        <p:nvSpPr>
          <p:cNvPr id="2" name="Title 1"/>
          <p:cNvSpPr>
            <a:spLocks noGrp="1"/>
          </p:cNvSpPr>
          <p:nvPr>
            <p:ph type="ctrTitle"/>
          </p:nvPr>
        </p:nvSpPr>
        <p:spPr>
          <a:xfrm>
            <a:off x="4649452" y="1663966"/>
            <a:ext cx="7149258" cy="985048"/>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678948" y="3112532"/>
            <a:ext cx="7149258" cy="161985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8700" y="6046792"/>
            <a:ext cx="3150010" cy="359380"/>
          </a:xfrm>
          <a:prstGeom prst="rect">
            <a:avLst/>
          </a:prstGeom>
        </p:spPr>
      </p:pic>
      <p:sp>
        <p:nvSpPr>
          <p:cNvPr id="5" name="Freeform 4"/>
          <p:cNvSpPr/>
          <p:nvPr userDrawn="1"/>
        </p:nvSpPr>
        <p:spPr>
          <a:xfrm>
            <a:off x="0" y="-5976"/>
            <a:ext cx="4189506" cy="4309035"/>
          </a:xfrm>
          <a:custGeom>
            <a:avLst/>
            <a:gdLst>
              <a:gd name="connsiteX0" fmla="*/ 0 w 4189506"/>
              <a:gd name="connsiteY0" fmla="*/ 0 h 4309035"/>
              <a:gd name="connsiteX1" fmla="*/ 5976 w 4189506"/>
              <a:gd name="connsiteY1" fmla="*/ 4004235 h 4309035"/>
              <a:gd name="connsiteX2" fmla="*/ 4189506 w 4189506"/>
              <a:gd name="connsiteY2" fmla="*/ 4309035 h 4309035"/>
              <a:gd name="connsiteX3" fmla="*/ 4075953 w 4189506"/>
              <a:gd name="connsiteY3" fmla="*/ 5976 h 4309035"/>
              <a:gd name="connsiteX4" fmla="*/ 0 w 4189506"/>
              <a:gd name="connsiteY4" fmla="*/ 0 h 430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506" h="4309035">
                <a:moveTo>
                  <a:pt x="0" y="0"/>
                </a:moveTo>
                <a:lnTo>
                  <a:pt x="5976" y="4004235"/>
                </a:lnTo>
                <a:lnTo>
                  <a:pt x="4189506" y="4309035"/>
                </a:lnTo>
                <a:lnTo>
                  <a:pt x="4075953" y="5976"/>
                </a:lnTo>
                <a:lnTo>
                  <a:pt x="0" y="0"/>
                </a:lnTo>
                <a:close/>
              </a:path>
            </a:pathLst>
          </a:custGeom>
          <a:blipFill>
            <a:blip r:embed="rId3"/>
            <a:srcRect/>
            <a:stretch>
              <a:fillRect l="-22574" t="-9522" r="-68305" b="-21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userDrawn="1"/>
        </p:nvSpPr>
        <p:spPr>
          <a:xfrm>
            <a:off x="-4549" y="4003343"/>
            <a:ext cx="4271749" cy="2856932"/>
          </a:xfrm>
          <a:custGeom>
            <a:avLst/>
            <a:gdLst>
              <a:gd name="connsiteX0" fmla="*/ 0 w 4271749"/>
              <a:gd name="connsiteY0" fmla="*/ 0 h 2856932"/>
              <a:gd name="connsiteX1" fmla="*/ 9098 w 4271749"/>
              <a:gd name="connsiteY1" fmla="*/ 2852382 h 2856932"/>
              <a:gd name="connsiteX2" fmla="*/ 4271749 w 4271749"/>
              <a:gd name="connsiteY2" fmla="*/ 2856932 h 2856932"/>
              <a:gd name="connsiteX3" fmla="*/ 4194412 w 4271749"/>
              <a:gd name="connsiteY3" fmla="*/ 295702 h 2856932"/>
              <a:gd name="connsiteX4" fmla="*/ 0 w 4271749"/>
              <a:gd name="connsiteY4" fmla="*/ 0 h 2856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749" h="2856932">
                <a:moveTo>
                  <a:pt x="0" y="0"/>
                </a:moveTo>
                <a:cubicBezTo>
                  <a:pt x="3033" y="950794"/>
                  <a:pt x="6065" y="1901588"/>
                  <a:pt x="9098" y="2852382"/>
                </a:cubicBezTo>
                <a:lnTo>
                  <a:pt x="4271749" y="2856932"/>
                </a:lnTo>
                <a:lnTo>
                  <a:pt x="4194412" y="295702"/>
                </a:lnTo>
                <a:lnTo>
                  <a:pt x="0" y="0"/>
                </a:lnTo>
                <a:close/>
              </a:path>
            </a:pathLst>
          </a:custGeom>
          <a:blipFill>
            <a:blip r:embed="rId4"/>
            <a:srcRect/>
            <a:stretch>
              <a:fillRect l="-5686" t="-11" r="-9038" b="-36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Line 19"/>
          <p:cNvSpPr>
            <a:spLocks noChangeShapeType="1"/>
          </p:cNvSpPr>
          <p:nvPr userDrawn="1"/>
        </p:nvSpPr>
        <p:spPr bwMode="auto">
          <a:xfrm flipH="1">
            <a:off x="270269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Line 21"/>
          <p:cNvSpPr>
            <a:spLocks noChangeShapeType="1"/>
          </p:cNvSpPr>
          <p:nvPr userDrawn="1"/>
        </p:nvSpPr>
        <p:spPr bwMode="auto">
          <a:xfrm flipH="1" flipV="1">
            <a:off x="0" y="4001508"/>
            <a:ext cx="12188952" cy="86332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04958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133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1505" y="800099"/>
            <a:ext cx="1991515" cy="227209"/>
          </a:xfrm>
          <a:prstGeom prst="rect">
            <a:avLst/>
          </a:prstGeom>
        </p:spPr>
      </p:pic>
      <p:sp>
        <p:nvSpPr>
          <p:cNvPr id="5" name="Rectangle 4"/>
          <p:cNvSpPr/>
          <p:nvPr userDrawn="1"/>
        </p:nvSpPr>
        <p:spPr>
          <a:xfrm>
            <a:off x="9588500" y="6176963"/>
            <a:ext cx="26035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151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7" name="Content Placeholder 2"/>
          <p:cNvSpPr>
            <a:spLocks noGrp="1"/>
          </p:cNvSpPr>
          <p:nvPr>
            <p:ph idx="1"/>
          </p:nvPr>
        </p:nvSpPr>
        <p:spPr>
          <a:xfrm>
            <a:off x="617512" y="1130676"/>
            <a:ext cx="10944191" cy="4793704"/>
          </a:xfrm>
          <a:prstGeom prst="rect">
            <a:avLst/>
          </a:prstGeom>
        </p:spPr>
        <p:txBody>
          <a:bodyPr numCol="1"/>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83C5DA95-33E6-48AA-A831-01096269F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1697725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ectangle 8"/>
          <p:cNvSpPr>
            <a:spLocks noChangeArrowheads="1"/>
          </p:cNvSpPr>
          <p:nvPr userDrawn="1"/>
        </p:nvSpPr>
        <p:spPr bwMode="auto">
          <a:xfrm>
            <a:off x="1" y="1266473"/>
            <a:ext cx="3685091" cy="3667117"/>
          </a:xfrm>
          <a:prstGeom prst="rect">
            <a:avLst/>
          </a:pr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9"/>
          <p:cNvSpPr>
            <a:spLocks noChangeArrowheads="1"/>
          </p:cNvSpPr>
          <p:nvPr userDrawn="1"/>
        </p:nvSpPr>
        <p:spPr bwMode="auto">
          <a:xfrm>
            <a:off x="3685092" y="1266473"/>
            <a:ext cx="8503860" cy="3667117"/>
          </a:xfrm>
          <a:prstGeom prst="rect">
            <a:avLst/>
          </a:prstGeom>
          <a:solidFill>
            <a:srgbClr val="3CB4E7"/>
          </a:solid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302124" y="1507826"/>
            <a:ext cx="5934952" cy="1669563"/>
          </a:xfrm>
        </p:spPr>
        <p:txBody>
          <a:bodyPr anchor="b">
            <a:normAutofit/>
          </a:bodyPr>
          <a:lstStyle>
            <a:lvl1pPr>
              <a:defRPr sz="400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4333654" y="3177389"/>
            <a:ext cx="5934952" cy="90394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70608" y="6438458"/>
            <a:ext cx="2093976" cy="239727"/>
          </a:xfrm>
          <a:prstGeom prst="rect">
            <a:avLst/>
          </a:prstGeom>
        </p:spPr>
      </p:pic>
    </p:spTree>
    <p:extLst>
      <p:ext uri="{BB962C8B-B14F-4D97-AF65-F5344CB8AC3E}">
        <p14:creationId xmlns:p14="http://schemas.microsoft.com/office/powerpoint/2010/main" val="1133908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7175" y="1455821"/>
            <a:ext cx="5762625" cy="4721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8681" y="1455821"/>
            <a:ext cx="5762625" cy="4721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882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4965290" cy="6858000"/>
          </a:xfrm>
          <a:prstGeom prst="rect">
            <a:avLst/>
          </a:prstGeom>
          <a:solidFill>
            <a:srgbClr val="333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 Placeholder 11"/>
          <p:cNvSpPr>
            <a:spLocks noGrp="1"/>
          </p:cNvSpPr>
          <p:nvPr>
            <p:ph type="body" sz="quarter" idx="10" hasCustomPrompt="1"/>
          </p:nvPr>
        </p:nvSpPr>
        <p:spPr>
          <a:xfrm>
            <a:off x="4649452" y="1156077"/>
            <a:ext cx="7158037" cy="1370813"/>
          </a:xfrm>
        </p:spPr>
        <p:txBody>
          <a:bodyPr anchor="b" anchorCtr="0">
            <a:normAutofit/>
          </a:bodyPr>
          <a:lstStyle>
            <a:lvl1pPr marL="0" indent="0">
              <a:buNone/>
              <a:defRPr sz="4400" b="1" baseline="0">
                <a:solidFill>
                  <a:schemeClr val="bg1"/>
                </a:solidFill>
              </a:defRPr>
            </a:lvl1pPr>
          </a:lstStyle>
          <a:p>
            <a:pPr lvl="0"/>
            <a:r>
              <a:rPr lang="en-US"/>
              <a:t>Divider Title</a:t>
            </a:r>
          </a:p>
        </p:txBody>
      </p:sp>
      <p:sp>
        <p:nvSpPr>
          <p:cNvPr id="13" name="Text Placeholder 11"/>
          <p:cNvSpPr>
            <a:spLocks noGrp="1"/>
          </p:cNvSpPr>
          <p:nvPr>
            <p:ph type="body" sz="quarter" idx="11" hasCustomPrompt="1"/>
          </p:nvPr>
        </p:nvSpPr>
        <p:spPr>
          <a:xfrm>
            <a:off x="4649452" y="2976968"/>
            <a:ext cx="7158037" cy="2363502"/>
          </a:xfrm>
        </p:spPr>
        <p:txBody>
          <a:bodyPr>
            <a:normAutofit/>
          </a:bodyPr>
          <a:lstStyle>
            <a:lvl1pPr marL="0" indent="0">
              <a:buNone/>
              <a:defRPr sz="2400" baseline="0">
                <a:solidFill>
                  <a:schemeClr val="bg1"/>
                </a:solidFill>
              </a:defRPr>
            </a:lvl1pPr>
          </a:lstStyle>
          <a:p>
            <a:pPr lvl="0"/>
            <a:r>
              <a:rPr lang="en-US"/>
              <a:t>Subtitle</a:t>
            </a:r>
          </a:p>
        </p:txBody>
      </p:sp>
      <p:sp>
        <p:nvSpPr>
          <p:cNvPr id="2" name="Freeform 1"/>
          <p:cNvSpPr/>
          <p:nvPr userDrawn="1"/>
        </p:nvSpPr>
        <p:spPr>
          <a:xfrm>
            <a:off x="-9939" y="4810539"/>
            <a:ext cx="12215191" cy="2057400"/>
          </a:xfrm>
          <a:custGeom>
            <a:avLst/>
            <a:gdLst>
              <a:gd name="connsiteX0" fmla="*/ 0 w 12215191"/>
              <a:gd name="connsiteY0" fmla="*/ 0 h 2057400"/>
              <a:gd name="connsiteX1" fmla="*/ 9939 w 12215191"/>
              <a:gd name="connsiteY1" fmla="*/ 2057400 h 2057400"/>
              <a:gd name="connsiteX2" fmla="*/ 12215191 w 12215191"/>
              <a:gd name="connsiteY2" fmla="*/ 2037522 h 2057400"/>
              <a:gd name="connsiteX3" fmla="*/ 12195313 w 12215191"/>
              <a:gd name="connsiteY3" fmla="*/ 655983 h 2057400"/>
              <a:gd name="connsiteX4" fmla="*/ 0 w 12215191"/>
              <a:gd name="connsiteY4" fmla="*/ 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191" h="2057400">
                <a:moveTo>
                  <a:pt x="0" y="0"/>
                </a:moveTo>
                <a:lnTo>
                  <a:pt x="9939" y="2057400"/>
                </a:lnTo>
                <a:lnTo>
                  <a:pt x="12215191" y="2037522"/>
                </a:lnTo>
                <a:lnTo>
                  <a:pt x="12195313" y="655983"/>
                </a:lnTo>
                <a:lnTo>
                  <a:pt x="0" y="0"/>
                </a:lnTo>
                <a:close/>
              </a:path>
            </a:pathLst>
          </a:custGeom>
          <a:solidFill>
            <a:srgbClr val="3C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ine 19"/>
          <p:cNvSpPr>
            <a:spLocks noChangeShapeType="1"/>
          </p:cNvSpPr>
          <p:nvPr userDrawn="1"/>
        </p:nvSpPr>
        <p:spPr bwMode="auto">
          <a:xfrm flipH="1" flipV="1">
            <a:off x="-3" y="4810536"/>
            <a:ext cx="12192002" cy="65205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Line 19"/>
          <p:cNvSpPr>
            <a:spLocks noChangeShapeType="1"/>
          </p:cNvSpPr>
          <p:nvPr userDrawn="1"/>
        </p:nvSpPr>
        <p:spPr bwMode="auto">
          <a:xfrm flipH="1">
            <a:off x="284493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0807" y="5462593"/>
            <a:ext cx="2639329" cy="301117"/>
          </a:xfrm>
          <a:prstGeom prst="rect">
            <a:avLst/>
          </a:prstGeom>
        </p:spPr>
      </p:pic>
    </p:spTree>
    <p:extLst>
      <p:ext uri="{BB962C8B-B14F-4D97-AF65-F5344CB8AC3E}">
        <p14:creationId xmlns:p14="http://schemas.microsoft.com/office/powerpoint/2010/main" val="318001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5"/>
          <p:cNvSpPr/>
          <p:nvPr userDrawn="1"/>
        </p:nvSpPr>
        <p:spPr>
          <a:xfrm>
            <a:off x="0" y="2942897"/>
            <a:ext cx="12192000" cy="3915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55800" y="223728"/>
            <a:ext cx="4053902" cy="87501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p:cNvSpPr/>
          <p:nvPr userDrawn="1"/>
        </p:nvSpPr>
        <p:spPr>
          <a:xfrm>
            <a:off x="6009702" y="0"/>
            <a:ext cx="6199734" cy="1174173"/>
          </a:xfrm>
          <a:custGeom>
            <a:avLst/>
            <a:gdLst>
              <a:gd name="connsiteX0" fmla="*/ 7289223 w 7294418"/>
              <a:gd name="connsiteY0" fmla="*/ 0 h 1174173"/>
              <a:gd name="connsiteX1" fmla="*/ 311727 w 7294418"/>
              <a:gd name="connsiteY1" fmla="*/ 0 h 1174173"/>
              <a:gd name="connsiteX2" fmla="*/ 0 w 7294418"/>
              <a:gd name="connsiteY2" fmla="*/ 1174173 h 1174173"/>
              <a:gd name="connsiteX3" fmla="*/ 7294418 w 7294418"/>
              <a:gd name="connsiteY3" fmla="*/ 1174173 h 1174173"/>
              <a:gd name="connsiteX4" fmla="*/ 7289223 w 7294418"/>
              <a:gd name="connsiteY4" fmla="*/ 0 h 1174173"/>
              <a:gd name="connsiteX0" fmla="*/ 7289223 w 7289226"/>
              <a:gd name="connsiteY0" fmla="*/ 0 h 1174173"/>
              <a:gd name="connsiteX1" fmla="*/ 311727 w 7289226"/>
              <a:gd name="connsiteY1" fmla="*/ 0 h 1174173"/>
              <a:gd name="connsiteX2" fmla="*/ 0 w 7289226"/>
              <a:gd name="connsiteY2" fmla="*/ 1174173 h 1174173"/>
              <a:gd name="connsiteX3" fmla="*/ 6726859 w 7289226"/>
              <a:gd name="connsiteY3" fmla="*/ 1163663 h 1174173"/>
              <a:gd name="connsiteX4" fmla="*/ 7289223 w 7289226"/>
              <a:gd name="connsiteY4" fmla="*/ 0 h 1174173"/>
              <a:gd name="connsiteX0" fmla="*/ 6732174 w 6732401"/>
              <a:gd name="connsiteY0" fmla="*/ 21021 h 1174173"/>
              <a:gd name="connsiteX1" fmla="*/ 311727 w 6732401"/>
              <a:gd name="connsiteY1" fmla="*/ 0 h 1174173"/>
              <a:gd name="connsiteX2" fmla="*/ 0 w 6732401"/>
              <a:gd name="connsiteY2" fmla="*/ 1174173 h 1174173"/>
              <a:gd name="connsiteX3" fmla="*/ 6726859 w 6732401"/>
              <a:gd name="connsiteY3" fmla="*/ 1163663 h 1174173"/>
              <a:gd name="connsiteX4" fmla="*/ 6732174 w 6732401"/>
              <a:gd name="connsiteY4" fmla="*/ 21021 h 1174173"/>
              <a:gd name="connsiteX0" fmla="*/ 6183534 w 6726859"/>
              <a:gd name="connsiteY0" fmla="*/ 21021 h 1174173"/>
              <a:gd name="connsiteX1" fmla="*/ 311727 w 6726859"/>
              <a:gd name="connsiteY1" fmla="*/ 0 h 1174173"/>
              <a:gd name="connsiteX2" fmla="*/ 0 w 6726859"/>
              <a:gd name="connsiteY2" fmla="*/ 1174173 h 1174173"/>
              <a:gd name="connsiteX3" fmla="*/ 6726859 w 6726859"/>
              <a:gd name="connsiteY3" fmla="*/ 1163663 h 1174173"/>
              <a:gd name="connsiteX4" fmla="*/ 6183534 w 6726859"/>
              <a:gd name="connsiteY4" fmla="*/ 21021 h 1174173"/>
              <a:gd name="connsiteX0" fmla="*/ 6183534 w 6199734"/>
              <a:gd name="connsiteY0" fmla="*/ 21021 h 1174173"/>
              <a:gd name="connsiteX1" fmla="*/ 311727 w 6199734"/>
              <a:gd name="connsiteY1" fmla="*/ 0 h 1174173"/>
              <a:gd name="connsiteX2" fmla="*/ 0 w 6199734"/>
              <a:gd name="connsiteY2" fmla="*/ 1174173 h 1174173"/>
              <a:gd name="connsiteX3" fmla="*/ 6199734 w 6199734"/>
              <a:gd name="connsiteY3" fmla="*/ 1163663 h 1174173"/>
              <a:gd name="connsiteX4" fmla="*/ 6183534 w 6199734"/>
              <a:gd name="connsiteY4" fmla="*/ 21021 h 117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9734" h="1174173">
                <a:moveTo>
                  <a:pt x="6183534" y="21021"/>
                </a:moveTo>
                <a:lnTo>
                  <a:pt x="311727" y="0"/>
                </a:lnTo>
                <a:lnTo>
                  <a:pt x="0" y="1174173"/>
                </a:lnTo>
                <a:lnTo>
                  <a:pt x="6199734" y="1163663"/>
                </a:lnTo>
                <a:cubicBezTo>
                  <a:pt x="6198002" y="770540"/>
                  <a:pt x="6185266" y="408949"/>
                  <a:pt x="6183534" y="210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70608" y="6438458"/>
            <a:ext cx="2093976" cy="239727"/>
          </a:xfrm>
          <a:prstGeom prst="rect">
            <a:avLst/>
          </a:prstGeom>
        </p:spPr>
      </p:pic>
    </p:spTree>
    <p:extLst>
      <p:ext uri="{BB962C8B-B14F-4D97-AF65-F5344CB8AC3E}">
        <p14:creationId xmlns:p14="http://schemas.microsoft.com/office/powerpoint/2010/main" val="2890735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17" name="Content Placeholder 2"/>
          <p:cNvSpPr>
            <a:spLocks noGrp="1"/>
          </p:cNvSpPr>
          <p:nvPr>
            <p:ph idx="1"/>
          </p:nvPr>
        </p:nvSpPr>
        <p:spPr>
          <a:xfrm>
            <a:off x="624419" y="1155576"/>
            <a:ext cx="10944191" cy="4793704"/>
          </a:xfrm>
          <a:prstGeom prst="rect">
            <a:avLst/>
          </a:prstGeom>
        </p:spPr>
        <p:txBody>
          <a:bodyPr numCol="1"/>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Tree>
    <p:extLst>
      <p:ext uri="{BB962C8B-B14F-4D97-AF65-F5344CB8AC3E}">
        <p14:creationId xmlns:p14="http://schemas.microsoft.com/office/powerpoint/2010/main" val="445743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p:spPr>
        <p:txBody>
          <a:bodyPr anchor="ctr" anchorCtr="0">
            <a:normAutofit/>
          </a:bodyPr>
          <a:lstStyle>
            <a:lvl1pPr algn="l">
              <a:defRPr sz="4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2084887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pPr lvl="0"/>
            <a:endParaRPr lang="en-US" dirty="0"/>
          </a:p>
        </p:txBody>
      </p:sp>
      <p:sp>
        <p:nvSpPr>
          <p:cNvPr id="2" name="Title 1"/>
          <p:cNvSpPr>
            <a:spLocks noGrp="1"/>
          </p:cNvSpPr>
          <p:nvPr>
            <p:ph type="ctrTitle"/>
          </p:nvPr>
        </p:nvSpPr>
        <p:spPr>
          <a:xfrm>
            <a:off x="4649452" y="1663966"/>
            <a:ext cx="7149258" cy="985048"/>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678948" y="3112532"/>
            <a:ext cx="7149258" cy="161985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8700" y="6046792"/>
            <a:ext cx="3150010" cy="359380"/>
          </a:xfrm>
          <a:prstGeom prst="rect">
            <a:avLst/>
          </a:prstGeom>
        </p:spPr>
      </p:pic>
      <p:sp>
        <p:nvSpPr>
          <p:cNvPr id="5" name="Freeform 4"/>
          <p:cNvSpPr/>
          <p:nvPr userDrawn="1"/>
        </p:nvSpPr>
        <p:spPr>
          <a:xfrm>
            <a:off x="0" y="-5976"/>
            <a:ext cx="4189506" cy="4309035"/>
          </a:xfrm>
          <a:custGeom>
            <a:avLst/>
            <a:gdLst>
              <a:gd name="connsiteX0" fmla="*/ 0 w 4189506"/>
              <a:gd name="connsiteY0" fmla="*/ 0 h 4309035"/>
              <a:gd name="connsiteX1" fmla="*/ 5976 w 4189506"/>
              <a:gd name="connsiteY1" fmla="*/ 4004235 h 4309035"/>
              <a:gd name="connsiteX2" fmla="*/ 4189506 w 4189506"/>
              <a:gd name="connsiteY2" fmla="*/ 4309035 h 4309035"/>
              <a:gd name="connsiteX3" fmla="*/ 4075953 w 4189506"/>
              <a:gd name="connsiteY3" fmla="*/ 5976 h 4309035"/>
              <a:gd name="connsiteX4" fmla="*/ 0 w 4189506"/>
              <a:gd name="connsiteY4" fmla="*/ 0 h 430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506" h="4309035">
                <a:moveTo>
                  <a:pt x="0" y="0"/>
                </a:moveTo>
                <a:lnTo>
                  <a:pt x="5976" y="4004235"/>
                </a:lnTo>
                <a:lnTo>
                  <a:pt x="4189506" y="4309035"/>
                </a:lnTo>
                <a:lnTo>
                  <a:pt x="4075953" y="5976"/>
                </a:lnTo>
                <a:lnTo>
                  <a:pt x="0" y="0"/>
                </a:lnTo>
                <a:close/>
              </a:path>
            </a:pathLst>
          </a:custGeom>
          <a:blipFill>
            <a:blip r:embed="rId3"/>
            <a:srcRect/>
            <a:stretch>
              <a:fillRect l="-22574" t="-9522" r="-68305" b="-21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userDrawn="1"/>
        </p:nvSpPr>
        <p:spPr>
          <a:xfrm>
            <a:off x="-4549" y="4003343"/>
            <a:ext cx="4271749" cy="2856932"/>
          </a:xfrm>
          <a:custGeom>
            <a:avLst/>
            <a:gdLst>
              <a:gd name="connsiteX0" fmla="*/ 0 w 4271749"/>
              <a:gd name="connsiteY0" fmla="*/ 0 h 2856932"/>
              <a:gd name="connsiteX1" fmla="*/ 9098 w 4271749"/>
              <a:gd name="connsiteY1" fmla="*/ 2852382 h 2856932"/>
              <a:gd name="connsiteX2" fmla="*/ 4271749 w 4271749"/>
              <a:gd name="connsiteY2" fmla="*/ 2856932 h 2856932"/>
              <a:gd name="connsiteX3" fmla="*/ 4194412 w 4271749"/>
              <a:gd name="connsiteY3" fmla="*/ 295702 h 2856932"/>
              <a:gd name="connsiteX4" fmla="*/ 0 w 4271749"/>
              <a:gd name="connsiteY4" fmla="*/ 0 h 2856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749" h="2856932">
                <a:moveTo>
                  <a:pt x="0" y="0"/>
                </a:moveTo>
                <a:cubicBezTo>
                  <a:pt x="3033" y="950794"/>
                  <a:pt x="6065" y="1901588"/>
                  <a:pt x="9098" y="2852382"/>
                </a:cubicBezTo>
                <a:lnTo>
                  <a:pt x="4271749" y="2856932"/>
                </a:lnTo>
                <a:lnTo>
                  <a:pt x="4194412" y="295702"/>
                </a:lnTo>
                <a:lnTo>
                  <a:pt x="0" y="0"/>
                </a:lnTo>
                <a:close/>
              </a:path>
            </a:pathLst>
          </a:custGeom>
          <a:blipFill>
            <a:blip r:embed="rId4"/>
            <a:srcRect/>
            <a:stretch>
              <a:fillRect l="-5686" t="-11" r="-9038" b="-36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Line 19"/>
          <p:cNvSpPr>
            <a:spLocks noChangeShapeType="1"/>
          </p:cNvSpPr>
          <p:nvPr userDrawn="1"/>
        </p:nvSpPr>
        <p:spPr bwMode="auto">
          <a:xfrm flipH="1">
            <a:off x="270269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Line 21"/>
          <p:cNvSpPr>
            <a:spLocks noChangeShapeType="1"/>
          </p:cNvSpPr>
          <p:nvPr userDrawn="1"/>
        </p:nvSpPr>
        <p:spPr bwMode="auto">
          <a:xfrm flipH="1" flipV="1">
            <a:off x="0" y="4001508"/>
            <a:ext cx="12188952" cy="86332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39023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6213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1505" y="800099"/>
            <a:ext cx="1991515" cy="227209"/>
          </a:xfrm>
          <a:prstGeom prst="rect">
            <a:avLst/>
          </a:prstGeom>
        </p:spPr>
      </p:pic>
      <p:sp>
        <p:nvSpPr>
          <p:cNvPr id="5" name="Rectangle 4"/>
          <p:cNvSpPr/>
          <p:nvPr userDrawn="1"/>
        </p:nvSpPr>
        <p:spPr>
          <a:xfrm>
            <a:off x="9588500" y="6176963"/>
            <a:ext cx="26035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1843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ectangle 8"/>
          <p:cNvSpPr>
            <a:spLocks noChangeArrowheads="1"/>
          </p:cNvSpPr>
          <p:nvPr userDrawn="1"/>
        </p:nvSpPr>
        <p:spPr bwMode="auto">
          <a:xfrm>
            <a:off x="1" y="1266473"/>
            <a:ext cx="3685091" cy="3667117"/>
          </a:xfrm>
          <a:prstGeom prst="rect">
            <a:avLst/>
          </a:pr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9"/>
          <p:cNvSpPr>
            <a:spLocks noChangeArrowheads="1"/>
          </p:cNvSpPr>
          <p:nvPr userDrawn="1"/>
        </p:nvSpPr>
        <p:spPr bwMode="auto">
          <a:xfrm>
            <a:off x="3685092" y="1266473"/>
            <a:ext cx="8503860" cy="3667117"/>
          </a:xfrm>
          <a:prstGeom prst="rect">
            <a:avLst/>
          </a:prstGeom>
          <a:solidFill>
            <a:srgbClr val="3CB4E7"/>
          </a:solid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302124" y="1507826"/>
            <a:ext cx="5934952" cy="1669563"/>
          </a:xfrm>
        </p:spPr>
        <p:txBody>
          <a:bodyPr anchor="b">
            <a:normAutofit/>
          </a:bodyPr>
          <a:lstStyle>
            <a:lvl1pPr>
              <a:defRPr sz="400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4333654" y="3177389"/>
            <a:ext cx="5934952" cy="90394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70608" y="6438458"/>
            <a:ext cx="2093976" cy="239727"/>
          </a:xfrm>
          <a:prstGeom prst="rect">
            <a:avLst/>
          </a:prstGeom>
        </p:spPr>
      </p:pic>
    </p:spTree>
    <p:extLst>
      <p:ext uri="{BB962C8B-B14F-4D97-AF65-F5344CB8AC3E}">
        <p14:creationId xmlns:p14="http://schemas.microsoft.com/office/powerpoint/2010/main" val="429100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age - with two side imag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B12924-751F-304B-9A23-40320CBA460B}"/>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3791745" y="1155576"/>
            <a:ext cx="7776866" cy="4793704"/>
          </a:xfrm>
          <a:prstGeom prst="rect">
            <a:avLst/>
          </a:prstGeom>
        </p:spPr>
        <p:txBody>
          <a:bodyPr/>
          <a:lstStyle>
            <a:lvl1pPr marL="252000" indent="-252000">
              <a:lnSpc>
                <a:spcPct val="100000"/>
              </a:lnSpc>
              <a:spcBef>
                <a:spcPts val="0"/>
              </a:spcBef>
              <a:spcAft>
                <a:spcPts val="12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12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12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3" name="Picture Placeholder 46"/>
          <p:cNvSpPr>
            <a:spLocks noGrp="1" noChangeAspect="1"/>
          </p:cNvSpPr>
          <p:nvPr>
            <p:ph type="pic" sz="quarter" idx="12"/>
          </p:nvPr>
        </p:nvSpPr>
        <p:spPr>
          <a:xfrm>
            <a:off x="-5" y="3356992"/>
            <a:ext cx="2885993" cy="1908000"/>
          </a:xfrm>
          <a:custGeom>
            <a:avLst/>
            <a:gdLst>
              <a:gd name="connsiteX0" fmla="*/ 0 w 2285065"/>
              <a:gd name="connsiteY0" fmla="*/ 0 h 1510714"/>
              <a:gd name="connsiteX1" fmla="*/ 2285065 w 2285065"/>
              <a:gd name="connsiteY1" fmla="*/ 0 h 1510714"/>
              <a:gd name="connsiteX2" fmla="*/ 1908117 w 2285065"/>
              <a:gd name="connsiteY2" fmla="*/ 1510714 h 1510714"/>
              <a:gd name="connsiteX3" fmla="*/ 0 w 2285065"/>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285065" h="1510714">
                <a:moveTo>
                  <a:pt x="0" y="0"/>
                </a:moveTo>
                <a:lnTo>
                  <a:pt x="2285065" y="0"/>
                </a:lnTo>
                <a:lnTo>
                  <a:pt x="1908117"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74" name="Picture Placeholder 45"/>
          <p:cNvSpPr>
            <a:spLocks noGrp="1" noChangeAspect="1"/>
          </p:cNvSpPr>
          <p:nvPr>
            <p:ph type="pic" sz="quarter" idx="11"/>
          </p:nvPr>
        </p:nvSpPr>
        <p:spPr>
          <a:xfrm>
            <a:off x="0" y="1268760"/>
            <a:ext cx="3410038" cy="1908000"/>
          </a:xfrm>
          <a:custGeom>
            <a:avLst/>
            <a:gdLst>
              <a:gd name="connsiteX0" fmla="*/ 0 w 2700000"/>
              <a:gd name="connsiteY0" fmla="*/ 0 h 1510714"/>
              <a:gd name="connsiteX1" fmla="*/ 2700000 w 2700000"/>
              <a:gd name="connsiteY1" fmla="*/ 0 h 1510714"/>
              <a:gd name="connsiteX2" fmla="*/ 2323052 w 2700000"/>
              <a:gd name="connsiteY2" fmla="*/ 1510714 h 1510714"/>
              <a:gd name="connsiteX3" fmla="*/ 0 w 2700000"/>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700000" h="1510714">
                <a:moveTo>
                  <a:pt x="0" y="0"/>
                </a:moveTo>
                <a:lnTo>
                  <a:pt x="2700000" y="0"/>
                </a:lnTo>
                <a:lnTo>
                  <a:pt x="2323052"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9" name="Date Placeholder 2">
            <a:extLst>
              <a:ext uri="{FF2B5EF4-FFF2-40B4-BE49-F238E27FC236}">
                <a16:creationId xmlns:a16="http://schemas.microsoft.com/office/drawing/2014/main" id="{DB82F695-A45A-604A-A649-6E9A252069A5}"/>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DBEDAE07-B71E-49F8-80B9-F2E05F7CC7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23459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7175" y="1455821"/>
            <a:ext cx="5762625" cy="4721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8681" y="1455821"/>
            <a:ext cx="5762625" cy="4721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114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4965290" cy="6858000"/>
          </a:xfrm>
          <a:prstGeom prst="rect">
            <a:avLst/>
          </a:prstGeom>
          <a:solidFill>
            <a:srgbClr val="333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 Placeholder 11"/>
          <p:cNvSpPr>
            <a:spLocks noGrp="1"/>
          </p:cNvSpPr>
          <p:nvPr>
            <p:ph type="body" sz="quarter" idx="10" hasCustomPrompt="1"/>
          </p:nvPr>
        </p:nvSpPr>
        <p:spPr>
          <a:xfrm>
            <a:off x="4649452" y="1156077"/>
            <a:ext cx="7158037" cy="1370813"/>
          </a:xfrm>
        </p:spPr>
        <p:txBody>
          <a:bodyPr anchor="b" anchorCtr="0">
            <a:normAutofit/>
          </a:bodyPr>
          <a:lstStyle>
            <a:lvl1pPr marL="0" indent="0">
              <a:buNone/>
              <a:defRPr sz="4400" b="1" baseline="0">
                <a:solidFill>
                  <a:schemeClr val="bg1"/>
                </a:solidFill>
              </a:defRPr>
            </a:lvl1pPr>
          </a:lstStyle>
          <a:p>
            <a:pPr lvl="0"/>
            <a:r>
              <a:rPr lang="en-US"/>
              <a:t>Divider Title</a:t>
            </a:r>
          </a:p>
        </p:txBody>
      </p:sp>
      <p:sp>
        <p:nvSpPr>
          <p:cNvPr id="13" name="Text Placeholder 11"/>
          <p:cNvSpPr>
            <a:spLocks noGrp="1"/>
          </p:cNvSpPr>
          <p:nvPr>
            <p:ph type="body" sz="quarter" idx="11" hasCustomPrompt="1"/>
          </p:nvPr>
        </p:nvSpPr>
        <p:spPr>
          <a:xfrm>
            <a:off x="4649452" y="2976968"/>
            <a:ext cx="7158037" cy="2363502"/>
          </a:xfrm>
        </p:spPr>
        <p:txBody>
          <a:bodyPr>
            <a:normAutofit/>
          </a:bodyPr>
          <a:lstStyle>
            <a:lvl1pPr marL="0" indent="0">
              <a:buNone/>
              <a:defRPr sz="2400" baseline="0">
                <a:solidFill>
                  <a:schemeClr val="bg1"/>
                </a:solidFill>
              </a:defRPr>
            </a:lvl1pPr>
          </a:lstStyle>
          <a:p>
            <a:pPr lvl="0"/>
            <a:r>
              <a:rPr lang="en-US"/>
              <a:t>Subtitle</a:t>
            </a:r>
          </a:p>
        </p:txBody>
      </p:sp>
      <p:sp>
        <p:nvSpPr>
          <p:cNvPr id="2" name="Freeform 1"/>
          <p:cNvSpPr/>
          <p:nvPr userDrawn="1"/>
        </p:nvSpPr>
        <p:spPr>
          <a:xfrm>
            <a:off x="-9939" y="4810539"/>
            <a:ext cx="12215191" cy="2057400"/>
          </a:xfrm>
          <a:custGeom>
            <a:avLst/>
            <a:gdLst>
              <a:gd name="connsiteX0" fmla="*/ 0 w 12215191"/>
              <a:gd name="connsiteY0" fmla="*/ 0 h 2057400"/>
              <a:gd name="connsiteX1" fmla="*/ 9939 w 12215191"/>
              <a:gd name="connsiteY1" fmla="*/ 2057400 h 2057400"/>
              <a:gd name="connsiteX2" fmla="*/ 12215191 w 12215191"/>
              <a:gd name="connsiteY2" fmla="*/ 2037522 h 2057400"/>
              <a:gd name="connsiteX3" fmla="*/ 12195313 w 12215191"/>
              <a:gd name="connsiteY3" fmla="*/ 655983 h 2057400"/>
              <a:gd name="connsiteX4" fmla="*/ 0 w 12215191"/>
              <a:gd name="connsiteY4" fmla="*/ 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191" h="2057400">
                <a:moveTo>
                  <a:pt x="0" y="0"/>
                </a:moveTo>
                <a:lnTo>
                  <a:pt x="9939" y="2057400"/>
                </a:lnTo>
                <a:lnTo>
                  <a:pt x="12215191" y="2037522"/>
                </a:lnTo>
                <a:lnTo>
                  <a:pt x="12195313" y="655983"/>
                </a:lnTo>
                <a:lnTo>
                  <a:pt x="0" y="0"/>
                </a:lnTo>
                <a:close/>
              </a:path>
            </a:pathLst>
          </a:custGeom>
          <a:solidFill>
            <a:srgbClr val="3C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ine 19"/>
          <p:cNvSpPr>
            <a:spLocks noChangeShapeType="1"/>
          </p:cNvSpPr>
          <p:nvPr userDrawn="1"/>
        </p:nvSpPr>
        <p:spPr bwMode="auto">
          <a:xfrm flipH="1" flipV="1">
            <a:off x="-3" y="4810536"/>
            <a:ext cx="12192002" cy="65205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Line 19"/>
          <p:cNvSpPr>
            <a:spLocks noChangeShapeType="1"/>
          </p:cNvSpPr>
          <p:nvPr userDrawn="1"/>
        </p:nvSpPr>
        <p:spPr bwMode="auto">
          <a:xfrm flipH="1">
            <a:off x="284493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0807" y="5462593"/>
            <a:ext cx="2639329" cy="301117"/>
          </a:xfrm>
          <a:prstGeom prst="rect">
            <a:avLst/>
          </a:prstGeom>
        </p:spPr>
      </p:pic>
    </p:spTree>
    <p:extLst>
      <p:ext uri="{BB962C8B-B14F-4D97-AF65-F5344CB8AC3E}">
        <p14:creationId xmlns:p14="http://schemas.microsoft.com/office/powerpoint/2010/main" val="1963781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5"/>
          <p:cNvSpPr/>
          <p:nvPr userDrawn="1"/>
        </p:nvSpPr>
        <p:spPr>
          <a:xfrm>
            <a:off x="0" y="2942897"/>
            <a:ext cx="12192000" cy="3915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55800" y="223728"/>
            <a:ext cx="4053902" cy="87501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p:cNvSpPr/>
          <p:nvPr userDrawn="1"/>
        </p:nvSpPr>
        <p:spPr>
          <a:xfrm>
            <a:off x="6009702" y="0"/>
            <a:ext cx="6199734" cy="1174173"/>
          </a:xfrm>
          <a:custGeom>
            <a:avLst/>
            <a:gdLst>
              <a:gd name="connsiteX0" fmla="*/ 7289223 w 7294418"/>
              <a:gd name="connsiteY0" fmla="*/ 0 h 1174173"/>
              <a:gd name="connsiteX1" fmla="*/ 311727 w 7294418"/>
              <a:gd name="connsiteY1" fmla="*/ 0 h 1174173"/>
              <a:gd name="connsiteX2" fmla="*/ 0 w 7294418"/>
              <a:gd name="connsiteY2" fmla="*/ 1174173 h 1174173"/>
              <a:gd name="connsiteX3" fmla="*/ 7294418 w 7294418"/>
              <a:gd name="connsiteY3" fmla="*/ 1174173 h 1174173"/>
              <a:gd name="connsiteX4" fmla="*/ 7289223 w 7294418"/>
              <a:gd name="connsiteY4" fmla="*/ 0 h 1174173"/>
              <a:gd name="connsiteX0" fmla="*/ 7289223 w 7289226"/>
              <a:gd name="connsiteY0" fmla="*/ 0 h 1174173"/>
              <a:gd name="connsiteX1" fmla="*/ 311727 w 7289226"/>
              <a:gd name="connsiteY1" fmla="*/ 0 h 1174173"/>
              <a:gd name="connsiteX2" fmla="*/ 0 w 7289226"/>
              <a:gd name="connsiteY2" fmla="*/ 1174173 h 1174173"/>
              <a:gd name="connsiteX3" fmla="*/ 6726859 w 7289226"/>
              <a:gd name="connsiteY3" fmla="*/ 1163663 h 1174173"/>
              <a:gd name="connsiteX4" fmla="*/ 7289223 w 7289226"/>
              <a:gd name="connsiteY4" fmla="*/ 0 h 1174173"/>
              <a:gd name="connsiteX0" fmla="*/ 6732174 w 6732401"/>
              <a:gd name="connsiteY0" fmla="*/ 21021 h 1174173"/>
              <a:gd name="connsiteX1" fmla="*/ 311727 w 6732401"/>
              <a:gd name="connsiteY1" fmla="*/ 0 h 1174173"/>
              <a:gd name="connsiteX2" fmla="*/ 0 w 6732401"/>
              <a:gd name="connsiteY2" fmla="*/ 1174173 h 1174173"/>
              <a:gd name="connsiteX3" fmla="*/ 6726859 w 6732401"/>
              <a:gd name="connsiteY3" fmla="*/ 1163663 h 1174173"/>
              <a:gd name="connsiteX4" fmla="*/ 6732174 w 6732401"/>
              <a:gd name="connsiteY4" fmla="*/ 21021 h 1174173"/>
              <a:gd name="connsiteX0" fmla="*/ 6183534 w 6726859"/>
              <a:gd name="connsiteY0" fmla="*/ 21021 h 1174173"/>
              <a:gd name="connsiteX1" fmla="*/ 311727 w 6726859"/>
              <a:gd name="connsiteY1" fmla="*/ 0 h 1174173"/>
              <a:gd name="connsiteX2" fmla="*/ 0 w 6726859"/>
              <a:gd name="connsiteY2" fmla="*/ 1174173 h 1174173"/>
              <a:gd name="connsiteX3" fmla="*/ 6726859 w 6726859"/>
              <a:gd name="connsiteY3" fmla="*/ 1163663 h 1174173"/>
              <a:gd name="connsiteX4" fmla="*/ 6183534 w 6726859"/>
              <a:gd name="connsiteY4" fmla="*/ 21021 h 1174173"/>
              <a:gd name="connsiteX0" fmla="*/ 6183534 w 6199734"/>
              <a:gd name="connsiteY0" fmla="*/ 21021 h 1174173"/>
              <a:gd name="connsiteX1" fmla="*/ 311727 w 6199734"/>
              <a:gd name="connsiteY1" fmla="*/ 0 h 1174173"/>
              <a:gd name="connsiteX2" fmla="*/ 0 w 6199734"/>
              <a:gd name="connsiteY2" fmla="*/ 1174173 h 1174173"/>
              <a:gd name="connsiteX3" fmla="*/ 6199734 w 6199734"/>
              <a:gd name="connsiteY3" fmla="*/ 1163663 h 1174173"/>
              <a:gd name="connsiteX4" fmla="*/ 6183534 w 6199734"/>
              <a:gd name="connsiteY4" fmla="*/ 21021 h 117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9734" h="1174173">
                <a:moveTo>
                  <a:pt x="6183534" y="21021"/>
                </a:moveTo>
                <a:lnTo>
                  <a:pt x="311727" y="0"/>
                </a:lnTo>
                <a:lnTo>
                  <a:pt x="0" y="1174173"/>
                </a:lnTo>
                <a:lnTo>
                  <a:pt x="6199734" y="1163663"/>
                </a:lnTo>
                <a:cubicBezTo>
                  <a:pt x="6198002" y="770540"/>
                  <a:pt x="6185266" y="408949"/>
                  <a:pt x="6183534" y="210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70608" y="6438458"/>
            <a:ext cx="2093976" cy="239727"/>
          </a:xfrm>
          <a:prstGeom prst="rect">
            <a:avLst/>
          </a:prstGeom>
        </p:spPr>
      </p:pic>
    </p:spTree>
    <p:extLst>
      <p:ext uri="{BB962C8B-B14F-4D97-AF65-F5344CB8AC3E}">
        <p14:creationId xmlns:p14="http://schemas.microsoft.com/office/powerpoint/2010/main" val="387658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Page - with one left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D7A550-F135-FB4F-AC33-4AAB15159CA2}"/>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7910111" cy="4931376"/>
          </a:xfrm>
          <a:custGeom>
            <a:avLst/>
            <a:gdLst>
              <a:gd name="connsiteX0" fmla="*/ 0 w 4967783"/>
              <a:gd name="connsiteY0" fmla="*/ 0 h 4931376"/>
              <a:gd name="connsiteX1" fmla="*/ 4967783 w 4967783"/>
              <a:gd name="connsiteY1" fmla="*/ 0 h 4931376"/>
              <a:gd name="connsiteX2" fmla="*/ 4967783 w 4967783"/>
              <a:gd name="connsiteY2" fmla="*/ 4931376 h 4931376"/>
              <a:gd name="connsiteX3" fmla="*/ 0 w 4967783"/>
              <a:gd name="connsiteY3" fmla="*/ 4931376 h 4931376"/>
              <a:gd name="connsiteX4" fmla="*/ 0 w 4967783"/>
              <a:gd name="connsiteY4" fmla="*/ 0 h 4931376"/>
              <a:gd name="connsiteX0" fmla="*/ 0 w 6148583"/>
              <a:gd name="connsiteY0" fmla="*/ 0 h 4931376"/>
              <a:gd name="connsiteX1" fmla="*/ 6148583 w 6148583"/>
              <a:gd name="connsiteY1" fmla="*/ 0 h 4931376"/>
              <a:gd name="connsiteX2" fmla="*/ 4967783 w 6148583"/>
              <a:gd name="connsiteY2" fmla="*/ 4931376 h 4931376"/>
              <a:gd name="connsiteX3" fmla="*/ 0 w 6148583"/>
              <a:gd name="connsiteY3" fmla="*/ 4931376 h 4931376"/>
              <a:gd name="connsiteX4" fmla="*/ 0 w 6148583"/>
              <a:gd name="connsiteY4" fmla="*/ 0 h 4931376"/>
              <a:gd name="connsiteX0" fmla="*/ 0 w 5932583"/>
              <a:gd name="connsiteY0" fmla="*/ 0 h 4931376"/>
              <a:gd name="connsiteX1" fmla="*/ 5932583 w 5932583"/>
              <a:gd name="connsiteY1" fmla="*/ 0 h 4931376"/>
              <a:gd name="connsiteX2" fmla="*/ 4967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7445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679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5933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5925134 w 5932583"/>
              <a:gd name="connsiteY2" fmla="*/ 4925184 h 4931376"/>
              <a:gd name="connsiteX3" fmla="*/ 0 w 5932583"/>
              <a:gd name="connsiteY3" fmla="*/ 4931376 h 4931376"/>
              <a:gd name="connsiteX4" fmla="*/ 0 w 5932583"/>
              <a:gd name="connsiteY4" fmla="*/ 0 h 4931376"/>
              <a:gd name="connsiteX0" fmla="*/ 0 w 5932583"/>
              <a:gd name="connsiteY0" fmla="*/ 0 h 4934328"/>
              <a:gd name="connsiteX1" fmla="*/ 5932583 w 5932583"/>
              <a:gd name="connsiteY1" fmla="*/ 0 h 4934328"/>
              <a:gd name="connsiteX2" fmla="*/ 4867210 w 5932583"/>
              <a:gd name="connsiteY2" fmla="*/ 4934328 h 4934328"/>
              <a:gd name="connsiteX3" fmla="*/ 0 w 5932583"/>
              <a:gd name="connsiteY3" fmla="*/ 4931376 h 4934328"/>
              <a:gd name="connsiteX4" fmla="*/ 0 w 5932583"/>
              <a:gd name="connsiteY4" fmla="*/ 0 h 4934328"/>
              <a:gd name="connsiteX0" fmla="*/ 0 w 5932583"/>
              <a:gd name="connsiteY0" fmla="*/ 0 h 4931376"/>
              <a:gd name="connsiteX1" fmla="*/ 5932583 w 5932583"/>
              <a:gd name="connsiteY1" fmla="*/ 0 h 4931376"/>
              <a:gd name="connsiteX2" fmla="*/ 4949506 w 5932583"/>
              <a:gd name="connsiteY2" fmla="*/ 4925184 h 4931376"/>
              <a:gd name="connsiteX3" fmla="*/ 0 w 5932583"/>
              <a:gd name="connsiteY3" fmla="*/ 4931376 h 4931376"/>
              <a:gd name="connsiteX4" fmla="*/ 0 w 5932583"/>
              <a:gd name="connsiteY4" fmla="*/ 0 h 493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2583" h="4931376">
                <a:moveTo>
                  <a:pt x="0" y="0"/>
                </a:moveTo>
                <a:lnTo>
                  <a:pt x="5932583" y="0"/>
                </a:lnTo>
                <a:lnTo>
                  <a:pt x="4949506" y="4925184"/>
                </a:lnTo>
                <a:lnTo>
                  <a:pt x="0" y="4931376"/>
                </a:lnTo>
                <a:lnTo>
                  <a:pt x="0" y="0"/>
                </a:lnTo>
                <a:close/>
              </a:path>
            </a:pathLst>
          </a:cu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7" name="Picture Placeholder 76"/>
          <p:cNvSpPr>
            <a:spLocks noGrp="1"/>
          </p:cNvSpPr>
          <p:nvPr>
            <p:ph type="pic" sz="quarter" idx="13"/>
          </p:nvPr>
        </p:nvSpPr>
        <p:spPr>
          <a:xfrm>
            <a:off x="8102600" y="1268414"/>
            <a:ext cx="4089400" cy="4752975"/>
          </a:xfrm>
          <a:custGeom>
            <a:avLst/>
            <a:gdLst>
              <a:gd name="connsiteX0" fmla="*/ 1185862 w 4089400"/>
              <a:gd name="connsiteY0" fmla="*/ 0 h 4752975"/>
              <a:gd name="connsiteX1" fmla="*/ 4089400 w 4089400"/>
              <a:gd name="connsiteY1" fmla="*/ 0 h 4752975"/>
              <a:gd name="connsiteX2" fmla="*/ 4089400 w 4089400"/>
              <a:gd name="connsiteY2" fmla="*/ 4752975 h 4752975"/>
              <a:gd name="connsiteX3" fmla="*/ 0 w 4089400"/>
              <a:gd name="connsiteY3" fmla="*/ 4752975 h 4752975"/>
            </a:gdLst>
            <a:ahLst/>
            <a:cxnLst>
              <a:cxn ang="0">
                <a:pos x="connsiteX0" y="connsiteY0"/>
              </a:cxn>
              <a:cxn ang="0">
                <a:pos x="connsiteX1" y="connsiteY1"/>
              </a:cxn>
              <a:cxn ang="0">
                <a:pos x="connsiteX2" y="connsiteY2"/>
              </a:cxn>
              <a:cxn ang="0">
                <a:pos x="connsiteX3" y="connsiteY3"/>
              </a:cxn>
            </a:cxnLst>
            <a:rect l="l" t="t" r="r" b="b"/>
            <a:pathLst>
              <a:path w="4089400" h="4752975">
                <a:moveTo>
                  <a:pt x="1185862" y="0"/>
                </a:moveTo>
                <a:lnTo>
                  <a:pt x="4089400" y="0"/>
                </a:lnTo>
                <a:lnTo>
                  <a:pt x="4089400" y="4752975"/>
                </a:lnTo>
                <a:lnTo>
                  <a:pt x="0" y="4752975"/>
                </a:lnTo>
                <a:close/>
              </a:path>
            </a:pathLst>
          </a:custGeom>
          <a:solidFill>
            <a:schemeClr val="tx1">
              <a:lumMod val="40000"/>
              <a:lumOff val="60000"/>
            </a:schemeClr>
          </a:solidFill>
        </p:spPr>
        <p:txBody>
          <a:bodyPr wrap="square" anchor="ctr">
            <a:noAutofit/>
          </a:bodyPr>
          <a:lstStyle>
            <a:lvl1pPr marL="0" indent="0" algn="ctr">
              <a:buNone/>
              <a:defRPr sz="2400"/>
            </a:lvl1pPr>
          </a:lstStyle>
          <a:p>
            <a:endParaRPr lang="en-AU" dirty="0"/>
          </a:p>
        </p:txBody>
      </p:sp>
      <p:sp>
        <p:nvSpPr>
          <p:cNvPr id="8" name="Date Placeholder 2">
            <a:extLst>
              <a:ext uri="{FF2B5EF4-FFF2-40B4-BE49-F238E27FC236}">
                <a16:creationId xmlns:a16="http://schemas.microsoft.com/office/drawing/2014/main" id="{E7DBCBBD-8539-AA4F-997E-6F6810B48E89}"/>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D13F8AE5-7C84-4348-BBC9-8967A4D80F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89354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 Title Only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03989-AE51-A246-9A7A-448C5FB2259C}"/>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Title 1"/>
          <p:cNvSpPr>
            <a:spLocks noGrp="1"/>
          </p:cNvSpPr>
          <p:nvPr>
            <p:ph type="title"/>
          </p:nvPr>
        </p:nvSpPr>
        <p:spPr>
          <a:xfrm>
            <a:off x="624420" y="332656"/>
            <a:ext cx="10943348"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 name="Date Placeholder 2">
            <a:extLst>
              <a:ext uri="{FF2B5EF4-FFF2-40B4-BE49-F238E27FC236}">
                <a16:creationId xmlns:a16="http://schemas.microsoft.com/office/drawing/2014/main" id="{7164CBBF-CDAC-C847-A9BE-52E8B079DF70}"/>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CC5F6BF8-5165-4B42-A343-20736A95E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19927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 NO Title Header">
    <p:spTree>
      <p:nvGrpSpPr>
        <p:cNvPr id="1" name=""/>
        <p:cNvGrpSpPr/>
        <p:nvPr/>
      </p:nvGrpSpPr>
      <p:grpSpPr>
        <a:xfrm>
          <a:off x="0" y="0"/>
          <a:ext cx="0" cy="0"/>
          <a:chOff x="0" y="0"/>
          <a:chExt cx="0" cy="0"/>
        </a:xfrm>
      </p:grpSpPr>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Date Placeholder 2">
            <a:extLst>
              <a:ext uri="{FF2B5EF4-FFF2-40B4-BE49-F238E27FC236}">
                <a16:creationId xmlns:a16="http://schemas.microsoft.com/office/drawing/2014/main" id="{1B77903D-5B0E-7C49-9637-3D5524520397}"/>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7" name="Picture 6">
            <a:extLst>
              <a:ext uri="{FF2B5EF4-FFF2-40B4-BE49-F238E27FC236}">
                <a16:creationId xmlns:a16="http://schemas.microsoft.com/office/drawing/2014/main" id="{699A17DB-2F1C-4237-A531-570F51955C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pic>
        <p:nvPicPr>
          <p:cNvPr id="8" name="Picture 7">
            <a:extLst>
              <a:ext uri="{FF2B5EF4-FFF2-40B4-BE49-F238E27FC236}">
                <a16:creationId xmlns:a16="http://schemas.microsoft.com/office/drawing/2014/main" id="{3A930144-202A-48A8-B27D-A845C04D8981}"/>
              </a:ext>
            </a:extLst>
          </p:cNvPr>
          <p:cNvPicPr>
            <a:picLocks noChangeAspect="1"/>
          </p:cNvPicPr>
          <p:nvPr userDrawn="1"/>
        </p:nvPicPr>
        <p:blipFill>
          <a:blip r:embed="rId3"/>
          <a:stretch>
            <a:fillRect/>
          </a:stretch>
        </p:blipFill>
        <p:spPr>
          <a:xfrm>
            <a:off x="624233" y="5748787"/>
            <a:ext cx="791247" cy="788119"/>
          </a:xfrm>
          <a:prstGeom prst="rect">
            <a:avLst/>
          </a:prstGeom>
        </p:spPr>
      </p:pic>
    </p:spTree>
    <p:extLst>
      <p:ext uri="{BB962C8B-B14F-4D97-AF65-F5344CB8AC3E}">
        <p14:creationId xmlns:p14="http://schemas.microsoft.com/office/powerpoint/2010/main" val="31356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4734CA-426E-1A4E-AF19-F0AEC8B59C6A}"/>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45D06E6-9001-E740-99B2-A07B5810DE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sp>
        <p:nvSpPr>
          <p:cNvPr id="17" name="Date Placeholder 2">
            <a:extLst>
              <a:ext uri="{FF2B5EF4-FFF2-40B4-BE49-F238E27FC236}">
                <a16:creationId xmlns:a16="http://schemas.microsoft.com/office/drawing/2014/main" id="{9E06E618-EEC1-F84A-8098-2D7BEB225A45}"/>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sp>
        <p:nvSpPr>
          <p:cNvPr id="9" name="Freeform 7">
            <a:extLst>
              <a:ext uri="{FF2B5EF4-FFF2-40B4-BE49-F238E27FC236}">
                <a16:creationId xmlns:a16="http://schemas.microsoft.com/office/drawing/2014/main" id="{5D09D118-54CF-3B47-BCA5-C89A59CC6406}"/>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3" name="Freeform 12">
            <a:extLst>
              <a:ext uri="{FF2B5EF4-FFF2-40B4-BE49-F238E27FC236}">
                <a16:creationId xmlns:a16="http://schemas.microsoft.com/office/drawing/2014/main" id="{FA463525-AFBD-0247-9CB9-A8A42D7EC0C9}"/>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695401" y="2503212"/>
            <a:ext cx="5760639" cy="1961751"/>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SECTION TITLE</a:t>
            </a:r>
            <a:endParaRPr lang="en-AU"/>
          </a:p>
        </p:txBody>
      </p:sp>
      <p:pic>
        <p:nvPicPr>
          <p:cNvPr id="11" name="Picture 10" descr="A black and white image of a person's face&#10;&#10;Description automatically generated with medium confidence">
            <a:extLst>
              <a:ext uri="{FF2B5EF4-FFF2-40B4-BE49-F238E27FC236}">
                <a16:creationId xmlns:a16="http://schemas.microsoft.com/office/drawing/2014/main" id="{FC3731B8-690A-924F-ADA7-49DB87888F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Tree>
    <p:extLst>
      <p:ext uri="{BB962C8B-B14F-4D97-AF65-F5344CB8AC3E}">
        <p14:creationId xmlns:p14="http://schemas.microsoft.com/office/powerpoint/2010/main" val="1262622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Title Slide">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094CBF-6C5F-8049-B336-B9653B539239}"/>
              </a:ext>
            </a:extLst>
          </p:cNvPr>
          <p:cNvSpPr/>
          <p:nvPr userDrawn="1"/>
        </p:nvSpPr>
        <p:spPr>
          <a:xfrm>
            <a:off x="1423987" y="1645598"/>
            <a:ext cx="10768013" cy="3712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7"/>
          <p:cNvSpPr>
            <a:spLocks/>
          </p:cNvSpPr>
          <p:nvPr userDrawn="1"/>
        </p:nvSpPr>
        <p:spPr bwMode="auto">
          <a:xfrm>
            <a:off x="11261725" y="168275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bg2">
              <a:lumMod val="25000"/>
            </a:schemeClr>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74" name="Rectangle 73"/>
          <p:cNvSpPr/>
          <p:nvPr userDrawn="1"/>
        </p:nvSpPr>
        <p:spPr>
          <a:xfrm>
            <a:off x="1415480" y="1645598"/>
            <a:ext cx="10873208" cy="3712215"/>
          </a:xfrm>
          <a:prstGeom prst="rect">
            <a:avLst/>
          </a:prstGeom>
          <a:noFill/>
          <a:ln w="7620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hasCustomPrompt="1"/>
          </p:nvPr>
        </p:nvSpPr>
        <p:spPr>
          <a:xfrm>
            <a:off x="1769039" y="1675850"/>
            <a:ext cx="9295513" cy="3681963"/>
          </a:xfrm>
          <a:prstGeom prst="rect">
            <a:avLst/>
          </a:prstGeom>
        </p:spPr>
        <p:txBody>
          <a:bodyPr anchor="ctr"/>
          <a:lstStyle>
            <a:lvl1pPr algn="l">
              <a:lnSpc>
                <a:spcPct val="100000"/>
              </a:lnSpc>
              <a:spcBef>
                <a:spcPts val="1200"/>
              </a:spcBef>
              <a:spcAft>
                <a:spcPts val="1200"/>
              </a:spcAft>
              <a:defRPr sz="7000" spc="-20" baseline="0">
                <a:solidFill>
                  <a:schemeClr val="bg1"/>
                </a:solidFill>
                <a:latin typeface="Arial" panose="020B0604020202020204" pitchFamily="34" charset="0"/>
                <a:cs typeface="Arial" panose="020B0604020202020204" pitchFamily="34" charset="0"/>
              </a:defRPr>
            </a:lvl1pPr>
          </a:lstStyle>
          <a:p>
            <a:r>
              <a:rPr lang="en-US"/>
              <a:t>SECTION </a:t>
            </a:r>
            <a:br>
              <a:rPr lang="en-US"/>
            </a:br>
            <a:r>
              <a:rPr lang="en-US"/>
              <a:t>TITLE</a:t>
            </a:r>
            <a:endParaRPr lang="en-AU"/>
          </a:p>
        </p:txBody>
      </p:sp>
      <p:sp>
        <p:nvSpPr>
          <p:cNvPr id="67" name="Date Placeholder 2"/>
          <p:cNvSpPr txBox="1">
            <a:spLocks/>
          </p:cNvSpPr>
          <p:nvPr userDrawn="1"/>
        </p:nvSpPr>
        <p:spPr>
          <a:xfrm>
            <a:off x="11168327" y="6264000"/>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03DD02DE-0619-4707-8092-99D1B7D3892D}" type="slidenum">
              <a:rPr lang="en-AU" sz="1600" smtClean="0">
                <a:solidFill>
                  <a:schemeClr val="bg1"/>
                </a:solidFill>
                <a:latin typeface="Arial" pitchFamily="34" charset="0"/>
              </a:rPr>
              <a:pPr algn="r" fontAlgn="auto">
                <a:spcBef>
                  <a:spcPts val="0"/>
                </a:spcBef>
                <a:spcAft>
                  <a:spcPts val="0"/>
                </a:spcAft>
                <a:defRPr/>
              </a:pPr>
              <a:t>‹#›</a:t>
            </a:fld>
            <a:endParaRPr lang="en-AU" sz="1600" dirty="0">
              <a:solidFill>
                <a:schemeClr val="bg1"/>
              </a:solidFill>
            </a:endParaRPr>
          </a:p>
        </p:txBody>
      </p:sp>
      <p:grpSp>
        <p:nvGrpSpPr>
          <p:cNvPr id="20" name="Group 19"/>
          <p:cNvGrpSpPr/>
          <p:nvPr userDrawn="1"/>
        </p:nvGrpSpPr>
        <p:grpSpPr>
          <a:xfrm>
            <a:off x="1423987" y="898110"/>
            <a:ext cx="2727797" cy="322736"/>
            <a:chOff x="2060575" y="1766888"/>
            <a:chExt cx="2522538" cy="298450"/>
          </a:xfrm>
          <a:solidFill>
            <a:srgbClr val="FFFFFF"/>
          </a:solidFill>
        </p:grpSpPr>
        <p:sp>
          <p:nvSpPr>
            <p:cNvPr id="21"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54" name="Picture 53">
            <a:extLst>
              <a:ext uri="{FF2B5EF4-FFF2-40B4-BE49-F238E27FC236}">
                <a16:creationId xmlns:a16="http://schemas.microsoft.com/office/drawing/2014/main" id="{EF7929CB-5BED-C44C-88D2-300C944A8E3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408302" y="5804898"/>
            <a:ext cx="2527458" cy="257515"/>
          </a:xfrm>
          <a:prstGeom prst="rect">
            <a:avLst/>
          </a:prstGeom>
        </p:spPr>
      </p:pic>
    </p:spTree>
    <p:extLst>
      <p:ext uri="{BB962C8B-B14F-4D97-AF65-F5344CB8AC3E}">
        <p14:creationId xmlns:p14="http://schemas.microsoft.com/office/powerpoint/2010/main" val="27693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14E9E99C-2519-42CB-8D4F-68A647322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155406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2.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2.pn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2.emf"/><Relationship Id="rId4" Type="http://schemas.openxmlformats.org/officeDocument/2006/relationships/slideLayout" Target="../slideLayouts/slideLayout29.xml"/><Relationship Id="rId9"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304753"/>
      </p:ext>
    </p:extLst>
  </p:cSld>
  <p:clrMap bg1="lt1" tx1="dk1" bg2="lt2" tx2="dk2" accent1="accent1" accent2="accent2" accent3="accent3" accent4="accent4" accent5="accent5" accent6="accent6" hlink="hlink" folHlink="folHlink"/>
  <p:sldLayoutIdLst>
    <p:sldLayoutId id="2147483770" r:id="rId1"/>
    <p:sldLayoutId id="2147483779" r:id="rId2"/>
    <p:sldLayoutId id="2147483772" r:id="rId3"/>
    <p:sldLayoutId id="2147483773" r:id="rId4"/>
    <p:sldLayoutId id="2147483774" r:id="rId5"/>
    <p:sldLayoutId id="2147483775" r:id="rId6"/>
    <p:sldLayoutId id="2147483776" r:id="rId7"/>
    <p:sldLayoutId id="2147483780" r:id="rId8"/>
    <p:sldLayoutId id="2147483778" r:id="rId9"/>
    <p:sldLayoutId id="2147483781" r:id="rId10"/>
    <p:sldLayoutId id="2147483777" r:id="rId11"/>
    <p:sldLayoutId id="2147483785" r:id="rId12"/>
    <p:sldLayoutId id="2147483786" r:id="rId13"/>
    <p:sldLayoutId id="2147483860" r:id="rId14"/>
    <p:sldLayoutId id="2147483863" r:id="rId15"/>
    <p:sldLayoutId id="2147483864"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Univers LT 57 Condensed" pitchFamily="2" charset="0"/>
        </a:defRPr>
      </a:lvl2pPr>
      <a:lvl3pPr algn="ctr" rtl="0" eaLnBrk="0" fontAlgn="base" hangingPunct="0">
        <a:spcBef>
          <a:spcPct val="0"/>
        </a:spcBef>
        <a:spcAft>
          <a:spcPct val="0"/>
        </a:spcAft>
        <a:defRPr sz="4400">
          <a:solidFill>
            <a:schemeClr val="tx1"/>
          </a:solidFill>
          <a:latin typeface="Univers LT 57 Condensed" pitchFamily="2" charset="0"/>
        </a:defRPr>
      </a:lvl3pPr>
      <a:lvl4pPr algn="ctr" rtl="0" eaLnBrk="0" fontAlgn="base" hangingPunct="0">
        <a:spcBef>
          <a:spcPct val="0"/>
        </a:spcBef>
        <a:spcAft>
          <a:spcPct val="0"/>
        </a:spcAft>
        <a:defRPr sz="4400">
          <a:solidFill>
            <a:schemeClr val="tx1"/>
          </a:solidFill>
          <a:latin typeface="Univers LT 57 Condensed" pitchFamily="2" charset="0"/>
        </a:defRPr>
      </a:lvl4pPr>
      <a:lvl5pPr algn="ctr" rtl="0" eaLnBrk="0" fontAlgn="base" hangingPunct="0">
        <a:spcBef>
          <a:spcPct val="0"/>
        </a:spcBef>
        <a:spcAft>
          <a:spcPct val="0"/>
        </a:spcAft>
        <a:defRPr sz="4400">
          <a:solidFill>
            <a:schemeClr val="tx1"/>
          </a:solidFill>
          <a:latin typeface="Univers LT 57 Condensed" pitchFamily="2"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1541" y="1371600"/>
            <a:ext cx="1108300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Rectangle 8"/>
          <p:cNvSpPr>
            <a:spLocks noChangeArrowheads="1"/>
          </p:cNvSpPr>
          <p:nvPr userDrawn="1"/>
        </p:nvSpPr>
        <p:spPr bwMode="auto">
          <a:xfrm>
            <a:off x="559" y="223728"/>
            <a:ext cx="1848789" cy="875017"/>
          </a:xfrm>
          <a:prstGeom prst="rect">
            <a:avLst/>
          </a:pr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Rectangle 9"/>
          <p:cNvSpPr>
            <a:spLocks noChangeArrowheads="1"/>
          </p:cNvSpPr>
          <p:nvPr userDrawn="1"/>
        </p:nvSpPr>
        <p:spPr bwMode="auto">
          <a:xfrm>
            <a:off x="1849348" y="223728"/>
            <a:ext cx="10339603" cy="875017"/>
          </a:xfrm>
          <a:prstGeom prst="rect">
            <a:avLst/>
          </a:prstGeom>
          <a:solidFill>
            <a:srgbClr val="3CB4E7"/>
          </a:solid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27" name="Freeform 10"/>
          <p:cNvSpPr>
            <a:spLocks noEditPoints="1"/>
          </p:cNvSpPr>
          <p:nvPr userDrawn="1"/>
        </p:nvSpPr>
        <p:spPr bwMode="auto">
          <a:xfrm>
            <a:off x="1727911" y="191394"/>
            <a:ext cx="245071" cy="917782"/>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userDrawn="1">
            <p:ph type="title"/>
          </p:nvPr>
        </p:nvSpPr>
        <p:spPr>
          <a:xfrm>
            <a:off x="1970785" y="223728"/>
            <a:ext cx="10086536" cy="875018"/>
          </a:xfrm>
          <a:prstGeom prst="rect">
            <a:avLst/>
          </a:prstGeom>
        </p:spPr>
        <p:txBody>
          <a:bodyPr vert="horz" lIns="91440" tIns="45720" rIns="91440" bIns="45720" rtlCol="0" anchor="ctr">
            <a:normAutofit/>
          </a:bodyPr>
          <a:lstStyle/>
          <a:p>
            <a:r>
              <a:rPr lang="en-US"/>
              <a:t>Click to edit Master title style</a:t>
            </a:r>
          </a:p>
        </p:txBody>
      </p:sp>
      <p:pic>
        <p:nvPicPr>
          <p:cNvPr id="1026" name="Picture 2" descr="https://www.pascocountyfl.net/ImageRepository/Document?documentID=37562">
            <a:extLst>
              <a:ext uri="{FF2B5EF4-FFF2-40B4-BE49-F238E27FC236}">
                <a16:creationId xmlns:a16="http://schemas.microsoft.com/office/drawing/2014/main" id="{78848E5A-6CA9-49C1-B028-3C40EE47E9F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679" y="329592"/>
            <a:ext cx="1615518" cy="641385"/>
          </a:xfrm>
          <a:prstGeom prst="rect">
            <a:avLst/>
          </a:prstGeom>
          <a:noFill/>
          <a:extLst>
            <a:ext uri="{909E8E84-426E-40DD-AFC4-6F175D3DCCD1}">
              <a14:hiddenFill xmlns:a14="http://schemas.microsoft.com/office/drawing/2010/main">
                <a:solidFill>
                  <a:srgbClr val="FFFFFF"/>
                </a:solidFill>
              </a14:hiddenFill>
            </a:ext>
          </a:extLst>
        </p:spPr>
      </p:pic>
      <p:sp>
        <p:nvSpPr>
          <p:cNvPr id="13" name="Date Placeholder 2">
            <a:extLst>
              <a:ext uri="{FF2B5EF4-FFF2-40B4-BE49-F238E27FC236}">
                <a16:creationId xmlns:a16="http://schemas.microsoft.com/office/drawing/2014/main" id="{C8899C0C-CAA7-4D86-A504-8C210192456E}"/>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4" name="Picture 13">
            <a:extLst>
              <a:ext uri="{FF2B5EF4-FFF2-40B4-BE49-F238E27FC236}">
                <a16:creationId xmlns:a16="http://schemas.microsoft.com/office/drawing/2014/main" id="{FBB388AC-08AF-4DF3-B0A4-6DA8BF157D7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195915463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65" r:id="rId8"/>
    <p:sldLayoutId id="2147483866" r:id="rId9"/>
  </p:sldLayoutIdLst>
  <p:txStyles>
    <p:title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284163" indent="-284163" algn="l" defTabSz="914400" rtl="0" eaLnBrk="1" latinLnBrk="0" hangingPunct="1">
        <a:lnSpc>
          <a:spcPct val="90000"/>
        </a:lnSpc>
        <a:spcBef>
          <a:spcPts val="1000"/>
        </a:spcBef>
        <a:buClr>
          <a:schemeClr val="accent4"/>
        </a:buClr>
        <a:buSzPct val="90000"/>
        <a:buFont typeface="Arial" panose="020B0604020202020204" pitchFamily="34" charset="0"/>
        <a:buChar char="&gt;"/>
        <a:defRPr sz="2400" kern="1200">
          <a:solidFill>
            <a:srgbClr val="333C42"/>
          </a:solidFill>
          <a:latin typeface="Arial" panose="020B0604020202020204" pitchFamily="34" charset="0"/>
          <a:ea typeface="+mn-ea"/>
          <a:cs typeface="Arial" panose="020B0604020202020204" pitchFamily="34" charset="0"/>
        </a:defRPr>
      </a:lvl1pPr>
      <a:lvl2pPr marL="685800" indent="-288925" algn="l" defTabSz="914400" rtl="0" eaLnBrk="1" latinLnBrk="0" hangingPunct="1">
        <a:lnSpc>
          <a:spcPct val="90000"/>
        </a:lnSpc>
        <a:spcBef>
          <a:spcPts val="500"/>
        </a:spcBef>
        <a:buClr>
          <a:srgbClr val="333C42"/>
        </a:buClr>
        <a:buSzPct val="95000"/>
        <a:buFont typeface="Arial" panose="020B0604020202020204" pitchFamily="34" charset="0"/>
        <a:buChar char="–"/>
        <a:defRPr sz="2400" kern="1200">
          <a:solidFill>
            <a:srgbClr val="333C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33C42"/>
        </a:buClr>
        <a:buSzPct val="90000"/>
        <a:buFont typeface="Courier New" panose="02070309020205020404" pitchFamily="49" charset="0"/>
        <a:buChar char="o"/>
        <a:defRPr sz="2000" kern="1200">
          <a:solidFill>
            <a:srgbClr val="333C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33C42"/>
        </a:buClr>
        <a:buFont typeface="Arial" panose="020B0604020202020204" pitchFamily="34" charset="0"/>
        <a:buChar char="&gt;"/>
        <a:defRPr sz="1800" kern="1200">
          <a:solidFill>
            <a:srgbClr val="333C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33C42"/>
        </a:buClr>
        <a:buFont typeface="Arial" panose="020B0604020202020204" pitchFamily="34" charset="0"/>
        <a:buChar char="&gt;"/>
        <a:defRPr sz="1600" kern="1200">
          <a:solidFill>
            <a:srgbClr val="333C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1541" y="1371600"/>
            <a:ext cx="1108300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Rectangle 8"/>
          <p:cNvSpPr>
            <a:spLocks noChangeArrowheads="1"/>
          </p:cNvSpPr>
          <p:nvPr userDrawn="1"/>
        </p:nvSpPr>
        <p:spPr bwMode="auto">
          <a:xfrm>
            <a:off x="559" y="223728"/>
            <a:ext cx="1848789" cy="875017"/>
          </a:xfrm>
          <a:prstGeom prst="rect">
            <a:avLst/>
          </a:pr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Rectangle 9"/>
          <p:cNvSpPr>
            <a:spLocks noChangeArrowheads="1"/>
          </p:cNvSpPr>
          <p:nvPr userDrawn="1"/>
        </p:nvSpPr>
        <p:spPr bwMode="auto">
          <a:xfrm>
            <a:off x="1849348" y="223728"/>
            <a:ext cx="10339603" cy="875017"/>
          </a:xfrm>
          <a:prstGeom prst="rect">
            <a:avLst/>
          </a:prstGeom>
          <a:solidFill>
            <a:srgbClr val="3CB4E7"/>
          </a:solid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27" name="Freeform 10"/>
          <p:cNvSpPr>
            <a:spLocks noEditPoints="1"/>
          </p:cNvSpPr>
          <p:nvPr userDrawn="1"/>
        </p:nvSpPr>
        <p:spPr bwMode="auto">
          <a:xfrm>
            <a:off x="1727911" y="191394"/>
            <a:ext cx="245071" cy="917782"/>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userDrawn="1">
            <p:ph type="title"/>
          </p:nvPr>
        </p:nvSpPr>
        <p:spPr>
          <a:xfrm>
            <a:off x="1970785" y="223728"/>
            <a:ext cx="10086536" cy="875018"/>
          </a:xfrm>
          <a:prstGeom prst="rect">
            <a:avLst/>
          </a:prstGeom>
        </p:spPr>
        <p:txBody>
          <a:bodyPr vert="horz" lIns="91440" tIns="45720" rIns="91440" bIns="45720" rtlCol="0" anchor="ctr">
            <a:normAutofit/>
          </a:bodyPr>
          <a:lstStyle/>
          <a:p>
            <a:r>
              <a:rPr lang="en-US"/>
              <a:t>Click to edit Master title style</a:t>
            </a:r>
          </a:p>
        </p:txBody>
      </p:sp>
      <p:pic>
        <p:nvPicPr>
          <p:cNvPr id="2050" name="Picture 2" descr="https://www.mymanatee.org/UserFiles/Servers/Server_7588306/Image/Government/Department/County%20Administration/Manatee%20County%20Logo/MC-logo-white.png">
            <a:extLst>
              <a:ext uri="{FF2B5EF4-FFF2-40B4-BE49-F238E27FC236}">
                <a16:creationId xmlns:a16="http://schemas.microsoft.com/office/drawing/2014/main" id="{C5D40B39-E4AD-4A33-BC0B-45E699519589}"/>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63352" y="291826"/>
            <a:ext cx="1260921" cy="724359"/>
          </a:xfrm>
          <a:prstGeom prst="rect">
            <a:avLst/>
          </a:prstGeom>
          <a:noFill/>
          <a:extLst>
            <a:ext uri="{909E8E84-426E-40DD-AFC4-6F175D3DCCD1}">
              <a14:hiddenFill xmlns:a14="http://schemas.microsoft.com/office/drawing/2010/main">
                <a:solidFill>
                  <a:srgbClr val="FFFFFF"/>
                </a:solidFill>
              </a14:hiddenFill>
            </a:ext>
          </a:extLst>
        </p:spPr>
      </p:pic>
      <p:sp>
        <p:nvSpPr>
          <p:cNvPr id="12" name="Date Placeholder 2">
            <a:extLst>
              <a:ext uri="{FF2B5EF4-FFF2-40B4-BE49-F238E27FC236}">
                <a16:creationId xmlns:a16="http://schemas.microsoft.com/office/drawing/2014/main" id="{D3BA342C-7E2E-4CA9-9FAA-DFD4DA367D6E}"/>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3" name="Picture 12">
            <a:extLst>
              <a:ext uri="{FF2B5EF4-FFF2-40B4-BE49-F238E27FC236}">
                <a16:creationId xmlns:a16="http://schemas.microsoft.com/office/drawing/2014/main" id="{330A882F-71BB-4A80-BF7A-7C6D63D5AC1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42668861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Lst>
  <p:txStyles>
    <p:title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284163" indent="-284163" algn="l" defTabSz="914400" rtl="0" eaLnBrk="1" latinLnBrk="0" hangingPunct="1">
        <a:lnSpc>
          <a:spcPct val="90000"/>
        </a:lnSpc>
        <a:spcBef>
          <a:spcPts val="1000"/>
        </a:spcBef>
        <a:buClr>
          <a:schemeClr val="accent4"/>
        </a:buClr>
        <a:buSzPct val="90000"/>
        <a:buFont typeface="Arial" panose="020B0604020202020204" pitchFamily="34" charset="0"/>
        <a:buChar char="&gt;"/>
        <a:defRPr sz="2400" kern="1200">
          <a:solidFill>
            <a:srgbClr val="333C42"/>
          </a:solidFill>
          <a:latin typeface="Arial" panose="020B0604020202020204" pitchFamily="34" charset="0"/>
          <a:ea typeface="+mn-ea"/>
          <a:cs typeface="Arial" panose="020B0604020202020204" pitchFamily="34" charset="0"/>
        </a:defRPr>
      </a:lvl1pPr>
      <a:lvl2pPr marL="685800" indent="-288925" algn="l" defTabSz="914400" rtl="0" eaLnBrk="1" latinLnBrk="0" hangingPunct="1">
        <a:lnSpc>
          <a:spcPct val="90000"/>
        </a:lnSpc>
        <a:spcBef>
          <a:spcPts val="500"/>
        </a:spcBef>
        <a:buClr>
          <a:srgbClr val="333C42"/>
        </a:buClr>
        <a:buSzPct val="95000"/>
        <a:buFont typeface="Arial" panose="020B0604020202020204" pitchFamily="34" charset="0"/>
        <a:buChar char="–"/>
        <a:defRPr sz="2400" kern="1200">
          <a:solidFill>
            <a:srgbClr val="333C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33C42"/>
        </a:buClr>
        <a:buSzPct val="90000"/>
        <a:buFont typeface="Courier New" panose="02070309020205020404" pitchFamily="49" charset="0"/>
        <a:buChar char="o"/>
        <a:defRPr sz="2000" kern="1200">
          <a:solidFill>
            <a:srgbClr val="333C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33C42"/>
        </a:buClr>
        <a:buFont typeface="Arial" panose="020B0604020202020204" pitchFamily="34" charset="0"/>
        <a:buChar char="&gt;"/>
        <a:defRPr sz="1800" kern="1200">
          <a:solidFill>
            <a:srgbClr val="333C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33C42"/>
        </a:buClr>
        <a:buFont typeface="Arial" panose="020B0604020202020204" pitchFamily="34" charset="0"/>
        <a:buChar char="&gt;"/>
        <a:defRPr sz="1600" kern="1200">
          <a:solidFill>
            <a:srgbClr val="333C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gif"/></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4.xml"/><Relationship Id="rId5" Type="http://schemas.openxmlformats.org/officeDocument/2006/relationships/image" Target="../media/image76.pn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32.xml.rels><?xml version="1.0" encoding="UTF-8" standalone="yes"?>
<Relationships xmlns="http://schemas.openxmlformats.org/package/2006/relationships"><Relationship Id="rId3" Type="http://schemas.openxmlformats.org/officeDocument/2006/relationships/hyperlink" Target="mailto:miles.ballogg@cardno.com"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70"/>
          <p:cNvSpPr>
            <a:spLocks noChangeAspect="1" noChangeArrowheads="1" noTextEdit="1"/>
          </p:cNvSpPr>
          <p:nvPr/>
        </p:nvSpPr>
        <p:spPr bwMode="auto">
          <a:xfrm>
            <a:off x="1528764" y="0"/>
            <a:ext cx="9134475" cy="6858000"/>
          </a:xfrm>
          <a:prstGeom prst="rect">
            <a:avLst/>
          </a:prstGeom>
          <a:noFill/>
          <a:ln w="9525">
            <a:noFill/>
            <a:miter lim="800000"/>
            <a:headEnd/>
            <a:tailEnd/>
          </a:ln>
        </p:spPr>
        <p:txBody>
          <a:bodyPr/>
          <a:lstStyle/>
          <a:p>
            <a:pPr fontAlgn="base">
              <a:spcBef>
                <a:spcPct val="0"/>
              </a:spcBef>
              <a:spcAft>
                <a:spcPct val="0"/>
              </a:spcAft>
            </a:pPr>
            <a:endParaRPr lang="en-AU" dirty="0">
              <a:solidFill>
                <a:prstClr val="black"/>
              </a:solidFill>
              <a:latin typeface="Arial" charset="0"/>
            </a:endParaRPr>
          </a:p>
        </p:txBody>
      </p:sp>
      <p:sp>
        <p:nvSpPr>
          <p:cNvPr id="1026" name="AutoShape 62"/>
          <p:cNvSpPr>
            <a:spLocks noChangeAspect="1" noChangeArrowheads="1"/>
          </p:cNvSpPr>
          <p:nvPr/>
        </p:nvSpPr>
        <p:spPr bwMode="auto">
          <a:xfrm>
            <a:off x="1528764" y="0"/>
            <a:ext cx="9134475" cy="6858000"/>
          </a:xfrm>
          <a:prstGeom prst="rect">
            <a:avLst/>
          </a:prstGeom>
          <a:noFill/>
        </p:spPr>
        <p:txBody>
          <a:bodyPr/>
          <a:lstStyle/>
          <a:p>
            <a:pPr fontAlgn="base">
              <a:spcBef>
                <a:spcPct val="0"/>
              </a:spcBef>
              <a:spcAft>
                <a:spcPct val="0"/>
              </a:spcAft>
            </a:pPr>
            <a:endParaRPr lang="en-AU" dirty="0">
              <a:solidFill>
                <a:prstClr val="black"/>
              </a:solidFill>
              <a:latin typeface="Arial" charset="0"/>
            </a:endParaRPr>
          </a:p>
        </p:txBody>
      </p:sp>
      <p:sp>
        <p:nvSpPr>
          <p:cNvPr id="11" name="Title 17">
            <a:extLst>
              <a:ext uri="{FF2B5EF4-FFF2-40B4-BE49-F238E27FC236}">
                <a16:creationId xmlns:a16="http://schemas.microsoft.com/office/drawing/2014/main" id="{3A2B1815-90EB-4A17-A993-CCBF188A210D}"/>
              </a:ext>
            </a:extLst>
          </p:cNvPr>
          <p:cNvSpPr>
            <a:spLocks noGrp="1"/>
          </p:cNvSpPr>
          <p:nvPr>
            <p:ph type="ctrTitle"/>
          </p:nvPr>
        </p:nvSpPr>
        <p:spPr>
          <a:xfrm>
            <a:off x="5325992" y="2325727"/>
            <a:ext cx="6663081" cy="1103273"/>
          </a:xfrm>
        </p:spPr>
        <p:txBody>
          <a:bodyPr>
            <a:noAutofit/>
          </a:bodyPr>
          <a:lstStyle/>
          <a:p>
            <a:r>
              <a:rPr lang="en-US" sz="2400" b="0" i="1" dirty="0"/>
              <a:t> “Brownfields to Healthfields Transformations as an Equitable Development and Environmental Justice Catalyst”</a:t>
            </a:r>
            <a:endParaRPr lang="en-US" sz="2400" i="1" dirty="0"/>
          </a:p>
        </p:txBody>
      </p:sp>
      <p:sp>
        <p:nvSpPr>
          <p:cNvPr id="12" name="Subtitle 16">
            <a:extLst>
              <a:ext uri="{FF2B5EF4-FFF2-40B4-BE49-F238E27FC236}">
                <a16:creationId xmlns:a16="http://schemas.microsoft.com/office/drawing/2014/main" id="{11DDE715-37F1-4A60-9E21-20F78A9EF6A6}"/>
              </a:ext>
            </a:extLst>
          </p:cNvPr>
          <p:cNvSpPr>
            <a:spLocks noGrp="1"/>
          </p:cNvSpPr>
          <p:nvPr>
            <p:ph type="subTitle" idx="1"/>
          </p:nvPr>
        </p:nvSpPr>
        <p:spPr>
          <a:xfrm>
            <a:off x="5486862" y="4718871"/>
            <a:ext cx="6341343" cy="1619859"/>
          </a:xfrm>
        </p:spPr>
        <p:txBody>
          <a:bodyPr>
            <a:noAutofit/>
          </a:bodyPr>
          <a:lstStyle/>
          <a:p>
            <a:r>
              <a:rPr lang="en-US" sz="1600" b="1" dirty="0"/>
              <a:t>Miles G. Ballogg </a:t>
            </a:r>
            <a:br>
              <a:rPr lang="en-US" sz="1600" dirty="0"/>
            </a:br>
            <a:r>
              <a:rPr lang="en-US" sz="1600" dirty="0"/>
              <a:t>Senior Principal Brownfields Practice Leader – Cardno, Inc. </a:t>
            </a:r>
          </a:p>
          <a:p>
            <a:r>
              <a:rPr lang="en-US" sz="1600" dirty="0"/>
              <a:t>For:  FCDA 45th Annual Training Meeting/ Conference - </a:t>
            </a:r>
            <a:r>
              <a:rPr lang="en-US" sz="1600" i="1" dirty="0"/>
              <a:t>Best Practices: Brownfields Resources, Environmental Review Reports, Due Diligence And Environmental Justice</a:t>
            </a:r>
          </a:p>
          <a:p>
            <a:r>
              <a:rPr lang="en-US" sz="1600" dirty="0"/>
              <a:t>September 29, 2021 </a:t>
            </a:r>
          </a:p>
        </p:txBody>
      </p:sp>
    </p:spTree>
    <p:extLst>
      <p:ext uri="{BB962C8B-B14F-4D97-AF65-F5344CB8AC3E}">
        <p14:creationId xmlns:p14="http://schemas.microsoft.com/office/powerpoint/2010/main" val="926167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12" y="378005"/>
            <a:ext cx="10944375" cy="540643"/>
          </a:xfrm>
        </p:spPr>
        <p:txBody>
          <a:bodyPr/>
          <a:lstStyle/>
          <a:p>
            <a:r>
              <a:rPr lang="en-US" dirty="0"/>
              <a:t>Types of EPA  Environmental Justice Funding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96458049"/>
              </p:ext>
            </p:extLst>
          </p:nvPr>
        </p:nvGraphicFramePr>
        <p:xfrm>
          <a:off x="1155056" y="1291566"/>
          <a:ext cx="9881885" cy="4487620"/>
        </p:xfrm>
        <a:graphic>
          <a:graphicData uri="http://schemas.openxmlformats.org/drawingml/2006/table">
            <a:tbl>
              <a:tblPr firstRow="1" bandRow="1">
                <a:tableStyleId>{793D81CF-94F2-401A-BA57-92F5A7B2D0C5}</a:tableStyleId>
              </a:tblPr>
              <a:tblGrid>
                <a:gridCol w="2829464">
                  <a:extLst>
                    <a:ext uri="{9D8B030D-6E8A-4147-A177-3AD203B41FA5}">
                      <a16:colId xmlns:a16="http://schemas.microsoft.com/office/drawing/2014/main" val="20000"/>
                    </a:ext>
                  </a:extLst>
                </a:gridCol>
                <a:gridCol w="7052421">
                  <a:extLst>
                    <a:ext uri="{9D8B030D-6E8A-4147-A177-3AD203B41FA5}">
                      <a16:colId xmlns:a16="http://schemas.microsoft.com/office/drawing/2014/main" val="20001"/>
                    </a:ext>
                  </a:extLst>
                </a:gridCol>
              </a:tblGrid>
              <a:tr h="498380">
                <a:tc>
                  <a:txBody>
                    <a:bodyPr/>
                    <a:lstStyle/>
                    <a:p>
                      <a:r>
                        <a:rPr lang="en-US" sz="1800" dirty="0"/>
                        <a:t>EPA Grant/Federal Programs </a:t>
                      </a:r>
                      <a:endParaRPr lang="en-US" sz="1800" dirty="0">
                        <a:latin typeface="Arial" panose="020B0604020202020204" pitchFamily="34" charset="0"/>
                        <a:cs typeface="Arial" panose="020B0604020202020204" pitchFamily="34" charset="0"/>
                      </a:endParaRPr>
                    </a:p>
                  </a:txBody>
                  <a:tcPr marL="80593" marR="80593" marT="73858" marB="73858"/>
                </a:tc>
                <a:tc>
                  <a:txBody>
                    <a:bodyPr/>
                    <a:lstStyle/>
                    <a:p>
                      <a:r>
                        <a:rPr lang="en-US" sz="1800" dirty="0"/>
                        <a:t>Amount and Application</a:t>
                      </a:r>
                      <a:endParaRPr lang="en-US" sz="1800" dirty="0">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0"/>
                  </a:ext>
                </a:extLst>
              </a:tr>
              <a:tr h="652673">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400" dirty="0"/>
                        <a:t>Environmental Justice Collaborative Problem-Solving (EJCPS) Cooperative Agreement Program</a:t>
                      </a:r>
                    </a:p>
                  </a:txBody>
                  <a:tcPr marL="80593" marR="80593" marT="73858" marB="73858"/>
                </a:tc>
                <a:tc>
                  <a:txBody>
                    <a:bodyPr/>
                    <a:lstStyle/>
                    <a:p>
                      <a:pPr>
                        <a:spcBef>
                          <a:spcPts val="600"/>
                        </a:spcBef>
                        <a:spcAft>
                          <a:spcPts val="600"/>
                        </a:spcAft>
                      </a:pPr>
                      <a:r>
                        <a:rPr lang="en-US" sz="1400" kern="1200" dirty="0"/>
                        <a:t>$200k </a:t>
                      </a:r>
                      <a:r>
                        <a:rPr lang="en-US" sz="1400" baseline="0" dirty="0"/>
                        <a:t>– Funds will </a:t>
                      </a:r>
                      <a:r>
                        <a:rPr lang="en-US" sz="1400" kern="1200" baseline="0" dirty="0">
                          <a:solidFill>
                            <a:schemeClr val="dk1"/>
                          </a:solidFill>
                          <a:latin typeface="+mn-lt"/>
                          <a:ea typeface="+mn-ea"/>
                          <a:cs typeface="+mn-cs"/>
                        </a:rPr>
                        <a:t>be awarded to local community-based organizations, US territories, tribes, and tribal organizations seeking to address environmental and public health concerns in local underserved communities through collaboration with other stakeholders. </a:t>
                      </a:r>
                    </a:p>
                  </a:txBody>
                  <a:tcPr marL="80593" marR="80593" marT="73858" marB="73858"/>
                </a:tc>
                <a:extLst>
                  <a:ext uri="{0D108BD9-81ED-4DB2-BD59-A6C34878D82A}">
                    <a16:rowId xmlns:a16="http://schemas.microsoft.com/office/drawing/2014/main" val="10001"/>
                  </a:ext>
                </a:extLst>
              </a:tr>
              <a:tr h="400194">
                <a:tc>
                  <a:txBody>
                    <a:bodyPr/>
                    <a:lstStyle/>
                    <a:p>
                      <a:pPr>
                        <a:spcBef>
                          <a:spcPts val="600"/>
                        </a:spcBef>
                        <a:spcAft>
                          <a:spcPts val="600"/>
                        </a:spcAft>
                      </a:pPr>
                      <a:r>
                        <a:rPr lang="en-US" sz="1400" kern="1200" dirty="0">
                          <a:solidFill>
                            <a:schemeClr val="dk1"/>
                          </a:solidFill>
                          <a:latin typeface="+mn-lt"/>
                          <a:ea typeface="+mn-ea"/>
                          <a:cs typeface="+mn-cs"/>
                        </a:rPr>
                        <a:t>State Environmental Justice Cooperative Agreement Program</a:t>
                      </a:r>
                      <a:r>
                        <a:rPr lang="en-US" sz="1800" b="0" i="0" kern="1200" dirty="0">
                          <a:solidFill>
                            <a:schemeClr val="dk1"/>
                          </a:solidFill>
                          <a:effectLst/>
                          <a:latin typeface="+mn-lt"/>
                          <a:ea typeface="+mn-ea"/>
                          <a:cs typeface="+mn-cs"/>
                        </a:rPr>
                        <a:t> </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$200k</a:t>
                      </a:r>
                      <a:r>
                        <a:rPr lang="en-US" sz="1400" baseline="0" dirty="0"/>
                        <a:t> – </a:t>
                      </a:r>
                      <a:r>
                        <a:rPr lang="en-US" sz="1400" dirty="0"/>
                        <a:t> funding to eligible entities to work collaboratively with underserved communities to understand, promote and integrate approaches to provide meaningful and measurable improvements to public health and/or the environment in under served communities.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2"/>
                  </a:ext>
                </a:extLst>
              </a:tr>
              <a:tr h="652673">
                <a:tc>
                  <a:txBody>
                    <a:bodyPr/>
                    <a:lstStyle/>
                    <a:p>
                      <a:pPr marL="0" algn="l" defTabSz="914400" rtl="0" eaLnBrk="1" latinLnBrk="0" hangingPunct="1">
                        <a:spcBef>
                          <a:spcPts val="600"/>
                        </a:spcBef>
                        <a:spcAft>
                          <a:spcPts val="600"/>
                        </a:spcAft>
                      </a:pPr>
                      <a:r>
                        <a:rPr lang="en-US" sz="1400" kern="1200" dirty="0">
                          <a:solidFill>
                            <a:schemeClr val="tx1"/>
                          </a:solidFill>
                          <a:latin typeface="Arial" panose="020B0604020202020204" pitchFamily="34" charset="0"/>
                          <a:ea typeface="+mn-ea"/>
                          <a:cs typeface="Arial" panose="020B0604020202020204" pitchFamily="34" charset="0"/>
                        </a:rPr>
                        <a:t>Environmental Justice Small Grants Program</a:t>
                      </a:r>
                    </a:p>
                  </a:txBody>
                  <a:tcPr marL="80593" marR="80593" marT="73858" marB="73858"/>
                </a:tc>
                <a:tc>
                  <a:txBody>
                    <a:bodyPr/>
                    <a:lstStyle/>
                    <a:p>
                      <a:pPr>
                        <a:spcBef>
                          <a:spcPts val="600"/>
                        </a:spcBef>
                        <a:spcAft>
                          <a:spcPts val="600"/>
                        </a:spcAft>
                      </a:pPr>
                      <a:r>
                        <a:rPr lang="en-US" sz="1400" dirty="0"/>
                        <a:t>$75K </a:t>
                      </a:r>
                      <a:r>
                        <a:rPr lang="en-US" sz="1400" baseline="0" dirty="0"/>
                        <a:t> – Program supports and empowers communities working on solutions to local environmental and public health issues. The program is designed to help communities understand and address exposure to multiple environmental harms and risks.</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985052618"/>
                  </a:ext>
                </a:extLst>
              </a:tr>
              <a:tr h="652673">
                <a:tc>
                  <a:txBody>
                    <a:bodyPr/>
                    <a:lstStyle/>
                    <a:p>
                      <a:pPr marL="0" algn="l" defTabSz="914400" rtl="0" eaLnBrk="1" latinLnBrk="0" hangingPunct="1">
                        <a:spcBef>
                          <a:spcPts val="600"/>
                        </a:spcBef>
                        <a:spcAft>
                          <a:spcPts val="600"/>
                        </a:spcAft>
                      </a:pPr>
                      <a:r>
                        <a:rPr kumimoji="0" lang="en-US" sz="1400" b="0" i="0" u="none" strike="noStrike" kern="1200" cap="none" spc="0" normalizeH="0" baseline="0" noProof="0" dirty="0">
                          <a:ln>
                            <a:noFill/>
                          </a:ln>
                          <a:solidFill>
                            <a:srgbClr val="5C6266"/>
                          </a:solidFill>
                          <a:effectLst/>
                          <a:uLnTx/>
                          <a:uFillTx/>
                          <a:latin typeface="+mn-lt"/>
                          <a:ea typeface="+mn-ea"/>
                          <a:cs typeface="+mn-cs"/>
                        </a:rPr>
                        <a:t>Justice 40</a:t>
                      </a:r>
                      <a:endParaRPr lang="en-US" sz="1400" kern="1200" dirty="0">
                        <a:solidFill>
                          <a:schemeClr val="tx1"/>
                        </a:solidFill>
                        <a:latin typeface="Arial" panose="020B0604020202020204" pitchFamily="34" charset="0"/>
                        <a:ea typeface="+mn-ea"/>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40% of Federal Investments - A whole-of-government effort to ensure that Federal agencies work with states and local communities to make good on President Biden's promise to deliver at least 40% of Federal Investments  in climate and clean energy to disadvantaged communities.</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239481255"/>
                  </a:ext>
                </a:extLst>
              </a:tr>
            </a:tbl>
          </a:graphicData>
        </a:graphic>
      </p:graphicFrame>
      <p:pic>
        <p:nvPicPr>
          <p:cNvPr id="6" name="Picture 5">
            <a:extLst>
              <a:ext uri="{FF2B5EF4-FFF2-40B4-BE49-F238E27FC236}">
                <a16:creationId xmlns:a16="http://schemas.microsoft.com/office/drawing/2014/main" id="{B75A0B9B-DAC4-4B85-87E5-7477B84D49AC}"/>
              </a:ext>
            </a:extLst>
          </p:cNvPr>
          <p:cNvPicPr>
            <a:picLocks noChangeAspect="1"/>
          </p:cNvPicPr>
          <p:nvPr/>
        </p:nvPicPr>
        <p:blipFill>
          <a:blip r:embed="rId2"/>
          <a:stretch>
            <a:fillRect/>
          </a:stretch>
        </p:blipFill>
        <p:spPr>
          <a:xfrm>
            <a:off x="10920536" y="-93767"/>
            <a:ext cx="1080120" cy="1074495"/>
          </a:xfrm>
          <a:prstGeom prst="rect">
            <a:avLst/>
          </a:prstGeom>
        </p:spPr>
      </p:pic>
      <p:sp>
        <p:nvSpPr>
          <p:cNvPr id="3" name="Rectangle 2">
            <a:extLst>
              <a:ext uri="{FF2B5EF4-FFF2-40B4-BE49-F238E27FC236}">
                <a16:creationId xmlns:a16="http://schemas.microsoft.com/office/drawing/2014/main" id="{021AB9F3-B80A-432F-B33C-2C811619F179}"/>
              </a:ext>
            </a:extLst>
          </p:cNvPr>
          <p:cNvSpPr/>
          <p:nvPr/>
        </p:nvSpPr>
        <p:spPr>
          <a:xfrm>
            <a:off x="3048000" y="3105835"/>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98866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50771" y="28575"/>
            <a:ext cx="12102548" cy="873299"/>
          </a:xfrm>
        </p:spPr>
        <p:txBody>
          <a:bodyPr>
            <a:noAutofit/>
          </a:bodyPr>
          <a:lstStyle/>
          <a:p>
            <a:r>
              <a:rPr lang="en-US" b="0" dirty="0">
                <a:solidFill>
                  <a:srgbClr val="193661"/>
                </a:solidFill>
              </a:rPr>
              <a:t>Why Healthfields? </a:t>
            </a:r>
            <a:endParaRPr lang="en-US" sz="2000" dirty="0">
              <a:solidFill>
                <a:srgbClr val="193661"/>
              </a:solidFill>
            </a:endParaRPr>
          </a:p>
        </p:txBody>
      </p:sp>
      <p:sp>
        <p:nvSpPr>
          <p:cNvPr id="11" name="Content Placeholder 10"/>
          <p:cNvSpPr>
            <a:spLocks noGrp="1"/>
          </p:cNvSpPr>
          <p:nvPr>
            <p:ph idx="1"/>
          </p:nvPr>
        </p:nvSpPr>
        <p:spPr>
          <a:xfrm>
            <a:off x="623889" y="1155700"/>
            <a:ext cx="5472112" cy="4794250"/>
          </a:xfrm>
        </p:spPr>
        <p:txBody>
          <a:bodyPr>
            <a:normAutofit fontScale="92500" lnSpcReduction="10000"/>
          </a:bodyPr>
          <a:lstStyle/>
          <a:p>
            <a:pPr marL="0" indent="0">
              <a:buNone/>
            </a:pPr>
            <a:r>
              <a:rPr lang="en-US" sz="2000" dirty="0">
                <a:solidFill>
                  <a:srgbClr val="193661"/>
                </a:solidFill>
              </a:rPr>
              <a:t>Address Health Disparities and Provide Acess to Health &amp; Healthcare in Underserved Communities</a:t>
            </a:r>
            <a:endParaRPr lang="en-US" sz="2000" spc="0" dirty="0">
              <a:solidFill>
                <a:srgbClr val="193661"/>
              </a:solidFill>
              <a:ea typeface="+mj-ea"/>
            </a:endParaRPr>
          </a:p>
          <a:p>
            <a:r>
              <a:rPr lang="en-US" dirty="0"/>
              <a:t>Health Zone 1, City of Jacksonville</a:t>
            </a:r>
          </a:p>
          <a:p>
            <a:r>
              <a:rPr lang="en-US" dirty="0"/>
              <a:t>Many Brownfields Communities Suffer Disproportionate Numbers of Health Disparities</a:t>
            </a:r>
          </a:p>
          <a:p>
            <a:r>
              <a:rPr lang="en-US" dirty="0"/>
              <a:t>Health Zone 1 has the highest rates of:</a:t>
            </a:r>
          </a:p>
          <a:p>
            <a:pPr lvl="1">
              <a:lnSpc>
                <a:spcPct val="110000"/>
              </a:lnSpc>
            </a:pPr>
            <a:r>
              <a:rPr lang="en-US" dirty="0"/>
              <a:t>Infant mortality</a:t>
            </a:r>
          </a:p>
          <a:p>
            <a:pPr lvl="1"/>
            <a:r>
              <a:rPr lang="en-US" dirty="0"/>
              <a:t>Heart disease mortality</a:t>
            </a:r>
          </a:p>
          <a:p>
            <a:pPr lvl="1"/>
            <a:r>
              <a:rPr lang="en-US" dirty="0"/>
              <a:t>Asthma-related emergency room visits</a:t>
            </a:r>
          </a:p>
          <a:p>
            <a:pPr lvl="1"/>
            <a:r>
              <a:rPr lang="en-US" dirty="0"/>
              <a:t>Uncontrolled diabetes emergency room visits </a:t>
            </a:r>
          </a:p>
          <a:p>
            <a:pPr lvl="1"/>
            <a:r>
              <a:rPr lang="en-US" dirty="0"/>
              <a:t>Need for fresh food and health care is paramount </a:t>
            </a:r>
          </a:p>
          <a:p>
            <a:pPr lvl="1"/>
            <a:r>
              <a:rPr lang="en-US" dirty="0"/>
              <a:t>COVID 19 highlights the need to address health disparities </a:t>
            </a:r>
          </a:p>
          <a:p>
            <a:r>
              <a:rPr lang="en-US" dirty="0"/>
              <a:t>Gulf  County Florida – North Port St. Joe </a:t>
            </a:r>
          </a:p>
          <a:p>
            <a:pPr lvl="1"/>
            <a:r>
              <a:rPr lang="en-US" dirty="0"/>
              <a:t>Major Health Disparities throughout the County </a:t>
            </a:r>
          </a:p>
        </p:txBody>
      </p:sp>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63907" y="1244047"/>
            <a:ext cx="5304205" cy="349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46429" y="5078930"/>
            <a:ext cx="6191250" cy="261610"/>
          </a:xfrm>
          <a:prstGeom prst="rect">
            <a:avLst/>
          </a:prstGeom>
          <a:noFill/>
        </p:spPr>
        <p:txBody>
          <a:bodyPr wrap="square" lIns="45720" rIns="45720" rtlCol="0">
            <a:spAutoFit/>
          </a:bodyPr>
          <a:lstStyle/>
          <a:p>
            <a:r>
              <a:rPr lang="en-US" sz="1100" b="1" i="1" dirty="0">
                <a:solidFill>
                  <a:prstClr val="black"/>
                </a:solidFill>
              </a:rPr>
              <a:t>**  Information provided by SKEO Solutions </a:t>
            </a:r>
            <a:endParaRPr lang="en-US" sz="1100" i="1" dirty="0">
              <a:solidFill>
                <a:prstClr val="black"/>
              </a:solidFill>
            </a:endParaRPr>
          </a:p>
        </p:txBody>
      </p:sp>
    </p:spTree>
    <p:extLst>
      <p:ext uri="{BB962C8B-B14F-4D97-AF65-F5344CB8AC3E}">
        <p14:creationId xmlns:p14="http://schemas.microsoft.com/office/powerpoint/2010/main" val="2137301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p:cNvSpPr txBox="1">
            <a:spLocks noGrp="1"/>
          </p:cNvSpPr>
          <p:nvPr>
            <p:ph type="title"/>
          </p:nvPr>
        </p:nvSpPr>
        <p:spPr>
          <a:xfrm>
            <a:off x="548915" y="102877"/>
            <a:ext cx="11568608" cy="805843"/>
          </a:xfrm>
        </p:spPr>
        <p:txBody>
          <a:bodyPr>
            <a:noAutofit/>
          </a:bodyPr>
          <a:lstStyle/>
          <a:p>
            <a:pPr lvl="0"/>
            <a:r>
              <a:rPr lang="en-US" b="0" dirty="0">
                <a:solidFill>
                  <a:srgbClr val="193661"/>
                </a:solidFill>
              </a:rPr>
              <a:t>Why Healthfields Redevelopment ?</a:t>
            </a:r>
          </a:p>
        </p:txBody>
      </p:sp>
      <p:sp>
        <p:nvSpPr>
          <p:cNvPr id="4" name="Rounded Rectangle 7"/>
          <p:cNvSpPr/>
          <p:nvPr/>
        </p:nvSpPr>
        <p:spPr>
          <a:xfrm>
            <a:off x="548915" y="5493349"/>
            <a:ext cx="11018666" cy="638178"/>
          </a:xfrm>
          <a:custGeom>
            <a:avLst>
              <a:gd name="f0" fmla="val 240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65A5C"/>
          </a:solidFill>
          <a:ln w="12701" cap="flat">
            <a:solidFill>
              <a:srgbClr val="FFFFFF"/>
            </a:solidFill>
            <a:prstDash val="solid"/>
            <a:miter/>
          </a:ln>
          <a:effectLst>
            <a:outerShdw dir="162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Arial" pitchFamily="34"/>
                <a:cs typeface="Arial" pitchFamily="34"/>
              </a:rPr>
              <a:t>Improving Access to Health and Healthcare can assist in Addressing/Reducing Health Disparities</a:t>
            </a:r>
          </a:p>
        </p:txBody>
      </p:sp>
      <p:pic>
        <p:nvPicPr>
          <p:cNvPr id="5" name="Picture 4" descr="C:\$$$JUNK\deborah_schoch_billboard_73_88_Stockton_Irvin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80185" y="1281826"/>
            <a:ext cx="3994370" cy="1476460"/>
          </a:xfrm>
          <a:prstGeom prst="rect">
            <a:avLst/>
          </a:prstGeom>
          <a:solidFill>
            <a:srgbClr val="69923A"/>
          </a:solidFill>
          <a:ln w="12701" cap="flat">
            <a:solidFill>
              <a:srgbClr val="FFFFFF"/>
            </a:solidFill>
            <a:prstDash val="solid"/>
            <a:miter/>
          </a:ln>
          <a:effectLst>
            <a:outerShdw dir="16200000" algn="tl">
              <a:srgbClr val="000000">
                <a:alpha val="50000"/>
              </a:srgbClr>
            </a:outerShdw>
          </a:effectLst>
        </p:spPr>
      </p:pic>
      <p:sp>
        <p:nvSpPr>
          <p:cNvPr id="29" name="Content Placeholder 28">
            <a:extLst>
              <a:ext uri="{FF2B5EF4-FFF2-40B4-BE49-F238E27FC236}">
                <a16:creationId xmlns:a16="http://schemas.microsoft.com/office/drawing/2014/main" id="{6BEE4AE3-09BE-3C4D-A12E-DA1197C1BA60}"/>
              </a:ext>
            </a:extLst>
          </p:cNvPr>
          <p:cNvSpPr>
            <a:spLocks noGrp="1"/>
          </p:cNvSpPr>
          <p:nvPr>
            <p:ph idx="1"/>
          </p:nvPr>
        </p:nvSpPr>
        <p:spPr>
          <a:xfrm>
            <a:off x="624419" y="1155576"/>
            <a:ext cx="6670903" cy="4793704"/>
          </a:xfrm>
        </p:spPr>
        <p:txBody>
          <a:bodyPr/>
          <a:lstStyle/>
          <a:p>
            <a:r>
              <a:rPr lang="en-US" dirty="0">
                <a:solidFill>
                  <a:srgbClr val="193661"/>
                </a:solidFill>
              </a:rPr>
              <a:t>Disparities in Access are Common, Especially Among African Americans, Hispanics, and Low-Income Communities </a:t>
            </a:r>
            <a:endParaRPr lang="en-US" dirty="0"/>
          </a:p>
          <a:p>
            <a:r>
              <a:rPr lang="en-US" dirty="0"/>
              <a:t>Many Brownfields Communities</a:t>
            </a:r>
            <a:br>
              <a:rPr lang="en-US" dirty="0"/>
            </a:br>
            <a:r>
              <a:rPr lang="en-US" dirty="0"/>
              <a:t>Suffer Disproportionate Numbers of</a:t>
            </a:r>
            <a:br>
              <a:rPr lang="en-US" dirty="0"/>
            </a:br>
            <a:r>
              <a:rPr lang="en-US" dirty="0"/>
              <a:t>Health Disparities</a:t>
            </a:r>
          </a:p>
          <a:p>
            <a:pPr lvl="0"/>
            <a:r>
              <a:rPr lang="en-US" dirty="0"/>
              <a:t>High number of food deserts in</a:t>
            </a:r>
            <a:br>
              <a:rPr lang="en-US" dirty="0"/>
            </a:br>
            <a:r>
              <a:rPr lang="en-US" dirty="0"/>
              <a:t>brownfields communities </a:t>
            </a:r>
          </a:p>
          <a:p>
            <a:pPr lvl="0"/>
            <a:r>
              <a:rPr lang="en-US" dirty="0"/>
              <a:t>Many environmentally overburdened communities of color  </a:t>
            </a:r>
          </a:p>
          <a:p>
            <a:pPr lvl="0"/>
            <a:r>
              <a:rPr lang="en-US" dirty="0"/>
              <a:t>Lack of basic services – healthcare, dental, pharmacy, grocery </a:t>
            </a:r>
          </a:p>
          <a:p>
            <a:pPr lvl="0"/>
            <a:r>
              <a:rPr lang="en-US" dirty="0"/>
              <a:t>Provides an opportunity to quantify and remove contamination and replace with end uses that can reduce health disparities </a:t>
            </a:r>
          </a:p>
          <a:p>
            <a:pPr lvl="0"/>
            <a:r>
              <a:rPr lang="en-US" dirty="0"/>
              <a:t>Economic opportunities resulting from health-related redevelopment </a:t>
            </a:r>
          </a:p>
          <a:p>
            <a:endParaRPr lang="en-US" dirty="0"/>
          </a:p>
        </p:txBody>
      </p:sp>
      <p:sp>
        <p:nvSpPr>
          <p:cNvPr id="3" name="TextBox 2">
            <a:extLst>
              <a:ext uri="{FF2B5EF4-FFF2-40B4-BE49-F238E27FC236}">
                <a16:creationId xmlns:a16="http://schemas.microsoft.com/office/drawing/2014/main" id="{D71A8B11-2178-4417-8D71-06C28B38CE9B}"/>
              </a:ext>
            </a:extLst>
          </p:cNvPr>
          <p:cNvSpPr txBox="1"/>
          <p:nvPr/>
        </p:nvSpPr>
        <p:spPr>
          <a:xfrm>
            <a:off x="7219874" y="2843647"/>
            <a:ext cx="4914991"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“Your Zip Code Shouldn’t predict how long you live but it does.”</a:t>
            </a:r>
          </a:p>
        </p:txBody>
      </p:sp>
    </p:spTree>
    <p:extLst>
      <p:ext uri="{BB962C8B-B14F-4D97-AF65-F5344CB8AC3E}">
        <p14:creationId xmlns:p14="http://schemas.microsoft.com/office/powerpoint/2010/main" val="1894622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Grp="1"/>
          </p:cNvSpPr>
          <p:nvPr>
            <p:ph type="title"/>
          </p:nvPr>
        </p:nvSpPr>
        <p:spPr>
          <a:xfrm>
            <a:off x="624419" y="292268"/>
            <a:ext cx="10944375" cy="609629"/>
          </a:xfrm>
        </p:spPr>
        <p:txBody>
          <a:bodyPr>
            <a:normAutofit/>
          </a:bodyPr>
          <a:lstStyle/>
          <a:p>
            <a:pPr lvl="0"/>
            <a:r>
              <a:rPr lang="en-US" b="0" dirty="0">
                <a:solidFill>
                  <a:srgbClr val="193661"/>
                </a:solidFill>
              </a:rPr>
              <a:t>Healthfields Redevelopment Opportunities / Benefits</a:t>
            </a:r>
          </a:p>
        </p:txBody>
      </p:sp>
      <p:sp>
        <p:nvSpPr>
          <p:cNvPr id="15" name="Content Placeholder 14">
            <a:extLst>
              <a:ext uri="{FF2B5EF4-FFF2-40B4-BE49-F238E27FC236}">
                <a16:creationId xmlns:a16="http://schemas.microsoft.com/office/drawing/2014/main" id="{DD5B9A3E-BBB6-8B45-A002-58F5CC7AEABE}"/>
              </a:ext>
            </a:extLst>
          </p:cNvPr>
          <p:cNvSpPr>
            <a:spLocks noGrp="1"/>
          </p:cNvSpPr>
          <p:nvPr>
            <p:ph idx="1"/>
          </p:nvPr>
        </p:nvSpPr>
        <p:spPr/>
        <p:txBody>
          <a:bodyPr>
            <a:normAutofit lnSpcReduction="10000"/>
          </a:bodyPr>
          <a:lstStyle/>
          <a:p>
            <a:pPr lvl="0">
              <a:spcAft>
                <a:spcPts val="300"/>
              </a:spcAft>
            </a:pPr>
            <a:r>
              <a:rPr lang="en-US" dirty="0"/>
              <a:t>Healthy Housing </a:t>
            </a:r>
          </a:p>
          <a:p>
            <a:pPr lvl="0">
              <a:spcAft>
                <a:spcPts val="300"/>
              </a:spcAft>
            </a:pPr>
            <a:r>
              <a:rPr lang="en-US" dirty="0"/>
              <a:t>Healthcare</a:t>
            </a:r>
          </a:p>
          <a:p>
            <a:pPr lvl="1">
              <a:spcAft>
                <a:spcPts val="300"/>
              </a:spcAft>
            </a:pPr>
            <a:r>
              <a:rPr lang="en-US" dirty="0"/>
              <a:t>Community-based health clinics</a:t>
            </a:r>
          </a:p>
          <a:p>
            <a:pPr lvl="1">
              <a:spcAft>
                <a:spcPts val="300"/>
              </a:spcAft>
            </a:pPr>
            <a:r>
              <a:rPr lang="en-US" dirty="0"/>
              <a:t>Federally qualified health centers</a:t>
            </a:r>
          </a:p>
          <a:p>
            <a:pPr lvl="1">
              <a:spcAft>
                <a:spcPts val="300"/>
              </a:spcAft>
            </a:pPr>
            <a:r>
              <a:rPr lang="en-US" dirty="0"/>
              <a:t>Hospitals</a:t>
            </a:r>
          </a:p>
          <a:p>
            <a:pPr lvl="1">
              <a:spcAft>
                <a:spcPts val="300"/>
              </a:spcAft>
            </a:pPr>
            <a:r>
              <a:rPr lang="en-US" dirty="0"/>
              <a:t>Vision care</a:t>
            </a:r>
          </a:p>
          <a:p>
            <a:pPr lvl="1">
              <a:spcAft>
                <a:spcPts val="300"/>
              </a:spcAft>
            </a:pPr>
            <a:r>
              <a:rPr lang="en-US" dirty="0"/>
              <a:t>Dental care</a:t>
            </a:r>
          </a:p>
          <a:p>
            <a:pPr lvl="1">
              <a:spcAft>
                <a:spcPts val="300"/>
              </a:spcAft>
            </a:pPr>
            <a:r>
              <a:rPr lang="en-US" dirty="0"/>
              <a:t>Urgent care </a:t>
            </a:r>
          </a:p>
          <a:p>
            <a:pPr lvl="1">
              <a:spcAft>
                <a:spcPts val="300"/>
              </a:spcAft>
            </a:pPr>
            <a:r>
              <a:rPr lang="en-US" dirty="0"/>
              <a:t>Health-related industry </a:t>
            </a:r>
          </a:p>
          <a:p>
            <a:pPr lvl="0">
              <a:spcAft>
                <a:spcPts val="300"/>
              </a:spcAft>
            </a:pPr>
            <a:r>
              <a:rPr lang="en-US" dirty="0"/>
              <a:t>Open-space / green-space</a:t>
            </a:r>
          </a:p>
          <a:p>
            <a:pPr lvl="0">
              <a:spcAft>
                <a:spcPts val="300"/>
              </a:spcAft>
            </a:pPr>
            <a:r>
              <a:rPr lang="en-US" dirty="0"/>
              <a:t>Access to healthy food choices to address</a:t>
            </a:r>
          </a:p>
          <a:p>
            <a:pPr lvl="1">
              <a:spcAft>
                <a:spcPts val="300"/>
              </a:spcAft>
            </a:pPr>
            <a:r>
              <a:rPr lang="en-US" dirty="0"/>
              <a:t>Food desert issues</a:t>
            </a:r>
          </a:p>
          <a:p>
            <a:pPr lvl="1">
              <a:spcAft>
                <a:spcPts val="300"/>
              </a:spcAft>
            </a:pPr>
            <a:r>
              <a:rPr lang="en-US" dirty="0"/>
              <a:t>Grocery</a:t>
            </a:r>
          </a:p>
          <a:p>
            <a:pPr lvl="1">
              <a:spcAft>
                <a:spcPts val="300"/>
              </a:spcAft>
            </a:pPr>
            <a:r>
              <a:rPr lang="en-US" dirty="0"/>
              <a:t>Community gardens (on safe sites / safe practices)</a:t>
            </a:r>
          </a:p>
          <a:p>
            <a:pPr lvl="1">
              <a:spcAft>
                <a:spcPts val="300"/>
              </a:spcAft>
            </a:pPr>
            <a:r>
              <a:rPr lang="en-US" dirty="0"/>
              <a:t>Farmers markets</a:t>
            </a:r>
          </a:p>
          <a:p>
            <a:pPr lvl="1">
              <a:spcAft>
                <a:spcPts val="300"/>
              </a:spcAft>
            </a:pPr>
            <a:r>
              <a:rPr lang="en-US" dirty="0"/>
              <a:t>Healthy food choices</a:t>
            </a:r>
          </a:p>
          <a:p>
            <a:pPr lvl="0">
              <a:spcAft>
                <a:spcPts val="300"/>
              </a:spcAft>
            </a:pPr>
            <a:r>
              <a:rPr lang="en-US" dirty="0"/>
              <a:t>Health  In the Built Environment </a:t>
            </a:r>
          </a:p>
        </p:txBody>
      </p:sp>
      <p:sp>
        <p:nvSpPr>
          <p:cNvPr id="5" name="Rectangle 4"/>
          <p:cNvSpPr/>
          <p:nvPr/>
        </p:nvSpPr>
        <p:spPr>
          <a:xfrm>
            <a:off x="4749795" y="1924135"/>
            <a:ext cx="1449388" cy="4492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600"/>
              </a:spcBef>
              <a:spcAft>
                <a:spcPts val="0"/>
              </a:spcAft>
              <a:buNone/>
              <a:tabLst/>
              <a:defRPr sz="1800" b="0" i="0" u="none" strike="noStrike" kern="0" cap="none" spc="0" baseline="0">
                <a:solidFill>
                  <a:srgbClr val="000000"/>
                </a:solidFill>
                <a:uFillTx/>
              </a:defRPr>
            </a:pPr>
            <a:endParaRPr lang="en-US" sz="2600" b="0" i="0" u="none" strike="noStrike" kern="1200" cap="none" spc="0" baseline="0" dirty="0">
              <a:solidFill>
                <a:srgbClr val="000000"/>
              </a:solidFill>
              <a:uFillTx/>
              <a:latin typeface="Tahoma" pitchFamily="34"/>
            </a:endParaRPr>
          </a:p>
        </p:txBody>
      </p:sp>
      <p:pic>
        <p:nvPicPr>
          <p:cNvPr id="11" name="Picture 11" descr="100_004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8387" y="1314505"/>
            <a:ext cx="2563805" cy="1776315"/>
          </a:xfrm>
          <a:prstGeom prst="rect">
            <a:avLst/>
          </a:prstGeom>
        </p:spPr>
      </p:pic>
      <p:pic>
        <p:nvPicPr>
          <p:cNvPr id="12" name="Picture 12" descr="dwntwn-publix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45418" y="1314616"/>
            <a:ext cx="3226018" cy="1155961"/>
          </a:xfrm>
          <a:prstGeom prst="rect">
            <a:avLst/>
          </a:prstGeom>
        </p:spPr>
      </p:pic>
      <p:pic>
        <p:nvPicPr>
          <p:cNvPr id="13" name="Picture 12" descr="C:\Users\CMC\AppData\Local\Temp\233_262997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8345418" y="2564904"/>
            <a:ext cx="3226018" cy="2150678"/>
          </a:xfrm>
          <a:prstGeom prst="rect">
            <a:avLst/>
          </a:prstGeom>
        </p:spPr>
      </p:pic>
    </p:spTree>
    <p:extLst>
      <p:ext uri="{BB962C8B-B14F-4D97-AF65-F5344CB8AC3E}">
        <p14:creationId xmlns:p14="http://schemas.microsoft.com/office/powerpoint/2010/main" val="1096073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3944" y="1448647"/>
            <a:ext cx="2621824" cy="1719839"/>
          </a:xfrm>
          <a:prstGeom prst="rect">
            <a:avLst/>
          </a:prstGeom>
        </p:spPr>
      </p:pic>
      <p:sp>
        <p:nvSpPr>
          <p:cNvPr id="3" name="Title 1"/>
          <p:cNvSpPr txBox="1">
            <a:spLocks noGrp="1"/>
          </p:cNvSpPr>
          <p:nvPr>
            <p:ph type="title"/>
          </p:nvPr>
        </p:nvSpPr>
        <p:spPr>
          <a:xfrm>
            <a:off x="623812" y="521499"/>
            <a:ext cx="10944375" cy="364387"/>
          </a:xfrm>
        </p:spPr>
        <p:txBody>
          <a:bodyPr>
            <a:normAutofit fontScale="90000"/>
          </a:bodyPr>
          <a:lstStyle/>
          <a:p>
            <a:pPr lvl="0"/>
            <a:r>
              <a:rPr lang="en-US" dirty="0">
                <a:solidFill>
                  <a:srgbClr val="193661"/>
                </a:solidFill>
              </a:rPr>
              <a:t> </a:t>
            </a:r>
            <a:r>
              <a:rPr lang="en-US" sz="3100" b="0" dirty="0">
                <a:solidFill>
                  <a:srgbClr val="193661"/>
                </a:solidFill>
              </a:rPr>
              <a:t>Florida Healthfields Success Stories</a:t>
            </a:r>
          </a:p>
        </p:txBody>
      </p:sp>
      <p:pic>
        <p:nvPicPr>
          <p:cNvPr id="4" name="Content Placeholder 6"/>
          <p:cNvPicPr>
            <a:picLocks noGrp="1" noChangeAspect="1"/>
          </p:cNvPicPr>
          <p:nvPr>
            <p:ph idx="1"/>
          </p:nvPr>
        </p:nvPicPr>
        <p:blipFill>
          <a:blip r:embed="rId3"/>
          <a:stretch>
            <a:fillRect/>
          </a:stretch>
        </p:blipFill>
        <p:spPr>
          <a:xfrm>
            <a:off x="7933035" y="1423286"/>
            <a:ext cx="2463132" cy="1741701"/>
          </a:xfrm>
          <a:prstGeom prst="rect">
            <a:avLst/>
          </a:prstGeom>
        </p:spPr>
      </p:pic>
      <p:pic>
        <p:nvPicPr>
          <p:cNvPr id="5"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28664" y="1445148"/>
            <a:ext cx="3395661" cy="1719839"/>
          </a:xfrm>
          <a:prstGeom prst="rect">
            <a:avLst/>
          </a:prstGeom>
        </p:spPr>
      </p:pic>
      <p:pic>
        <p:nvPicPr>
          <p:cNvPr id="6"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8664" y="3256974"/>
            <a:ext cx="3395660" cy="2271740"/>
          </a:xfrm>
          <a:prstGeom prst="rect">
            <a:avLst/>
          </a:prstGeom>
        </p:spPr>
      </p:pic>
      <p:pic>
        <p:nvPicPr>
          <p:cNvPr id="8"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3944" y="3256974"/>
            <a:ext cx="2621824" cy="2271740"/>
          </a:xfrm>
          <a:prstGeom prst="rect">
            <a:avLst/>
          </a:prstGeom>
        </p:spPr>
      </p:pic>
      <p:pic>
        <p:nvPicPr>
          <p:cNvPr id="9"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5389" y="3262441"/>
            <a:ext cx="2463132" cy="1026460"/>
          </a:xfrm>
          <a:prstGeom prst="rect">
            <a:avLst/>
          </a:prstGeom>
        </p:spPr>
      </p:pic>
      <p:pic>
        <p:nvPicPr>
          <p:cNvPr id="10" name="Picture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68208" y="4365104"/>
            <a:ext cx="2440313" cy="1163610"/>
          </a:xfrm>
          <a:prstGeom prst="rect">
            <a:avLst/>
          </a:prstGeom>
        </p:spPr>
      </p:pic>
    </p:spTree>
    <p:extLst>
      <p:ext uri="{BB962C8B-B14F-4D97-AF65-F5344CB8AC3E}">
        <p14:creationId xmlns:p14="http://schemas.microsoft.com/office/powerpoint/2010/main" val="423055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16024" y="2564904"/>
            <a:ext cx="5475975" cy="3414120"/>
          </a:xfrm>
          <a:prstGeom prst="rect">
            <a:avLst/>
          </a:prstGeom>
        </p:spPr>
      </p:pic>
      <p:sp>
        <p:nvSpPr>
          <p:cNvPr id="2" name="Title 1"/>
          <p:cNvSpPr>
            <a:spLocks noGrp="1"/>
          </p:cNvSpPr>
          <p:nvPr>
            <p:ph type="title"/>
          </p:nvPr>
        </p:nvSpPr>
        <p:spPr>
          <a:xfrm>
            <a:off x="624235" y="0"/>
            <a:ext cx="10944375" cy="914478"/>
          </a:xfrm>
        </p:spPr>
        <p:txBody>
          <a:bodyPr>
            <a:normAutofit/>
          </a:bodyPr>
          <a:lstStyle/>
          <a:p>
            <a:r>
              <a:rPr lang="en-US" dirty="0">
                <a:solidFill>
                  <a:srgbClr val="193661"/>
                </a:solidFill>
              </a:rPr>
              <a:t>Encore Redevelopment -Tampa, FL</a:t>
            </a:r>
            <a:br>
              <a:rPr lang="en-US" sz="2500" dirty="0">
                <a:solidFill>
                  <a:srgbClr val="193661"/>
                </a:solidFill>
              </a:rPr>
            </a:br>
            <a:r>
              <a:rPr lang="en-US" sz="2000" dirty="0">
                <a:solidFill>
                  <a:srgbClr val="193661"/>
                </a:solidFill>
              </a:rPr>
              <a:t>Healthy Housing and Major Economic Driver – Public Housing Brownfields Transformation  </a:t>
            </a:r>
            <a:endParaRPr lang="en-US" sz="2500" dirty="0">
              <a:solidFill>
                <a:srgbClr val="193661"/>
              </a:solidFill>
            </a:endParaRPr>
          </a:p>
        </p:txBody>
      </p:sp>
      <p:sp>
        <p:nvSpPr>
          <p:cNvPr id="10" name="Content Placeholder 9">
            <a:extLst>
              <a:ext uri="{FF2B5EF4-FFF2-40B4-BE49-F238E27FC236}">
                <a16:creationId xmlns:a16="http://schemas.microsoft.com/office/drawing/2014/main" id="{5980BB40-191D-E941-AF39-28F74CAD67EF}"/>
              </a:ext>
            </a:extLst>
          </p:cNvPr>
          <p:cNvSpPr>
            <a:spLocks noGrp="1"/>
          </p:cNvSpPr>
          <p:nvPr>
            <p:ph idx="1"/>
          </p:nvPr>
        </p:nvSpPr>
        <p:spPr>
          <a:xfrm>
            <a:off x="1387366" y="1155577"/>
            <a:ext cx="10181244" cy="3784286"/>
          </a:xfrm>
        </p:spPr>
        <p:txBody>
          <a:bodyPr/>
          <a:lstStyle/>
          <a:p>
            <a:pPr>
              <a:spcAft>
                <a:spcPts val="300"/>
              </a:spcAft>
            </a:pPr>
            <a:r>
              <a:rPr lang="en-US" dirty="0"/>
              <a:t>Challenges </a:t>
            </a:r>
          </a:p>
          <a:p>
            <a:pPr lvl="1">
              <a:spcAft>
                <a:spcPts val="300"/>
              </a:spcAft>
            </a:pPr>
            <a:r>
              <a:rPr lang="en-US" sz="1500" dirty="0"/>
              <a:t>BOA &amp; Tampa Housing Authority partnership</a:t>
            </a:r>
            <a:br>
              <a:rPr lang="en-US" sz="1500" dirty="0"/>
            </a:br>
            <a:r>
              <a:rPr lang="en-US" sz="1500" dirty="0"/>
              <a:t>on former “Central Park Village Housing Project”</a:t>
            </a:r>
          </a:p>
          <a:p>
            <a:pPr lvl="1">
              <a:spcAft>
                <a:spcPts val="300"/>
              </a:spcAft>
            </a:pPr>
            <a:r>
              <a:rPr lang="en-US" sz="1500" dirty="0"/>
              <a:t>Asbestos abatement required  </a:t>
            </a:r>
          </a:p>
          <a:p>
            <a:pPr lvl="1">
              <a:spcAft>
                <a:spcPts val="300"/>
              </a:spcAft>
            </a:pPr>
            <a:r>
              <a:rPr lang="en-US" sz="1500" dirty="0"/>
              <a:t>Obsolete / sub-standard housing</a:t>
            </a:r>
          </a:p>
          <a:p>
            <a:pPr>
              <a:spcAft>
                <a:spcPts val="300"/>
              </a:spcAft>
            </a:pPr>
            <a:r>
              <a:rPr lang="en-US" dirty="0"/>
              <a:t>Tools </a:t>
            </a:r>
          </a:p>
          <a:p>
            <a:pPr lvl="1">
              <a:spcAft>
                <a:spcPts val="300"/>
              </a:spcAft>
            </a:pPr>
            <a:r>
              <a:rPr lang="en-US" sz="1500" dirty="0"/>
              <a:t>FDEP Brownfields designation </a:t>
            </a:r>
          </a:p>
          <a:p>
            <a:pPr lvl="1">
              <a:spcAft>
                <a:spcPts val="300"/>
              </a:spcAft>
            </a:pPr>
            <a:r>
              <a:rPr lang="en-US" sz="1500" dirty="0"/>
              <a:t>Brownfields Building Materials Tax Refund </a:t>
            </a:r>
          </a:p>
          <a:p>
            <a:pPr lvl="1">
              <a:spcAft>
                <a:spcPts val="300"/>
              </a:spcAft>
            </a:pPr>
            <a:r>
              <a:rPr lang="en-US" sz="1500" dirty="0"/>
              <a:t>VCTC Program eligible</a:t>
            </a:r>
          </a:p>
          <a:p>
            <a:pPr lvl="1">
              <a:spcAft>
                <a:spcPts val="300"/>
              </a:spcAft>
            </a:pPr>
            <a:r>
              <a:rPr lang="en-US" sz="1500" dirty="0"/>
              <a:t>EPA $400,000 Multi-Purpose Site Specific Brownfields Grant </a:t>
            </a:r>
          </a:p>
          <a:p>
            <a:pPr lvl="1">
              <a:spcAft>
                <a:spcPts val="300"/>
              </a:spcAft>
            </a:pPr>
            <a:r>
              <a:rPr lang="en-US" sz="1500" dirty="0"/>
              <a:t>($28M NSP Grant), state (OTTED, LIHTC, etc.) &amp; local grant funding</a:t>
            </a:r>
          </a:p>
          <a:p>
            <a:pPr>
              <a:spcAft>
                <a:spcPts val="300"/>
              </a:spcAft>
            </a:pPr>
            <a:r>
              <a:rPr lang="en-US" dirty="0"/>
              <a:t>Results </a:t>
            </a:r>
          </a:p>
          <a:p>
            <a:pPr lvl="1">
              <a:spcAft>
                <a:spcPts val="300"/>
              </a:spcAft>
            </a:pPr>
            <a:r>
              <a:rPr lang="en-US" sz="1500" dirty="0"/>
              <a:t>28 acre mixed-Use, TOD development in downtown Tampa</a:t>
            </a:r>
          </a:p>
          <a:p>
            <a:pPr lvl="1">
              <a:spcAft>
                <a:spcPts val="300"/>
              </a:spcAft>
            </a:pPr>
            <a:r>
              <a:rPr lang="en-US" sz="1500" dirty="0"/>
              <a:t>1,200 multi-family residential units (700 affordable)</a:t>
            </a:r>
          </a:p>
          <a:p>
            <a:pPr lvl="1">
              <a:spcAft>
                <a:spcPts val="300"/>
              </a:spcAft>
            </a:pPr>
            <a:r>
              <a:rPr lang="en-US" sz="1500" dirty="0"/>
              <a:t>60K SF of neighborhood commercial </a:t>
            </a:r>
          </a:p>
          <a:p>
            <a:pPr lvl="1">
              <a:spcAft>
                <a:spcPts val="300"/>
              </a:spcAft>
            </a:pPr>
            <a:r>
              <a:rPr lang="en-US" sz="1500" dirty="0"/>
              <a:t>50K SF of office, 30K SF grocery, 200 hotel units</a:t>
            </a:r>
          </a:p>
          <a:p>
            <a:pPr lvl="1">
              <a:spcAft>
                <a:spcPts val="300"/>
              </a:spcAft>
            </a:pPr>
            <a:r>
              <a:rPr lang="en-US" sz="1500" dirty="0"/>
              <a:t>Public gathering space, middle school </a:t>
            </a:r>
          </a:p>
          <a:p>
            <a:pPr lvl="1">
              <a:spcAft>
                <a:spcPts val="300"/>
              </a:spcAft>
            </a:pPr>
            <a:r>
              <a:rPr lang="en-US" sz="1500" dirty="0"/>
              <a:t>Historic church revitalized as an African-American museum</a:t>
            </a:r>
          </a:p>
        </p:txBody>
      </p:sp>
      <p:pic>
        <p:nvPicPr>
          <p:cNvPr id="8" name="Picture 2" descr="C:\Users\kevin.lord\AppData\Local\Microsoft\Windows\Temporary Internet Files\Content.IE5\XO8TTLAL\GLB_171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99088" y="1192351"/>
            <a:ext cx="2814291" cy="1735737"/>
          </a:xfrm>
          <a:prstGeom prst="rect">
            <a:avLst/>
          </a:prstGeom>
          <a:ln w="25400">
            <a:solidFill>
              <a:schemeClr val="bg1"/>
            </a:solidFill>
          </a:ln>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8491" y="1167969"/>
            <a:ext cx="2415828" cy="1592641"/>
          </a:xfrm>
          <a:prstGeom prst="rect">
            <a:avLst/>
          </a:prstGeom>
          <a:ln w="25400">
            <a:solidFill>
              <a:schemeClr val="bg1"/>
            </a:solidFill>
          </a:ln>
          <a:extLst>
            <a:ext uri="{909E8E84-426E-40DD-AFC4-6F175D3DCCD1}">
              <a14:hiddenFill xmlns:a14="http://schemas.microsoft.com/office/drawing/2010/main">
                <a:solidFill>
                  <a:srgbClr val="FFFFFF"/>
                </a:solidFill>
              </a14:hiddenFill>
            </a:ext>
          </a:extLst>
        </p:spPr>
      </p:pic>
      <p:pic>
        <p:nvPicPr>
          <p:cNvPr id="14" name="Picture 2" descr="C:\Users\Kevin.Lord\AppData\Local\Microsoft\Windows\Temporary Internet Files\Content.IE5\VP425MPV\GLB_647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254517" y="2644465"/>
            <a:ext cx="2558038" cy="1248283"/>
          </a:xfrm>
          <a:prstGeom prst="rect">
            <a:avLst/>
          </a:prstGeom>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817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9548" y="-299803"/>
            <a:ext cx="11122702" cy="1236484"/>
          </a:xfrm>
        </p:spPr>
        <p:txBody>
          <a:bodyPr>
            <a:noAutofit/>
          </a:bodyPr>
          <a:lstStyle/>
          <a:p>
            <a:r>
              <a:rPr lang="en-US" dirty="0">
                <a:solidFill>
                  <a:srgbClr val="193661"/>
                </a:solidFill>
              </a:rPr>
              <a:t>Pennsylvania Ave /Single Family Holmes </a:t>
            </a:r>
            <a:r>
              <a:rPr lang="en-US" sz="2400" dirty="0">
                <a:solidFill>
                  <a:srgbClr val="193661"/>
                </a:solidFill>
              </a:rPr>
              <a:t>- </a:t>
            </a:r>
            <a:r>
              <a:rPr lang="en-US" dirty="0">
                <a:solidFill>
                  <a:srgbClr val="193661"/>
                </a:solidFill>
              </a:rPr>
              <a:t>Clearwater, FL </a:t>
            </a:r>
            <a:br>
              <a:rPr lang="en-US" sz="2400" dirty="0">
                <a:solidFill>
                  <a:srgbClr val="193661"/>
                </a:solidFill>
              </a:rPr>
            </a:br>
            <a:r>
              <a:rPr lang="en-US" sz="2000" dirty="0">
                <a:solidFill>
                  <a:srgbClr val="193661"/>
                </a:solidFill>
              </a:rPr>
              <a:t>Community Driven / Healthy Housing-Brownfields Transformation</a:t>
            </a:r>
          </a:p>
        </p:txBody>
      </p:sp>
      <p:sp>
        <p:nvSpPr>
          <p:cNvPr id="2" name="Content Placeholder 1"/>
          <p:cNvSpPr>
            <a:spLocks noGrp="1"/>
          </p:cNvSpPr>
          <p:nvPr>
            <p:ph idx="1"/>
          </p:nvPr>
        </p:nvSpPr>
        <p:spPr>
          <a:xfrm>
            <a:off x="1104664" y="996250"/>
            <a:ext cx="6647519" cy="5583454"/>
          </a:xfrm>
        </p:spPr>
        <p:txBody>
          <a:bodyPr>
            <a:normAutofit fontScale="92500" lnSpcReduction="10000"/>
          </a:bodyPr>
          <a:lstStyle/>
          <a:p>
            <a:r>
              <a:rPr lang="en-US" dirty="0"/>
              <a:t>Brownfields challenges </a:t>
            </a:r>
          </a:p>
          <a:p>
            <a:pPr lvl="1"/>
            <a:r>
              <a:rPr lang="en-US" dirty="0"/>
              <a:t>Mini junkyard in residential neighborhood</a:t>
            </a:r>
          </a:p>
          <a:p>
            <a:pPr lvl="1"/>
            <a:r>
              <a:rPr lang="en-US" dirty="0"/>
              <a:t>Inappropriate land use – junkyard in residential community </a:t>
            </a:r>
          </a:p>
          <a:p>
            <a:pPr lvl="1"/>
            <a:r>
              <a:rPr lang="en-US" dirty="0"/>
              <a:t>Environmental injustice – junkyard next to infill housing </a:t>
            </a:r>
          </a:p>
          <a:p>
            <a:pPr lvl="1"/>
            <a:r>
              <a:rPr lang="en-US" dirty="0"/>
              <a:t>Hazardous waste / petroleum / waste oil / arsenic in soil </a:t>
            </a:r>
          </a:p>
          <a:p>
            <a:r>
              <a:rPr lang="en-US" dirty="0"/>
              <a:t>Tools </a:t>
            </a:r>
          </a:p>
          <a:p>
            <a:pPr lvl="1"/>
            <a:r>
              <a:rPr lang="en-US" dirty="0"/>
              <a:t>Clearwater Neighborhood Housing Services</a:t>
            </a:r>
          </a:p>
          <a:p>
            <a:pPr lvl="1"/>
            <a:r>
              <a:rPr lang="en-US" dirty="0"/>
              <a:t>CDBG – demo / city liens </a:t>
            </a:r>
          </a:p>
          <a:p>
            <a:pPr lvl="1"/>
            <a:r>
              <a:rPr lang="en-US" dirty="0"/>
              <a:t>State brownfields designation </a:t>
            </a:r>
          </a:p>
          <a:p>
            <a:pPr lvl="1"/>
            <a:r>
              <a:rPr lang="en-US" dirty="0"/>
              <a:t>FDEP targeted site assessment </a:t>
            </a:r>
          </a:p>
          <a:p>
            <a:pPr lvl="1"/>
            <a:r>
              <a:rPr lang="en-US" dirty="0"/>
              <a:t>Clearwater Neighborhood Housing Services – Deeded property after clean up </a:t>
            </a:r>
          </a:p>
          <a:p>
            <a:r>
              <a:rPr lang="en-US" dirty="0"/>
              <a:t>Brownfields transformation </a:t>
            </a:r>
          </a:p>
          <a:p>
            <a:pPr lvl="1"/>
            <a:r>
              <a:rPr lang="en-US" dirty="0"/>
              <a:t>2 quality, affordable single-family units  </a:t>
            </a:r>
          </a:p>
          <a:p>
            <a:pPr lvl="1"/>
            <a:r>
              <a:rPr lang="en-US" dirty="0"/>
              <a:t>Install environmental justice </a:t>
            </a:r>
          </a:p>
          <a:p>
            <a:pPr lvl="1"/>
            <a:r>
              <a:rPr lang="en-US" dirty="0"/>
              <a:t>Restore fabric of the neighborhood </a:t>
            </a:r>
          </a:p>
          <a:p>
            <a:pPr lvl="2"/>
            <a:r>
              <a:rPr lang="en-US" dirty="0"/>
              <a:t>Consistent with other infill housing </a:t>
            </a:r>
          </a:p>
        </p:txBody>
      </p:sp>
      <p:sp>
        <p:nvSpPr>
          <p:cNvPr id="9" name="TextBox 8"/>
          <p:cNvSpPr txBox="1"/>
          <p:nvPr/>
        </p:nvSpPr>
        <p:spPr>
          <a:xfrm>
            <a:off x="7752184" y="3392371"/>
            <a:ext cx="3604160" cy="276999"/>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Bunting Property – Mini Junkyard Next to Infill Housing</a:t>
            </a:r>
          </a:p>
        </p:txBody>
      </p:sp>
      <p:sp>
        <p:nvSpPr>
          <p:cNvPr id="11" name="TextBox 10"/>
          <p:cNvSpPr txBox="1"/>
          <p:nvPr/>
        </p:nvSpPr>
        <p:spPr>
          <a:xfrm>
            <a:off x="7752183" y="5770850"/>
            <a:ext cx="3604161" cy="276999"/>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CNHS Housing – Clearwater, Florida</a:t>
            </a:r>
          </a:p>
        </p:txBody>
      </p:sp>
      <p:pic>
        <p:nvPicPr>
          <p:cNvPr id="13" name="Picture 2" descr="Junk">
            <a:extLst>
              <a:ext uri="{FF2B5EF4-FFF2-40B4-BE49-F238E27FC236}">
                <a16:creationId xmlns:a16="http://schemas.microsoft.com/office/drawing/2014/main" id="{2624C014-D69C-A441-9220-134CDC7EB2F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52184" y="1300763"/>
            <a:ext cx="3604160" cy="2128237"/>
          </a:xfrm>
          <a:prstGeom prst="rect">
            <a:avLst/>
          </a:prstGeom>
        </p:spPr>
      </p:pic>
      <p:pic>
        <p:nvPicPr>
          <p:cNvPr id="14" name="Picture 5" descr="both houses on Pennys">
            <a:extLst>
              <a:ext uri="{FF2B5EF4-FFF2-40B4-BE49-F238E27FC236}">
                <a16:creationId xmlns:a16="http://schemas.microsoft.com/office/drawing/2014/main" id="{5F5A384C-CFDA-EC4F-AC64-FD872236129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52183" y="3728939"/>
            <a:ext cx="3604161" cy="2052351"/>
          </a:xfrm>
          <a:prstGeom prst="rect">
            <a:avLst/>
          </a:prstGeom>
        </p:spPr>
      </p:pic>
    </p:spTree>
    <p:extLst>
      <p:ext uri="{BB962C8B-B14F-4D97-AF65-F5344CB8AC3E}">
        <p14:creationId xmlns:p14="http://schemas.microsoft.com/office/powerpoint/2010/main" val="2748824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651" y="-176998"/>
            <a:ext cx="12274825" cy="1107467"/>
          </a:xfrm>
        </p:spPr>
        <p:txBody>
          <a:bodyPr>
            <a:noAutofit/>
          </a:bodyPr>
          <a:lstStyle/>
          <a:p>
            <a:r>
              <a:rPr lang="en-US" dirty="0">
                <a:solidFill>
                  <a:srgbClr val="193661"/>
                </a:solidFill>
              </a:rPr>
              <a:t>Greenwood to Palmetto Park Apartments - Clearwater, FL  </a:t>
            </a:r>
            <a:br>
              <a:rPr lang="en-US" sz="2400" dirty="0">
                <a:solidFill>
                  <a:srgbClr val="193661"/>
                </a:solidFill>
              </a:rPr>
            </a:br>
            <a:r>
              <a:rPr lang="en-US" sz="2000" dirty="0">
                <a:solidFill>
                  <a:srgbClr val="193661"/>
                </a:solidFill>
              </a:rPr>
              <a:t>Healthy Housing Project – Community Driven / Housing-Brownfields Transformation</a:t>
            </a:r>
          </a:p>
        </p:txBody>
      </p:sp>
      <p:sp>
        <p:nvSpPr>
          <p:cNvPr id="2" name="Content Placeholder 1"/>
          <p:cNvSpPr>
            <a:spLocks noGrp="1"/>
          </p:cNvSpPr>
          <p:nvPr>
            <p:ph idx="1"/>
          </p:nvPr>
        </p:nvSpPr>
        <p:spPr>
          <a:xfrm>
            <a:off x="1104664" y="996250"/>
            <a:ext cx="6647519" cy="5682846"/>
          </a:xfrm>
        </p:spPr>
        <p:txBody>
          <a:bodyPr>
            <a:normAutofit fontScale="85000" lnSpcReduction="10000"/>
          </a:bodyPr>
          <a:lstStyle/>
          <a:p>
            <a:r>
              <a:rPr lang="en-US" dirty="0"/>
              <a:t>Brownfields challenges </a:t>
            </a:r>
          </a:p>
          <a:p>
            <a:pPr lvl="1"/>
            <a:r>
              <a:rPr lang="en-US" dirty="0"/>
              <a:t>Unhealthy Housing - Asbestos Lead Based Paint and IAQ Issues </a:t>
            </a:r>
          </a:p>
          <a:p>
            <a:pPr lvl="1"/>
            <a:r>
              <a:rPr lang="en-US" dirty="0"/>
              <a:t>Slum Lord – Absentee Ownership </a:t>
            </a:r>
          </a:p>
          <a:p>
            <a:pPr lvl="1"/>
            <a:r>
              <a:rPr lang="en-US" dirty="0"/>
              <a:t>High Crime – Hundreds of Police Responses </a:t>
            </a:r>
          </a:p>
          <a:p>
            <a:pPr lvl="1"/>
            <a:r>
              <a:rPr lang="en-US" dirty="0"/>
              <a:t>Environmental injustice – Lead High Hazard Area, Transformer Stations, Multiple Bulk Fuel Facilities, Solid Waste Facilities, Incinerator, Junk Yards </a:t>
            </a:r>
          </a:p>
          <a:p>
            <a:pPr lvl="1"/>
            <a:r>
              <a:rPr lang="en-US" dirty="0"/>
              <a:t>Economic Hardship – Rental of AC Units… </a:t>
            </a:r>
          </a:p>
          <a:p>
            <a:r>
              <a:rPr lang="en-US" dirty="0"/>
              <a:t>Tools </a:t>
            </a:r>
          </a:p>
          <a:p>
            <a:pPr lvl="1"/>
            <a:r>
              <a:rPr lang="en-US" dirty="0"/>
              <a:t> Brownfields Assessment Grant – Asbestos and Lead Based Surveys </a:t>
            </a:r>
          </a:p>
          <a:p>
            <a:pPr lvl="1"/>
            <a:r>
              <a:rPr lang="en-US" dirty="0"/>
              <a:t>Redevelopment Partnership  - City of Clearwater Community Development, Bank of America CDC, Clearwater Neighborhood Housing  Services </a:t>
            </a:r>
          </a:p>
          <a:p>
            <a:pPr lvl="1"/>
            <a:r>
              <a:rPr lang="en-US" dirty="0"/>
              <a:t>$14.3 million public/private partnership.</a:t>
            </a:r>
          </a:p>
          <a:p>
            <a:pPr lvl="1"/>
            <a:r>
              <a:rPr lang="en-US" dirty="0"/>
              <a:t>Local Partner Clearwater Neighborhood Housing Services trusted by the Community </a:t>
            </a:r>
          </a:p>
          <a:p>
            <a:r>
              <a:rPr lang="en-US" dirty="0"/>
              <a:t>Brownfields transformation </a:t>
            </a:r>
          </a:p>
          <a:p>
            <a:pPr lvl="1"/>
            <a:r>
              <a:rPr lang="en-US" dirty="0"/>
              <a:t>192  Affordable Redeveloped Rental Units </a:t>
            </a:r>
          </a:p>
          <a:p>
            <a:pPr lvl="1"/>
            <a:r>
              <a:rPr lang="en-US" dirty="0"/>
              <a:t>Removal of Asbestos and Lead Based Paint </a:t>
            </a:r>
          </a:p>
          <a:p>
            <a:pPr lvl="1"/>
            <a:r>
              <a:rPr lang="en-US" dirty="0"/>
              <a:t>Beginning of North Greenwood Renaissance </a:t>
            </a:r>
          </a:p>
          <a:p>
            <a:pPr lvl="1"/>
            <a:r>
              <a:rPr lang="en-US" dirty="0"/>
              <a:t>Reduction in Crime </a:t>
            </a:r>
          </a:p>
        </p:txBody>
      </p:sp>
      <p:sp>
        <p:nvSpPr>
          <p:cNvPr id="9" name="TextBox 8"/>
          <p:cNvSpPr txBox="1"/>
          <p:nvPr/>
        </p:nvSpPr>
        <p:spPr>
          <a:xfrm>
            <a:off x="7978865" y="3181671"/>
            <a:ext cx="3604160" cy="461665"/>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Greenwood Apartments – Asbestos / Lead Based Paint and IAQ Issues </a:t>
            </a:r>
          </a:p>
        </p:txBody>
      </p:sp>
      <p:pic>
        <p:nvPicPr>
          <p:cNvPr id="4" name="Picture 3">
            <a:extLst>
              <a:ext uri="{FF2B5EF4-FFF2-40B4-BE49-F238E27FC236}">
                <a16:creationId xmlns:a16="http://schemas.microsoft.com/office/drawing/2014/main" id="{03DF1B94-3EDF-4EAD-9094-55645DAA781B}"/>
              </a:ext>
            </a:extLst>
          </p:cNvPr>
          <p:cNvPicPr>
            <a:picLocks noChangeAspect="1"/>
          </p:cNvPicPr>
          <p:nvPr/>
        </p:nvPicPr>
        <p:blipFill>
          <a:blip r:embed="rId2"/>
          <a:stretch>
            <a:fillRect/>
          </a:stretch>
        </p:blipFill>
        <p:spPr>
          <a:xfrm>
            <a:off x="7978865" y="1062336"/>
            <a:ext cx="3377477" cy="1987468"/>
          </a:xfrm>
          <a:prstGeom prst="rect">
            <a:avLst/>
          </a:prstGeom>
        </p:spPr>
      </p:pic>
      <p:pic>
        <p:nvPicPr>
          <p:cNvPr id="6" name="Picture 5">
            <a:extLst>
              <a:ext uri="{FF2B5EF4-FFF2-40B4-BE49-F238E27FC236}">
                <a16:creationId xmlns:a16="http://schemas.microsoft.com/office/drawing/2014/main" id="{67AF6E91-36F3-4183-A83E-75B78BAC1167}"/>
              </a:ext>
            </a:extLst>
          </p:cNvPr>
          <p:cNvPicPr>
            <a:picLocks noChangeAspect="1"/>
          </p:cNvPicPr>
          <p:nvPr/>
        </p:nvPicPr>
        <p:blipFill>
          <a:blip r:embed="rId3"/>
          <a:stretch>
            <a:fillRect/>
          </a:stretch>
        </p:blipFill>
        <p:spPr>
          <a:xfrm>
            <a:off x="7978866" y="3775203"/>
            <a:ext cx="3377477" cy="1987468"/>
          </a:xfrm>
          <a:prstGeom prst="rect">
            <a:avLst/>
          </a:prstGeom>
        </p:spPr>
      </p:pic>
      <p:sp>
        <p:nvSpPr>
          <p:cNvPr id="15" name="TextBox 14">
            <a:extLst>
              <a:ext uri="{FF2B5EF4-FFF2-40B4-BE49-F238E27FC236}">
                <a16:creationId xmlns:a16="http://schemas.microsoft.com/office/drawing/2014/main" id="{3E6AFEA6-99DF-473F-8E2A-6812877707BC}"/>
              </a:ext>
            </a:extLst>
          </p:cNvPr>
          <p:cNvSpPr txBox="1"/>
          <p:nvPr/>
        </p:nvSpPr>
        <p:spPr>
          <a:xfrm>
            <a:off x="8345500" y="5771523"/>
            <a:ext cx="3377337" cy="461665"/>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algn="l" fontAlgn="base">
              <a:spcBef>
                <a:spcPct val="0"/>
              </a:spcBef>
              <a:spcAft>
                <a:spcPct val="0"/>
              </a:spcAft>
            </a:pPr>
            <a:r>
              <a:rPr lang="en-US" dirty="0">
                <a:solidFill>
                  <a:schemeClr val="tx1"/>
                </a:solidFill>
              </a:rPr>
              <a:t>Palmetto Park / Greenwood Apartments</a:t>
            </a:r>
          </a:p>
          <a:p>
            <a:pPr algn="l" fontAlgn="base">
              <a:spcBef>
                <a:spcPct val="0"/>
              </a:spcBef>
              <a:spcAft>
                <a:spcPct val="0"/>
              </a:spcAft>
            </a:pPr>
            <a:r>
              <a:rPr lang="en-US" dirty="0">
                <a:solidFill>
                  <a:schemeClr val="tx1"/>
                </a:solidFill>
              </a:rPr>
              <a:t>Clearwater, Florida</a:t>
            </a:r>
          </a:p>
        </p:txBody>
      </p:sp>
    </p:spTree>
    <p:extLst>
      <p:ext uri="{BB962C8B-B14F-4D97-AF65-F5344CB8AC3E}">
        <p14:creationId xmlns:p14="http://schemas.microsoft.com/office/powerpoint/2010/main" val="3549760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p:cNvSpPr txBox="1">
            <a:spLocks noGrp="1"/>
          </p:cNvSpPr>
          <p:nvPr>
            <p:ph type="title"/>
          </p:nvPr>
        </p:nvSpPr>
        <p:spPr>
          <a:xfrm>
            <a:off x="881733" y="-2274"/>
            <a:ext cx="12781722" cy="899631"/>
          </a:xfrm>
        </p:spPr>
        <p:txBody>
          <a:bodyPr>
            <a:normAutofit/>
          </a:bodyPr>
          <a:lstStyle/>
          <a:p>
            <a:pPr lvl="0"/>
            <a:r>
              <a:rPr lang="en-US" b="0" dirty="0">
                <a:solidFill>
                  <a:srgbClr val="193661"/>
                </a:solidFill>
              </a:rPr>
              <a:t>Willa Carson Health Resource Center - Clearwater, FL </a:t>
            </a:r>
            <a:br>
              <a:rPr lang="en-US" sz="3100" b="0" dirty="0">
                <a:solidFill>
                  <a:srgbClr val="193661"/>
                </a:solidFill>
              </a:rPr>
            </a:br>
            <a:r>
              <a:rPr lang="en-US" sz="2000" b="0" dirty="0">
                <a:solidFill>
                  <a:srgbClr val="193661"/>
                </a:solidFill>
              </a:rPr>
              <a:t>Petroleum Brownfields Transformation to Public Health Success – Free Clinic (2001)</a:t>
            </a:r>
          </a:p>
        </p:txBody>
      </p:sp>
      <p:sp>
        <p:nvSpPr>
          <p:cNvPr id="6" name="TextBox 2"/>
          <p:cNvSpPr txBox="1"/>
          <p:nvPr/>
        </p:nvSpPr>
        <p:spPr>
          <a:xfrm>
            <a:off x="2776182" y="6408755"/>
            <a:ext cx="339196" cy="276999"/>
          </a:xfrm>
          <a:prstGeom prst="rect">
            <a:avLst/>
          </a:prstGeom>
          <a:noFill/>
          <a:ln cap="flat">
            <a:noFill/>
          </a:ln>
        </p:spPr>
        <p:txBody>
          <a:bodyPr vert="horz" wrap="none" lIns="45720" tIns="45720" rIns="4572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FFFFFF"/>
                </a:solidFill>
                <a:uFillTx/>
                <a:latin typeface="Arial Narrow" pitchFamily="34"/>
              </a:rPr>
              <a:t>Ms. </a:t>
            </a:r>
            <a:endParaRPr lang="en-US" sz="1800" b="0" i="0" u="none" strike="noStrike" kern="1200" cap="none" spc="0" baseline="0" dirty="0">
              <a:solidFill>
                <a:srgbClr val="000000"/>
              </a:solidFill>
              <a:uFillTx/>
              <a:latin typeface="Calibri"/>
            </a:endParaRPr>
          </a:p>
        </p:txBody>
      </p:sp>
      <p:sp>
        <p:nvSpPr>
          <p:cNvPr id="11" name="TextBox 19"/>
          <p:cNvSpPr txBox="1"/>
          <p:nvPr/>
        </p:nvSpPr>
        <p:spPr>
          <a:xfrm>
            <a:off x="4975998" y="5287714"/>
            <a:ext cx="4839836" cy="943843"/>
          </a:xfrm>
          <a:prstGeom prst="rect">
            <a:avLst/>
          </a:prstGeom>
          <a:noFill/>
          <a:ln cap="flat">
            <a:noFill/>
          </a:ln>
        </p:spPr>
        <p:txBody>
          <a:bodyPr vert="horz" wrap="square" lIns="45720" tIns="45720" rIns="45720" bIns="45720" anchor="t" anchorCtr="0" compatLnSpc="1">
            <a:spAutoFit/>
          </a:bodyPr>
          <a:lstStyle/>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600" b="0" i="1" u="none" strike="noStrike" kern="1200" cap="none" spc="0" baseline="0" dirty="0">
                <a:solidFill>
                  <a:srgbClr val="000000"/>
                </a:solidFill>
                <a:uFillTx/>
                <a:latin typeface="Arial" pitchFamily="34"/>
                <a:cs typeface="Arial" pitchFamily="34"/>
              </a:rPr>
              <a:t>Community Partners </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200" b="0" i="1" u="none" strike="noStrike" kern="1200" cap="none" spc="0" baseline="0" dirty="0">
                <a:solidFill>
                  <a:srgbClr val="000000"/>
                </a:solidFill>
                <a:uFillTx/>
                <a:latin typeface="Arial" pitchFamily="34"/>
                <a:cs typeface="Arial" pitchFamily="34"/>
              </a:rPr>
              <a:t>Willa Carson Health Resource Center</a:t>
            </a:r>
            <a:r>
              <a:rPr lang="en-US" sz="1200" b="1" i="1" u="none" strike="noStrike" kern="1200" cap="none" spc="0" baseline="0" dirty="0">
                <a:solidFill>
                  <a:srgbClr val="000000"/>
                </a:solidFill>
                <a:uFillTx/>
                <a:latin typeface="Arial" pitchFamily="34"/>
                <a:cs typeface="Arial" pitchFamily="34"/>
              </a:rPr>
              <a:t>    </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Arial" pitchFamily="34"/>
                <a:cs typeface="Arial" pitchFamily="34"/>
              </a:rPr>
              <a:t>City of Clearwater Housing and Economic Development</a:t>
            </a:r>
            <a:r>
              <a:rPr lang="en-US" sz="1200" b="0" i="1" u="none" strike="noStrike" kern="1200" cap="none" spc="0" baseline="0" dirty="0">
                <a:solidFill>
                  <a:srgbClr val="000000"/>
                </a:solidFill>
                <a:uFillTx/>
                <a:latin typeface="Arial" pitchFamily="34"/>
                <a:cs typeface="Arial" pitchFamily="34"/>
              </a:rPr>
              <a:t> </a:t>
            </a:r>
            <a:br>
              <a:rPr lang="en-US" sz="1200" b="0" i="1" u="none" strike="noStrike" kern="1200" cap="none" spc="0" baseline="0" dirty="0">
                <a:solidFill>
                  <a:srgbClr val="000000"/>
                </a:solidFill>
                <a:uFillTx/>
                <a:latin typeface="Arial" pitchFamily="34"/>
                <a:cs typeface="Arial" pitchFamily="34"/>
              </a:rPr>
            </a:br>
            <a:endParaRPr lang="en-US" sz="1200" b="0" i="1" u="none" strike="noStrike" kern="1200" cap="none" spc="0" baseline="0" dirty="0">
              <a:solidFill>
                <a:srgbClr val="000000"/>
              </a:solidFill>
              <a:uFillTx/>
              <a:latin typeface="Arial" pitchFamily="34"/>
              <a:cs typeface="Arial" pitchFamily="34"/>
            </a:endParaRPr>
          </a:p>
        </p:txBody>
      </p:sp>
      <p:grpSp>
        <p:nvGrpSpPr>
          <p:cNvPr id="19" name="Group 18">
            <a:extLst>
              <a:ext uri="{FF2B5EF4-FFF2-40B4-BE49-F238E27FC236}">
                <a16:creationId xmlns:a16="http://schemas.microsoft.com/office/drawing/2014/main" id="{652F29EF-FF77-3240-8394-521655B057AD}"/>
              </a:ext>
            </a:extLst>
          </p:cNvPr>
          <p:cNvGrpSpPr/>
          <p:nvPr/>
        </p:nvGrpSpPr>
        <p:grpSpPr>
          <a:xfrm>
            <a:off x="7707247" y="913624"/>
            <a:ext cx="4217173" cy="4556059"/>
            <a:chOff x="6856890" y="1220462"/>
            <a:chExt cx="4217173" cy="4556059"/>
          </a:xfrm>
        </p:grpSpPr>
        <p:pic>
          <p:nvPicPr>
            <p:cNvPr id="4" name="Picture 4" descr="brnflds13"/>
            <p:cNvPicPr>
              <a:picLocks noChangeAspect="1"/>
            </p:cNvPicPr>
            <p:nvPr/>
          </p:nvPicPr>
          <p:blipFill>
            <a:blip r:embed="rId3"/>
            <a:srcRect/>
            <a:stretch>
              <a:fillRect/>
            </a:stretch>
          </p:blipFill>
          <p:spPr>
            <a:xfrm>
              <a:off x="6941553" y="1901877"/>
              <a:ext cx="1924947" cy="2193904"/>
            </a:xfrm>
            <a:prstGeom prst="rect">
              <a:avLst/>
            </a:prstGeom>
            <a:noFill/>
            <a:ln w="25402" cap="flat">
              <a:solidFill>
                <a:srgbClr val="FFFFFF"/>
              </a:solidFill>
              <a:prstDash val="solid"/>
              <a:miter/>
            </a:ln>
          </p:spPr>
        </p:pic>
        <p:pic>
          <p:nvPicPr>
            <p:cNvPr id="5" name="Picture 5" descr="Willa Carson with Stethoscop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985796" y="1901877"/>
              <a:ext cx="1924947" cy="1832678"/>
            </a:xfrm>
            <a:prstGeom prst="rect">
              <a:avLst/>
            </a:prstGeom>
            <a:noFill/>
            <a:ln w="25402" cap="flat">
              <a:solidFill>
                <a:srgbClr val="FFFFFF"/>
              </a:solidFill>
              <a:prstDash val="solid"/>
              <a:miter/>
            </a:ln>
          </p:spPr>
        </p:pic>
        <p:sp>
          <p:nvSpPr>
            <p:cNvPr id="7" name="TextBox 3"/>
            <p:cNvSpPr txBox="1"/>
            <p:nvPr/>
          </p:nvSpPr>
          <p:spPr>
            <a:xfrm>
              <a:off x="8945157" y="3729802"/>
              <a:ext cx="2128906" cy="461662"/>
            </a:xfrm>
            <a:prstGeom prst="rect">
              <a:avLst/>
            </a:prstGeom>
            <a:noFill/>
            <a:ln cap="flat">
              <a:noFill/>
            </a:ln>
          </p:spPr>
          <p:txBody>
            <a:bodyPr vert="horz" wrap="square" lIns="45720" tIns="45720" rIns="4572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Arial Narrow" pitchFamily="34"/>
                </a:rPr>
                <a:t>Ms. Willa Carson the Pioneer of the Healthfields Movement  </a:t>
              </a:r>
            </a:p>
          </p:txBody>
        </p:sp>
        <p:grpSp>
          <p:nvGrpSpPr>
            <p:cNvPr id="8" name="Group 6"/>
            <p:cNvGrpSpPr/>
            <p:nvPr/>
          </p:nvGrpSpPr>
          <p:grpSpPr>
            <a:xfrm>
              <a:off x="6948917" y="4207731"/>
              <a:ext cx="3961826" cy="1568790"/>
              <a:chOff x="6948917" y="4207731"/>
              <a:chExt cx="3961826" cy="1568790"/>
            </a:xfrm>
          </p:grpSpPr>
          <p:pic>
            <p:nvPicPr>
              <p:cNvPr id="9" name="Picture 6" descr="P114003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948917" y="4207731"/>
                <a:ext cx="3961826" cy="1568790"/>
              </a:xfrm>
              <a:prstGeom prst="rect">
                <a:avLst/>
              </a:prstGeom>
              <a:noFill/>
              <a:ln w="25402" cap="flat">
                <a:solidFill>
                  <a:srgbClr val="FFFFFF"/>
                </a:solidFill>
                <a:prstDash val="solid"/>
                <a:miter/>
              </a:ln>
            </p:spPr>
          </p:pic>
          <p:sp>
            <p:nvSpPr>
              <p:cNvPr id="10" name="TextBox 14"/>
              <p:cNvSpPr txBox="1"/>
              <p:nvPr/>
            </p:nvSpPr>
            <p:spPr>
              <a:xfrm>
                <a:off x="7103340" y="4276128"/>
                <a:ext cx="3671901" cy="276999"/>
              </a:xfrm>
              <a:prstGeom prst="rect">
                <a:avLst/>
              </a:prstGeom>
              <a:noFill/>
              <a:ln cap="flat">
                <a:noFill/>
              </a:ln>
            </p:spPr>
            <p:txBody>
              <a:bodyPr vert="horz" wrap="none" lIns="45720" tIns="45720" rIns="4572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1" u="none" strike="noStrike" kern="1200" cap="none" spc="0" baseline="0" dirty="0">
                    <a:solidFill>
                      <a:srgbClr val="FFFFFF"/>
                    </a:solidFill>
                    <a:uFillTx/>
                    <a:latin typeface="Arial Narrow" pitchFamily="34"/>
                  </a:rPr>
                  <a:t>Willa Carson Health Resource Center – Clearwater, Florida  </a:t>
                </a:r>
              </a:p>
            </p:txBody>
          </p:sp>
        </p:grpSp>
        <p:pic>
          <p:nvPicPr>
            <p:cNvPr id="12" name="Picture 2" descr="http://www.irongirl.com/Assets/Clearwater/clearwater+logo.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856890" y="1220462"/>
              <a:ext cx="2128906" cy="599604"/>
            </a:xfrm>
            <a:prstGeom prst="rect">
              <a:avLst/>
            </a:prstGeom>
            <a:noFill/>
            <a:ln cap="flat">
              <a:noFill/>
            </a:ln>
          </p:spPr>
        </p:pic>
      </p:grpSp>
      <p:sp>
        <p:nvSpPr>
          <p:cNvPr id="18" name="Content Placeholder 17">
            <a:extLst>
              <a:ext uri="{FF2B5EF4-FFF2-40B4-BE49-F238E27FC236}">
                <a16:creationId xmlns:a16="http://schemas.microsoft.com/office/drawing/2014/main" id="{222B3DF9-ABC7-6343-B66E-CFC0066156B0}"/>
              </a:ext>
            </a:extLst>
          </p:cNvPr>
          <p:cNvSpPr>
            <a:spLocks noGrp="1"/>
          </p:cNvSpPr>
          <p:nvPr>
            <p:ph idx="1"/>
          </p:nvPr>
        </p:nvSpPr>
        <p:spPr>
          <a:xfrm>
            <a:off x="624419" y="1155576"/>
            <a:ext cx="6463617" cy="4793704"/>
          </a:xfrm>
        </p:spPr>
        <p:txBody>
          <a:bodyPr>
            <a:normAutofit lnSpcReduction="10000"/>
          </a:bodyPr>
          <a:lstStyle/>
          <a:p>
            <a:pPr lvl="0">
              <a:spcAft>
                <a:spcPts val="300"/>
              </a:spcAft>
            </a:pPr>
            <a:r>
              <a:rPr lang="en-US" dirty="0"/>
              <a:t>Challenges</a:t>
            </a:r>
          </a:p>
          <a:p>
            <a:pPr lvl="1">
              <a:spcAft>
                <a:spcPts val="300"/>
              </a:spcAft>
            </a:pPr>
            <a:r>
              <a:rPr lang="en-US" dirty="0"/>
              <a:t>Lack of Trusted Healthcare</a:t>
            </a:r>
          </a:p>
          <a:p>
            <a:pPr lvl="1">
              <a:spcAft>
                <a:spcPts val="300"/>
              </a:spcAft>
            </a:pPr>
            <a:r>
              <a:rPr lang="en-US" dirty="0"/>
              <a:t>Abandoned Gas Station Site in Heart of the Community </a:t>
            </a:r>
          </a:p>
          <a:p>
            <a:pPr lvl="1">
              <a:spcAft>
                <a:spcPts val="300"/>
              </a:spcAft>
            </a:pPr>
            <a:r>
              <a:rPr lang="en-US" dirty="0"/>
              <a:t>Underground Storage Tanks </a:t>
            </a:r>
          </a:p>
          <a:p>
            <a:pPr lvl="1">
              <a:spcAft>
                <a:spcPts val="300"/>
              </a:spcAft>
            </a:pPr>
            <a:r>
              <a:rPr lang="en-US" dirty="0"/>
              <a:t>Hydraulic Lifts </a:t>
            </a:r>
          </a:p>
          <a:p>
            <a:pPr lvl="1">
              <a:spcAft>
                <a:spcPts val="300"/>
              </a:spcAft>
            </a:pPr>
            <a:r>
              <a:rPr lang="en-US" dirty="0"/>
              <a:t>Contaminated Soil </a:t>
            </a:r>
          </a:p>
          <a:p>
            <a:pPr lvl="1">
              <a:spcAft>
                <a:spcPts val="300"/>
              </a:spcAft>
            </a:pPr>
            <a:r>
              <a:rPr lang="en-US" dirty="0"/>
              <a:t>Crime Hot Spot </a:t>
            </a:r>
          </a:p>
          <a:p>
            <a:pPr lvl="1">
              <a:spcAft>
                <a:spcPts val="300"/>
              </a:spcAft>
            </a:pPr>
            <a:r>
              <a:rPr lang="en-US" dirty="0"/>
              <a:t>Contiguous Finding </a:t>
            </a:r>
          </a:p>
          <a:p>
            <a:pPr lvl="0">
              <a:spcAft>
                <a:spcPts val="300"/>
              </a:spcAft>
            </a:pPr>
            <a:r>
              <a:rPr lang="en-US" dirty="0"/>
              <a:t>Tools</a:t>
            </a:r>
          </a:p>
          <a:p>
            <a:pPr lvl="1">
              <a:spcAft>
                <a:spcPts val="300"/>
              </a:spcAft>
            </a:pPr>
            <a:r>
              <a:rPr lang="en-US" dirty="0"/>
              <a:t>Ms. Willa Carson's Vision – North Greenwood Community </a:t>
            </a:r>
          </a:p>
          <a:p>
            <a:pPr lvl="1">
              <a:spcAft>
                <a:spcPts val="300"/>
              </a:spcAft>
            </a:pPr>
            <a:r>
              <a:rPr lang="en-US" dirty="0"/>
              <a:t>Community / City and Legislative Partnership </a:t>
            </a:r>
          </a:p>
          <a:p>
            <a:pPr lvl="1">
              <a:spcAft>
                <a:spcPts val="300"/>
              </a:spcAft>
            </a:pPr>
            <a:r>
              <a:rPr lang="en-US" dirty="0"/>
              <a:t>Florida Legislature Appropriations for Clean Up and Construction </a:t>
            </a:r>
          </a:p>
          <a:p>
            <a:pPr lvl="1">
              <a:spcAft>
                <a:spcPts val="300"/>
              </a:spcAft>
            </a:pPr>
            <a:r>
              <a:rPr lang="en-US" dirty="0"/>
              <a:t>Tobacco Settlement Funds for Operation </a:t>
            </a:r>
          </a:p>
          <a:p>
            <a:pPr lvl="1">
              <a:spcAft>
                <a:spcPts val="300"/>
              </a:spcAft>
            </a:pPr>
            <a:r>
              <a:rPr lang="en-US" dirty="0"/>
              <a:t>CDBG Funds for Acquisition  </a:t>
            </a:r>
          </a:p>
          <a:p>
            <a:pPr lvl="0">
              <a:spcAft>
                <a:spcPts val="300"/>
              </a:spcAft>
            </a:pPr>
            <a:r>
              <a:rPr lang="en-US" dirty="0"/>
              <a:t>Results</a:t>
            </a:r>
          </a:p>
          <a:p>
            <a:pPr lvl="1">
              <a:spcAft>
                <a:spcPts val="300"/>
              </a:spcAft>
            </a:pPr>
            <a:r>
              <a:rPr lang="en-US" dirty="0"/>
              <a:t>Community-based Free Clinic </a:t>
            </a:r>
          </a:p>
          <a:p>
            <a:pPr lvl="1">
              <a:spcAft>
                <a:spcPts val="300"/>
              </a:spcAft>
            </a:pPr>
            <a:r>
              <a:rPr lang="en-US" dirty="0"/>
              <a:t>Walkable Health Care </a:t>
            </a:r>
          </a:p>
          <a:p>
            <a:pPr marL="0" indent="0">
              <a:spcAft>
                <a:spcPts val="300"/>
              </a:spcAft>
              <a:buNone/>
            </a:pPr>
            <a:endParaRPr lang="en-US" dirty="0"/>
          </a:p>
        </p:txBody>
      </p:sp>
    </p:spTree>
    <p:extLst>
      <p:ext uri="{BB962C8B-B14F-4D97-AF65-F5344CB8AC3E}">
        <p14:creationId xmlns:p14="http://schemas.microsoft.com/office/powerpoint/2010/main" val="1642910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D35FBF03-2EC3-3D48-B10A-923A6FE5E809}"/>
              </a:ext>
            </a:extLst>
          </p:cNvPr>
          <p:cNvSpPr>
            <a:spLocks noGrp="1"/>
          </p:cNvSpPr>
          <p:nvPr>
            <p:ph idx="1"/>
          </p:nvPr>
        </p:nvSpPr>
        <p:spPr/>
        <p:txBody>
          <a:bodyPr/>
          <a:lstStyle/>
          <a:p>
            <a:pPr lvl="0">
              <a:spcAft>
                <a:spcPts val="300"/>
              </a:spcAft>
            </a:pPr>
            <a:r>
              <a:rPr lang="en-US" sz="1600" dirty="0"/>
              <a:t>Challenges</a:t>
            </a:r>
          </a:p>
          <a:p>
            <a:pPr lvl="1">
              <a:spcAft>
                <a:spcPts val="300"/>
              </a:spcAft>
            </a:pPr>
            <a:r>
              <a:rPr lang="en-US" dirty="0"/>
              <a:t>Medically underserved community in Polk County, Florida to healthcare on brownfields sites </a:t>
            </a:r>
          </a:p>
          <a:p>
            <a:pPr lvl="1">
              <a:spcAft>
                <a:spcPts val="300"/>
              </a:spcAft>
            </a:pPr>
            <a:r>
              <a:rPr lang="en-US" dirty="0"/>
              <a:t>Numerous abandoned petroleum sites and mined lands within the city</a:t>
            </a:r>
          </a:p>
          <a:p>
            <a:pPr lvl="1">
              <a:spcAft>
                <a:spcPts val="300"/>
              </a:spcAft>
            </a:pPr>
            <a:r>
              <a:rPr lang="en-US" dirty="0"/>
              <a:t>Funding for assessment remediation and redevelopment </a:t>
            </a:r>
          </a:p>
          <a:p>
            <a:pPr lvl="1">
              <a:spcAft>
                <a:spcPts val="300"/>
              </a:spcAft>
            </a:pPr>
            <a:r>
              <a:rPr lang="en-US" dirty="0"/>
              <a:t>Nearest hospitals or clinics 9.8 miles and 12.01 miles </a:t>
            </a:r>
          </a:p>
          <a:p>
            <a:pPr lvl="0">
              <a:spcAft>
                <a:spcPts val="300"/>
              </a:spcAft>
            </a:pPr>
            <a:r>
              <a:rPr lang="en-US" sz="1600" dirty="0"/>
              <a:t>Tools</a:t>
            </a:r>
          </a:p>
          <a:p>
            <a:pPr lvl="1">
              <a:spcAft>
                <a:spcPts val="300"/>
              </a:spcAft>
            </a:pPr>
            <a:r>
              <a:rPr lang="en-US" dirty="0"/>
              <a:t>USDA community visioning </a:t>
            </a:r>
          </a:p>
          <a:p>
            <a:pPr lvl="1">
              <a:spcAft>
                <a:spcPts val="300"/>
              </a:spcAft>
            </a:pPr>
            <a:r>
              <a:rPr lang="en-US" dirty="0"/>
              <a:t>CFRPC – Brownfields Assessment Grant </a:t>
            </a:r>
          </a:p>
          <a:p>
            <a:pPr lvl="1">
              <a:spcAft>
                <a:spcPts val="300"/>
              </a:spcAft>
            </a:pPr>
            <a:r>
              <a:rPr lang="en-US" dirty="0"/>
              <a:t>Donation of city land </a:t>
            </a:r>
          </a:p>
          <a:p>
            <a:pPr lvl="1">
              <a:spcAft>
                <a:spcPts val="300"/>
              </a:spcAft>
            </a:pPr>
            <a:r>
              <a:rPr lang="en-US" dirty="0"/>
              <a:t>HHS - HRSA Planning Grant</a:t>
            </a:r>
          </a:p>
          <a:p>
            <a:pPr lvl="1">
              <a:spcAft>
                <a:spcPts val="300"/>
              </a:spcAft>
            </a:pPr>
            <a:r>
              <a:rPr lang="en-US" dirty="0"/>
              <a:t>EPA – Brownfields Assessment Grant – outreach, reuse </a:t>
            </a:r>
            <a:br>
              <a:rPr lang="en-US" dirty="0"/>
            </a:br>
            <a:r>
              <a:rPr lang="en-US" dirty="0"/>
              <a:t>planning, &amp; Phase I &amp; II ESA </a:t>
            </a:r>
          </a:p>
          <a:p>
            <a:pPr lvl="1">
              <a:spcAft>
                <a:spcPts val="300"/>
              </a:spcAft>
            </a:pPr>
            <a:r>
              <a:rPr lang="en-US" dirty="0"/>
              <a:t>HHS – HRSA School-Based Grant</a:t>
            </a:r>
          </a:p>
          <a:p>
            <a:pPr lvl="1">
              <a:spcAft>
                <a:spcPts val="300"/>
              </a:spcAft>
            </a:pPr>
            <a:r>
              <a:rPr lang="en-US" dirty="0"/>
              <a:t>HHS – HRSA New Access Point Results</a:t>
            </a:r>
          </a:p>
          <a:p>
            <a:pPr lvl="0">
              <a:spcAft>
                <a:spcPts val="300"/>
              </a:spcAft>
            </a:pPr>
            <a:r>
              <a:rPr lang="en-US" sz="1600" dirty="0"/>
              <a:t>Results </a:t>
            </a:r>
          </a:p>
          <a:p>
            <a:pPr lvl="1">
              <a:spcAft>
                <a:spcPts val="300"/>
              </a:spcAft>
            </a:pPr>
            <a:r>
              <a:rPr lang="en-US" dirty="0"/>
              <a:t>Community-based healthcare in</a:t>
            </a:r>
            <a:br>
              <a:rPr lang="en-US" dirty="0"/>
            </a:br>
            <a:r>
              <a:rPr lang="en-US" dirty="0"/>
              <a:t>rural underserved community</a:t>
            </a:r>
          </a:p>
        </p:txBody>
      </p:sp>
      <p:pic>
        <p:nvPicPr>
          <p:cNvPr id="2" name="Picture 2" descr="C:\Users\Kevin.Lord\AppData\Local\Microsoft\Windows\Temporary Internet Files\Content.Outlook\URXLZQVI\First patient Mulberry Clinic.jpg"/>
          <p:cNvPicPr>
            <a:picLocks noChangeAspect="1"/>
          </p:cNvPicPr>
          <p:nvPr/>
        </p:nvPicPr>
        <p:blipFill>
          <a:blip r:embed="rId2"/>
          <a:srcRect/>
          <a:stretch>
            <a:fillRect/>
          </a:stretch>
        </p:blipFill>
        <p:spPr>
          <a:xfrm>
            <a:off x="6371349" y="2512278"/>
            <a:ext cx="2971800" cy="2036814"/>
          </a:xfrm>
          <a:prstGeom prst="rect">
            <a:avLst/>
          </a:prstGeom>
          <a:noFill/>
          <a:ln w="12701" cap="flat">
            <a:solidFill>
              <a:srgbClr val="FFFFFF"/>
            </a:solidFill>
            <a:prstDash val="solid"/>
            <a:miter/>
          </a:ln>
        </p:spPr>
      </p:pic>
      <p:pic>
        <p:nvPicPr>
          <p:cNvPr id="3"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9978" y="3010589"/>
            <a:ext cx="2522719" cy="1530138"/>
          </a:xfrm>
          <a:prstGeom prst="rect">
            <a:avLst/>
          </a:prstGeom>
        </p:spPr>
      </p:pic>
      <p:sp>
        <p:nvSpPr>
          <p:cNvPr id="4" name="Title 2"/>
          <p:cNvSpPr txBox="1">
            <a:spLocks noGrp="1"/>
          </p:cNvSpPr>
          <p:nvPr>
            <p:ph type="title"/>
          </p:nvPr>
        </p:nvSpPr>
        <p:spPr>
          <a:xfrm>
            <a:off x="502508" y="0"/>
            <a:ext cx="11065259" cy="873299"/>
          </a:xfrm>
        </p:spPr>
        <p:txBody>
          <a:bodyPr>
            <a:normAutofit/>
          </a:bodyPr>
          <a:lstStyle/>
          <a:p>
            <a:pPr lvl="0"/>
            <a:r>
              <a:rPr lang="en-US" b="0" dirty="0">
                <a:solidFill>
                  <a:srgbClr val="193661"/>
                </a:solidFill>
              </a:rPr>
              <a:t>Central Florida Healthcare - Mulberry, FL </a:t>
            </a:r>
            <a:br>
              <a:rPr lang="en-US" sz="1800" b="0" dirty="0">
                <a:solidFill>
                  <a:srgbClr val="193661"/>
                </a:solidFill>
              </a:rPr>
            </a:br>
            <a:r>
              <a:rPr lang="en-US" sz="2000" b="0" dirty="0">
                <a:solidFill>
                  <a:srgbClr val="193661"/>
                </a:solidFill>
              </a:rPr>
              <a:t>Brownfields to Public Health Success (2015) </a:t>
            </a:r>
          </a:p>
        </p:txBody>
      </p:sp>
      <p:pic>
        <p:nvPicPr>
          <p:cNvPr id="6" name="Picture 7" descr="Central Florida Health Care, Inc. - Health Care With A Heart"/>
          <p:cNvPicPr>
            <a:picLocks noChangeAspect="1"/>
          </p:cNvPicPr>
          <p:nvPr/>
        </p:nvPicPr>
        <p:blipFill>
          <a:blip r:embed="rId4"/>
          <a:srcRect/>
          <a:stretch>
            <a:fillRect/>
          </a:stretch>
        </p:blipFill>
        <p:spPr>
          <a:xfrm>
            <a:off x="9512517" y="1759477"/>
            <a:ext cx="1188820" cy="1121529"/>
          </a:xfrm>
          <a:prstGeom prst="rect">
            <a:avLst/>
          </a:prstGeom>
          <a:noFill/>
          <a:ln w="25402" cap="flat">
            <a:solidFill>
              <a:srgbClr val="FFFFFF"/>
            </a:solidFill>
            <a:prstDash val="solid"/>
            <a:miter/>
          </a:ln>
        </p:spPr>
      </p:pic>
      <p:sp>
        <p:nvSpPr>
          <p:cNvPr id="7" name="TextBox 10"/>
          <p:cNvSpPr txBox="1"/>
          <p:nvPr/>
        </p:nvSpPr>
        <p:spPr>
          <a:xfrm>
            <a:off x="4469784" y="5230501"/>
            <a:ext cx="5042733" cy="943843"/>
          </a:xfrm>
          <a:prstGeom prst="rect">
            <a:avLst/>
          </a:prstGeom>
          <a:noFill/>
          <a:ln cap="flat">
            <a:noFill/>
          </a:ln>
        </p:spPr>
        <p:txBody>
          <a:bodyPr vert="horz" wrap="square" lIns="45720" tIns="45720" rIns="45720" bIns="45720" anchor="t" anchorCtr="0" compatLnSpc="1">
            <a:spAutoFit/>
          </a:bodyPr>
          <a:lstStyle/>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600" b="0" i="1" u="none" strike="noStrike" kern="1200" cap="none" spc="0" baseline="0" dirty="0">
                <a:solidFill>
                  <a:srgbClr val="000000"/>
                </a:solidFill>
                <a:uFillTx/>
                <a:latin typeface="Arial" pitchFamily="34"/>
                <a:cs typeface="Arial" pitchFamily="34"/>
              </a:rPr>
              <a:t>Community Partners </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Arial" pitchFamily="34"/>
                <a:cs typeface="Arial" pitchFamily="34"/>
              </a:rPr>
              <a:t>Ann Claussen </a:t>
            </a:r>
            <a:r>
              <a:rPr lang="en-US" sz="1200" b="0" i="1" u="none" strike="noStrike" kern="1200" cap="none" spc="0" baseline="0" dirty="0">
                <a:solidFill>
                  <a:srgbClr val="000000"/>
                </a:solidFill>
                <a:uFillTx/>
                <a:latin typeface="Arial" pitchFamily="34"/>
                <a:cs typeface="Arial" pitchFamily="34"/>
              </a:rPr>
              <a:t>–</a:t>
            </a:r>
            <a:r>
              <a:rPr lang="en-US" sz="1200" b="1" i="0" u="none" strike="noStrike" kern="1200" cap="none" spc="0" baseline="0" dirty="0">
                <a:solidFill>
                  <a:srgbClr val="000000"/>
                </a:solidFill>
                <a:uFillTx/>
                <a:latin typeface="Arial" pitchFamily="34"/>
                <a:cs typeface="Arial" pitchFamily="34"/>
              </a:rPr>
              <a:t> </a:t>
            </a:r>
            <a:r>
              <a:rPr lang="en-US" sz="1200" b="0" i="1" u="none" strike="noStrike" kern="1200" cap="none" spc="0" baseline="0" dirty="0">
                <a:solidFill>
                  <a:srgbClr val="000000"/>
                </a:solidFill>
                <a:uFillTx/>
                <a:latin typeface="Arial" pitchFamily="34"/>
                <a:cs typeface="Arial" pitchFamily="34"/>
              </a:rPr>
              <a:t>Central Florida Health Care </a:t>
            </a:r>
            <a:br>
              <a:rPr lang="en-US" sz="1200" b="0" i="1" u="none" strike="noStrike" kern="1200" cap="none" spc="0" baseline="0" dirty="0">
                <a:solidFill>
                  <a:srgbClr val="000000"/>
                </a:solidFill>
                <a:uFillTx/>
                <a:latin typeface="Arial" pitchFamily="34"/>
                <a:cs typeface="Arial" pitchFamily="34"/>
              </a:rPr>
            </a:br>
            <a:r>
              <a:rPr lang="en-US" sz="1200" b="1" i="0" u="none" strike="noStrike" kern="1200" cap="none" spc="0" baseline="0" dirty="0">
                <a:solidFill>
                  <a:srgbClr val="000000"/>
                </a:solidFill>
                <a:uFillTx/>
                <a:latin typeface="Arial" pitchFamily="34"/>
                <a:cs typeface="Arial" pitchFamily="34"/>
              </a:rPr>
              <a:t>Jennifer Codo-Salisbury </a:t>
            </a:r>
            <a:r>
              <a:rPr lang="en-US" sz="1200" b="0" i="1" u="none" strike="noStrike" kern="1200" cap="none" spc="0" baseline="0" dirty="0">
                <a:solidFill>
                  <a:srgbClr val="000000"/>
                </a:solidFill>
                <a:uFillTx/>
                <a:latin typeface="Arial" pitchFamily="34"/>
                <a:cs typeface="Arial" pitchFamily="34"/>
              </a:rPr>
              <a:t>– Central Florida Regional Planning Council</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200" b="1" i="1" u="none" strike="noStrike" kern="1200" cap="none" spc="0" baseline="0" dirty="0">
                <a:solidFill>
                  <a:srgbClr val="000000"/>
                </a:solidFill>
                <a:uFillTx/>
                <a:latin typeface="Arial" pitchFamily="34"/>
                <a:cs typeface="Arial" pitchFamily="34"/>
              </a:rPr>
              <a:t>Rick Johnson </a:t>
            </a:r>
            <a:r>
              <a:rPr lang="en-US" sz="1200" b="0" i="1" u="none" strike="noStrike" kern="1200" cap="none" spc="0" baseline="0" dirty="0">
                <a:solidFill>
                  <a:srgbClr val="000000"/>
                </a:solidFill>
                <a:uFillTx/>
                <a:latin typeface="Arial" pitchFamily="34"/>
                <a:cs typeface="Arial" pitchFamily="34"/>
              </a:rPr>
              <a:t>– City of Mulberry </a:t>
            </a:r>
          </a:p>
        </p:txBody>
      </p:sp>
      <p:sp>
        <p:nvSpPr>
          <p:cNvPr id="8" name="TextBox 11"/>
          <p:cNvSpPr txBox="1"/>
          <p:nvPr/>
        </p:nvSpPr>
        <p:spPr>
          <a:xfrm>
            <a:off x="6519863" y="4600528"/>
            <a:ext cx="2674771" cy="261610"/>
          </a:xfrm>
          <a:prstGeom prst="rect">
            <a:avLst/>
          </a:prstGeom>
          <a:noFill/>
          <a:ln cap="flat">
            <a:noFill/>
          </a:ln>
        </p:spPr>
        <p:txBody>
          <a:bodyPr vert="horz" wrap="none" lIns="45720" tIns="45720" rIns="4572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Arial" pitchFamily="34"/>
                <a:cs typeface="Arial" pitchFamily="34"/>
              </a:rPr>
              <a:t>Health Center Grand Opening  4/8/2015</a:t>
            </a:r>
          </a:p>
        </p:txBody>
      </p:sp>
      <p:pic>
        <p:nvPicPr>
          <p:cNvPr id="9" name="Picture 2" descr="Image result for CFRPC Logo&quot;"/>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079494" y="1856434"/>
            <a:ext cx="1263655" cy="535783"/>
          </a:xfrm>
          <a:prstGeom prst="rect">
            <a:avLst/>
          </a:prstGeom>
          <a:noFill/>
          <a:ln cap="flat">
            <a:noFill/>
          </a:ln>
        </p:spPr>
      </p:pic>
    </p:spTree>
    <p:extLst>
      <p:ext uri="{BB962C8B-B14F-4D97-AF65-F5344CB8AC3E}">
        <p14:creationId xmlns:p14="http://schemas.microsoft.com/office/powerpoint/2010/main" val="3760966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EF35D0F5-21E9-DC4C-B4A0-6F3B7F2C67BC}"/>
              </a:ext>
            </a:extLst>
          </p:cNvPr>
          <p:cNvSpPr>
            <a:spLocks noGrp="1"/>
          </p:cNvSpPr>
          <p:nvPr>
            <p:ph idx="1"/>
          </p:nvPr>
        </p:nvSpPr>
        <p:spPr>
          <a:xfrm>
            <a:off x="623392" y="1601675"/>
            <a:ext cx="7910111" cy="4931376"/>
          </a:xfrm>
        </p:spPr>
        <p:txBody>
          <a:bodyPr/>
          <a:lstStyle/>
          <a:p>
            <a:r>
              <a:rPr lang="en-US" sz="2800" dirty="0"/>
              <a:t>What is a Brownfield/Heathfield Project </a:t>
            </a:r>
          </a:p>
          <a:p>
            <a:r>
              <a:rPr lang="en-US" sz="2800" dirty="0"/>
              <a:t>Environmental Justice and Equitable Development Concerns and Issues </a:t>
            </a:r>
          </a:p>
          <a:p>
            <a:r>
              <a:rPr lang="en-US" sz="2800" dirty="0"/>
              <a:t>Brownfields and Environmental Justice Grants and Resources </a:t>
            </a:r>
          </a:p>
          <a:p>
            <a:r>
              <a:rPr lang="en-US" sz="2800" dirty="0"/>
              <a:t>Successful Brownfields/Healthfields Projects </a:t>
            </a:r>
          </a:p>
        </p:txBody>
      </p:sp>
      <p:sp>
        <p:nvSpPr>
          <p:cNvPr id="3" name="Title 2"/>
          <p:cNvSpPr>
            <a:spLocks noGrp="1"/>
          </p:cNvSpPr>
          <p:nvPr>
            <p:ph type="title"/>
          </p:nvPr>
        </p:nvSpPr>
        <p:spPr/>
        <p:txBody>
          <a:bodyPr>
            <a:normAutofit/>
          </a:bodyPr>
          <a:lstStyle/>
          <a:p>
            <a:r>
              <a:rPr lang="en-US" dirty="0"/>
              <a:t>Agenda</a:t>
            </a:r>
          </a:p>
        </p:txBody>
      </p:sp>
      <p:pic>
        <p:nvPicPr>
          <p:cNvPr id="4" name="Picture Placeholder 3">
            <a:extLst>
              <a:ext uri="{FF2B5EF4-FFF2-40B4-BE49-F238E27FC236}">
                <a16:creationId xmlns:a16="http://schemas.microsoft.com/office/drawing/2014/main" id="{A10548D7-6F4B-C241-B5BC-EBC9FCE2295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56" r="56"/>
          <a:stretch>
            <a:fillRect/>
          </a:stretch>
        </p:blipFill>
        <p:spPr>
          <a:xfrm>
            <a:off x="8102600" y="1433306"/>
            <a:ext cx="4089400" cy="4752975"/>
          </a:xfrm>
        </p:spPr>
      </p:pic>
      <p:sp>
        <p:nvSpPr>
          <p:cNvPr id="7" name="TextBox 6"/>
          <p:cNvSpPr txBox="1"/>
          <p:nvPr/>
        </p:nvSpPr>
        <p:spPr>
          <a:xfrm>
            <a:off x="7892322" y="963284"/>
            <a:ext cx="4219730" cy="369332"/>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algn="r" fontAlgn="base">
              <a:spcBef>
                <a:spcPct val="0"/>
              </a:spcBef>
              <a:spcAft>
                <a:spcPct val="0"/>
              </a:spcAft>
            </a:pPr>
            <a:r>
              <a:rPr lang="en-US" sz="1800" dirty="0">
                <a:solidFill>
                  <a:schemeClr val="accent1"/>
                </a:solidFill>
              </a:rPr>
              <a:t>Remove the Junkyard from the Backyard</a:t>
            </a:r>
          </a:p>
        </p:txBody>
      </p:sp>
    </p:spTree>
    <p:extLst>
      <p:ext uri="{BB962C8B-B14F-4D97-AF65-F5344CB8AC3E}">
        <p14:creationId xmlns:p14="http://schemas.microsoft.com/office/powerpoint/2010/main" val="3271364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DA3BCC53-1B96-A040-813B-D94128A78D17}"/>
              </a:ext>
            </a:extLst>
          </p:cNvPr>
          <p:cNvSpPr>
            <a:spLocks noGrp="1"/>
          </p:cNvSpPr>
          <p:nvPr>
            <p:ph idx="1"/>
          </p:nvPr>
        </p:nvSpPr>
        <p:spPr>
          <a:xfrm>
            <a:off x="624419" y="1155576"/>
            <a:ext cx="10944191" cy="3565793"/>
          </a:xfrm>
        </p:spPr>
        <p:txBody>
          <a:bodyPr numCol="2"/>
          <a:lstStyle/>
          <a:p>
            <a:pPr lvl="0">
              <a:spcAft>
                <a:spcPts val="0"/>
              </a:spcAft>
            </a:pPr>
            <a:r>
              <a:rPr lang="en-US" dirty="0"/>
              <a:t>Challenges</a:t>
            </a:r>
          </a:p>
          <a:p>
            <a:pPr lvl="1">
              <a:spcAft>
                <a:spcPts val="0"/>
              </a:spcAft>
            </a:pPr>
            <a:r>
              <a:rPr lang="en-US" dirty="0"/>
              <a:t>No access to healthcare</a:t>
            </a:r>
          </a:p>
          <a:p>
            <a:pPr lvl="1">
              <a:spcAft>
                <a:spcPts val="0"/>
              </a:spcAft>
            </a:pPr>
            <a:r>
              <a:rPr lang="en-US" dirty="0"/>
              <a:t>Former borrow pit / sinkhole geology</a:t>
            </a:r>
          </a:p>
          <a:p>
            <a:pPr lvl="1">
              <a:spcAft>
                <a:spcPts val="0"/>
              </a:spcAft>
            </a:pPr>
            <a:r>
              <a:rPr lang="en-US" dirty="0"/>
              <a:t>Former dump area</a:t>
            </a:r>
          </a:p>
          <a:p>
            <a:pPr lvl="1">
              <a:spcAft>
                <a:spcPts val="0"/>
              </a:spcAft>
            </a:pPr>
            <a:r>
              <a:rPr lang="en-US" dirty="0"/>
              <a:t>Metals and petroleum contamination</a:t>
            </a:r>
          </a:p>
          <a:p>
            <a:pPr lvl="1">
              <a:spcAft>
                <a:spcPts val="0"/>
              </a:spcAft>
            </a:pPr>
            <a:r>
              <a:rPr lang="en-US" dirty="0"/>
              <a:t>Environmental justice – highest concentration of Hispanic and African-American population</a:t>
            </a:r>
          </a:p>
          <a:p>
            <a:pPr lvl="0">
              <a:spcAft>
                <a:spcPts val="0"/>
              </a:spcAft>
            </a:pPr>
            <a:r>
              <a:rPr lang="en-US" dirty="0"/>
              <a:t>Tools</a:t>
            </a:r>
          </a:p>
          <a:p>
            <a:pPr lvl="1">
              <a:spcAft>
                <a:spcPts val="0"/>
              </a:spcAft>
            </a:pPr>
            <a:r>
              <a:rPr lang="en-US" dirty="0"/>
              <a:t>Community partnership</a:t>
            </a:r>
          </a:p>
          <a:p>
            <a:pPr lvl="1">
              <a:spcAft>
                <a:spcPts val="0"/>
              </a:spcAft>
            </a:pPr>
            <a:r>
              <a:rPr lang="en-US" dirty="0"/>
              <a:t>Withlacoochee Regional Electric Cooperative</a:t>
            </a:r>
          </a:p>
          <a:p>
            <a:pPr lvl="1">
              <a:spcAft>
                <a:spcPts val="0"/>
              </a:spcAft>
            </a:pPr>
            <a:r>
              <a:rPr lang="en-US" dirty="0"/>
              <a:t>Nearly $2M in state appropriations and private funding</a:t>
            </a:r>
          </a:p>
          <a:p>
            <a:pPr lvl="1">
              <a:spcAft>
                <a:spcPts val="0"/>
              </a:spcAft>
            </a:pPr>
            <a:r>
              <a:rPr lang="en-US" dirty="0"/>
              <a:t>Pasco County Brownfields Assessment Grant</a:t>
            </a:r>
          </a:p>
          <a:p>
            <a:pPr lvl="2">
              <a:spcAft>
                <a:spcPts val="0"/>
              </a:spcAft>
            </a:pPr>
            <a:r>
              <a:rPr lang="en-US" dirty="0"/>
              <a:t>Phase I &amp; II ESAs, geotechnical reports</a:t>
            </a:r>
          </a:p>
          <a:p>
            <a:pPr lvl="1">
              <a:spcAft>
                <a:spcPts val="0"/>
              </a:spcAft>
            </a:pPr>
            <a:r>
              <a:rPr lang="en-US" dirty="0"/>
              <a:t>HRSA change in scope </a:t>
            </a:r>
          </a:p>
          <a:p>
            <a:pPr lvl="1">
              <a:spcAft>
                <a:spcPts val="0"/>
              </a:spcAft>
            </a:pPr>
            <a:r>
              <a:rPr lang="en-US" dirty="0"/>
              <a:t>Health Impact Assessment – demonstrating need </a:t>
            </a:r>
          </a:p>
          <a:p>
            <a:pPr lvl="0">
              <a:spcAft>
                <a:spcPts val="0"/>
              </a:spcAft>
            </a:pPr>
            <a:r>
              <a:rPr lang="en-US" dirty="0"/>
              <a:t>Results</a:t>
            </a:r>
          </a:p>
          <a:p>
            <a:pPr lvl="1">
              <a:spcAft>
                <a:spcPts val="0"/>
              </a:spcAft>
            </a:pPr>
            <a:r>
              <a:rPr lang="en-US" dirty="0"/>
              <a:t>12,800 sq. ft. building</a:t>
            </a:r>
          </a:p>
          <a:p>
            <a:pPr lvl="1">
              <a:spcAft>
                <a:spcPts val="0"/>
              </a:spcAft>
            </a:pPr>
            <a:r>
              <a:rPr lang="en-US" dirty="0"/>
              <a:t>Premier Healthcare FQHC</a:t>
            </a:r>
          </a:p>
          <a:p>
            <a:pPr lvl="1">
              <a:spcAft>
                <a:spcPts val="0"/>
              </a:spcAft>
            </a:pPr>
            <a:r>
              <a:rPr lang="en-US" dirty="0"/>
              <a:t>Nutrition and job training programs</a:t>
            </a:r>
          </a:p>
          <a:p>
            <a:pPr lvl="1">
              <a:spcAft>
                <a:spcPts val="0"/>
              </a:spcAft>
            </a:pPr>
            <a:r>
              <a:rPr lang="en-US" dirty="0"/>
              <a:t>Gymnasium</a:t>
            </a:r>
          </a:p>
          <a:p>
            <a:pPr lvl="1">
              <a:spcAft>
                <a:spcPts val="0"/>
              </a:spcAft>
            </a:pPr>
            <a:r>
              <a:rPr lang="en-US" dirty="0"/>
              <a:t>Boys &amp; Girls Club</a:t>
            </a:r>
          </a:p>
          <a:p>
            <a:pPr lvl="1">
              <a:spcAft>
                <a:spcPts val="0"/>
              </a:spcAft>
            </a:pPr>
            <a:r>
              <a:rPr lang="en-US" dirty="0"/>
              <a:t>Officer-friendly program in the center / violence prevention</a:t>
            </a:r>
          </a:p>
          <a:p>
            <a:pPr lvl="1">
              <a:spcAft>
                <a:spcPts val="0"/>
              </a:spcAft>
            </a:pPr>
            <a:r>
              <a:rPr lang="en-US" dirty="0"/>
              <a:t>Public Housing Authority involvement</a:t>
            </a:r>
          </a:p>
        </p:txBody>
      </p:sp>
      <p:sp>
        <p:nvSpPr>
          <p:cNvPr id="5" name="Title 2"/>
          <p:cNvSpPr txBox="1">
            <a:spLocks noGrp="1"/>
          </p:cNvSpPr>
          <p:nvPr>
            <p:ph type="title"/>
          </p:nvPr>
        </p:nvSpPr>
        <p:spPr>
          <a:xfrm>
            <a:off x="533177" y="15095"/>
            <a:ext cx="11378736" cy="870159"/>
          </a:xfrm>
        </p:spPr>
        <p:txBody>
          <a:bodyPr>
            <a:normAutofit fontScale="90000"/>
          </a:bodyPr>
          <a:lstStyle/>
          <a:p>
            <a:pPr lvl="0"/>
            <a:r>
              <a:rPr lang="en-US" sz="3100" b="0" dirty="0">
                <a:solidFill>
                  <a:srgbClr val="193661"/>
                </a:solidFill>
              </a:rPr>
              <a:t>Lacoochee Community Center/Health Care Center - Pasco County, FL</a:t>
            </a:r>
            <a:br>
              <a:rPr lang="en-US" b="0" dirty="0">
                <a:solidFill>
                  <a:srgbClr val="193661"/>
                </a:solidFill>
              </a:rPr>
            </a:br>
            <a:r>
              <a:rPr lang="en-US" sz="2200" b="0" dirty="0">
                <a:solidFill>
                  <a:srgbClr val="193661"/>
                </a:solidFill>
              </a:rPr>
              <a:t>Brownfields to Public Health Success (2015) </a:t>
            </a:r>
          </a:p>
        </p:txBody>
      </p:sp>
      <p:pic>
        <p:nvPicPr>
          <p:cNvPr id="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419320" y="3923803"/>
            <a:ext cx="2322204" cy="1353304"/>
          </a:xfrm>
          <a:prstGeom prst="rect">
            <a:avLst/>
          </a:prstGeom>
          <a:noFill/>
          <a:ln w="12701" cap="flat">
            <a:solidFill>
              <a:srgbClr val="FFFFFF"/>
            </a:solidFill>
            <a:prstDash val="solid"/>
            <a:miter/>
          </a:ln>
        </p:spPr>
      </p:pic>
      <p:pic>
        <p:nvPicPr>
          <p:cNvPr id="3" name="Picture 6" descr="C:\$$Misc_Files\Pictures\Lacoochee\GLB_3004s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166861" y="4306486"/>
            <a:ext cx="1891193" cy="1340843"/>
          </a:xfrm>
          <a:prstGeom prst="rect">
            <a:avLst/>
          </a:prstGeom>
          <a:noFill/>
          <a:ln w="12701" cap="flat">
            <a:solidFill>
              <a:srgbClr val="FFFFFF"/>
            </a:solidFill>
            <a:prstDash val="solid"/>
            <a:miter/>
          </a:ln>
        </p:spPr>
      </p:pic>
      <p:pic>
        <p:nvPicPr>
          <p:cNvPr id="4" name="Picture 2" descr="C:\$$Misc_Files\Pictures\Lacoochee\GLB_2649sm.jpg"/>
          <p:cNvPicPr>
            <a:picLocks noChangeAspect="1"/>
          </p:cNvPicPr>
          <p:nvPr/>
        </p:nvPicPr>
        <p:blipFill>
          <a:blip r:embed="rId4" cstate="screen">
            <a:extLst>
              <a:ext uri="{28A0092B-C50C-407E-A947-70E740481C1C}">
                <a14:useLocalDpi xmlns:a14="http://schemas.microsoft.com/office/drawing/2010/main"/>
              </a:ext>
            </a:extLst>
          </a:blip>
          <a:srcRect t="-1631"/>
          <a:stretch>
            <a:fillRect/>
          </a:stretch>
        </p:blipFill>
        <p:spPr>
          <a:xfrm>
            <a:off x="3102754" y="4545442"/>
            <a:ext cx="1891193" cy="1366146"/>
          </a:xfrm>
          <a:prstGeom prst="rect">
            <a:avLst/>
          </a:prstGeom>
          <a:noFill/>
          <a:ln w="12701" cap="flat">
            <a:solidFill>
              <a:srgbClr val="FFFFFF"/>
            </a:solidFill>
            <a:prstDash val="solid"/>
            <a:miter/>
          </a:ln>
        </p:spPr>
      </p:pic>
      <p:sp>
        <p:nvSpPr>
          <p:cNvPr id="7" name="TextBox 3"/>
          <p:cNvSpPr txBox="1"/>
          <p:nvPr/>
        </p:nvSpPr>
        <p:spPr>
          <a:xfrm>
            <a:off x="3088193" y="6210858"/>
            <a:ext cx="3890471" cy="261610"/>
          </a:xfrm>
          <a:prstGeom prst="rect">
            <a:avLst/>
          </a:prstGeom>
          <a:noFill/>
          <a:ln cap="flat">
            <a:noFill/>
          </a:ln>
        </p:spPr>
        <p:txBody>
          <a:bodyPr vert="horz" wrap="square" lIns="45720" tIns="45720" rIns="4572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dirty="0">
                <a:solidFill>
                  <a:schemeClr val="accent1"/>
                </a:solidFill>
                <a:uFillTx/>
                <a:latin typeface="Arial" pitchFamily="34"/>
                <a:cs typeface="Arial" pitchFamily="34"/>
              </a:rPr>
              <a:t>Health Center Grand Opening </a:t>
            </a:r>
            <a:r>
              <a:rPr lang="en-US" sz="1100" b="0" i="1" u="none" strike="noStrike" kern="1200" cap="none" spc="0" baseline="0" dirty="0">
                <a:solidFill>
                  <a:schemeClr val="accent1"/>
                </a:solidFill>
                <a:uFillTx/>
                <a:latin typeface="Arial" pitchFamily="34"/>
                <a:cs typeface="Arial" pitchFamily="34"/>
              </a:rPr>
              <a:t>3/25/2015</a:t>
            </a:r>
          </a:p>
        </p:txBody>
      </p:sp>
      <p:pic>
        <p:nvPicPr>
          <p:cNvPr id="8"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4495" y="4056054"/>
            <a:ext cx="2251944" cy="1366145"/>
          </a:xfrm>
          <a:prstGeom prst="rect">
            <a:avLst/>
          </a:prstGeom>
          <a:noFill/>
          <a:ln w="12701" cap="flat">
            <a:solidFill>
              <a:srgbClr val="FFFFFF"/>
            </a:solidFill>
            <a:prstDash val="solid"/>
            <a:miter/>
          </a:ln>
        </p:spPr>
      </p:pic>
      <p:sp>
        <p:nvSpPr>
          <p:cNvPr id="10" name="TextBox 13"/>
          <p:cNvSpPr txBox="1"/>
          <p:nvPr/>
        </p:nvSpPr>
        <p:spPr>
          <a:xfrm>
            <a:off x="202908" y="4935199"/>
            <a:ext cx="2448274" cy="1061829"/>
          </a:xfrm>
          <a:prstGeom prst="rect">
            <a:avLst/>
          </a:prstGeom>
          <a:noFill/>
          <a:ln cap="flat">
            <a:noFill/>
          </a:ln>
        </p:spPr>
        <p:txBody>
          <a:bodyPr vert="horz" wrap="square" lIns="45720" tIns="45720" rIns="45720" bIns="45720" anchor="t" anchorCtr="0" compatLnSpc="1">
            <a:spAutoFit/>
          </a:bodyPr>
          <a:lstStyle/>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400" b="0" i="1" u="none" strike="noStrike" kern="1200" cap="none" spc="0" baseline="0" dirty="0">
                <a:solidFill>
                  <a:srgbClr val="000000"/>
                </a:solidFill>
                <a:uFillTx/>
                <a:latin typeface="Arial" pitchFamily="34"/>
                <a:cs typeface="Arial" pitchFamily="34"/>
              </a:rPr>
              <a:t>Community Partners </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Arial" pitchFamily="34"/>
                <a:cs typeface="Arial" pitchFamily="34"/>
              </a:rPr>
              <a:t>Melanie Kendrick </a:t>
            </a:r>
            <a:r>
              <a:rPr lang="en-US" sz="1100" b="0" i="0" u="none" strike="noStrike" kern="1200" cap="none" spc="0" baseline="0" dirty="0">
                <a:solidFill>
                  <a:srgbClr val="000000"/>
                </a:solidFill>
                <a:uFillTx/>
                <a:latin typeface="Arial" pitchFamily="34"/>
                <a:cs typeface="Arial" pitchFamily="34"/>
              </a:rPr>
              <a:t>–</a:t>
            </a:r>
            <a:r>
              <a:rPr lang="en-US" sz="1100" b="1" i="0" u="none" strike="noStrike" kern="1200" cap="none" spc="0" baseline="0" dirty="0">
                <a:solidFill>
                  <a:srgbClr val="000000"/>
                </a:solidFill>
                <a:uFillTx/>
                <a:latin typeface="Arial" pitchFamily="34"/>
                <a:cs typeface="Arial" pitchFamily="34"/>
              </a:rPr>
              <a:t> </a:t>
            </a:r>
            <a:r>
              <a:rPr lang="en-US" sz="1100" b="0" i="1" u="none" strike="noStrike" kern="1200" cap="none" spc="0" baseline="0" dirty="0">
                <a:solidFill>
                  <a:srgbClr val="000000"/>
                </a:solidFill>
                <a:uFillTx/>
                <a:latin typeface="Arial" pitchFamily="34"/>
                <a:cs typeface="Arial" pitchFamily="34"/>
              </a:rPr>
              <a:t>Pasco County</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Arial" pitchFamily="34"/>
                <a:cs typeface="Arial" pitchFamily="34"/>
              </a:rPr>
              <a:t>Cheryl A. Pollock </a:t>
            </a:r>
            <a:r>
              <a:rPr lang="en-US" sz="1100" b="0" i="1" u="none" strike="noStrike" kern="1200" cap="none" spc="0" baseline="0" dirty="0">
                <a:solidFill>
                  <a:srgbClr val="000000"/>
                </a:solidFill>
                <a:uFillTx/>
                <a:latin typeface="Arial" pitchFamily="34"/>
                <a:cs typeface="Arial" pitchFamily="34"/>
              </a:rPr>
              <a:t>– Premier Community HealthCare Group, Inc.</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Arial" pitchFamily="34"/>
                <a:cs typeface="Arial" pitchFamily="34"/>
              </a:rPr>
              <a:t>Sandra Whitehead </a:t>
            </a:r>
            <a:r>
              <a:rPr lang="en-US" sz="1100" b="0" i="1" u="none" strike="noStrike" kern="1200" cap="none" spc="0" baseline="0" dirty="0">
                <a:solidFill>
                  <a:srgbClr val="000000"/>
                </a:solidFill>
                <a:uFillTx/>
                <a:latin typeface="Arial" pitchFamily="34"/>
                <a:cs typeface="Arial" pitchFamily="34"/>
              </a:rPr>
              <a:t>– NACCHO </a:t>
            </a:r>
          </a:p>
        </p:txBody>
      </p:sp>
      <p:pic>
        <p:nvPicPr>
          <p:cNvPr id="11"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84784" y="2269368"/>
            <a:ext cx="1334048" cy="540643"/>
          </a:xfrm>
          <a:prstGeom prst="rect">
            <a:avLst/>
          </a:prstGeom>
          <a:noFill/>
          <a:ln cap="flat">
            <a:noFill/>
          </a:ln>
        </p:spPr>
      </p:pic>
    </p:spTree>
    <p:extLst>
      <p:ext uri="{BB962C8B-B14F-4D97-AF65-F5344CB8AC3E}">
        <p14:creationId xmlns:p14="http://schemas.microsoft.com/office/powerpoint/2010/main" val="350299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noGrp="1"/>
          </p:cNvSpPr>
          <p:nvPr>
            <p:ph type="title"/>
          </p:nvPr>
        </p:nvSpPr>
        <p:spPr>
          <a:xfrm>
            <a:off x="613313" y="-59961"/>
            <a:ext cx="10944375" cy="933260"/>
          </a:xfrm>
        </p:spPr>
        <p:txBody>
          <a:bodyPr>
            <a:normAutofit/>
          </a:bodyPr>
          <a:lstStyle/>
          <a:p>
            <a:pPr lvl="0"/>
            <a:r>
              <a:rPr lang="en-US" sz="2500" b="0" dirty="0">
                <a:solidFill>
                  <a:srgbClr val="193661"/>
                </a:solidFill>
              </a:rPr>
              <a:t>Advent Health 24 Hour  Emergency Room - Port Orange, FL</a:t>
            </a:r>
            <a:br>
              <a:rPr lang="en-US" sz="2500" b="0" dirty="0">
                <a:solidFill>
                  <a:srgbClr val="193661"/>
                </a:solidFill>
              </a:rPr>
            </a:br>
            <a:r>
              <a:rPr lang="en-US" sz="1600" b="0" dirty="0">
                <a:solidFill>
                  <a:srgbClr val="193661"/>
                </a:solidFill>
              </a:rPr>
              <a:t>Brownfields to Public Health Success (2020) </a:t>
            </a:r>
          </a:p>
        </p:txBody>
      </p:sp>
      <p:sp>
        <p:nvSpPr>
          <p:cNvPr id="14" name="Content Placeholder 13">
            <a:extLst>
              <a:ext uri="{FF2B5EF4-FFF2-40B4-BE49-F238E27FC236}">
                <a16:creationId xmlns:a16="http://schemas.microsoft.com/office/drawing/2014/main" id="{36B23188-1884-9947-97B7-65D376A67B92}"/>
              </a:ext>
            </a:extLst>
          </p:cNvPr>
          <p:cNvSpPr>
            <a:spLocks noGrp="1"/>
          </p:cNvSpPr>
          <p:nvPr>
            <p:ph idx="1"/>
          </p:nvPr>
        </p:nvSpPr>
        <p:spPr/>
        <p:txBody>
          <a:bodyPr>
            <a:normAutofit lnSpcReduction="10000"/>
          </a:bodyPr>
          <a:lstStyle/>
          <a:p>
            <a:pPr lvl="0">
              <a:spcAft>
                <a:spcPts val="300"/>
              </a:spcAft>
            </a:pPr>
            <a:r>
              <a:rPr lang="en-US" dirty="0"/>
              <a:t>Challenges</a:t>
            </a:r>
          </a:p>
          <a:p>
            <a:pPr lvl="1">
              <a:spcAft>
                <a:spcPts val="300"/>
              </a:spcAft>
            </a:pPr>
            <a:r>
              <a:rPr lang="en-US" dirty="0"/>
              <a:t>Large quantities of solid waste </a:t>
            </a:r>
          </a:p>
          <a:p>
            <a:pPr lvl="1">
              <a:spcAft>
                <a:spcPts val="300"/>
              </a:spcAft>
            </a:pPr>
            <a:r>
              <a:rPr lang="en-US" dirty="0"/>
              <a:t>Large volume of impacted soils PAHs</a:t>
            </a:r>
            <a:br>
              <a:rPr lang="en-US" dirty="0"/>
            </a:br>
            <a:r>
              <a:rPr lang="en-US" dirty="0"/>
              <a:t>(Polyneculear Aromatic Hydrocarbons), arsenic</a:t>
            </a:r>
          </a:p>
          <a:p>
            <a:pPr lvl="1">
              <a:spcAft>
                <a:spcPts val="300"/>
              </a:spcAft>
            </a:pPr>
            <a:r>
              <a:rPr lang="en-US" dirty="0"/>
              <a:t>Ability to make impacted site feasible for redevelopment </a:t>
            </a:r>
          </a:p>
          <a:p>
            <a:pPr lvl="0">
              <a:spcAft>
                <a:spcPts val="300"/>
              </a:spcAft>
            </a:pPr>
            <a:r>
              <a:rPr lang="en-US" dirty="0"/>
              <a:t>Tools </a:t>
            </a:r>
          </a:p>
          <a:p>
            <a:pPr lvl="1">
              <a:spcAft>
                <a:spcPts val="300"/>
              </a:spcAft>
            </a:pPr>
            <a:r>
              <a:rPr lang="en-US" dirty="0"/>
              <a:t>Brownfields Site Rehabilitation Agreement</a:t>
            </a:r>
          </a:p>
          <a:p>
            <a:pPr lvl="2">
              <a:spcAft>
                <a:spcPts val="300"/>
              </a:spcAft>
            </a:pPr>
            <a:r>
              <a:rPr lang="en-US" dirty="0"/>
              <a:t>Site Rehabilitation Tax Credit </a:t>
            </a:r>
          </a:p>
          <a:p>
            <a:pPr lvl="2">
              <a:spcAft>
                <a:spcPts val="300"/>
              </a:spcAft>
            </a:pPr>
            <a:r>
              <a:rPr lang="en-US" dirty="0"/>
              <a:t>Solid Waste Tax Credit   </a:t>
            </a:r>
          </a:p>
          <a:p>
            <a:pPr lvl="2">
              <a:spcAft>
                <a:spcPts val="300"/>
              </a:spcAft>
            </a:pPr>
            <a:r>
              <a:rPr lang="en-US" dirty="0"/>
              <a:t>Health Care VCTC </a:t>
            </a:r>
          </a:p>
          <a:p>
            <a:pPr lvl="2">
              <a:spcAft>
                <a:spcPts val="300"/>
              </a:spcAft>
            </a:pPr>
            <a:r>
              <a:rPr lang="en-US" dirty="0"/>
              <a:t>Liability Protections </a:t>
            </a:r>
          </a:p>
          <a:p>
            <a:pPr lvl="2">
              <a:spcAft>
                <a:spcPts val="300"/>
              </a:spcAft>
            </a:pPr>
            <a:r>
              <a:rPr lang="en-US" dirty="0"/>
              <a:t>Brownfields Job Bonus Refund </a:t>
            </a:r>
          </a:p>
          <a:p>
            <a:pPr lvl="2">
              <a:spcAft>
                <a:spcPts val="300"/>
              </a:spcAft>
            </a:pPr>
            <a:r>
              <a:rPr lang="en-US" dirty="0"/>
              <a:t>$17M Capital Investment – Advent Health </a:t>
            </a:r>
          </a:p>
          <a:p>
            <a:pPr lvl="0">
              <a:spcAft>
                <a:spcPts val="300"/>
              </a:spcAft>
            </a:pPr>
            <a:r>
              <a:rPr lang="en-US" dirty="0"/>
              <a:t>Proposed project  </a:t>
            </a:r>
          </a:p>
          <a:p>
            <a:pPr lvl="1">
              <a:spcAft>
                <a:spcPts val="300"/>
              </a:spcAft>
            </a:pPr>
            <a:r>
              <a:rPr lang="en-US" dirty="0"/>
              <a:t>18,400-square foot, 24-bed hospital-based </a:t>
            </a:r>
            <a:br>
              <a:rPr lang="en-US" dirty="0"/>
            </a:br>
            <a:r>
              <a:rPr lang="en-US" dirty="0"/>
              <a:t>emergency department </a:t>
            </a:r>
          </a:p>
          <a:p>
            <a:pPr lvl="1">
              <a:spcAft>
                <a:spcPts val="300"/>
              </a:spcAft>
            </a:pPr>
            <a:r>
              <a:rPr lang="en-US" dirty="0"/>
              <a:t>40 full-time employees – New physicians and staff </a:t>
            </a:r>
          </a:p>
          <a:p>
            <a:pPr lvl="1">
              <a:spcAft>
                <a:spcPts val="300"/>
              </a:spcAft>
            </a:pPr>
            <a:r>
              <a:rPr lang="en-US" dirty="0"/>
              <a:t>Trimly in light of COVID Situation  </a:t>
            </a:r>
          </a:p>
        </p:txBody>
      </p:sp>
      <p:pic>
        <p:nvPicPr>
          <p:cNvPr id="4" name="Picture 3"/>
          <p:cNvPicPr>
            <a:picLocks noChangeAspect="1"/>
          </p:cNvPicPr>
          <p:nvPr/>
        </p:nvPicPr>
        <p:blipFill>
          <a:blip r:embed="rId2"/>
          <a:stretch>
            <a:fillRect/>
          </a:stretch>
        </p:blipFill>
        <p:spPr>
          <a:xfrm>
            <a:off x="6455436" y="2501340"/>
            <a:ext cx="1430130" cy="739722"/>
          </a:xfrm>
          <a:prstGeom prst="rect">
            <a:avLst/>
          </a:prstGeom>
          <a:noFill/>
          <a:ln cap="flat">
            <a:noFill/>
          </a:ln>
        </p:spPr>
      </p:pic>
      <p:pic>
        <p:nvPicPr>
          <p:cNvPr id="6" name="Picture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85491" y="2460074"/>
            <a:ext cx="1964122" cy="538618"/>
          </a:xfrm>
          <a:prstGeom prst="rect">
            <a:avLst/>
          </a:prstGeom>
          <a:noFill/>
          <a:ln cap="flat">
            <a:noFill/>
          </a:ln>
        </p:spPr>
      </p:pic>
      <p:pic>
        <p:nvPicPr>
          <p:cNvPr id="7"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13">
            <a:off x="8728265" y="2166286"/>
            <a:ext cx="4139854" cy="2012429"/>
          </a:xfrm>
          <a:prstGeom prst="rect">
            <a:avLst/>
          </a:prstGeom>
          <a:noFill/>
          <a:ln w="25402" cap="flat">
            <a:solidFill>
              <a:srgbClr val="FFFFFF"/>
            </a:solidFill>
            <a:prstDash val="solid"/>
            <a:miter/>
          </a:ln>
        </p:spPr>
      </p:pic>
      <p:pic>
        <p:nvPicPr>
          <p:cNvPr id="8" name="Picture 4"/>
          <p:cNvPicPr>
            <a:picLocks noChangeAspect="1"/>
          </p:cNvPicPr>
          <p:nvPr/>
        </p:nvPicPr>
        <p:blipFill>
          <a:blip r:embed="rId5"/>
          <a:stretch>
            <a:fillRect/>
          </a:stretch>
        </p:blipFill>
        <p:spPr>
          <a:xfrm>
            <a:off x="6278936" y="3280969"/>
            <a:ext cx="3413109" cy="2059219"/>
          </a:xfrm>
          <a:prstGeom prst="rect">
            <a:avLst/>
          </a:prstGeom>
          <a:noFill/>
          <a:ln w="25402" cap="flat">
            <a:solidFill>
              <a:srgbClr val="FFFFFF"/>
            </a:solidFill>
            <a:prstDash val="solid"/>
            <a:miter/>
          </a:ln>
        </p:spPr>
      </p:pic>
    </p:spTree>
    <p:extLst>
      <p:ext uri="{BB962C8B-B14F-4D97-AF65-F5344CB8AC3E}">
        <p14:creationId xmlns:p14="http://schemas.microsoft.com/office/powerpoint/2010/main" val="396852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8624" y="1276600"/>
            <a:ext cx="7748734" cy="3700705"/>
          </a:xfrm>
        </p:spPr>
        <p:txBody>
          <a:bodyPr>
            <a:normAutofit/>
          </a:bodyPr>
          <a:lstStyle/>
          <a:p>
            <a:r>
              <a:rPr lang="en-US" dirty="0"/>
              <a:t>Successful Healthfields Projects Access to Fresh Food </a:t>
            </a:r>
          </a:p>
        </p:txBody>
      </p:sp>
      <p:pic>
        <p:nvPicPr>
          <p:cNvPr id="9" name="Picture 8">
            <a:extLst>
              <a:ext uri="{FF2B5EF4-FFF2-40B4-BE49-F238E27FC236}">
                <a16:creationId xmlns:a16="http://schemas.microsoft.com/office/drawing/2014/main" id="{A9C9EE48-F6FC-464B-B14A-8BAAC59EC8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416" y="2360704"/>
            <a:ext cx="1846632" cy="1802242"/>
          </a:xfrm>
          <a:prstGeom prst="rect">
            <a:avLst/>
          </a:prstGeom>
        </p:spPr>
      </p:pic>
    </p:spTree>
    <p:extLst>
      <p:ext uri="{BB962C8B-B14F-4D97-AF65-F5344CB8AC3E}">
        <p14:creationId xmlns:p14="http://schemas.microsoft.com/office/powerpoint/2010/main" val="857897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23392" y="0"/>
            <a:ext cx="10944375" cy="873299"/>
          </a:xfrm>
        </p:spPr>
        <p:txBody>
          <a:bodyPr>
            <a:normAutofit/>
          </a:bodyPr>
          <a:lstStyle/>
          <a:p>
            <a:r>
              <a:rPr lang="en-US" b="0" dirty="0">
                <a:solidFill>
                  <a:srgbClr val="193661"/>
                </a:solidFill>
              </a:rPr>
              <a:t>Why Healthfields?</a:t>
            </a:r>
            <a:br>
              <a:rPr lang="en-US" b="0" dirty="0">
                <a:solidFill>
                  <a:srgbClr val="193661"/>
                </a:solidFill>
              </a:rPr>
            </a:br>
            <a:r>
              <a:rPr lang="en-US" sz="2000" b="0" dirty="0">
                <a:solidFill>
                  <a:srgbClr val="193661"/>
                </a:solidFill>
              </a:rPr>
              <a:t>Provide Fresh Foods to Combat Health Disparities </a:t>
            </a:r>
          </a:p>
        </p:txBody>
      </p:sp>
      <p:sp>
        <p:nvSpPr>
          <p:cNvPr id="8" name="Rounded Rectangle 7"/>
          <p:cNvSpPr/>
          <p:nvPr/>
        </p:nvSpPr>
        <p:spPr>
          <a:xfrm>
            <a:off x="623392" y="5343588"/>
            <a:ext cx="7575508" cy="638177"/>
          </a:xfrm>
          <a:prstGeom prst="roundRect">
            <a:avLst>
              <a:gd name="adj" fmla="val 11148"/>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US" sz="1400" b="1" i="1" dirty="0"/>
              <a:t>“Many Brownfields Communities  are low </a:t>
            </a:r>
            <a:r>
              <a:rPr lang="en-US" sz="1400" i="1" dirty="0"/>
              <a:t>income</a:t>
            </a:r>
            <a:r>
              <a:rPr lang="en-US" sz="1400" b="1" i="1" dirty="0"/>
              <a:t> and minority communities with lack of access to fresh food and healthcare and have properties that can be used to improve access to fresh foods   .”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16280" y="1182486"/>
            <a:ext cx="2942112" cy="1797590"/>
          </a:xfrm>
          <a:prstGeom prst="rect">
            <a:avLst/>
          </a:prstGeom>
        </p:spPr>
      </p:pic>
      <p:pic>
        <p:nvPicPr>
          <p:cNvPr id="5" name="Picture 4"/>
          <p:cNvPicPr>
            <a:picLocks noChangeAspect="1"/>
          </p:cNvPicPr>
          <p:nvPr/>
        </p:nvPicPr>
        <p:blipFill>
          <a:blip r:embed="rId4"/>
          <a:stretch>
            <a:fillRect/>
          </a:stretch>
        </p:blipFill>
        <p:spPr>
          <a:xfrm>
            <a:off x="8616280" y="3129826"/>
            <a:ext cx="2942112" cy="1944216"/>
          </a:xfrm>
          <a:prstGeom prst="rect">
            <a:avLst/>
          </a:prstGeom>
        </p:spPr>
      </p:pic>
      <p:sp>
        <p:nvSpPr>
          <p:cNvPr id="7" name="Content Placeholder 6">
            <a:extLst>
              <a:ext uri="{FF2B5EF4-FFF2-40B4-BE49-F238E27FC236}">
                <a16:creationId xmlns:a16="http://schemas.microsoft.com/office/drawing/2014/main" id="{3C1ABE1F-BE7D-8B47-A1D3-440DF02927F5}"/>
              </a:ext>
            </a:extLst>
          </p:cNvPr>
          <p:cNvSpPr>
            <a:spLocks noGrp="1"/>
          </p:cNvSpPr>
          <p:nvPr>
            <p:ph idx="1"/>
          </p:nvPr>
        </p:nvSpPr>
        <p:spPr>
          <a:xfrm>
            <a:off x="624419" y="1155576"/>
            <a:ext cx="7847845" cy="4793704"/>
          </a:xfrm>
        </p:spPr>
        <p:txBody>
          <a:bodyPr/>
          <a:lstStyle/>
          <a:p>
            <a:pPr>
              <a:spcBef>
                <a:spcPts val="1800"/>
              </a:spcBef>
            </a:pPr>
            <a:r>
              <a:rPr lang="en-US" b="1" dirty="0"/>
              <a:t>Low-income neighborhoods frequently lack full-service grocery stores and farmers’ markets</a:t>
            </a:r>
            <a:r>
              <a:rPr lang="en-US" dirty="0"/>
              <a:t> where residents can buy a variety of fruits, vegetables, whole grains, and low-fat dairy products </a:t>
            </a:r>
          </a:p>
          <a:p>
            <a:pPr>
              <a:spcBef>
                <a:spcPts val="1800"/>
              </a:spcBef>
            </a:pPr>
            <a:r>
              <a:rPr lang="en-US" dirty="0"/>
              <a:t>Obesity is a risk factor for a variety of chronic conditions, including diabetes, hypertension, high cholesterol, stroke, heart disease, certain cancers, and arthritis.</a:t>
            </a:r>
          </a:p>
          <a:p>
            <a:pPr>
              <a:spcBef>
                <a:spcPts val="1800"/>
              </a:spcBef>
            </a:pPr>
            <a:r>
              <a:rPr lang="en-US" dirty="0"/>
              <a:t>....</a:t>
            </a:r>
            <a:r>
              <a:rPr lang="en-US" b="1" dirty="0"/>
              <a:t>the more impoverished a neighborhood, the fewer the number of independent or chain supermarkets and the less access to fresh fruits, vegetables, low-fat milk, high-fiber foods, and other healthy meal and snack options.</a:t>
            </a:r>
            <a:r>
              <a:rPr lang="en-US" sz="1000" dirty="0"/>
              <a:t> </a:t>
            </a:r>
            <a:endParaRPr lang="en-US" sz="1000" b="1" i="1" dirty="0"/>
          </a:p>
        </p:txBody>
      </p:sp>
    </p:spTree>
    <p:extLst>
      <p:ext uri="{BB962C8B-B14F-4D97-AF65-F5344CB8AC3E}">
        <p14:creationId xmlns:p14="http://schemas.microsoft.com/office/powerpoint/2010/main" val="1389955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a:xfrm>
            <a:off x="623392" y="187378"/>
            <a:ext cx="10944375" cy="685922"/>
          </a:xfrm>
        </p:spPr>
        <p:txBody>
          <a:bodyPr>
            <a:normAutofit fontScale="90000"/>
          </a:bodyPr>
          <a:lstStyle/>
          <a:p>
            <a:r>
              <a:rPr lang="en-US" sz="3100" b="0" dirty="0">
                <a:solidFill>
                  <a:srgbClr val="193661"/>
                </a:solidFill>
              </a:rPr>
              <a:t>Harbor Oaks Shopping Center - Clearwater, FL </a:t>
            </a:r>
            <a:br>
              <a:rPr lang="en-US" b="0" dirty="0">
                <a:solidFill>
                  <a:srgbClr val="193661"/>
                </a:solidFill>
              </a:rPr>
            </a:br>
            <a:r>
              <a:rPr lang="en-US" sz="2200" b="0" dirty="0">
                <a:solidFill>
                  <a:srgbClr val="193661"/>
                </a:solidFill>
              </a:rPr>
              <a:t>Healthfields Transformation – Improved Access to Fresh Food  </a:t>
            </a:r>
          </a:p>
        </p:txBody>
      </p:sp>
      <p:sp>
        <p:nvSpPr>
          <p:cNvPr id="3" name="Content Placeholder 2"/>
          <p:cNvSpPr>
            <a:spLocks noGrp="1"/>
          </p:cNvSpPr>
          <p:nvPr>
            <p:ph idx="1"/>
          </p:nvPr>
        </p:nvSpPr>
        <p:spPr>
          <a:xfrm>
            <a:off x="623888" y="1155700"/>
            <a:ext cx="10944225" cy="5009604"/>
          </a:xfrm>
        </p:spPr>
        <p:txBody>
          <a:bodyPr>
            <a:normAutofit fontScale="92500" lnSpcReduction="20000"/>
          </a:bodyPr>
          <a:lstStyle/>
          <a:p>
            <a:pPr>
              <a:lnSpc>
                <a:spcPct val="120000"/>
              </a:lnSpc>
              <a:spcAft>
                <a:spcPts val="300"/>
              </a:spcAft>
            </a:pPr>
            <a:r>
              <a:rPr lang="en-US" dirty="0"/>
              <a:t>Challenges</a:t>
            </a:r>
          </a:p>
          <a:p>
            <a:pPr lvl="1">
              <a:lnSpc>
                <a:spcPct val="120000"/>
              </a:lnSpc>
              <a:spcAft>
                <a:spcPts val="300"/>
              </a:spcAft>
            </a:pPr>
            <a:r>
              <a:rPr lang="en-US" dirty="0"/>
              <a:t>Former Automobile Dealership for 45 Years </a:t>
            </a:r>
          </a:p>
          <a:p>
            <a:pPr lvl="1">
              <a:lnSpc>
                <a:spcPct val="120000"/>
              </a:lnSpc>
              <a:spcAft>
                <a:spcPts val="300"/>
              </a:spcAft>
            </a:pPr>
            <a:r>
              <a:rPr lang="en-US" dirty="0"/>
              <a:t>Blighted Buildings</a:t>
            </a:r>
          </a:p>
          <a:p>
            <a:pPr lvl="1">
              <a:lnSpc>
                <a:spcPct val="120000"/>
              </a:lnSpc>
              <a:spcAft>
                <a:spcPts val="300"/>
              </a:spcAft>
            </a:pPr>
            <a:r>
              <a:rPr lang="en-US" dirty="0"/>
              <a:t>Market Uncertainty – Third Time is the Charm</a:t>
            </a:r>
          </a:p>
          <a:p>
            <a:pPr lvl="1">
              <a:lnSpc>
                <a:spcPct val="120000"/>
              </a:lnSpc>
              <a:spcAft>
                <a:spcPts val="300"/>
              </a:spcAft>
            </a:pPr>
            <a:r>
              <a:rPr lang="en-US" dirty="0"/>
              <a:t>Underground Storage Tanks</a:t>
            </a:r>
          </a:p>
          <a:p>
            <a:pPr lvl="1">
              <a:lnSpc>
                <a:spcPct val="120000"/>
              </a:lnSpc>
              <a:spcAft>
                <a:spcPts val="300"/>
              </a:spcAft>
            </a:pPr>
            <a:r>
              <a:rPr lang="en-US" dirty="0"/>
              <a:t>17 Hydraulic Lifts </a:t>
            </a:r>
          </a:p>
          <a:p>
            <a:pPr lvl="1">
              <a:lnSpc>
                <a:spcPct val="120000"/>
              </a:lnSpc>
              <a:spcAft>
                <a:spcPts val="300"/>
              </a:spcAft>
            </a:pPr>
            <a:r>
              <a:rPr lang="en-US" dirty="0"/>
              <a:t>Environmental Stigma</a:t>
            </a:r>
          </a:p>
          <a:p>
            <a:pPr lvl="1">
              <a:lnSpc>
                <a:spcPct val="120000"/>
              </a:lnSpc>
              <a:spcAft>
                <a:spcPts val="300"/>
              </a:spcAft>
            </a:pPr>
            <a:r>
              <a:rPr lang="en-US" dirty="0"/>
              <a:t>Need for a Community Grocery Store</a:t>
            </a:r>
          </a:p>
          <a:p>
            <a:pPr>
              <a:lnSpc>
                <a:spcPct val="120000"/>
              </a:lnSpc>
              <a:spcAft>
                <a:spcPts val="300"/>
              </a:spcAft>
            </a:pPr>
            <a:r>
              <a:rPr lang="en-US" dirty="0"/>
              <a:t>Tools</a:t>
            </a:r>
          </a:p>
          <a:p>
            <a:pPr lvl="1">
              <a:lnSpc>
                <a:spcPct val="120000"/>
              </a:lnSpc>
              <a:spcAft>
                <a:spcPts val="300"/>
              </a:spcAft>
            </a:pPr>
            <a:r>
              <a:rPr lang="en-US" dirty="0"/>
              <a:t>State Brownfields Appropriation</a:t>
            </a:r>
          </a:p>
          <a:p>
            <a:pPr lvl="1">
              <a:lnSpc>
                <a:spcPct val="120000"/>
              </a:lnSpc>
              <a:spcAft>
                <a:spcPts val="300"/>
              </a:spcAft>
            </a:pPr>
            <a:r>
              <a:rPr lang="en-US" dirty="0"/>
              <a:t>State Brownfields Loan Guarantee</a:t>
            </a:r>
          </a:p>
          <a:p>
            <a:pPr lvl="1">
              <a:lnSpc>
                <a:spcPct val="120000"/>
              </a:lnSpc>
              <a:spcAft>
                <a:spcPts val="300"/>
              </a:spcAft>
            </a:pPr>
            <a:r>
              <a:rPr lang="en-US" dirty="0"/>
              <a:t>Developer Investment</a:t>
            </a:r>
          </a:p>
          <a:p>
            <a:pPr>
              <a:lnSpc>
                <a:spcPct val="120000"/>
              </a:lnSpc>
              <a:spcAft>
                <a:spcPts val="300"/>
              </a:spcAft>
            </a:pPr>
            <a:r>
              <a:rPr lang="en-US" dirty="0"/>
              <a:t>Results</a:t>
            </a:r>
          </a:p>
          <a:p>
            <a:pPr lvl="1">
              <a:lnSpc>
                <a:spcPct val="120000"/>
              </a:lnSpc>
              <a:spcAft>
                <a:spcPts val="300"/>
              </a:spcAft>
            </a:pPr>
            <a:r>
              <a:rPr lang="en-US" dirty="0"/>
              <a:t>44,287 sq. ft. Shopping Center </a:t>
            </a:r>
          </a:p>
          <a:p>
            <a:pPr lvl="1">
              <a:lnSpc>
                <a:spcPct val="120000"/>
              </a:lnSpc>
              <a:spcAft>
                <a:spcPts val="300"/>
              </a:spcAft>
            </a:pPr>
            <a:r>
              <a:rPr lang="en-US" dirty="0"/>
              <a:t>125 New Jobs</a:t>
            </a:r>
          </a:p>
          <a:p>
            <a:pPr lvl="1">
              <a:lnSpc>
                <a:spcPct val="120000"/>
              </a:lnSpc>
              <a:spcAft>
                <a:spcPts val="300"/>
              </a:spcAft>
            </a:pPr>
            <a:r>
              <a:rPr lang="en-US" dirty="0"/>
              <a:t>Catalyst for Infill Redevelopment</a:t>
            </a:r>
          </a:p>
          <a:p>
            <a:pPr lvl="1">
              <a:lnSpc>
                <a:spcPct val="120000"/>
              </a:lnSpc>
              <a:spcAft>
                <a:spcPts val="300"/>
              </a:spcAft>
            </a:pPr>
            <a:r>
              <a:rPr lang="en-US" dirty="0"/>
              <a:t>$12,000,000 Capital Investment</a:t>
            </a:r>
          </a:p>
          <a:p>
            <a:pPr lvl="1">
              <a:lnSpc>
                <a:spcPct val="120000"/>
              </a:lnSpc>
              <a:spcAft>
                <a:spcPts val="300"/>
              </a:spcAft>
            </a:pPr>
            <a:r>
              <a:rPr lang="en-US" dirty="0"/>
              <a:t>Catalytic Town Home and Commercial Developments</a:t>
            </a:r>
          </a:p>
        </p:txBody>
      </p:sp>
      <p:sp>
        <p:nvSpPr>
          <p:cNvPr id="9" name="TextBox 8"/>
          <p:cNvSpPr txBox="1"/>
          <p:nvPr/>
        </p:nvSpPr>
        <p:spPr>
          <a:xfrm>
            <a:off x="6027788" y="4661366"/>
            <a:ext cx="3515936" cy="943848"/>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1" u="none" strike="noStrike" kern="1200" cap="none" spc="0" normalizeH="0" baseline="0" noProof="0" dirty="0">
                <a:ln>
                  <a:noFill/>
                </a:ln>
                <a:effectLst/>
                <a:uLnTx/>
                <a:uFillTx/>
                <a:latin typeface="Arial" pitchFamily="34" charset="0"/>
                <a:ea typeface="+mn-ea"/>
                <a:cs typeface="Arial" pitchFamily="34" charset="0"/>
              </a:rPr>
              <a:t>Community Partners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1" u="none" strike="noStrike" kern="1200" cap="none" spc="0" normalizeH="0" baseline="0" noProof="0" dirty="0">
                <a:ln>
                  <a:noFill/>
                </a:ln>
                <a:effectLst/>
                <a:uLnTx/>
                <a:uFillTx/>
                <a:latin typeface="Arial" pitchFamily="34" charset="0"/>
                <a:ea typeface="+mn-ea"/>
                <a:cs typeface="Arial" pitchFamily="34" charset="0"/>
              </a:rPr>
              <a:t>South Clearwater Citizens for Progressive Action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mn-ea"/>
                <a:cs typeface="Arial" pitchFamily="34" charset="0"/>
              </a:rPr>
              <a:t>Diane Hufford </a:t>
            </a:r>
            <a:r>
              <a:rPr kumimoji="0" lang="en-US" sz="1200" b="0" i="1" u="none" strike="noStrike" kern="1200" cap="none" spc="0" normalizeH="0" baseline="0" noProof="0" dirty="0">
                <a:ln>
                  <a:noFill/>
                </a:ln>
                <a:effectLst/>
                <a:uLnTx/>
                <a:uFillTx/>
                <a:latin typeface="Arial" pitchFamily="34" charset="0"/>
                <a:ea typeface="+mn-ea"/>
                <a:cs typeface="Arial" pitchFamily="34" charset="0"/>
              </a:rPr>
              <a:t>– City of Clearwater   </a:t>
            </a:r>
            <a:br>
              <a:rPr kumimoji="0" lang="en-US" sz="1200" b="1" i="0" u="none" strike="noStrike" kern="1200" cap="none" spc="0" normalizeH="0" baseline="0" noProof="0" dirty="0">
                <a:ln>
                  <a:noFill/>
                </a:ln>
                <a:effectLst/>
                <a:uLnTx/>
                <a:uFillTx/>
                <a:latin typeface="Arial" pitchFamily="34" charset="0"/>
                <a:ea typeface="+mn-ea"/>
                <a:cs typeface="Arial" pitchFamily="34" charset="0"/>
              </a:rPr>
            </a:br>
            <a:r>
              <a:rPr kumimoji="0" lang="en-US" sz="1200" b="1" i="0" u="none" strike="noStrike" kern="1200" cap="none" spc="0" normalizeH="0" baseline="0" noProof="0" dirty="0">
                <a:ln>
                  <a:noFill/>
                </a:ln>
                <a:effectLst/>
                <a:uLnTx/>
                <a:uFillTx/>
                <a:latin typeface="Arial" pitchFamily="34" charset="0"/>
                <a:ea typeface="+mn-ea"/>
                <a:cs typeface="Arial" pitchFamily="34" charset="0"/>
              </a:rPr>
              <a:t>Jim White </a:t>
            </a:r>
            <a:r>
              <a:rPr kumimoji="0" lang="en-US" sz="1200" b="0" i="1" u="none" strike="noStrike" kern="1200" cap="none" spc="0" normalizeH="0" baseline="0" noProof="0" dirty="0">
                <a:ln>
                  <a:noFill/>
                </a:ln>
                <a:effectLst/>
                <a:uLnTx/>
                <a:uFillTx/>
                <a:latin typeface="Arial" pitchFamily="34" charset="0"/>
                <a:ea typeface="+mn-ea"/>
                <a:cs typeface="Arial" pitchFamily="34" charset="0"/>
              </a:rPr>
              <a:t>– White Development Company</a:t>
            </a:r>
          </a:p>
        </p:txBody>
      </p:sp>
      <p:pic>
        <p:nvPicPr>
          <p:cNvPr id="12" name="Picture 2" descr="C:\Users\kpl\AppData\Local\Microsoft\Windows\Temporary Internet Files\Content.IE5\6RUGNGA2\dwntwn-publix2[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82455" y="3009927"/>
            <a:ext cx="2922538" cy="1637357"/>
          </a:xfrm>
          <a:prstGeom prst="rect">
            <a:avLst/>
          </a:prstGeom>
          <a:noFill/>
          <a:ln w="254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Lifts removed Harbor Oaks Shopping Cent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82455" y="1176514"/>
            <a:ext cx="2922538" cy="1764782"/>
          </a:xfrm>
          <a:prstGeom prst="rect">
            <a:avLst/>
          </a:prstGeom>
        </p:spPr>
      </p:pic>
    </p:spTree>
    <p:extLst>
      <p:ext uri="{BB962C8B-B14F-4D97-AF65-F5344CB8AC3E}">
        <p14:creationId xmlns:p14="http://schemas.microsoft.com/office/powerpoint/2010/main" val="866818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78463" y="1627724"/>
            <a:ext cx="2813537" cy="3501813"/>
          </a:xfrm>
          <a:prstGeom prst="rect">
            <a:avLst/>
          </a:prstGeom>
        </p:spPr>
      </p:pic>
      <p:sp>
        <p:nvSpPr>
          <p:cNvPr id="2" name="Rectangle 2"/>
          <p:cNvSpPr>
            <a:spLocks noGrp="1" noChangeArrowheads="1"/>
          </p:cNvSpPr>
          <p:nvPr>
            <p:ph type="title"/>
          </p:nvPr>
        </p:nvSpPr>
        <p:spPr>
          <a:xfrm>
            <a:off x="591303" y="108239"/>
            <a:ext cx="11639861" cy="783358"/>
          </a:xfrm>
        </p:spPr>
        <p:txBody>
          <a:bodyPr>
            <a:normAutofit/>
          </a:bodyPr>
          <a:lstStyle/>
          <a:p>
            <a:r>
              <a:rPr lang="en-AU" b="0" dirty="0">
                <a:solidFill>
                  <a:srgbClr val="193661"/>
                </a:solidFill>
              </a:rPr>
              <a:t>Northeast Florida Health Care – Health Zone 1, </a:t>
            </a:r>
            <a:r>
              <a:rPr lang="en-US" b="0" dirty="0">
                <a:solidFill>
                  <a:srgbClr val="193661"/>
                </a:solidFill>
              </a:rPr>
              <a:t>Jacksonville, FL </a:t>
            </a:r>
            <a:br>
              <a:rPr lang="en-US" sz="2500" b="0" dirty="0">
                <a:solidFill>
                  <a:srgbClr val="193661"/>
                </a:solidFill>
              </a:rPr>
            </a:br>
            <a:r>
              <a:rPr lang="en-US" sz="2000" b="0" dirty="0">
                <a:solidFill>
                  <a:srgbClr val="193661"/>
                </a:solidFill>
              </a:rPr>
              <a:t>School-Based Community Gardens </a:t>
            </a:r>
          </a:p>
        </p:txBody>
      </p:sp>
      <p:sp>
        <p:nvSpPr>
          <p:cNvPr id="9" name="Content Placeholder 8">
            <a:extLst>
              <a:ext uri="{FF2B5EF4-FFF2-40B4-BE49-F238E27FC236}">
                <a16:creationId xmlns:a16="http://schemas.microsoft.com/office/drawing/2014/main" id="{0DC126C7-83A2-FF48-BDDB-D12812D93472}"/>
              </a:ext>
            </a:extLst>
          </p:cNvPr>
          <p:cNvSpPr>
            <a:spLocks noGrp="1"/>
          </p:cNvSpPr>
          <p:nvPr>
            <p:ph idx="1"/>
          </p:nvPr>
        </p:nvSpPr>
        <p:spPr>
          <a:xfrm>
            <a:off x="610583" y="1208503"/>
            <a:ext cx="6243144" cy="5081612"/>
          </a:xfrm>
        </p:spPr>
        <p:txBody>
          <a:bodyPr/>
          <a:lstStyle/>
          <a:p>
            <a:pPr>
              <a:spcAft>
                <a:spcPts val="0"/>
              </a:spcAft>
            </a:pPr>
            <a:r>
              <a:rPr lang="en-US" sz="1500" dirty="0"/>
              <a:t>Challenges</a:t>
            </a:r>
          </a:p>
          <a:p>
            <a:pPr lvl="1">
              <a:spcAft>
                <a:spcPts val="0"/>
              </a:spcAft>
            </a:pPr>
            <a:r>
              <a:rPr lang="en-US" sz="1500" dirty="0"/>
              <a:t>Disproportionately high incidences of health issues  </a:t>
            </a:r>
          </a:p>
          <a:p>
            <a:pPr lvl="1">
              <a:spcAft>
                <a:spcPts val="0"/>
              </a:spcAft>
            </a:pPr>
            <a:r>
              <a:rPr lang="en-US" sz="1500" dirty="0"/>
              <a:t>Numerous Brownfield sites adjacent to residential areas including a Superfund site</a:t>
            </a:r>
          </a:p>
          <a:p>
            <a:pPr lvl="1">
              <a:spcAft>
                <a:spcPts val="0"/>
              </a:spcAft>
            </a:pPr>
            <a:r>
              <a:rPr lang="en-US" sz="1500" dirty="0"/>
              <a:t>Lack of fresh food </a:t>
            </a:r>
          </a:p>
          <a:p>
            <a:pPr lvl="1">
              <a:spcAft>
                <a:spcPts val="0"/>
              </a:spcAft>
            </a:pPr>
            <a:r>
              <a:rPr lang="en-US" sz="1500" dirty="0"/>
              <a:t>Healthcare access impacted by transportation / location of health care facilities</a:t>
            </a:r>
          </a:p>
          <a:p>
            <a:pPr lvl="1">
              <a:spcAft>
                <a:spcPts val="0"/>
              </a:spcAft>
            </a:pPr>
            <a:r>
              <a:rPr lang="en-US" sz="1500" dirty="0"/>
              <a:t>Large, urban area – limited resources &amp; support</a:t>
            </a:r>
          </a:p>
          <a:p>
            <a:pPr>
              <a:spcAft>
                <a:spcPts val="0"/>
              </a:spcAft>
            </a:pPr>
            <a:r>
              <a:rPr lang="en-US" sz="1500" dirty="0"/>
              <a:t>Tools</a:t>
            </a:r>
          </a:p>
          <a:p>
            <a:pPr lvl="1">
              <a:spcAft>
                <a:spcPts val="0"/>
              </a:spcAft>
            </a:pPr>
            <a:r>
              <a:rPr lang="en-US" sz="1500" dirty="0"/>
              <a:t>Designation as EPA EJ Showcase Community – increases visibility – focuses resources </a:t>
            </a:r>
          </a:p>
          <a:p>
            <a:pPr lvl="1">
              <a:spcAft>
                <a:spcPts val="0"/>
              </a:spcAft>
            </a:pPr>
            <a:r>
              <a:rPr lang="en-US" sz="1500" dirty="0"/>
              <a:t>Grants, Public – private partnerships </a:t>
            </a:r>
          </a:p>
          <a:p>
            <a:pPr lvl="1">
              <a:spcAft>
                <a:spcPts val="0"/>
              </a:spcAft>
            </a:pPr>
            <a:r>
              <a:rPr lang="en-US" sz="1500" dirty="0"/>
              <a:t>ATSDR $150,000 community health projects related to contamination at brownfield / land reuse sites</a:t>
            </a:r>
          </a:p>
          <a:p>
            <a:pPr>
              <a:spcAft>
                <a:spcPts val="0"/>
              </a:spcAft>
            </a:pPr>
            <a:r>
              <a:rPr lang="en-US" sz="1500" dirty="0"/>
              <a:t> Results</a:t>
            </a:r>
          </a:p>
          <a:p>
            <a:pPr lvl="1">
              <a:spcAft>
                <a:spcPts val="0"/>
              </a:spcAft>
            </a:pPr>
            <a:r>
              <a:rPr lang="en-US" sz="1500" dirty="0"/>
              <a:t>Potential fresh foods in desert area school-based gardens at </a:t>
            </a:r>
            <a:br>
              <a:rPr lang="en-US" sz="1500" dirty="0"/>
            </a:br>
            <a:r>
              <a:rPr lang="en-US" sz="1500" dirty="0"/>
              <a:t>7 schools </a:t>
            </a:r>
          </a:p>
          <a:p>
            <a:pPr lvl="1">
              <a:spcAft>
                <a:spcPts val="0"/>
              </a:spcAft>
            </a:pPr>
            <a:r>
              <a:rPr lang="en-US" sz="1500" dirty="0"/>
              <a:t>Increased access to affordable healthcare through St. Vincent’s mobile health outreach </a:t>
            </a:r>
          </a:p>
          <a:p>
            <a:pPr lvl="1">
              <a:spcAft>
                <a:spcPts val="0"/>
              </a:spcAft>
            </a:pPr>
            <a:r>
              <a:rPr lang="en-US" sz="1500" dirty="0"/>
              <a:t>Decrease in health disparities – increase in wellness</a:t>
            </a:r>
          </a:p>
          <a:p>
            <a:pPr lvl="1">
              <a:spcAft>
                <a:spcPts val="0"/>
              </a:spcAft>
            </a:pPr>
            <a:r>
              <a:rPr lang="en-US" sz="1500" dirty="0"/>
              <a:t>Community market </a:t>
            </a:r>
          </a:p>
        </p:txBody>
      </p:sp>
      <p:pic>
        <p:nvPicPr>
          <p:cNvPr id="37" name="Picture 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2104" y="1365430"/>
            <a:ext cx="2704127" cy="1521070"/>
          </a:xfrm>
          <a:prstGeom prst="rect">
            <a:avLst/>
          </a:prstGeom>
          <a:ln w="25400">
            <a:solidFill>
              <a:schemeClr val="bg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2104" y="2984971"/>
            <a:ext cx="2704127" cy="1666201"/>
          </a:xfrm>
          <a:prstGeom prst="rect">
            <a:avLst/>
          </a:prstGeom>
        </p:spPr>
      </p:pic>
      <p:sp>
        <p:nvSpPr>
          <p:cNvPr id="36" name="TextBox 35"/>
          <p:cNvSpPr txBox="1"/>
          <p:nvPr/>
        </p:nvSpPr>
        <p:spPr>
          <a:xfrm>
            <a:off x="7032104" y="4815480"/>
            <a:ext cx="3096344" cy="1667123"/>
          </a:xfrm>
          <a:prstGeom prst="rect">
            <a:avLst/>
          </a:prstGeom>
          <a:noFill/>
        </p:spPr>
        <p:txBody>
          <a:bodyPr wrap="square" lIns="34290" rIns="34290" rtlCol="0">
            <a:spAutoFit/>
          </a:bodyPr>
          <a:lstStyle/>
          <a:p>
            <a:pPr>
              <a:spcAft>
                <a:spcPts val="150"/>
              </a:spcAft>
            </a:pPr>
            <a:r>
              <a:rPr lang="en-US" sz="1400" i="1" dirty="0">
                <a:latin typeface="Arial" pitchFamily="34" charset="0"/>
                <a:cs typeface="Arial" pitchFamily="34" charset="0"/>
              </a:rPr>
              <a:t>Community Partners </a:t>
            </a:r>
          </a:p>
          <a:p>
            <a:pPr>
              <a:spcAft>
                <a:spcPts val="150"/>
              </a:spcAft>
            </a:pPr>
            <a:r>
              <a:rPr lang="en-US" sz="1000" i="1" dirty="0">
                <a:latin typeface="Arial" pitchFamily="34" charset="0"/>
                <a:cs typeface="Arial" pitchFamily="34" charset="0"/>
              </a:rPr>
              <a:t>St. Vincent's Mobile Health Outreach Ministry</a:t>
            </a:r>
          </a:p>
          <a:p>
            <a:pPr>
              <a:spcAft>
                <a:spcPts val="150"/>
              </a:spcAft>
            </a:pPr>
            <a:r>
              <a:rPr lang="en-US" sz="1000" b="1" dirty="0">
                <a:latin typeface="Arial" pitchFamily="34" charset="0"/>
                <a:cs typeface="Arial" pitchFamily="34" charset="0"/>
              </a:rPr>
              <a:t>Tina Anderson </a:t>
            </a:r>
            <a:r>
              <a:rPr lang="en-US" sz="1000" dirty="0">
                <a:latin typeface="Arial" pitchFamily="34" charset="0"/>
                <a:cs typeface="Arial" pitchFamily="34" charset="0"/>
              </a:rPr>
              <a:t>–</a:t>
            </a:r>
            <a:r>
              <a:rPr lang="en-US" sz="1000" b="1" dirty="0">
                <a:latin typeface="Arial" pitchFamily="34" charset="0"/>
                <a:cs typeface="Arial" pitchFamily="34" charset="0"/>
              </a:rPr>
              <a:t> </a:t>
            </a:r>
            <a:r>
              <a:rPr lang="en-US" sz="1000" i="1" dirty="0">
                <a:latin typeface="Arial" pitchFamily="34" charset="0"/>
                <a:cs typeface="Arial" pitchFamily="34" charset="0"/>
              </a:rPr>
              <a:t>East Side Environmental Council</a:t>
            </a:r>
          </a:p>
          <a:p>
            <a:pPr>
              <a:spcAft>
                <a:spcPts val="150"/>
              </a:spcAft>
            </a:pPr>
            <a:r>
              <a:rPr lang="en-US" sz="1000" b="1" dirty="0">
                <a:latin typeface="Arial" pitchFamily="34" charset="0"/>
                <a:cs typeface="Arial" pitchFamily="34" charset="0"/>
              </a:rPr>
              <a:t>Wynetta Wright / Ken Pinnix </a:t>
            </a:r>
            <a:r>
              <a:rPr lang="en-US" sz="1000" i="1" dirty="0">
                <a:latin typeface="Arial" pitchFamily="34" charset="0"/>
                <a:cs typeface="Arial" pitchFamily="34" charset="0"/>
              </a:rPr>
              <a:t>– East Side Environmental Council</a:t>
            </a:r>
          </a:p>
          <a:p>
            <a:pPr>
              <a:spcAft>
                <a:spcPts val="150"/>
              </a:spcAft>
            </a:pPr>
            <a:r>
              <a:rPr lang="en-US" sz="1000" b="1" dirty="0">
                <a:latin typeface="Arial" pitchFamily="34" charset="0"/>
                <a:cs typeface="Arial" pitchFamily="34" charset="0"/>
              </a:rPr>
              <a:t>Teena Anderson </a:t>
            </a:r>
            <a:r>
              <a:rPr lang="en-US" sz="1000" i="1" dirty="0">
                <a:latin typeface="Arial" pitchFamily="34" charset="0"/>
                <a:cs typeface="Arial" pitchFamily="34" charset="0"/>
              </a:rPr>
              <a:t>– School Farms &amp; Urban Ag Initiative</a:t>
            </a:r>
          </a:p>
          <a:p>
            <a:pPr>
              <a:spcAft>
                <a:spcPts val="150"/>
              </a:spcAft>
            </a:pPr>
            <a:r>
              <a:rPr lang="en-US" sz="1000" b="1" dirty="0">
                <a:latin typeface="Arial" pitchFamily="34" charset="0"/>
                <a:cs typeface="Arial" pitchFamily="34" charset="0"/>
              </a:rPr>
              <a:t>Grazyna Pawlowicz </a:t>
            </a:r>
            <a:r>
              <a:rPr lang="en-US" sz="1000" i="1" dirty="0">
                <a:latin typeface="Arial" pitchFamily="34" charset="0"/>
                <a:cs typeface="Arial" pitchFamily="34" charset="0"/>
              </a:rPr>
              <a:t>– Duval County Health Department   </a:t>
            </a:r>
          </a:p>
        </p:txBody>
      </p:sp>
      <p:pic>
        <p:nvPicPr>
          <p:cNvPr id="3074" name="Picture 2" descr="Image result for Eastside environmental council Logo&quo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75446" y="1208503"/>
            <a:ext cx="2138177" cy="78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53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51881" y="1276600"/>
            <a:ext cx="7749915" cy="3700705"/>
          </a:xfrm>
        </p:spPr>
        <p:txBody>
          <a:bodyPr>
            <a:normAutofit/>
          </a:bodyPr>
          <a:lstStyle/>
          <a:p>
            <a:r>
              <a:rPr lang="en-US" dirty="0"/>
              <a:t>Open Space, Green Space, Recreation &amp; Multipurpose Projects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384" y="2181020"/>
            <a:ext cx="2777568" cy="1850989"/>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135" y="1954386"/>
            <a:ext cx="1537709" cy="2304256"/>
          </a:xfrm>
          <a:prstGeom prst="rect">
            <a:avLst/>
          </a:prstGeom>
        </p:spPr>
      </p:pic>
      <p:sp>
        <p:nvSpPr>
          <p:cNvPr id="7" name="Title 1"/>
          <p:cNvSpPr txBox="1">
            <a:spLocks/>
          </p:cNvSpPr>
          <p:nvPr/>
        </p:nvSpPr>
        <p:spPr>
          <a:xfrm>
            <a:off x="1970785" y="223728"/>
            <a:ext cx="10086536" cy="8750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1"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Pasco County, FL</a:t>
            </a:r>
            <a:br>
              <a:rPr kumimoji="0" lang="en-US" sz="28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Brownfields Redevelopment Services</a:t>
            </a:r>
          </a:p>
        </p:txBody>
      </p:sp>
    </p:spTree>
    <p:extLst>
      <p:ext uri="{BB962C8B-B14F-4D97-AF65-F5344CB8AC3E}">
        <p14:creationId xmlns:p14="http://schemas.microsoft.com/office/powerpoint/2010/main" val="3366966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noGrp="1"/>
          </p:cNvSpPr>
          <p:nvPr>
            <p:ph type="title"/>
          </p:nvPr>
        </p:nvSpPr>
        <p:spPr>
          <a:xfrm>
            <a:off x="617512" y="74142"/>
            <a:ext cx="10950255" cy="799158"/>
          </a:xfrm>
        </p:spPr>
        <p:txBody>
          <a:bodyPr/>
          <a:lstStyle/>
          <a:p>
            <a:pPr lvl="0"/>
            <a:r>
              <a:rPr lang="en-US" dirty="0"/>
              <a:t>Robert L. Cole Community Lake &amp; Park </a:t>
            </a:r>
            <a:br>
              <a:rPr lang="en-US" dirty="0"/>
            </a:br>
            <a:r>
              <a:rPr lang="en-US" sz="2000" dirty="0"/>
              <a:t>Brownfields</a:t>
            </a:r>
            <a:r>
              <a:rPr lang="en-US" sz="1800" dirty="0"/>
              <a:t> to Open Space Green Space (2009) </a:t>
            </a:r>
          </a:p>
        </p:txBody>
      </p:sp>
      <p:sp>
        <p:nvSpPr>
          <p:cNvPr id="15" name="Content Placeholder 14">
            <a:extLst>
              <a:ext uri="{FF2B5EF4-FFF2-40B4-BE49-F238E27FC236}">
                <a16:creationId xmlns:a16="http://schemas.microsoft.com/office/drawing/2014/main" id="{F4660606-9006-8E4D-B03C-563AA790669B}"/>
              </a:ext>
            </a:extLst>
          </p:cNvPr>
          <p:cNvSpPr>
            <a:spLocks noGrp="1"/>
          </p:cNvSpPr>
          <p:nvPr>
            <p:ph idx="1"/>
          </p:nvPr>
        </p:nvSpPr>
        <p:spPr/>
        <p:txBody>
          <a:bodyPr/>
          <a:lstStyle/>
          <a:p>
            <a:pPr lvl="0">
              <a:spcAft>
                <a:spcPts val="300"/>
              </a:spcAft>
            </a:pPr>
            <a:r>
              <a:rPr lang="en-US" dirty="0"/>
              <a:t>Challenges </a:t>
            </a:r>
          </a:p>
          <a:p>
            <a:pPr lvl="1">
              <a:spcAft>
                <a:spcPts val="300"/>
              </a:spcAft>
            </a:pPr>
            <a:r>
              <a:rPr lang="en-US" dirty="0"/>
              <a:t>Former landfill site </a:t>
            </a:r>
          </a:p>
          <a:p>
            <a:pPr lvl="1">
              <a:spcAft>
                <a:spcPts val="300"/>
              </a:spcAft>
            </a:pPr>
            <a:r>
              <a:rPr lang="en-US" dirty="0"/>
              <a:t>Need for community open / green-space </a:t>
            </a:r>
          </a:p>
          <a:p>
            <a:pPr lvl="0">
              <a:spcAft>
                <a:spcPts val="300"/>
              </a:spcAft>
            </a:pPr>
            <a:r>
              <a:rPr lang="en-US" dirty="0"/>
              <a:t>Tools </a:t>
            </a:r>
          </a:p>
          <a:p>
            <a:pPr lvl="1">
              <a:spcAft>
                <a:spcPts val="100"/>
              </a:spcAft>
            </a:pPr>
            <a:r>
              <a:rPr lang="en-US" dirty="0"/>
              <a:t>Community support</a:t>
            </a:r>
          </a:p>
          <a:p>
            <a:pPr lvl="2">
              <a:spcAft>
                <a:spcPts val="100"/>
              </a:spcAft>
            </a:pPr>
            <a:r>
              <a:rPr lang="en-US" dirty="0"/>
              <a:t>Project named after community legend, Robert L. Cole </a:t>
            </a:r>
          </a:p>
          <a:p>
            <a:pPr lvl="1">
              <a:spcAft>
                <a:spcPts val="100"/>
              </a:spcAft>
            </a:pPr>
            <a:r>
              <a:rPr lang="en-US" dirty="0"/>
              <a:t>$1.1 tax increment funding </a:t>
            </a:r>
            <a:br>
              <a:rPr lang="en-US" dirty="0"/>
            </a:br>
            <a:r>
              <a:rPr lang="en-US" dirty="0"/>
              <a:t>(East Tampa Community Redevelopment Agency)</a:t>
            </a:r>
          </a:p>
          <a:p>
            <a:pPr lvl="1">
              <a:spcAft>
                <a:spcPts val="300"/>
              </a:spcAft>
            </a:pPr>
            <a:r>
              <a:rPr lang="en-US" dirty="0"/>
              <a:t>Designs provided by University of South Florida </a:t>
            </a:r>
            <a:br>
              <a:rPr lang="en-US" dirty="0"/>
            </a:br>
            <a:r>
              <a:rPr lang="en-US" dirty="0"/>
              <a:t>School of Architecture</a:t>
            </a:r>
          </a:p>
          <a:p>
            <a:pPr lvl="0">
              <a:spcAft>
                <a:spcPts val="300"/>
              </a:spcAft>
            </a:pPr>
            <a:r>
              <a:rPr lang="en-US" dirty="0"/>
              <a:t>Results </a:t>
            </a:r>
          </a:p>
          <a:p>
            <a:pPr lvl="1">
              <a:spcAft>
                <a:spcPts val="100"/>
              </a:spcAft>
            </a:pPr>
            <a:r>
              <a:rPr lang="en-US" dirty="0"/>
              <a:t>Multi-use community park / lake</a:t>
            </a:r>
          </a:p>
          <a:p>
            <a:pPr lvl="1">
              <a:spcAft>
                <a:spcPts val="100"/>
              </a:spcAft>
            </a:pPr>
            <a:r>
              <a:rPr lang="en-US" dirty="0"/>
              <a:t>Opportunity for open / green space in underserved community </a:t>
            </a:r>
          </a:p>
          <a:p>
            <a:pPr lvl="1">
              <a:spcAft>
                <a:spcPts val="100"/>
              </a:spcAft>
            </a:pPr>
            <a:r>
              <a:rPr lang="en-US" dirty="0"/>
              <a:t>Recreational opportunities</a:t>
            </a:r>
          </a:p>
          <a:p>
            <a:pPr lvl="2">
              <a:spcAft>
                <a:spcPts val="100"/>
              </a:spcAft>
            </a:pPr>
            <a:r>
              <a:rPr lang="en-US" dirty="0"/>
              <a:t>Boardwalk, walking trail, exercise stations </a:t>
            </a:r>
          </a:p>
          <a:p>
            <a:pPr lvl="1">
              <a:spcAft>
                <a:spcPts val="100"/>
              </a:spcAft>
            </a:pPr>
            <a:r>
              <a:rPr lang="en-US" dirty="0"/>
              <a:t>Observation tower, pier </a:t>
            </a:r>
          </a:p>
          <a:p>
            <a:pPr lvl="1">
              <a:spcAft>
                <a:spcPts val="100"/>
              </a:spcAft>
            </a:pPr>
            <a:r>
              <a:rPr lang="en-US" dirty="0"/>
              <a:t>University of South Florida and local elementary schools partner on water quality research project</a:t>
            </a:r>
          </a:p>
          <a:p>
            <a:pPr lvl="1">
              <a:spcAft>
                <a:spcPts val="100"/>
              </a:spcAft>
            </a:pPr>
            <a:r>
              <a:rPr lang="en-US" dirty="0"/>
              <a:t>Public art/culture – historic African-American quotes engraved in walking trail</a:t>
            </a:r>
          </a:p>
          <a:p>
            <a:pPr>
              <a:spcAft>
                <a:spcPts val="300"/>
              </a:spcAft>
            </a:pPr>
            <a:endParaRPr lang="en-US" dirty="0"/>
          </a:p>
        </p:txBody>
      </p:sp>
      <p:grpSp>
        <p:nvGrpSpPr>
          <p:cNvPr id="18" name="Group 17">
            <a:extLst>
              <a:ext uri="{FF2B5EF4-FFF2-40B4-BE49-F238E27FC236}">
                <a16:creationId xmlns:a16="http://schemas.microsoft.com/office/drawing/2014/main" id="{482CDDDA-BA34-464E-868C-75EB61E31DD4}"/>
              </a:ext>
            </a:extLst>
          </p:cNvPr>
          <p:cNvGrpSpPr/>
          <p:nvPr/>
        </p:nvGrpSpPr>
        <p:grpSpPr>
          <a:xfrm>
            <a:off x="6960096" y="1268760"/>
            <a:ext cx="4758282" cy="4032448"/>
            <a:chOff x="6600056" y="1268760"/>
            <a:chExt cx="5118322" cy="4548078"/>
          </a:xfrm>
        </p:grpSpPr>
        <p:pic>
          <p:nvPicPr>
            <p:cNvPr id="5" name="Picture 2" descr="C:\Users\CMC\AppData\Local\Microsoft\Windows\Temporary Internet Files\Content.Outlook\C6C3RVG9\ColeLake1 (2).jpg"/>
            <p:cNvPicPr>
              <a:picLocks noChangeAspect="1"/>
            </p:cNvPicPr>
            <p:nvPr/>
          </p:nvPicPr>
          <p:blipFill>
            <a:blip r:embed="rId2"/>
            <a:srcRect/>
            <a:stretch>
              <a:fillRect/>
            </a:stretch>
          </p:blipFill>
          <p:spPr>
            <a:xfrm>
              <a:off x="8832304" y="1284864"/>
              <a:ext cx="2886074" cy="2447921"/>
            </a:xfrm>
            <a:prstGeom prst="rect">
              <a:avLst/>
            </a:prstGeom>
            <a:noFill/>
            <a:ln w="25402" cap="flat">
              <a:solidFill>
                <a:srgbClr val="FFFFFF"/>
              </a:solidFill>
              <a:prstDash val="solid"/>
              <a:miter/>
            </a:ln>
          </p:spPr>
        </p:pic>
        <p:sp>
          <p:nvSpPr>
            <p:cNvPr id="6" name="Text Box 20"/>
            <p:cNvSpPr txBox="1"/>
            <p:nvPr/>
          </p:nvSpPr>
          <p:spPr>
            <a:xfrm>
              <a:off x="8832304" y="3368917"/>
              <a:ext cx="2886074" cy="367021"/>
            </a:xfrm>
            <a:prstGeom prst="rect">
              <a:avLst/>
            </a:prstGeom>
            <a:solidFill>
              <a:srgbClr val="000000">
                <a:alpha val="80000"/>
              </a:srgbClr>
            </a:solid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85000"/>
                </a:lnSpc>
                <a:spcBef>
                  <a:spcPts val="0"/>
                </a:spcBef>
                <a:spcAft>
                  <a:spcPts val="0"/>
                </a:spcAft>
                <a:buClrTx/>
                <a:buSzTx/>
                <a:buFontTx/>
                <a:buNone/>
                <a:tabLst/>
                <a:defRPr sz="1800" b="0" i="0" u="none" strike="noStrike" kern="0" cap="none" spc="0" baseline="0">
                  <a:solidFill>
                    <a:srgbClr val="000000"/>
                  </a:solidFill>
                  <a:uFillTx/>
                </a:defRPr>
              </a:pPr>
              <a:r>
                <a:rPr kumimoji="0" lang="en-US" sz="1050" b="1" i="0" u="none" strike="noStrike" kern="1200" cap="none" spc="0" normalizeH="0" baseline="0" noProof="0" dirty="0">
                  <a:ln>
                    <a:noFill/>
                  </a:ln>
                  <a:solidFill>
                    <a:srgbClr val="FFFFFF"/>
                  </a:solidFill>
                  <a:effectLst/>
                  <a:uLnTx/>
                  <a:uFillTx/>
                  <a:latin typeface="Arial Narrow" pitchFamily="34"/>
                  <a:ea typeface="+mn-ea"/>
                  <a:cs typeface="+mn-cs"/>
                </a:rPr>
                <a:t>Open Space / Green Space Address Health Issues through Opportunities for Physical Activity</a:t>
              </a:r>
            </a:p>
          </p:txBody>
        </p:sp>
        <p:pic>
          <p:nvPicPr>
            <p:cNvPr id="7" name="Picture 4" descr="C:\Users\CMC\AppData\Local\Microsoft\Windows\Temporary Internet Files\Content.Outlook\C6C3RVG9\Stormwater property2.jpg"/>
            <p:cNvPicPr>
              <a:picLocks noChangeAspect="1"/>
            </p:cNvPicPr>
            <p:nvPr/>
          </p:nvPicPr>
          <p:blipFill>
            <a:blip r:embed="rId3"/>
            <a:srcRect/>
            <a:stretch>
              <a:fillRect/>
            </a:stretch>
          </p:blipFill>
          <p:spPr>
            <a:xfrm>
              <a:off x="6600056" y="1268760"/>
              <a:ext cx="2136249" cy="2464026"/>
            </a:xfrm>
            <a:prstGeom prst="rect">
              <a:avLst/>
            </a:prstGeom>
            <a:noFill/>
            <a:ln w="25402" cap="flat">
              <a:solidFill>
                <a:srgbClr val="FFFFFF"/>
              </a:solidFill>
              <a:prstDash val="solid"/>
              <a:miter/>
            </a:ln>
          </p:spPr>
        </p:pic>
        <p:pic>
          <p:nvPicPr>
            <p:cNvPr id="8" name="Picture 2" descr="K:\EAST TAMPA SHARE FLDR\East Tampa Photos\Cole Community Lake\MLK 8-5-09 Photos\IMG_0188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832304" y="3862073"/>
              <a:ext cx="2886074" cy="1954765"/>
            </a:xfrm>
            <a:prstGeom prst="rect">
              <a:avLst/>
            </a:prstGeom>
            <a:noFill/>
            <a:ln w="25402" cap="flat">
              <a:solidFill>
                <a:srgbClr val="FFFFFF"/>
              </a:solidFill>
              <a:prstDash val="solid"/>
              <a:miter/>
            </a:ln>
          </p:spPr>
        </p:pic>
        <p:pic>
          <p:nvPicPr>
            <p:cNvPr id="9" name="Picture 5" descr="C:\Users\CMC\AppData\Local\Microsoft\Windows\Temporary Internet Files\Content.Outlook\C6C3RVG9\DSCF1239.JPG"/>
            <p:cNvPicPr>
              <a:picLocks noChangeAspect="1"/>
            </p:cNvPicPr>
            <p:nvPr/>
          </p:nvPicPr>
          <p:blipFill>
            <a:blip r:embed="rId5"/>
            <a:srcRect/>
            <a:stretch>
              <a:fillRect/>
            </a:stretch>
          </p:blipFill>
          <p:spPr>
            <a:xfrm>
              <a:off x="6600056" y="3862073"/>
              <a:ext cx="2136249" cy="1954765"/>
            </a:xfrm>
            <a:prstGeom prst="rect">
              <a:avLst/>
            </a:prstGeom>
            <a:noFill/>
            <a:ln w="25402" cap="flat">
              <a:solidFill>
                <a:srgbClr val="FFFFFF"/>
              </a:solidFill>
              <a:prstDash val="solid"/>
              <a:miter/>
            </a:ln>
          </p:spPr>
        </p:pic>
      </p:grpSp>
    </p:spTree>
    <p:extLst>
      <p:ext uri="{BB962C8B-B14F-4D97-AF65-F5344CB8AC3E}">
        <p14:creationId xmlns:p14="http://schemas.microsoft.com/office/powerpoint/2010/main" val="1835851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Grp="1"/>
          </p:cNvSpPr>
          <p:nvPr>
            <p:ph type="title"/>
          </p:nvPr>
        </p:nvSpPr>
        <p:spPr>
          <a:xfrm>
            <a:off x="623392" y="59608"/>
            <a:ext cx="10944375" cy="813691"/>
          </a:xfrm>
        </p:spPr>
        <p:txBody>
          <a:bodyPr/>
          <a:lstStyle/>
          <a:p>
            <a:pPr lvl="0"/>
            <a:r>
              <a:rPr lang="en-US" dirty="0">
                <a:solidFill>
                  <a:srgbClr val="002060"/>
                </a:solidFill>
              </a:rPr>
              <a:t>University</a:t>
            </a:r>
            <a:r>
              <a:rPr lang="en-US" sz="2500" dirty="0">
                <a:solidFill>
                  <a:srgbClr val="002060"/>
                </a:solidFill>
              </a:rPr>
              <a:t> Area CDC Harvest Hope Park - Hillsborough County, FL  </a:t>
            </a:r>
            <a:br>
              <a:rPr lang="en-US" dirty="0">
                <a:solidFill>
                  <a:srgbClr val="002060"/>
                </a:solidFill>
              </a:rPr>
            </a:br>
            <a:r>
              <a:rPr lang="en-US" sz="2000" dirty="0">
                <a:solidFill>
                  <a:srgbClr val="002060"/>
                </a:solidFill>
              </a:rPr>
              <a:t>Holistic</a:t>
            </a:r>
            <a:r>
              <a:rPr lang="en-US" sz="1800" dirty="0">
                <a:solidFill>
                  <a:srgbClr val="002060"/>
                </a:solidFill>
              </a:rPr>
              <a:t> Catalyst Project to Improve Community Health and Environment (2020) </a:t>
            </a:r>
          </a:p>
        </p:txBody>
      </p:sp>
      <p:sp>
        <p:nvSpPr>
          <p:cNvPr id="17" name="Content Placeholder 16">
            <a:extLst>
              <a:ext uri="{FF2B5EF4-FFF2-40B4-BE49-F238E27FC236}">
                <a16:creationId xmlns:a16="http://schemas.microsoft.com/office/drawing/2014/main" id="{E905954B-2BA5-D748-8F1A-3C3A5FD446C6}"/>
              </a:ext>
            </a:extLst>
          </p:cNvPr>
          <p:cNvSpPr>
            <a:spLocks noGrp="1"/>
          </p:cNvSpPr>
          <p:nvPr>
            <p:ph idx="1"/>
          </p:nvPr>
        </p:nvSpPr>
        <p:spPr>
          <a:xfrm>
            <a:off x="1206708" y="1130676"/>
            <a:ext cx="10354995" cy="4793704"/>
          </a:xfrm>
        </p:spPr>
        <p:txBody>
          <a:bodyPr/>
          <a:lstStyle/>
          <a:p>
            <a:pPr lvl="0">
              <a:spcAft>
                <a:spcPts val="300"/>
              </a:spcAft>
            </a:pPr>
            <a:r>
              <a:rPr lang="en-US" dirty="0"/>
              <a:t>Challenges</a:t>
            </a:r>
          </a:p>
          <a:p>
            <a:pPr lvl="1">
              <a:spcAft>
                <a:spcPts val="100"/>
              </a:spcAft>
            </a:pPr>
            <a:r>
              <a:rPr lang="en-US" dirty="0"/>
              <a:t>Underserved community</a:t>
            </a:r>
          </a:p>
          <a:p>
            <a:pPr lvl="1">
              <a:spcAft>
                <a:spcPts val="100"/>
              </a:spcAft>
            </a:pPr>
            <a:r>
              <a:rPr lang="en-US" dirty="0"/>
              <a:t>Obsolete unhealthy housing stock </a:t>
            </a:r>
          </a:p>
          <a:p>
            <a:pPr lvl="1">
              <a:spcAft>
                <a:spcPts val="100"/>
              </a:spcAft>
            </a:pPr>
            <a:r>
              <a:rPr lang="en-US" dirty="0"/>
              <a:t>Multiple brownfields sites </a:t>
            </a:r>
          </a:p>
          <a:p>
            <a:pPr lvl="1">
              <a:spcAft>
                <a:spcPts val="100"/>
              </a:spcAft>
            </a:pPr>
            <a:r>
              <a:rPr lang="en-US" dirty="0"/>
              <a:t>Lack of access to fresh food </a:t>
            </a:r>
          </a:p>
          <a:p>
            <a:pPr lvl="1">
              <a:spcAft>
                <a:spcPts val="100"/>
              </a:spcAft>
            </a:pPr>
            <a:r>
              <a:rPr lang="en-US" dirty="0"/>
              <a:t>Lack of economic opportunities</a:t>
            </a:r>
          </a:p>
          <a:p>
            <a:pPr lvl="1">
              <a:spcAft>
                <a:spcPts val="300"/>
              </a:spcAft>
            </a:pPr>
            <a:r>
              <a:rPr lang="en-US" dirty="0"/>
              <a:t>Need for recreational opportunities   </a:t>
            </a:r>
          </a:p>
          <a:p>
            <a:pPr lvl="0">
              <a:spcAft>
                <a:spcPts val="300"/>
              </a:spcAft>
            </a:pPr>
            <a:r>
              <a:rPr lang="en-US" dirty="0"/>
              <a:t>Tools</a:t>
            </a:r>
          </a:p>
          <a:p>
            <a:pPr lvl="1">
              <a:spcAft>
                <a:spcPts val="100"/>
              </a:spcAft>
            </a:pPr>
            <a:r>
              <a:rPr lang="en-US" dirty="0"/>
              <a:t>$300,000 EPA Community Wide Assessment Grant </a:t>
            </a:r>
          </a:p>
          <a:p>
            <a:pPr lvl="1">
              <a:spcAft>
                <a:spcPts val="100"/>
              </a:spcAft>
            </a:pPr>
            <a:r>
              <a:rPr lang="en-US" dirty="0"/>
              <a:t>$200,000 EPA Brownfields Planning Grant </a:t>
            </a:r>
          </a:p>
          <a:p>
            <a:pPr lvl="1">
              <a:spcAft>
                <a:spcPts val="100"/>
              </a:spcAft>
            </a:pPr>
            <a:r>
              <a:rPr lang="en-US" dirty="0"/>
              <a:t>UACDC – Amazing work &gt;&gt;&gt;&gt;&gt;&gt;&gt; </a:t>
            </a:r>
          </a:p>
          <a:p>
            <a:pPr lvl="1">
              <a:spcAft>
                <a:spcPts val="300"/>
              </a:spcAft>
            </a:pPr>
            <a:r>
              <a:rPr lang="en-US" dirty="0"/>
              <a:t>Strong community partnerships </a:t>
            </a:r>
          </a:p>
          <a:p>
            <a:pPr lvl="0">
              <a:spcAft>
                <a:spcPts val="300"/>
              </a:spcAft>
            </a:pPr>
            <a:r>
              <a:rPr lang="en-US" dirty="0"/>
              <a:t>Results</a:t>
            </a:r>
          </a:p>
          <a:p>
            <a:pPr lvl="1">
              <a:spcAft>
                <a:spcPts val="100"/>
              </a:spcAft>
            </a:pPr>
            <a:r>
              <a:rPr lang="en-US" dirty="0"/>
              <a:t>Community garden and fresh food kitchen  </a:t>
            </a:r>
          </a:p>
          <a:p>
            <a:pPr lvl="1">
              <a:spcAft>
                <a:spcPts val="100"/>
              </a:spcAft>
            </a:pPr>
            <a:r>
              <a:rPr lang="en-US" dirty="0"/>
              <a:t>Proposed – healthy and attainable housing </a:t>
            </a:r>
          </a:p>
          <a:p>
            <a:pPr lvl="1">
              <a:spcAft>
                <a:spcPts val="100"/>
              </a:spcAft>
            </a:pPr>
            <a:r>
              <a:rPr lang="en-US" dirty="0"/>
              <a:t>Increased access to health care = </a:t>
            </a:r>
            <a:br>
              <a:rPr lang="en-US" dirty="0"/>
            </a:br>
            <a:r>
              <a:rPr lang="en-US" dirty="0"/>
              <a:t>increased access to economic activities </a:t>
            </a:r>
            <a:br>
              <a:rPr lang="en-US" dirty="0"/>
            </a:br>
            <a:r>
              <a:rPr lang="en-US" dirty="0"/>
              <a:t>attainable and 125 new jobs</a:t>
            </a:r>
          </a:p>
          <a:p>
            <a:pPr lvl="1">
              <a:spcAft>
                <a:spcPts val="100"/>
              </a:spcAft>
            </a:pPr>
            <a:r>
              <a:rPr lang="en-US" dirty="0"/>
              <a:t>Catalyst for infill redevelopment</a:t>
            </a:r>
          </a:p>
          <a:p>
            <a:pPr>
              <a:spcAft>
                <a:spcPts val="300"/>
              </a:spcAft>
            </a:pPr>
            <a:endParaRPr lang="en-US" dirty="0"/>
          </a:p>
        </p:txBody>
      </p:sp>
      <p:sp>
        <p:nvSpPr>
          <p:cNvPr id="5" name="Rectangle 7"/>
          <p:cNvSpPr/>
          <p:nvPr/>
        </p:nvSpPr>
        <p:spPr>
          <a:xfrm>
            <a:off x="7835895" y="1758948"/>
            <a:ext cx="1449388" cy="4492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600"/>
              </a:spcBef>
              <a:spcAft>
                <a:spcPts val="0"/>
              </a:spcAft>
              <a:buNone/>
              <a:tabLst/>
              <a:defRPr sz="1800" b="0" i="0" u="none" strike="noStrike" kern="0" cap="none" spc="0" baseline="0">
                <a:solidFill>
                  <a:srgbClr val="000000"/>
                </a:solidFill>
                <a:uFillTx/>
              </a:defRPr>
            </a:pPr>
            <a:endParaRPr lang="en-US" sz="2600" b="0" i="0" u="none" strike="noStrike" kern="1200" cap="none" spc="0" baseline="0" dirty="0">
              <a:solidFill>
                <a:srgbClr val="000000"/>
              </a:solidFill>
              <a:uFillTx/>
              <a:latin typeface="Tahoma" pitchFamily="34"/>
            </a:endParaRPr>
          </a:p>
        </p:txBody>
      </p:sp>
      <p:sp>
        <p:nvSpPr>
          <p:cNvPr id="6" name="Rectangle 7"/>
          <p:cNvSpPr/>
          <p:nvPr/>
        </p:nvSpPr>
        <p:spPr>
          <a:xfrm>
            <a:off x="5938938" y="4347059"/>
            <a:ext cx="4653308" cy="2134328"/>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1" u="none" strike="noStrike" kern="1200" cap="none" spc="0" baseline="0" dirty="0">
                <a:solidFill>
                  <a:srgbClr val="000000"/>
                </a:solidFill>
                <a:uFillTx/>
                <a:latin typeface="Arial" pitchFamily="34"/>
                <a:cs typeface="Arial" pitchFamily="34"/>
              </a:rPr>
              <a:t>Key Partners</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University of South Florida</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Florida Brownfields Association</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University Area Community Development Corporation</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Mort Elementary School</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Environmental Protection Commission of Hillsborough County</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Florida Department of Health-Hillsborough County</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Hillsborough County Economic Development</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Hillsborough County City-County Planning Commission</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Vistra</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BGW Associates</a:t>
            </a:r>
          </a:p>
        </p:txBody>
      </p:sp>
      <p:pic>
        <p:nvPicPr>
          <p:cNvPr id="8" name="Picture 2" descr="Image result for UACDC Logo&quot;"/>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919039" y="1398972"/>
            <a:ext cx="1154878" cy="381021"/>
          </a:xfrm>
          <a:prstGeom prst="rect">
            <a:avLst/>
          </a:prstGeom>
          <a:noFill/>
          <a:ln cap="flat">
            <a:noFill/>
          </a:ln>
        </p:spPr>
      </p:pic>
      <p:pic>
        <p:nvPicPr>
          <p:cNvPr id="9"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9056" y="1924886"/>
            <a:ext cx="929882" cy="881546"/>
          </a:xfrm>
          <a:prstGeom prst="rect">
            <a:avLst/>
          </a:prstGeom>
          <a:noFill/>
          <a:ln cap="flat">
            <a:noFill/>
          </a:ln>
        </p:spPr>
      </p:pic>
      <p:pic>
        <p:nvPicPr>
          <p:cNvPr id="18" name="Content Placeholder 8">
            <a:extLst>
              <a:ext uri="{FF2B5EF4-FFF2-40B4-BE49-F238E27FC236}">
                <a16:creationId xmlns:a16="http://schemas.microsoft.com/office/drawing/2014/main" id="{9870943E-5166-5943-8E1D-E87A255D7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4112" y="1201941"/>
            <a:ext cx="4563110" cy="3019147"/>
          </a:xfrm>
          <a:prstGeom prst="rect">
            <a:avLst/>
          </a:prstGeom>
        </p:spPr>
      </p:pic>
      <p:pic>
        <p:nvPicPr>
          <p:cNvPr id="19" name="Picture 9">
            <a:extLst>
              <a:ext uri="{FF2B5EF4-FFF2-40B4-BE49-F238E27FC236}">
                <a16:creationId xmlns:a16="http://schemas.microsoft.com/office/drawing/2014/main" id="{6A78A30D-62C7-3946-8C5C-BBDFACEC41F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4500011">
            <a:off x="6126393" y="2070515"/>
            <a:ext cx="1885212" cy="1447330"/>
          </a:xfrm>
          <a:prstGeom prst="rect">
            <a:avLst/>
          </a:prstGeom>
          <a:noFill/>
          <a:ln w="25402" cap="flat">
            <a:solidFill>
              <a:srgbClr val="FFFFFF"/>
            </a:solidFill>
            <a:prstDash val="solid"/>
            <a:miter/>
          </a:ln>
        </p:spPr>
      </p:pic>
    </p:spTree>
    <p:extLst>
      <p:ext uri="{BB962C8B-B14F-4D97-AF65-F5344CB8AC3E}">
        <p14:creationId xmlns:p14="http://schemas.microsoft.com/office/powerpoint/2010/main" val="38112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094509"/>
            <a:ext cx="12191996" cy="4710755"/>
          </a:xfrm>
          <a:prstGeom prst="rect">
            <a:avLst/>
          </a:prstGeom>
          <a:noFill/>
          <a:ln cap="flat">
            <a:noFill/>
          </a:ln>
        </p:spPr>
      </p:pic>
      <p:sp>
        <p:nvSpPr>
          <p:cNvPr id="3" name="Rectangle 4"/>
          <p:cNvSpPr txBox="1">
            <a:spLocks noGrp="1"/>
          </p:cNvSpPr>
          <p:nvPr>
            <p:ph type="title"/>
          </p:nvPr>
        </p:nvSpPr>
        <p:spPr/>
        <p:txBody>
          <a:bodyPr/>
          <a:lstStyle/>
          <a:p>
            <a:pPr lvl="0"/>
            <a:r>
              <a:rPr lang="en-US" dirty="0"/>
              <a:t>Northwest Fire Station #51- Clearwater, FL</a:t>
            </a:r>
            <a:br>
              <a:rPr lang="en-US" sz="1800" dirty="0"/>
            </a:br>
            <a:r>
              <a:rPr lang="en-US" sz="2000" dirty="0"/>
              <a:t>Brownfields Transformation (Junkyard to Public Safety - Fire Station) – 2004 </a:t>
            </a:r>
          </a:p>
        </p:txBody>
      </p:sp>
      <p:pic>
        <p:nvPicPr>
          <p:cNvPr id="4" name="Picture 2" descr="Firestation"/>
          <p:cNvPicPr>
            <a:picLocks noChangeAspect="1"/>
          </p:cNvPicPr>
          <p:nvPr/>
        </p:nvPicPr>
        <p:blipFill>
          <a:blip r:embed="rId3"/>
          <a:srcRect/>
          <a:stretch>
            <a:fillRect/>
          </a:stretch>
        </p:blipFill>
        <p:spPr>
          <a:xfrm>
            <a:off x="2523817" y="1301986"/>
            <a:ext cx="2238880" cy="1453603"/>
          </a:xfrm>
          <a:prstGeom prst="rect">
            <a:avLst/>
          </a:prstGeom>
          <a:noFill/>
          <a:ln w="25402" cap="flat">
            <a:solidFill>
              <a:srgbClr val="FFFFFF"/>
            </a:solidFill>
            <a:prstDash val="solid"/>
            <a:miter/>
          </a:ln>
          <a:effectLst>
            <a:outerShdw dir="16200000" algn="tl">
              <a:srgbClr val="FFFFFF"/>
            </a:outerShdw>
          </a:effectLst>
        </p:spPr>
      </p:pic>
      <p:pic>
        <p:nvPicPr>
          <p:cNvPr id="5" name="Picture 2" descr="Firestation"/>
          <p:cNvPicPr>
            <a:picLocks noChangeAspect="1"/>
          </p:cNvPicPr>
          <p:nvPr/>
        </p:nvPicPr>
        <p:blipFill>
          <a:blip r:embed="rId4"/>
          <a:srcRect/>
          <a:stretch>
            <a:fillRect/>
          </a:stretch>
        </p:blipFill>
        <p:spPr>
          <a:xfrm>
            <a:off x="5096070" y="1301986"/>
            <a:ext cx="2114659" cy="1435434"/>
          </a:xfrm>
          <a:prstGeom prst="rect">
            <a:avLst/>
          </a:prstGeom>
          <a:noFill/>
          <a:ln w="25402" cap="flat">
            <a:solidFill>
              <a:srgbClr val="FFFFFF"/>
            </a:solidFill>
            <a:prstDash val="solid"/>
            <a:miter/>
          </a:ln>
          <a:effectLst>
            <a:outerShdw dir="16200000" algn="tl">
              <a:srgbClr val="FFFFFF"/>
            </a:outerShdw>
          </a:effectLst>
        </p:spPr>
      </p:pic>
      <p:pic>
        <p:nvPicPr>
          <p:cNvPr id="6" name="Picture 2" descr="Firestation"/>
          <p:cNvPicPr>
            <a:picLocks noChangeAspect="1"/>
          </p:cNvPicPr>
          <p:nvPr/>
        </p:nvPicPr>
        <p:blipFill>
          <a:blip r:embed="rId5"/>
          <a:srcRect/>
          <a:stretch>
            <a:fillRect/>
          </a:stretch>
        </p:blipFill>
        <p:spPr>
          <a:xfrm>
            <a:off x="7551947" y="1301977"/>
            <a:ext cx="2044964" cy="1435434"/>
          </a:xfrm>
          <a:prstGeom prst="rect">
            <a:avLst/>
          </a:prstGeom>
          <a:noFill/>
          <a:ln w="25402" cap="flat">
            <a:solidFill>
              <a:srgbClr val="FFFFFF"/>
            </a:solidFill>
            <a:prstDash val="solid"/>
            <a:miter/>
          </a:ln>
          <a:effectLst>
            <a:outerShdw dir="16200000" algn="tl">
              <a:srgbClr val="FFFFFF"/>
            </a:outerShdw>
          </a:effectLst>
        </p:spPr>
      </p:pic>
      <p:pic>
        <p:nvPicPr>
          <p:cNvPr id="7" name="Picture 2" descr="Firestation"/>
          <p:cNvPicPr>
            <a:picLocks noChangeAspect="1"/>
          </p:cNvPicPr>
          <p:nvPr/>
        </p:nvPicPr>
        <p:blipFill>
          <a:blip r:embed="rId6"/>
          <a:srcRect/>
          <a:stretch>
            <a:fillRect/>
          </a:stretch>
        </p:blipFill>
        <p:spPr>
          <a:xfrm>
            <a:off x="9897977" y="1297743"/>
            <a:ext cx="1962329" cy="1445456"/>
          </a:xfrm>
          <a:prstGeom prst="rect">
            <a:avLst/>
          </a:prstGeom>
          <a:noFill/>
          <a:ln w="25402" cap="flat">
            <a:solidFill>
              <a:srgbClr val="FFFFFF"/>
            </a:solidFill>
            <a:prstDash val="solid"/>
            <a:miter/>
          </a:ln>
          <a:effectLst>
            <a:outerShdw dir="16200000" algn="tl">
              <a:srgbClr val="FFFFFF"/>
            </a:outerShdw>
          </a:effectLst>
        </p:spPr>
      </p:pic>
      <p:sp>
        <p:nvSpPr>
          <p:cNvPr id="8" name="TextBox 7"/>
          <p:cNvSpPr txBox="1"/>
          <p:nvPr/>
        </p:nvSpPr>
        <p:spPr>
          <a:xfrm>
            <a:off x="2523817" y="2447812"/>
            <a:ext cx="2238880"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Former Junkyard</a:t>
            </a:r>
          </a:p>
        </p:txBody>
      </p:sp>
      <p:sp>
        <p:nvSpPr>
          <p:cNvPr id="9" name="TextBox 14"/>
          <p:cNvSpPr txBox="1"/>
          <p:nvPr/>
        </p:nvSpPr>
        <p:spPr>
          <a:xfrm>
            <a:off x="5096070" y="2447812"/>
            <a:ext cx="2114659"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Contaminated Site</a:t>
            </a:r>
          </a:p>
        </p:txBody>
      </p:sp>
      <p:sp>
        <p:nvSpPr>
          <p:cNvPr id="10" name="TextBox 15"/>
          <p:cNvSpPr txBox="1"/>
          <p:nvPr/>
        </p:nvSpPr>
        <p:spPr>
          <a:xfrm>
            <a:off x="7551947" y="2447812"/>
            <a:ext cx="2044964"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Demolition &amp; Remediation</a:t>
            </a:r>
          </a:p>
        </p:txBody>
      </p:sp>
      <p:sp>
        <p:nvSpPr>
          <p:cNvPr id="11" name="TextBox 16"/>
          <p:cNvSpPr txBox="1"/>
          <p:nvPr/>
        </p:nvSpPr>
        <p:spPr>
          <a:xfrm>
            <a:off x="9897977" y="2447812"/>
            <a:ext cx="1962329"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Redevelopment</a:t>
            </a:r>
          </a:p>
        </p:txBody>
      </p:sp>
      <p:pic>
        <p:nvPicPr>
          <p:cNvPr id="13"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4442" y="227950"/>
            <a:ext cx="2070109" cy="583050"/>
          </a:xfrm>
          <a:prstGeom prst="rect">
            <a:avLst/>
          </a:prstGeom>
          <a:noFill/>
          <a:ln cap="flat">
            <a:noFill/>
          </a:ln>
        </p:spPr>
      </p:pic>
      <p:sp>
        <p:nvSpPr>
          <p:cNvPr id="12" name="TextBox 11">
            <a:extLst>
              <a:ext uri="{FF2B5EF4-FFF2-40B4-BE49-F238E27FC236}">
                <a16:creationId xmlns:a16="http://schemas.microsoft.com/office/drawing/2014/main" id="{2461F31D-C461-4F9D-8D31-1EACEE6EC69C}"/>
              </a:ext>
            </a:extLst>
          </p:cNvPr>
          <p:cNvSpPr txBox="1"/>
          <p:nvPr/>
        </p:nvSpPr>
        <p:spPr>
          <a:xfrm>
            <a:off x="3369276" y="5173362"/>
            <a:ext cx="6136423" cy="523220"/>
          </a:xfrm>
          <a:prstGeom prst="rect">
            <a:avLst/>
          </a:prstGeom>
          <a:noFill/>
        </p:spPr>
        <p:txBody>
          <a:bodyPr wrap="none" rtlCol="0">
            <a:spAutoFit/>
          </a:bodyPr>
          <a:lstStyle/>
          <a:p>
            <a:r>
              <a:rPr lang="en-US" sz="2800" dirty="0">
                <a:solidFill>
                  <a:schemeClr val="bg1"/>
                </a:solidFill>
              </a:rPr>
              <a:t>A Healthfields Project that Save Lives !  </a:t>
            </a:r>
          </a:p>
        </p:txBody>
      </p:sp>
    </p:spTree>
    <p:extLst>
      <p:ext uri="{BB962C8B-B14F-4D97-AF65-F5344CB8AC3E}">
        <p14:creationId xmlns:p14="http://schemas.microsoft.com/office/powerpoint/2010/main" val="249414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Brownfield?</a:t>
            </a:r>
          </a:p>
        </p:txBody>
      </p:sp>
      <p:sp>
        <p:nvSpPr>
          <p:cNvPr id="2" name="Content Placeholder 1"/>
          <p:cNvSpPr>
            <a:spLocks noGrp="1"/>
          </p:cNvSpPr>
          <p:nvPr>
            <p:ph idx="1"/>
          </p:nvPr>
        </p:nvSpPr>
        <p:spPr>
          <a:xfrm>
            <a:off x="593021" y="1067078"/>
            <a:ext cx="7390434" cy="5400601"/>
          </a:xfrm>
        </p:spPr>
        <p:txBody>
          <a:bodyPr/>
          <a:lstStyle/>
          <a:p>
            <a:r>
              <a:rPr lang="en-US" dirty="0"/>
              <a:t>EPA – A brownfield site is defined as real property, the expansion, redevelopment, or reuse of which may be complicated by the </a:t>
            </a:r>
            <a:r>
              <a:rPr lang="en-US" b="1" i="1" u="sng" dirty="0"/>
              <a:t>presence or potential presence </a:t>
            </a:r>
            <a:r>
              <a:rPr lang="en-US" dirty="0"/>
              <a:t>of hazardous substances, pollutants, contaminants, controlled substances, petroleum or petroleum products, or is mine-scarred land.</a:t>
            </a:r>
          </a:p>
          <a:p>
            <a:r>
              <a:rPr lang="en-US" dirty="0"/>
              <a:t>Communities Perspective  – </a:t>
            </a:r>
            <a:r>
              <a:rPr lang="en-US" b="1" i="1" dirty="0"/>
              <a:t>Redevelopment that can result in removing Environmental Contamination and provide end uses that the Community needs from a Health, Economic and Community Development Perspective. </a:t>
            </a:r>
            <a:r>
              <a:rPr lang="en-US" i="1" u="sng" dirty="0"/>
              <a:t>Projects that make a visible difference ! </a:t>
            </a:r>
          </a:p>
          <a:p>
            <a:pPr lvl="1"/>
            <a:r>
              <a:rPr lang="en-US" dirty="0"/>
              <a:t>Projects that  lead to wholistic  improvements  to the natural and built environments and can begin to reverse years and years of environmental  injustice and resulting health disparities . </a:t>
            </a:r>
          </a:p>
          <a:p>
            <a:r>
              <a:rPr lang="en-US" dirty="0"/>
              <a:t>Cardno – Pursuing redevelopment opportunities that result in viable and visible economic and community development, residential and open-space/green-space, affordable and workforce housing , mixed-use projects and other community driven projects that provide direct community benefit through redevelopment .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pic>
        <p:nvPicPr>
          <p:cNvPr id="3" name="Picture 2">
            <a:extLst>
              <a:ext uri="{FF2B5EF4-FFF2-40B4-BE49-F238E27FC236}">
                <a16:creationId xmlns:a16="http://schemas.microsoft.com/office/drawing/2014/main" id="{475A170F-573C-4DF8-ADC7-845974A42212}"/>
              </a:ext>
            </a:extLst>
          </p:cNvPr>
          <p:cNvPicPr>
            <a:picLocks noChangeAspect="1"/>
          </p:cNvPicPr>
          <p:nvPr/>
        </p:nvPicPr>
        <p:blipFill>
          <a:blip r:embed="rId2"/>
          <a:stretch>
            <a:fillRect/>
          </a:stretch>
        </p:blipFill>
        <p:spPr>
          <a:xfrm>
            <a:off x="8036897" y="2042809"/>
            <a:ext cx="3986123" cy="2916948"/>
          </a:xfrm>
          <a:prstGeom prst="rect">
            <a:avLst/>
          </a:prstGeom>
        </p:spPr>
      </p:pic>
    </p:spTree>
    <p:extLst>
      <p:ext uri="{BB962C8B-B14F-4D97-AF65-F5344CB8AC3E}">
        <p14:creationId xmlns:p14="http://schemas.microsoft.com/office/powerpoint/2010/main" val="1059933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JUNK\stripmall.jpg"/>
          <p:cNvPicPr>
            <a:picLocks noChangeAspect="1"/>
          </p:cNvPicPr>
          <p:nvPr/>
        </p:nvPicPr>
        <p:blipFill>
          <a:blip r:embed="rId2"/>
          <a:srcRect/>
          <a:stretch>
            <a:fillRect/>
          </a:stretch>
        </p:blipFill>
        <p:spPr>
          <a:xfrm>
            <a:off x="0" y="2311072"/>
            <a:ext cx="12191996" cy="4546927"/>
          </a:xfrm>
          <a:prstGeom prst="rect">
            <a:avLst/>
          </a:prstGeom>
          <a:noFill/>
          <a:ln cap="flat">
            <a:noFill/>
          </a:ln>
        </p:spPr>
      </p:pic>
      <p:sp>
        <p:nvSpPr>
          <p:cNvPr id="3" name="Title 9"/>
          <p:cNvSpPr txBox="1">
            <a:spLocks noGrp="1"/>
          </p:cNvSpPr>
          <p:nvPr>
            <p:ph type="title"/>
          </p:nvPr>
        </p:nvSpPr>
        <p:spPr/>
        <p:txBody>
          <a:bodyPr/>
          <a:lstStyle/>
          <a:p>
            <a:pPr lvl="0"/>
            <a:r>
              <a:rPr lang="en-US" dirty="0"/>
              <a:t>Conclusion</a:t>
            </a:r>
          </a:p>
        </p:txBody>
      </p:sp>
      <p:sp>
        <p:nvSpPr>
          <p:cNvPr id="10" name="Content Placeholder 9">
            <a:extLst>
              <a:ext uri="{FF2B5EF4-FFF2-40B4-BE49-F238E27FC236}">
                <a16:creationId xmlns:a16="http://schemas.microsoft.com/office/drawing/2014/main" id="{138753B2-26E7-6443-BC26-A65E21F03CCE}"/>
              </a:ext>
            </a:extLst>
          </p:cNvPr>
          <p:cNvSpPr>
            <a:spLocks noGrp="1"/>
          </p:cNvSpPr>
          <p:nvPr>
            <p:ph idx="1"/>
          </p:nvPr>
        </p:nvSpPr>
        <p:spPr/>
        <p:txBody>
          <a:bodyPr/>
          <a:lstStyle/>
          <a:p>
            <a:pPr marL="0" lvl="0" indent="0">
              <a:buNone/>
            </a:pPr>
            <a:r>
              <a:rPr lang="en-US" b="1" dirty="0"/>
              <a:t>Healthfields redevelopment projects can result in potential opportunities to improve health and healthcare, install environmental justice and health equity, and promote economic development in underserved communities. </a:t>
            </a:r>
          </a:p>
          <a:p>
            <a:pPr marL="0" lvl="0" indent="0" algn="ctr">
              <a:buNone/>
            </a:pPr>
            <a:endParaRPr lang="en-US" b="1" dirty="0"/>
          </a:p>
          <a:p>
            <a:pPr marL="0" lvl="0" indent="0" algn="ctr">
              <a:buNone/>
            </a:pPr>
            <a:r>
              <a:rPr lang="en-US" sz="2400" i="1" dirty="0"/>
              <a:t>“Healthfields – Reducing Health Disparities through Redevelopment” </a:t>
            </a:r>
            <a:r>
              <a:rPr lang="en-US" sz="2400" dirty="0"/>
              <a:t> </a:t>
            </a:r>
          </a:p>
          <a:p>
            <a:endParaRPr lang="en-US" dirty="0"/>
          </a:p>
        </p:txBody>
      </p:sp>
    </p:spTree>
    <p:extLst>
      <p:ext uri="{BB962C8B-B14F-4D97-AF65-F5344CB8AC3E}">
        <p14:creationId xmlns:p14="http://schemas.microsoft.com/office/powerpoint/2010/main" val="1186195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D4EBB0-6DA3-4D67-B176-657A84B7EC5A}"/>
              </a:ext>
            </a:extLst>
          </p:cNvPr>
          <p:cNvSpPr>
            <a:spLocks noGrp="1"/>
          </p:cNvSpPr>
          <p:nvPr>
            <p:ph type="title"/>
          </p:nvPr>
        </p:nvSpPr>
        <p:spPr/>
        <p:txBody>
          <a:bodyPr/>
          <a:lstStyle/>
          <a:p>
            <a:r>
              <a:rPr lang="en-US" dirty="0"/>
              <a:t>How Can Cardno Help ?</a:t>
            </a:r>
          </a:p>
        </p:txBody>
      </p:sp>
      <p:sp>
        <p:nvSpPr>
          <p:cNvPr id="6" name="Content Placeholder 5">
            <a:extLst>
              <a:ext uri="{FF2B5EF4-FFF2-40B4-BE49-F238E27FC236}">
                <a16:creationId xmlns:a16="http://schemas.microsoft.com/office/drawing/2014/main" id="{A0C61D5C-E32E-4021-8EEB-5315D292F787}"/>
              </a:ext>
            </a:extLst>
          </p:cNvPr>
          <p:cNvSpPr>
            <a:spLocks noGrp="1"/>
          </p:cNvSpPr>
          <p:nvPr>
            <p:ph idx="1"/>
          </p:nvPr>
        </p:nvSpPr>
        <p:spPr>
          <a:xfrm>
            <a:off x="617513" y="1130676"/>
            <a:ext cx="9495931" cy="5106636"/>
          </a:xfrm>
        </p:spPr>
        <p:txBody>
          <a:bodyPr lIns="91440" tIns="45720" rIns="91440" bIns="45720" numCol="2" anchor="t"/>
          <a:lstStyle/>
          <a:p>
            <a:pPr marL="251460" indent="-251460">
              <a:lnSpc>
                <a:spcPts val="1650"/>
              </a:lnSpc>
            </a:pPr>
            <a:r>
              <a:rPr lang="en-US" dirty="0"/>
              <a:t>Environmental Services</a:t>
            </a:r>
          </a:p>
          <a:p>
            <a:pPr marL="503555" lvl="1" indent="-251460">
              <a:lnSpc>
                <a:spcPts val="1650"/>
              </a:lnSpc>
            </a:pPr>
            <a:r>
              <a:rPr lang="en-US" b="1" dirty="0"/>
              <a:t>Brownfields Redevelopment Consulting</a:t>
            </a:r>
          </a:p>
          <a:p>
            <a:pPr marL="503555" lvl="1" indent="-251460">
              <a:lnSpc>
                <a:spcPts val="1650"/>
              </a:lnSpc>
            </a:pPr>
            <a:r>
              <a:rPr lang="en-US" dirty="0"/>
              <a:t>Environmental Assessment &amp; Remediation</a:t>
            </a:r>
          </a:p>
          <a:p>
            <a:pPr marL="503555" lvl="1" indent="-251460">
              <a:lnSpc>
                <a:spcPts val="1650"/>
              </a:lnSpc>
            </a:pPr>
            <a:r>
              <a:rPr lang="en-US" b="1" dirty="0">
                <a:latin typeface="Arial"/>
                <a:cs typeface="Arial"/>
              </a:rPr>
              <a:t>Grant Writing &amp; Incentives Management</a:t>
            </a:r>
          </a:p>
          <a:p>
            <a:pPr marL="503555" lvl="1" indent="-251460">
              <a:lnSpc>
                <a:spcPts val="1650"/>
              </a:lnSpc>
            </a:pPr>
            <a:r>
              <a:rPr lang="en-US" dirty="0"/>
              <a:t>Ecological Restoration</a:t>
            </a:r>
          </a:p>
          <a:p>
            <a:pPr marL="503555" lvl="1" indent="-251460">
              <a:lnSpc>
                <a:spcPts val="1650"/>
              </a:lnSpc>
            </a:pPr>
            <a:r>
              <a:rPr lang="en-US" dirty="0"/>
              <a:t>Risk-based Closure Strategies</a:t>
            </a:r>
          </a:p>
          <a:p>
            <a:pPr marL="503555" lvl="1" indent="-251460">
              <a:lnSpc>
                <a:spcPts val="1650"/>
              </a:lnSpc>
            </a:pPr>
            <a:r>
              <a:rPr lang="en-US" dirty="0"/>
              <a:t>Industrial Hygiene &amp; Building Sciences</a:t>
            </a:r>
          </a:p>
          <a:p>
            <a:pPr marL="503555" lvl="1" indent="-251460">
              <a:lnSpc>
                <a:spcPts val="1650"/>
              </a:lnSpc>
            </a:pPr>
            <a:r>
              <a:rPr lang="en-US" dirty="0"/>
              <a:t>Lead, Asbestos, Mold Assessments </a:t>
            </a:r>
            <a:br>
              <a:rPr lang="en-US" dirty="0"/>
            </a:br>
            <a:r>
              <a:rPr lang="en-US" dirty="0"/>
              <a:t>&amp; Abatement </a:t>
            </a:r>
          </a:p>
          <a:p>
            <a:pPr marL="503555" lvl="1" indent="-251460">
              <a:lnSpc>
                <a:spcPts val="1650"/>
              </a:lnSpc>
            </a:pPr>
            <a:r>
              <a:rPr lang="en-US" dirty="0"/>
              <a:t>Site-specific Ecological Risk Assessment  </a:t>
            </a:r>
            <a:br>
              <a:rPr lang="en-US" dirty="0"/>
            </a:br>
            <a:r>
              <a:rPr lang="en-US" dirty="0"/>
              <a:t>&amp; Incident Response</a:t>
            </a:r>
          </a:p>
          <a:p>
            <a:pPr marL="503555" lvl="1" indent="-251460">
              <a:lnSpc>
                <a:spcPts val="1650"/>
              </a:lnSpc>
            </a:pPr>
            <a:r>
              <a:rPr lang="en-US" dirty="0"/>
              <a:t>Environmental Regulatory Support, </a:t>
            </a:r>
            <a:br>
              <a:rPr lang="en-US" dirty="0"/>
            </a:br>
            <a:r>
              <a:rPr lang="en-US" dirty="0"/>
              <a:t>Permitting &amp; Compliance</a:t>
            </a:r>
          </a:p>
          <a:p>
            <a:pPr marL="503555" lvl="1" indent="-251460">
              <a:lnSpc>
                <a:spcPts val="1650"/>
              </a:lnSpc>
            </a:pPr>
            <a:r>
              <a:rPr lang="en-US" dirty="0"/>
              <a:t>UST Management, Removal &amp; Remediation</a:t>
            </a:r>
          </a:p>
          <a:p>
            <a:pPr marL="503555" lvl="1" indent="-251460">
              <a:lnSpc>
                <a:spcPts val="1650"/>
              </a:lnSpc>
            </a:pPr>
            <a:r>
              <a:rPr lang="en-US" dirty="0"/>
              <a:t>Emergency Response, Spill Prevention</a:t>
            </a:r>
          </a:p>
          <a:p>
            <a:pPr marL="251460" indent="-251460">
              <a:lnSpc>
                <a:spcPts val="1650"/>
              </a:lnSpc>
            </a:pPr>
            <a:endParaRPr lang="en-US" dirty="0">
              <a:latin typeface="Arial"/>
              <a:cs typeface="Arial"/>
            </a:endParaRPr>
          </a:p>
          <a:p>
            <a:pPr marL="251460" indent="-251460">
              <a:lnSpc>
                <a:spcPts val="1650"/>
              </a:lnSpc>
            </a:pPr>
            <a:r>
              <a:rPr lang="en-US" dirty="0">
                <a:latin typeface="Arial"/>
                <a:cs typeface="Arial"/>
              </a:rPr>
              <a:t>Engineering Services </a:t>
            </a:r>
            <a:endParaRPr lang="en-US" dirty="0"/>
          </a:p>
          <a:p>
            <a:pPr marL="503555" lvl="1" indent="-251460">
              <a:lnSpc>
                <a:spcPts val="1650"/>
              </a:lnSpc>
            </a:pPr>
            <a:r>
              <a:rPr lang="en-US" dirty="0"/>
              <a:t>Roadway/Bridge Design </a:t>
            </a:r>
          </a:p>
          <a:p>
            <a:pPr marL="503555" lvl="1" indent="-251460">
              <a:lnSpc>
                <a:spcPts val="1650"/>
              </a:lnSpc>
            </a:pPr>
            <a:r>
              <a:rPr lang="en-US" dirty="0"/>
              <a:t>Traffic &amp; Safety </a:t>
            </a:r>
          </a:p>
          <a:p>
            <a:pPr marL="503555" lvl="1" indent="-251460">
              <a:lnSpc>
                <a:spcPts val="1650"/>
              </a:lnSpc>
            </a:pPr>
            <a:r>
              <a:rPr lang="en-US" dirty="0"/>
              <a:t>Planning &amp; Landscape </a:t>
            </a:r>
            <a:br>
              <a:rPr lang="en-US" dirty="0"/>
            </a:br>
            <a:r>
              <a:rPr lang="en-US" dirty="0"/>
              <a:t>Architecture </a:t>
            </a:r>
          </a:p>
          <a:p>
            <a:pPr marL="503555" lvl="1" indent="-251460">
              <a:lnSpc>
                <a:spcPts val="1650"/>
              </a:lnSpc>
            </a:pPr>
            <a:r>
              <a:rPr lang="en-US" dirty="0"/>
              <a:t>Right of Way </a:t>
            </a:r>
          </a:p>
          <a:p>
            <a:pPr marL="503555" lvl="1" indent="-251460">
              <a:lnSpc>
                <a:spcPts val="1650"/>
              </a:lnSpc>
            </a:pPr>
            <a:r>
              <a:rPr lang="en-US" dirty="0"/>
              <a:t>Asset Management </a:t>
            </a:r>
          </a:p>
          <a:p>
            <a:pPr marL="503555" lvl="1" indent="-251460">
              <a:lnSpc>
                <a:spcPts val="1650"/>
              </a:lnSpc>
            </a:pPr>
            <a:r>
              <a:rPr lang="en-US" dirty="0"/>
              <a:t>Construction Management </a:t>
            </a:r>
          </a:p>
          <a:p>
            <a:pPr marL="503555" lvl="1" indent="-251460">
              <a:lnSpc>
                <a:spcPts val="1650"/>
              </a:lnSpc>
            </a:pPr>
            <a:r>
              <a:rPr lang="en-US" dirty="0"/>
              <a:t>Geological Logging Systems </a:t>
            </a:r>
          </a:p>
          <a:p>
            <a:pPr marL="503555" lvl="1" indent="-251460">
              <a:lnSpc>
                <a:spcPts val="1650"/>
              </a:lnSpc>
            </a:pPr>
            <a:r>
              <a:rPr lang="en-US" dirty="0"/>
              <a:t>Site Development </a:t>
            </a:r>
          </a:p>
          <a:p>
            <a:pPr marL="503555" lvl="1" indent="-251460">
              <a:lnSpc>
                <a:spcPts val="1650"/>
              </a:lnSpc>
            </a:pPr>
            <a:r>
              <a:rPr lang="en-US" dirty="0"/>
              <a:t>Water Resource Engineering </a:t>
            </a:r>
          </a:p>
          <a:p>
            <a:pPr marL="503555" lvl="1" indent="-251460">
              <a:lnSpc>
                <a:spcPts val="1650"/>
              </a:lnSpc>
            </a:pPr>
            <a:r>
              <a:rPr lang="en-US" dirty="0"/>
              <a:t>Wastewater/Water Infrastructure	</a:t>
            </a:r>
          </a:p>
          <a:p>
            <a:pPr marL="251460" indent="-251460"/>
            <a:endParaRPr lang="en-US" dirty="0"/>
          </a:p>
          <a:p>
            <a:pPr marL="251460" indent="-251460"/>
            <a:endParaRPr lang="en-US" dirty="0"/>
          </a:p>
        </p:txBody>
      </p:sp>
      <p:grpSp>
        <p:nvGrpSpPr>
          <p:cNvPr id="23" name="Group 22">
            <a:extLst>
              <a:ext uri="{FF2B5EF4-FFF2-40B4-BE49-F238E27FC236}">
                <a16:creationId xmlns:a16="http://schemas.microsoft.com/office/drawing/2014/main" id="{8F9AC449-E13E-4826-A922-AA1BCF124755}"/>
              </a:ext>
            </a:extLst>
          </p:cNvPr>
          <p:cNvGrpSpPr/>
          <p:nvPr/>
        </p:nvGrpSpPr>
        <p:grpSpPr>
          <a:xfrm>
            <a:off x="8938563" y="1628800"/>
            <a:ext cx="2774061" cy="3600400"/>
            <a:chOff x="8566061" y="1412776"/>
            <a:chExt cx="3146564" cy="4083864"/>
          </a:xfrm>
        </p:grpSpPr>
        <p:pic>
          <p:nvPicPr>
            <p:cNvPr id="14" name="Picture 13">
              <a:extLst>
                <a:ext uri="{FF2B5EF4-FFF2-40B4-BE49-F238E27FC236}">
                  <a16:creationId xmlns:a16="http://schemas.microsoft.com/office/drawing/2014/main" id="{B4766104-2118-4E44-96C0-D957B315B3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884" t="24411" r="11988"/>
            <a:stretch/>
          </p:blipFill>
          <p:spPr>
            <a:xfrm>
              <a:off x="8566061" y="3612168"/>
              <a:ext cx="1396810" cy="1884471"/>
            </a:xfrm>
            <a:prstGeom prst="rect">
              <a:avLst/>
            </a:prstGeom>
          </p:spPr>
        </p:pic>
        <p:pic>
          <p:nvPicPr>
            <p:cNvPr id="16" name="Picture 15">
              <a:extLst>
                <a:ext uri="{FF2B5EF4-FFF2-40B4-BE49-F238E27FC236}">
                  <a16:creationId xmlns:a16="http://schemas.microsoft.com/office/drawing/2014/main" id="{5CC2E895-8D33-474B-8C25-33210663E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3444" y="3612168"/>
              <a:ext cx="1599179" cy="1884472"/>
            </a:xfrm>
            <a:prstGeom prst="rect">
              <a:avLst/>
            </a:prstGeom>
          </p:spPr>
        </p:pic>
        <p:pic>
          <p:nvPicPr>
            <p:cNvPr id="18" name="Picture 17">
              <a:extLst>
                <a:ext uri="{FF2B5EF4-FFF2-40B4-BE49-F238E27FC236}">
                  <a16:creationId xmlns:a16="http://schemas.microsoft.com/office/drawing/2014/main" id="{067AF8A0-3EEF-4A79-9A12-F286DF822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6061" y="1412776"/>
              <a:ext cx="3146564" cy="2075645"/>
            </a:xfrm>
            <a:prstGeom prst="rect">
              <a:avLst/>
            </a:prstGeom>
          </p:spPr>
        </p:pic>
      </p:grpSp>
    </p:spTree>
    <p:extLst>
      <p:ext uri="{BB962C8B-B14F-4D97-AF65-F5344CB8AC3E}">
        <p14:creationId xmlns:p14="http://schemas.microsoft.com/office/powerpoint/2010/main" val="1600436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07697" y="2475801"/>
            <a:ext cx="5232319" cy="3384550"/>
          </a:xfrm>
        </p:spPr>
        <p:txBody>
          <a:bodyPr/>
          <a:lstStyle/>
          <a:p>
            <a:pPr lvl="0">
              <a:spcBef>
                <a:spcPts val="0"/>
              </a:spcBef>
            </a:pPr>
            <a:r>
              <a:rPr lang="en-US" sz="1600" i="1" dirty="0">
                <a:solidFill>
                  <a:schemeClr val="accent1"/>
                </a:solidFill>
              </a:rPr>
              <a:t>Contact:</a:t>
            </a:r>
          </a:p>
          <a:p>
            <a:pPr lvl="0">
              <a:spcBef>
                <a:spcPts val="0"/>
              </a:spcBef>
            </a:pPr>
            <a:r>
              <a:rPr lang="en-US" b="1" dirty="0">
                <a:solidFill>
                  <a:schemeClr val="accent1"/>
                </a:solidFill>
              </a:rPr>
              <a:t>Miles Ballogg</a:t>
            </a:r>
            <a:br>
              <a:rPr lang="en-US" b="1" dirty="0">
                <a:solidFill>
                  <a:schemeClr val="accent1"/>
                </a:solidFill>
              </a:rPr>
            </a:br>
            <a:r>
              <a:rPr lang="en-US" sz="1600" i="1" dirty="0">
                <a:solidFill>
                  <a:schemeClr val="accent1"/>
                </a:solidFill>
              </a:rPr>
              <a:t>Senior Principal</a:t>
            </a:r>
            <a:br>
              <a:rPr lang="en-US" sz="1600" i="1" dirty="0">
                <a:solidFill>
                  <a:schemeClr val="accent1"/>
                </a:solidFill>
              </a:rPr>
            </a:br>
            <a:r>
              <a:rPr lang="en-US" sz="1600" i="1" dirty="0">
                <a:solidFill>
                  <a:schemeClr val="accent1"/>
                </a:solidFill>
              </a:rPr>
              <a:t>Brownfields &amp; Economic Development Practice Leader</a:t>
            </a:r>
          </a:p>
          <a:p>
            <a:pPr lvl="0">
              <a:spcBef>
                <a:spcPts val="0"/>
              </a:spcBef>
            </a:pPr>
            <a:r>
              <a:rPr lang="en-US" sz="1600" dirty="0">
                <a:solidFill>
                  <a:schemeClr val="accent1"/>
                </a:solidFill>
              </a:rPr>
              <a:t>Cardno </a:t>
            </a:r>
            <a:br>
              <a:rPr lang="en-US" sz="1600" dirty="0">
                <a:solidFill>
                  <a:schemeClr val="accent1"/>
                </a:solidFill>
              </a:rPr>
            </a:br>
            <a:r>
              <a:rPr lang="en-US" sz="1600" dirty="0">
                <a:solidFill>
                  <a:schemeClr val="accent1"/>
                </a:solidFill>
              </a:rPr>
              <a:t>727.423.1587</a:t>
            </a:r>
            <a:br>
              <a:rPr lang="en-US" sz="1600" dirty="0">
                <a:solidFill>
                  <a:schemeClr val="accent1"/>
                </a:solidFill>
              </a:rPr>
            </a:br>
            <a:r>
              <a:rPr lang="en-US" sz="1600" dirty="0">
                <a:solidFill>
                  <a:schemeClr val="accent1"/>
                </a:solidFill>
                <a:hlinkClick r:id="rId3">
                  <a:extLst>
                    <a:ext uri="{A12FA001-AC4F-418D-AE19-62706E023703}">
                      <ahyp:hlinkClr xmlns:ahyp="http://schemas.microsoft.com/office/drawing/2018/hyperlinkcolor" val="tx"/>
                    </a:ext>
                  </a:extLst>
                </a:hlinkClick>
              </a:rPr>
              <a:t>miles.ballogg@cardno.com</a:t>
            </a:r>
            <a:endParaRPr lang="en-US" sz="1600" dirty="0">
              <a:solidFill>
                <a:schemeClr val="accent1"/>
              </a:solidFill>
            </a:endParaRPr>
          </a:p>
          <a:p>
            <a:pPr lvl="0">
              <a:spcBef>
                <a:spcPts val="0"/>
              </a:spcBef>
            </a:pPr>
            <a:endParaRPr lang="en-US" dirty="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0" y="173158"/>
            <a:ext cx="10944375" cy="721364"/>
          </a:xfrm>
        </p:spPr>
        <p:txBody>
          <a:bodyPr/>
          <a:lstStyle/>
          <a:p>
            <a:r>
              <a:rPr lang="en-US" dirty="0"/>
              <a:t>Types of EPA Brownfields Funding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17102151"/>
              </p:ext>
            </p:extLst>
          </p:nvPr>
        </p:nvGraphicFramePr>
        <p:xfrm>
          <a:off x="1088096" y="1283285"/>
          <a:ext cx="10014965" cy="4161939"/>
        </p:xfrm>
        <a:graphic>
          <a:graphicData uri="http://schemas.openxmlformats.org/drawingml/2006/table">
            <a:tbl>
              <a:tblPr firstRow="1" bandRow="1">
                <a:tableStyleId>{793D81CF-94F2-401A-BA57-92F5A7B2D0C5}</a:tableStyleId>
              </a:tblPr>
              <a:tblGrid>
                <a:gridCol w="2957971">
                  <a:extLst>
                    <a:ext uri="{9D8B030D-6E8A-4147-A177-3AD203B41FA5}">
                      <a16:colId xmlns:a16="http://schemas.microsoft.com/office/drawing/2014/main" val="20000"/>
                    </a:ext>
                  </a:extLst>
                </a:gridCol>
                <a:gridCol w="7056994">
                  <a:extLst>
                    <a:ext uri="{9D8B030D-6E8A-4147-A177-3AD203B41FA5}">
                      <a16:colId xmlns:a16="http://schemas.microsoft.com/office/drawing/2014/main" val="20001"/>
                    </a:ext>
                  </a:extLst>
                </a:gridCol>
              </a:tblGrid>
              <a:tr h="498380">
                <a:tc>
                  <a:txBody>
                    <a:bodyPr/>
                    <a:lstStyle/>
                    <a:p>
                      <a:r>
                        <a:rPr lang="en-US" sz="1800" dirty="0"/>
                        <a:t>EPA Grant</a:t>
                      </a:r>
                      <a:endParaRPr lang="en-US" sz="1800" dirty="0">
                        <a:latin typeface="Arial" panose="020B0604020202020204" pitchFamily="34" charset="0"/>
                        <a:cs typeface="Arial" panose="020B0604020202020204" pitchFamily="34" charset="0"/>
                      </a:endParaRPr>
                    </a:p>
                  </a:txBody>
                  <a:tcPr marL="80593" marR="80593" marT="73858" marB="73858"/>
                </a:tc>
                <a:tc>
                  <a:txBody>
                    <a:bodyPr/>
                    <a:lstStyle/>
                    <a:p>
                      <a:r>
                        <a:rPr lang="en-US" sz="1800" dirty="0"/>
                        <a:t>Amount and Application</a:t>
                      </a:r>
                      <a:endParaRPr lang="en-US" sz="1800" dirty="0">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0"/>
                  </a:ext>
                </a:extLst>
              </a:tr>
              <a:tr h="652673">
                <a:tc>
                  <a:txBody>
                    <a:bodyPr/>
                    <a:lstStyle/>
                    <a:p>
                      <a:pPr>
                        <a:spcBef>
                          <a:spcPts val="600"/>
                        </a:spcBef>
                        <a:spcAft>
                          <a:spcPts val="600"/>
                        </a:spcAft>
                      </a:pPr>
                      <a:r>
                        <a:rPr lang="en-US" sz="1400" dirty="0"/>
                        <a:t>Community-wide</a:t>
                      </a:r>
                      <a:r>
                        <a:rPr lang="en-US" sz="1400" baseline="0" dirty="0"/>
                        <a:t> assessment grant</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kern="1200" dirty="0"/>
                        <a:t>$500 k </a:t>
                      </a:r>
                      <a:r>
                        <a:rPr lang="en-US" sz="1400" baseline="0" dirty="0"/>
                        <a:t>–</a:t>
                      </a:r>
                      <a:r>
                        <a:rPr lang="en-US" sz="1400" kern="1200" baseline="0" dirty="0"/>
                        <a:t> </a:t>
                      </a:r>
                      <a:r>
                        <a:rPr lang="en-US" sz="1400" baseline="0" dirty="0"/>
                        <a:t>assessing properties, conducting redevelopment planning, and engaging in community outreach activities.</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1"/>
                  </a:ext>
                </a:extLst>
              </a:tr>
              <a:tr h="400194">
                <a:tc>
                  <a:txBody>
                    <a:bodyPr/>
                    <a:lstStyle/>
                    <a:p>
                      <a:pPr>
                        <a:spcBef>
                          <a:spcPts val="600"/>
                        </a:spcBef>
                        <a:spcAft>
                          <a:spcPts val="600"/>
                        </a:spcAft>
                      </a:pPr>
                      <a:r>
                        <a:rPr lang="en-US" sz="1400" dirty="0"/>
                        <a:t>Cleanup grant</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$650k</a:t>
                      </a:r>
                      <a:r>
                        <a:rPr lang="en-US" sz="1400" baseline="0" dirty="0"/>
                        <a:t> – funding for cleanup activities / multiple sites</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2"/>
                  </a:ext>
                </a:extLst>
              </a:tr>
              <a:tr h="652673">
                <a:tc>
                  <a:txBody>
                    <a:bodyPr/>
                    <a:lstStyle/>
                    <a:p>
                      <a:pPr marL="0" algn="l" defTabSz="914400" rtl="0" eaLnBrk="1" latinLnBrk="0" hangingPunct="1">
                        <a:spcBef>
                          <a:spcPts val="600"/>
                        </a:spcBef>
                        <a:spcAft>
                          <a:spcPts val="600"/>
                        </a:spcAft>
                      </a:pPr>
                      <a:r>
                        <a:rPr lang="en-US" sz="1400" kern="1200" dirty="0"/>
                        <a:t>Coalition assessment grant</a:t>
                      </a:r>
                      <a:endParaRPr lang="en-US" sz="1400" kern="1200" dirty="0">
                        <a:solidFill>
                          <a:schemeClr val="tx1"/>
                        </a:solidFill>
                        <a:latin typeface="Arial" panose="020B0604020202020204" pitchFamily="34" charset="0"/>
                        <a:ea typeface="+mn-ea"/>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$1 M </a:t>
                      </a:r>
                      <a:r>
                        <a:rPr lang="en-US" sz="1400" baseline="0" dirty="0"/>
                        <a:t> – funding to three or more entities to conduct assessment grant activities within their defined area (Cant be lead by a Non- Profit)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985052618"/>
                  </a:ext>
                </a:extLst>
              </a:tr>
              <a:tr h="652673">
                <a:tc>
                  <a:txBody>
                    <a:bodyPr/>
                    <a:lstStyle/>
                    <a:p>
                      <a:pPr marL="0" algn="l" defTabSz="914400" rtl="0" eaLnBrk="1" latinLnBrk="0" hangingPunct="1">
                        <a:spcBef>
                          <a:spcPts val="600"/>
                        </a:spcBef>
                        <a:spcAft>
                          <a:spcPts val="600"/>
                        </a:spcAft>
                      </a:pPr>
                      <a:r>
                        <a:rPr lang="en-US" sz="1400" kern="1200" dirty="0"/>
                        <a:t>Multi-purpose grant</a:t>
                      </a:r>
                      <a:endParaRPr lang="en-US" sz="1400" kern="1200" dirty="0">
                        <a:solidFill>
                          <a:schemeClr val="tx1"/>
                        </a:solidFill>
                        <a:latin typeface="Arial" panose="020B0604020202020204" pitchFamily="34" charset="0"/>
                        <a:ea typeface="+mn-ea"/>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Up</a:t>
                      </a:r>
                      <a:r>
                        <a:rPr lang="en-US" sz="1400" baseline="0" dirty="0"/>
                        <a:t> to </a:t>
                      </a:r>
                      <a:r>
                        <a:rPr lang="en-US" sz="1400" dirty="0"/>
                        <a:t>$800k – provide funding to conduct a range of eligible activities (planning</a:t>
                      </a:r>
                      <a:r>
                        <a:rPr lang="en-US" sz="1400" baseline="0" dirty="0"/>
                        <a:t>/assessment/remediation) </a:t>
                      </a:r>
                      <a:r>
                        <a:rPr lang="en-US" sz="1400" dirty="0"/>
                        <a:t>at one or more brownfield sites</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239481255"/>
                  </a:ext>
                </a:extLst>
              </a:tr>
              <a:tr h="652673">
                <a:tc>
                  <a:txBody>
                    <a:bodyPr/>
                    <a:lstStyle/>
                    <a:p>
                      <a:pPr>
                        <a:spcBef>
                          <a:spcPts val="600"/>
                        </a:spcBef>
                        <a:spcAft>
                          <a:spcPts val="600"/>
                        </a:spcAft>
                      </a:pPr>
                      <a:r>
                        <a:rPr lang="en-US" sz="1400" dirty="0"/>
                        <a:t>Revolving loan fund</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Up to </a:t>
                      </a:r>
                      <a:r>
                        <a:rPr lang="en-US" sz="1400" kern="1200" dirty="0"/>
                        <a:t>$1 million </a:t>
                      </a:r>
                      <a:r>
                        <a:rPr lang="en-US" sz="1400" baseline="0" dirty="0"/>
                        <a:t>– enable recipients to make subgrants and low interest loans for cleanup activities</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3"/>
                  </a:ext>
                </a:extLst>
              </a:tr>
              <a:tr h="652673">
                <a:tc>
                  <a:txBody>
                    <a:bodyPr/>
                    <a:lstStyle/>
                    <a:p>
                      <a:pPr>
                        <a:spcBef>
                          <a:spcPts val="600"/>
                        </a:spcBef>
                        <a:spcAft>
                          <a:spcPts val="600"/>
                        </a:spcAft>
                      </a:pPr>
                      <a:r>
                        <a:rPr lang="en-US" sz="1400" dirty="0"/>
                        <a:t>Job Training</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$200k – funding for the recruitment, training, and placement of local residents in environmental technician occupations.</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B75A0B9B-DAC4-4B85-87E5-7477B84D49AC}"/>
              </a:ext>
            </a:extLst>
          </p:cNvPr>
          <p:cNvPicPr>
            <a:picLocks noChangeAspect="1"/>
          </p:cNvPicPr>
          <p:nvPr/>
        </p:nvPicPr>
        <p:blipFill>
          <a:blip r:embed="rId2"/>
          <a:stretch>
            <a:fillRect/>
          </a:stretch>
        </p:blipFill>
        <p:spPr>
          <a:xfrm>
            <a:off x="10920536" y="-93767"/>
            <a:ext cx="1080120" cy="1074495"/>
          </a:xfrm>
          <a:prstGeom prst="rect">
            <a:avLst/>
          </a:prstGeom>
        </p:spPr>
      </p:pic>
    </p:spTree>
    <p:extLst>
      <p:ext uri="{BB962C8B-B14F-4D97-AF65-F5344CB8AC3E}">
        <p14:creationId xmlns:p14="http://schemas.microsoft.com/office/powerpoint/2010/main" val="61451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67456"/>
            <a:ext cx="10944375" cy="805843"/>
          </a:xfrm>
        </p:spPr>
        <p:txBody>
          <a:bodyPr>
            <a:normAutofit fontScale="90000"/>
          </a:bodyPr>
          <a:lstStyle/>
          <a:p>
            <a:pPr>
              <a:lnSpc>
                <a:spcPts val="3000"/>
              </a:lnSpc>
            </a:pPr>
            <a:r>
              <a:rPr lang="en-US" dirty="0">
                <a:solidFill>
                  <a:srgbClr val="193661"/>
                </a:solidFill>
              </a:rPr>
              <a:t>Assessment, Cleanup, and Redevelopment Process Pulling it all together – Environmental Due Diligence/Remediation</a:t>
            </a:r>
          </a:p>
        </p:txBody>
      </p:sp>
      <p:pic>
        <p:nvPicPr>
          <p:cNvPr id="21" name="Picture Placeholder 20">
            <a:extLst>
              <a:ext uri="{FF2B5EF4-FFF2-40B4-BE49-F238E27FC236}">
                <a16:creationId xmlns:a16="http://schemas.microsoft.com/office/drawing/2014/main" id="{36E5B311-A117-4B06-84B8-00AF10BCAD5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1455" b="11455"/>
          <a:stretch/>
        </p:blipFill>
        <p:spPr/>
      </p:pic>
      <p:pic>
        <p:nvPicPr>
          <p:cNvPr id="9" name="Picture 8">
            <a:extLst>
              <a:ext uri="{FF2B5EF4-FFF2-40B4-BE49-F238E27FC236}">
                <a16:creationId xmlns:a16="http://schemas.microsoft.com/office/drawing/2014/main" id="{C013E0DC-422B-47A9-B1CA-17FF216E8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4" y="1124744"/>
            <a:ext cx="4032448" cy="5379966"/>
          </a:xfrm>
          <a:prstGeom prst="rect">
            <a:avLst/>
          </a:prstGeom>
        </p:spPr>
      </p:pic>
    </p:spTree>
    <p:extLst>
      <p:ext uri="{BB962C8B-B14F-4D97-AF65-F5344CB8AC3E}">
        <p14:creationId xmlns:p14="http://schemas.microsoft.com/office/powerpoint/2010/main" val="657109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JUNK\gasStati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3024716"/>
            <a:ext cx="12191996" cy="3833283"/>
          </a:xfrm>
          <a:prstGeom prst="rect">
            <a:avLst/>
          </a:prstGeom>
          <a:noFill/>
          <a:ln cap="flat">
            <a:noFill/>
          </a:ln>
        </p:spPr>
      </p:pic>
      <p:pic>
        <p:nvPicPr>
          <p:cNvPr id="3" name="Picture 2" descr="http://www.doh.state.fl.us/planning_eval/vital_statistics/Medical_Symb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38515" y="1155576"/>
            <a:ext cx="3729066" cy="2675606"/>
          </a:xfrm>
          <a:prstGeom prst="rect">
            <a:avLst/>
          </a:prstGeom>
          <a:noFill/>
          <a:ln cap="flat">
            <a:noFill/>
          </a:ln>
        </p:spPr>
      </p:pic>
      <p:sp>
        <p:nvSpPr>
          <p:cNvPr id="4" name="Title 9"/>
          <p:cNvSpPr txBox="1">
            <a:spLocks noGrp="1"/>
          </p:cNvSpPr>
          <p:nvPr>
            <p:ph type="title"/>
          </p:nvPr>
        </p:nvSpPr>
        <p:spPr>
          <a:xfrm>
            <a:off x="623810" y="368077"/>
            <a:ext cx="10944375" cy="540643"/>
          </a:xfrm>
        </p:spPr>
        <p:txBody>
          <a:bodyPr>
            <a:normAutofit/>
          </a:bodyPr>
          <a:lstStyle/>
          <a:p>
            <a:pPr lvl="0"/>
            <a:r>
              <a:rPr lang="en-US" b="0" dirty="0">
                <a:solidFill>
                  <a:srgbClr val="193661"/>
                </a:solidFill>
              </a:rPr>
              <a:t>What are Healthfields ? </a:t>
            </a:r>
          </a:p>
        </p:txBody>
      </p:sp>
      <p:sp>
        <p:nvSpPr>
          <p:cNvPr id="5" name="Content Placeholder 10"/>
          <p:cNvSpPr txBox="1">
            <a:spLocks noGrp="1"/>
          </p:cNvSpPr>
          <p:nvPr>
            <p:ph idx="1"/>
          </p:nvPr>
        </p:nvSpPr>
        <p:spPr>
          <a:xfrm>
            <a:off x="500852" y="1155576"/>
            <a:ext cx="8207885" cy="4793704"/>
          </a:xfrm>
        </p:spPr>
        <p:txBody>
          <a:bodyPr/>
          <a:lstStyle>
            <a:lvl1pPr marL="284158" marR="0" lvl="0" indent="-284158" algn="l" defTabSz="914400" rtl="0" fontAlgn="auto" hangingPunct="1">
              <a:lnSpc>
                <a:spcPct val="90000"/>
              </a:lnSpc>
              <a:spcBef>
                <a:spcPts val="1000"/>
              </a:spcBef>
              <a:spcAft>
                <a:spcPts val="0"/>
              </a:spcAft>
              <a:buClr>
                <a:srgbClr val="333C42"/>
              </a:buClr>
              <a:buSzPct val="90000"/>
              <a:buFont typeface="Arial" pitchFamily="34"/>
              <a:buChar char="&gt;"/>
              <a:tabLst/>
              <a:defRPr lang="en-US" sz="2400" b="0" i="0" u="none" strike="noStrike" kern="1200" cap="none" spc="0" baseline="0">
                <a:solidFill>
                  <a:srgbClr val="333C42"/>
                </a:solidFill>
                <a:uFillTx/>
                <a:latin typeface="Arial" pitchFamily="34"/>
                <a:cs typeface="Arial" pitchFamily="34"/>
              </a:defRPr>
            </a:lvl1pPr>
            <a:lvl2pPr marL="685800" marR="0" lvl="1" indent="-288922" algn="l" defTabSz="914400" rtl="0" fontAlgn="auto" hangingPunct="1">
              <a:lnSpc>
                <a:spcPct val="90000"/>
              </a:lnSpc>
              <a:spcBef>
                <a:spcPts val="500"/>
              </a:spcBef>
              <a:spcAft>
                <a:spcPts val="0"/>
              </a:spcAft>
              <a:buClr>
                <a:srgbClr val="333C42"/>
              </a:buClr>
              <a:buSzPct val="95000"/>
              <a:buFont typeface="Arial" pitchFamily="34"/>
              <a:buChar char="–"/>
              <a:tabLst/>
              <a:defRPr lang="en-US" sz="2400" b="0" i="0" u="none" strike="noStrike" kern="1200" cap="none" spc="0" baseline="0">
                <a:solidFill>
                  <a:srgbClr val="333C42"/>
                </a:solidFill>
                <a:uFillTx/>
                <a:latin typeface="Arial" pitchFamily="34"/>
                <a:cs typeface="Arial" pitchFamily="34"/>
              </a:defRPr>
            </a:lvl2pPr>
            <a:lvl3pPr marL="1143000" marR="0" lvl="2" indent="-228600" algn="l" defTabSz="914400" rtl="0" fontAlgn="auto" hangingPunct="1">
              <a:lnSpc>
                <a:spcPct val="90000"/>
              </a:lnSpc>
              <a:spcBef>
                <a:spcPts val="500"/>
              </a:spcBef>
              <a:spcAft>
                <a:spcPts val="0"/>
              </a:spcAft>
              <a:buClr>
                <a:srgbClr val="333C42"/>
              </a:buClr>
              <a:buSzPct val="90000"/>
              <a:buFont typeface="Courier New" pitchFamily="49"/>
              <a:buChar char="o"/>
              <a:tabLst/>
              <a:defRPr lang="en-US" sz="2000" b="0" i="0" u="none" strike="noStrike" kern="1200" cap="none" spc="0" baseline="0">
                <a:solidFill>
                  <a:srgbClr val="333C42"/>
                </a:solidFill>
                <a:uFillTx/>
                <a:latin typeface="Arial" pitchFamily="34"/>
                <a:cs typeface="Arial" pitchFamily="34"/>
              </a:defRPr>
            </a:lvl3pPr>
            <a:lvl4pPr marL="1600200" marR="0" lvl="3" indent="-228600" algn="l" defTabSz="914400" rtl="0" fontAlgn="auto" hangingPunct="1">
              <a:lnSpc>
                <a:spcPct val="90000"/>
              </a:lnSpc>
              <a:spcBef>
                <a:spcPts val="500"/>
              </a:spcBef>
              <a:spcAft>
                <a:spcPts val="0"/>
              </a:spcAft>
              <a:buClr>
                <a:srgbClr val="333C42"/>
              </a:buClr>
              <a:buSzPct val="100000"/>
              <a:buFont typeface="Arial" pitchFamily="34"/>
              <a:buChar char="&gt;"/>
              <a:tabLst/>
              <a:defRPr lang="en-US" sz="1800" b="0" i="0" u="none" strike="noStrike" kern="1200" cap="none" spc="0" baseline="0">
                <a:solidFill>
                  <a:srgbClr val="333C42"/>
                </a:solidFill>
                <a:uFillTx/>
                <a:latin typeface="Arial" pitchFamily="34"/>
                <a:cs typeface="Arial" pitchFamily="34"/>
              </a:defRPr>
            </a:lvl4pPr>
            <a:lvl5pPr marL="2057400" marR="0" lvl="4" indent="-228600" algn="l" defTabSz="914400" rtl="0" fontAlgn="auto" hangingPunct="1">
              <a:lnSpc>
                <a:spcPct val="90000"/>
              </a:lnSpc>
              <a:spcBef>
                <a:spcPts val="500"/>
              </a:spcBef>
              <a:spcAft>
                <a:spcPts val="0"/>
              </a:spcAft>
              <a:buClr>
                <a:srgbClr val="333C42"/>
              </a:buClr>
              <a:buSzPct val="100000"/>
              <a:buFont typeface="Arial" pitchFamily="34"/>
              <a:buChar char="&gt;"/>
              <a:tabLst/>
              <a:defRPr lang="en-US" sz="1600" b="0" i="0" u="none" strike="noStrike" kern="1200" cap="none" spc="0" baseline="0">
                <a:solidFill>
                  <a:srgbClr val="333C42"/>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“Brownfields to Healthfields B2H”  - </a:t>
            </a:r>
            <a:r>
              <a:rPr lang="en-US" sz="1800" dirty="0"/>
              <a:t>refers to the transformation of Brownfields sites into viable projects that improve access to health and healthcare of the community through brownfields redevelopment, principals, tools, and resources.  </a:t>
            </a:r>
          </a:p>
          <a:p>
            <a:r>
              <a:rPr lang="en-US" sz="1800" b="1" dirty="0"/>
              <a:t>Healthfields Redevelopment </a:t>
            </a:r>
            <a:r>
              <a:rPr lang="en-US" sz="1800" dirty="0"/>
              <a:t>has the potential to improve local access to care and reduce health disparities through redevelopment.  </a:t>
            </a:r>
          </a:p>
          <a:p>
            <a:endParaRPr lang="en-US" sz="1800" dirty="0"/>
          </a:p>
        </p:txBody>
      </p:sp>
      <p:sp>
        <p:nvSpPr>
          <p:cNvPr id="6" name="Rounded Rectangle 7"/>
          <p:cNvSpPr/>
          <p:nvPr/>
        </p:nvSpPr>
        <p:spPr>
          <a:xfrm>
            <a:off x="922351" y="3552428"/>
            <a:ext cx="7213601" cy="638178"/>
          </a:xfrm>
          <a:custGeom>
            <a:avLst>
              <a:gd name="f0" fmla="val 240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3CB4E7"/>
          </a:solidFill>
          <a:ln w="12701" cap="flat">
            <a:solidFill>
              <a:srgbClr val="FFFFFF"/>
            </a:solidFill>
            <a:prstDash val="solid"/>
            <a:miter/>
          </a:ln>
          <a:effectLst>
            <a:outerShdw dir="162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1" u="none" strike="noStrike" kern="1200" cap="none" spc="0" baseline="0" dirty="0">
                <a:solidFill>
                  <a:srgbClr val="FFFFFF"/>
                </a:solidFill>
                <a:uFillTx/>
                <a:latin typeface="Arial" pitchFamily="34"/>
                <a:cs typeface="Arial" pitchFamily="34"/>
              </a:rPr>
              <a:t>Healthfields</a:t>
            </a:r>
            <a:r>
              <a:rPr lang="en-US" sz="1800" b="0" i="0" u="none" strike="noStrike" kern="1200" cap="none" spc="0" baseline="0" dirty="0">
                <a:solidFill>
                  <a:srgbClr val="FFFFFF"/>
                </a:solidFill>
                <a:uFillTx/>
                <a:latin typeface="Arial" pitchFamily="34"/>
                <a:cs typeface="Arial" pitchFamily="34"/>
              </a:rPr>
              <a:t> is the broader strategy of improving access to health and healthcare through brownfields redevelopment</a:t>
            </a:r>
          </a:p>
        </p:txBody>
      </p:sp>
    </p:spTree>
    <p:extLst>
      <p:ext uri="{BB962C8B-B14F-4D97-AF65-F5344CB8AC3E}">
        <p14:creationId xmlns:p14="http://schemas.microsoft.com/office/powerpoint/2010/main" val="3215388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6B37CCF-DC35-3B47-9A75-36070BE00945}"/>
              </a:ext>
            </a:extLst>
          </p:cNvPr>
          <p:cNvSpPr>
            <a:spLocks noGrp="1"/>
          </p:cNvSpPr>
          <p:nvPr>
            <p:ph idx="1"/>
          </p:nvPr>
        </p:nvSpPr>
        <p:spPr>
          <a:xfrm>
            <a:off x="624419" y="1155575"/>
            <a:ext cx="7910111" cy="6332619"/>
          </a:xfrm>
        </p:spPr>
        <p:txBody>
          <a:bodyPr/>
          <a:lstStyle/>
          <a:p>
            <a:pPr marL="0" indent="0">
              <a:buNone/>
            </a:pPr>
            <a:r>
              <a:rPr lang="en-US" dirty="0"/>
              <a:t>Local Governments </a:t>
            </a:r>
          </a:p>
          <a:p>
            <a:r>
              <a:rPr lang="en-US" dirty="0"/>
              <a:t>Economic development job creation</a:t>
            </a:r>
          </a:p>
          <a:p>
            <a:pPr marL="252000" lvl="1">
              <a:buClr>
                <a:schemeClr val="accent4"/>
              </a:buClr>
              <a:buFont typeface="Arial" pitchFamily="34" charset="0"/>
              <a:buChar char="&gt;"/>
            </a:pPr>
            <a:r>
              <a:rPr lang="en-US" sz="1800" dirty="0"/>
              <a:t>Equitable Development Projects that lead to improvements in Environmental Justice Conditions </a:t>
            </a:r>
          </a:p>
          <a:p>
            <a:r>
              <a:rPr lang="en-US" dirty="0"/>
              <a:t>Removing environmental stigmas to promote redevelopment </a:t>
            </a:r>
          </a:p>
          <a:p>
            <a:r>
              <a:rPr lang="en-US" dirty="0"/>
              <a:t>Conversion of sites to revenue-generating assets</a:t>
            </a:r>
            <a:br>
              <a:rPr lang="en-US" dirty="0"/>
            </a:br>
            <a:r>
              <a:rPr lang="en-US" dirty="0"/>
              <a:t>to stimulate the local economy </a:t>
            </a:r>
          </a:p>
          <a:p>
            <a:r>
              <a:rPr lang="en-US" dirty="0"/>
              <a:t>Returning abandoned and underutilized</a:t>
            </a:r>
            <a:br>
              <a:rPr lang="en-US" dirty="0"/>
            </a:br>
            <a:r>
              <a:rPr lang="en-US" dirty="0"/>
              <a:t>properties to the tax rolls</a:t>
            </a:r>
          </a:p>
          <a:p>
            <a:pPr marL="0" indent="0">
              <a:buNone/>
            </a:pPr>
            <a:r>
              <a:rPr lang="en-US" dirty="0"/>
              <a:t>Community Members </a:t>
            </a:r>
          </a:p>
          <a:p>
            <a:r>
              <a:rPr lang="en-US" dirty="0"/>
              <a:t>Risk management and or  communication  for  actual or perceived contamination </a:t>
            </a:r>
          </a:p>
          <a:p>
            <a:pPr>
              <a:lnSpc>
                <a:spcPts val="1900"/>
              </a:lnSpc>
              <a:spcAft>
                <a:spcPts val="600"/>
              </a:spcAft>
            </a:pPr>
            <a:r>
              <a:rPr lang="en-US" dirty="0"/>
              <a:t>Healthfields Redevelopment </a:t>
            </a:r>
          </a:p>
          <a:p>
            <a:pPr lvl="1">
              <a:lnSpc>
                <a:spcPts val="1900"/>
              </a:lnSpc>
              <a:spcAft>
                <a:spcPts val="600"/>
              </a:spcAft>
            </a:pPr>
            <a:r>
              <a:rPr lang="en-US" dirty="0"/>
              <a:t>Healthy Attainable  Housing, Health Care, Open Space, Fresh Food</a:t>
            </a:r>
          </a:p>
          <a:p>
            <a:r>
              <a:rPr lang="en-US" dirty="0"/>
              <a:t>“From Blight to Right” </a:t>
            </a:r>
          </a:p>
        </p:txBody>
      </p:sp>
      <p:sp>
        <p:nvSpPr>
          <p:cNvPr id="3" name="Title 2"/>
          <p:cNvSpPr>
            <a:spLocks noGrp="1"/>
          </p:cNvSpPr>
          <p:nvPr>
            <p:ph type="title"/>
          </p:nvPr>
        </p:nvSpPr>
        <p:spPr>
          <a:xfrm>
            <a:off x="516300" y="295968"/>
            <a:ext cx="10944375" cy="540643"/>
          </a:xfrm>
        </p:spPr>
        <p:txBody>
          <a:bodyPr/>
          <a:lstStyle/>
          <a:p>
            <a:r>
              <a:rPr lang="en-US" dirty="0"/>
              <a:t>Brownfields Transformations  - Bringing Value Back to Communities</a:t>
            </a:r>
          </a:p>
        </p:txBody>
      </p:sp>
      <p:pic>
        <p:nvPicPr>
          <p:cNvPr id="8" name="Picture Placeholder 7">
            <a:extLst>
              <a:ext uri="{FF2B5EF4-FFF2-40B4-BE49-F238E27FC236}">
                <a16:creationId xmlns:a16="http://schemas.microsoft.com/office/drawing/2014/main" id="{7A8D7B6D-A16C-4BA7-B1EE-FAA66647EE87}"/>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11406" b="11406"/>
          <a:stretch/>
        </p:blipFill>
        <p:spPr/>
      </p:pic>
    </p:spTree>
    <p:extLst>
      <p:ext uri="{BB962C8B-B14F-4D97-AF65-F5344CB8AC3E}">
        <p14:creationId xmlns:p14="http://schemas.microsoft.com/office/powerpoint/2010/main" val="43225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09" y="137139"/>
            <a:ext cx="11969578" cy="760873"/>
          </a:xfrm>
        </p:spPr>
        <p:txBody>
          <a:bodyPr>
            <a:normAutofit/>
          </a:bodyPr>
          <a:lstStyle/>
          <a:p>
            <a:r>
              <a:rPr lang="en-US" dirty="0"/>
              <a:t>Successful Brownfields/Healthfields Projects Address </a:t>
            </a:r>
            <a:br>
              <a:rPr lang="en-US" dirty="0"/>
            </a:br>
            <a:r>
              <a:rPr lang="en-US" dirty="0"/>
              <a:t>Environmental Justice Concerns </a:t>
            </a:r>
          </a:p>
        </p:txBody>
      </p:sp>
      <p:sp>
        <p:nvSpPr>
          <p:cNvPr id="6" name="Content Placeholder 5"/>
          <p:cNvSpPr>
            <a:spLocks noGrp="1"/>
          </p:cNvSpPr>
          <p:nvPr>
            <p:ph idx="1"/>
          </p:nvPr>
        </p:nvSpPr>
        <p:spPr>
          <a:xfrm>
            <a:off x="623889" y="1155699"/>
            <a:ext cx="6847830" cy="5467523"/>
          </a:xfrm>
        </p:spPr>
        <p:txBody>
          <a:bodyPr>
            <a:normAutofit/>
          </a:bodyPr>
          <a:lstStyle/>
          <a:p>
            <a:r>
              <a:rPr lang="en-US" dirty="0"/>
              <a:t>   Environmental Justice</a:t>
            </a:r>
          </a:p>
          <a:p>
            <a:pPr lvl="1"/>
            <a:r>
              <a:rPr lang="en-US" b="1" i="1" dirty="0"/>
              <a:t>Environmental Justice is the fair treatment and meaningful involvement of all people regardless of race, color, culture, national origin, income, and educational levels with respect to the development, implementation, and enforcement of protective environmental laws, regulations, and policies....</a:t>
            </a:r>
          </a:p>
          <a:p>
            <a:pPr lvl="2"/>
            <a:r>
              <a:rPr lang="en-US" i="1" dirty="0"/>
              <a:t>Disproportionate Negative Environmental Impacts </a:t>
            </a:r>
          </a:p>
          <a:p>
            <a:pPr lvl="2"/>
            <a:r>
              <a:rPr lang="en-US" i="1" dirty="0"/>
              <a:t>Disproportionate Health Disparities </a:t>
            </a:r>
          </a:p>
          <a:p>
            <a:pPr lvl="2"/>
            <a:r>
              <a:rPr lang="en-US" i="1" dirty="0"/>
              <a:t>End Uses not found in more affluent Communities </a:t>
            </a:r>
          </a:p>
          <a:p>
            <a:pPr lvl="1"/>
            <a:r>
              <a:rPr lang="en-US" dirty="0"/>
              <a:t>Brownfields and Healthfields Redevelopment are tools to reverse negative environmental impacts and provide positive steps to provide access to Health and Health Care and to remove Contamination in Environmentally Overburdened communities….</a:t>
            </a:r>
          </a:p>
          <a:p>
            <a:pPr lvl="1"/>
            <a:r>
              <a:rPr lang="en-US" dirty="0"/>
              <a:t>Removes contamination and provide health-related end uses to improve access and reduce health disparities. </a:t>
            </a:r>
          </a:p>
          <a:p>
            <a:pPr lvl="1"/>
            <a:r>
              <a:rPr lang="en-US" dirty="0"/>
              <a:t>Brownfields/Environmental Justice/Healthfields Grants, Incentives and Strategies are a powerful Equitable development tool. </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58371" y="3961405"/>
            <a:ext cx="3364401" cy="2173100"/>
          </a:xfrm>
          <a:prstGeom prst="rect">
            <a:avLst/>
          </a:prstGeom>
          <a:solidFill>
            <a:srgbClr val="009B48"/>
          </a:solidFill>
          <a:ln w="15875">
            <a:solidFill>
              <a:schemeClr val="bg1"/>
            </a:solidFill>
            <a:miter lim="800000"/>
            <a:headEnd/>
            <a:tailEnd/>
          </a:ln>
          <a:effectLst/>
        </p:spPr>
      </p:pic>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58371" y="1360982"/>
            <a:ext cx="3295389" cy="1839625"/>
          </a:xfrm>
          <a:prstGeom prst="rect">
            <a:avLst/>
          </a:prstGeom>
          <a:solidFill>
            <a:srgbClr val="009B48"/>
          </a:solidFill>
          <a:ln w="15875">
            <a:solidFill>
              <a:schemeClr val="bg1"/>
            </a:solidFill>
            <a:miter lim="800000"/>
            <a:headEnd/>
            <a:tailEnd/>
          </a:ln>
          <a:effectLst/>
        </p:spPr>
      </p:pic>
    </p:spTree>
    <p:extLst>
      <p:ext uri="{BB962C8B-B14F-4D97-AF65-F5344CB8AC3E}">
        <p14:creationId xmlns:p14="http://schemas.microsoft.com/office/powerpoint/2010/main" val="11048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67" y="122260"/>
            <a:ext cx="10944375" cy="760873"/>
          </a:xfrm>
        </p:spPr>
        <p:txBody>
          <a:bodyPr>
            <a:normAutofit/>
          </a:bodyPr>
          <a:lstStyle/>
          <a:p>
            <a:r>
              <a:rPr lang="en-US" dirty="0"/>
              <a:t>Equitable Development Concerns </a:t>
            </a:r>
          </a:p>
        </p:txBody>
      </p:sp>
      <p:sp>
        <p:nvSpPr>
          <p:cNvPr id="6" name="Content Placeholder 5"/>
          <p:cNvSpPr>
            <a:spLocks noGrp="1"/>
          </p:cNvSpPr>
          <p:nvPr>
            <p:ph idx="1"/>
          </p:nvPr>
        </p:nvSpPr>
        <p:spPr>
          <a:xfrm>
            <a:off x="623888" y="1155700"/>
            <a:ext cx="7350339" cy="5288232"/>
          </a:xfrm>
        </p:spPr>
        <p:txBody>
          <a:bodyPr>
            <a:normAutofit lnSpcReduction="10000"/>
          </a:bodyPr>
          <a:lstStyle/>
          <a:p>
            <a:r>
              <a:rPr lang="en-US" dirty="0"/>
              <a:t>Equitable Development  Concerns </a:t>
            </a:r>
          </a:p>
          <a:p>
            <a:pPr lvl="1"/>
            <a:r>
              <a:rPr lang="en-US" i="1" dirty="0"/>
              <a:t>Equitable development is an approach for meeting the needs of underserved communities through policies and programs that reduce disparities while fostering places that are healthy and vibrant.</a:t>
            </a:r>
            <a:r>
              <a:rPr lang="en-US" dirty="0"/>
              <a:t> </a:t>
            </a:r>
            <a:r>
              <a:rPr lang="en-US" b="1" i="1" dirty="0"/>
              <a:t>It is increasingly considered an effective placed-based action for creating strong and livable communities.</a:t>
            </a:r>
          </a:p>
          <a:p>
            <a:pPr lvl="1"/>
            <a:r>
              <a:rPr lang="en-US" i="1" dirty="0"/>
              <a:t>‘Gentrification commonly refers to 'the process of neighborhood change that occurs as places of lower real estate value are transformed into places of higher real estate value.’ </a:t>
            </a:r>
          </a:p>
          <a:p>
            <a:pPr lvl="1"/>
            <a:r>
              <a:rPr lang="en-US" dirty="0"/>
              <a:t>What does Equitable development look like –</a:t>
            </a:r>
          </a:p>
          <a:p>
            <a:pPr lvl="2"/>
            <a:r>
              <a:rPr lang="en-US" dirty="0"/>
              <a:t>Projects that are  “Beyond Buy-In” and are Community Lead or Driven </a:t>
            </a:r>
          </a:p>
          <a:p>
            <a:pPr lvl="2"/>
            <a:r>
              <a:rPr lang="en-US" dirty="0"/>
              <a:t>Project extends to beyond the usual players </a:t>
            </a:r>
          </a:p>
          <a:p>
            <a:pPr lvl="2"/>
            <a:r>
              <a:rPr lang="en-US" dirty="0"/>
              <a:t>Project Provides direct and  peripheral benefits to the community </a:t>
            </a:r>
          </a:p>
          <a:p>
            <a:pPr lvl="2"/>
            <a:r>
              <a:rPr lang="en-US" dirty="0"/>
              <a:t>Projects that are community driven and </a:t>
            </a:r>
            <a:r>
              <a:rPr lang="en-US" b="1" dirty="0"/>
              <a:t>do not lead to displacement .</a:t>
            </a:r>
          </a:p>
          <a:p>
            <a:pPr lvl="2"/>
            <a:r>
              <a:rPr lang="en-US" dirty="0"/>
              <a:t>Projects that  lead to wholistic  improvements  to the natural and built environments and can begin to reverse years and years of environmental  injustice and resulting health disparities . </a:t>
            </a:r>
          </a:p>
          <a:p>
            <a:pPr lvl="2">
              <a:buClr>
                <a:srgbClr val="8A9298"/>
              </a:buClr>
            </a:pPr>
            <a:r>
              <a:rPr lang="en-US" dirty="0"/>
              <a:t>Community Benefit Agreement </a:t>
            </a:r>
          </a:p>
          <a:p>
            <a:pPr lvl="1"/>
            <a:endParaRPr lang="en-US" dirty="0"/>
          </a:p>
        </p:txBody>
      </p:sp>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172001" y="1155700"/>
            <a:ext cx="3395766" cy="2020612"/>
          </a:xfrm>
          <a:prstGeom prst="rect">
            <a:avLst/>
          </a:prstGeom>
        </p:spPr>
      </p:pic>
      <p:pic>
        <p:nvPicPr>
          <p:cNvPr id="3" name="Picture 2">
            <a:extLst>
              <a:ext uri="{FF2B5EF4-FFF2-40B4-BE49-F238E27FC236}">
                <a16:creationId xmlns:a16="http://schemas.microsoft.com/office/drawing/2014/main" id="{80366ADC-E607-450A-8EA3-6AF488BC6A29}"/>
              </a:ext>
            </a:extLst>
          </p:cNvPr>
          <p:cNvPicPr>
            <a:picLocks noChangeAspect="1"/>
          </p:cNvPicPr>
          <p:nvPr/>
        </p:nvPicPr>
        <p:blipFill>
          <a:blip r:embed="rId3"/>
          <a:stretch>
            <a:fillRect/>
          </a:stretch>
        </p:blipFill>
        <p:spPr>
          <a:xfrm>
            <a:off x="8172001" y="4277421"/>
            <a:ext cx="3395766" cy="1719221"/>
          </a:xfrm>
          <a:prstGeom prst="rect">
            <a:avLst/>
          </a:prstGeom>
        </p:spPr>
      </p:pic>
      <p:sp>
        <p:nvSpPr>
          <p:cNvPr id="4" name="TextBox 3">
            <a:extLst>
              <a:ext uri="{FF2B5EF4-FFF2-40B4-BE49-F238E27FC236}">
                <a16:creationId xmlns:a16="http://schemas.microsoft.com/office/drawing/2014/main" id="{F2D8C148-826D-41BC-A9B2-157EC5D88D0C}"/>
              </a:ext>
            </a:extLst>
          </p:cNvPr>
          <p:cNvSpPr txBox="1"/>
          <p:nvPr/>
        </p:nvSpPr>
        <p:spPr>
          <a:xfrm>
            <a:off x="7760043" y="3358523"/>
            <a:ext cx="3716399" cy="646331"/>
          </a:xfrm>
          <a:prstGeom prst="rect">
            <a:avLst/>
          </a:prstGeom>
          <a:noFill/>
        </p:spPr>
        <p:txBody>
          <a:bodyPr wrap="square" rtlCol="0">
            <a:spAutoFit/>
          </a:bodyPr>
          <a:lstStyle/>
          <a:p>
            <a:pPr lvl="2"/>
            <a:r>
              <a:rPr lang="en-US" dirty="0"/>
              <a:t>“If you are not at the table you are on the menu ”</a:t>
            </a:r>
          </a:p>
        </p:txBody>
      </p:sp>
    </p:spTree>
    <p:extLst>
      <p:ext uri="{BB962C8B-B14F-4D97-AF65-F5344CB8AC3E}">
        <p14:creationId xmlns:p14="http://schemas.microsoft.com/office/powerpoint/2010/main" val="2299370860"/>
      </p:ext>
    </p:extLst>
  </p:cSld>
  <p:clrMapOvr>
    <a:masterClrMapping/>
  </p:clrMapOvr>
</p:sld>
</file>

<file path=ppt/theme/theme1.xml><?xml version="1.0" encoding="utf-8"?>
<a:theme xmlns:a="http://schemas.openxmlformats.org/drawingml/2006/main" name="1_Office Theme">
  <a:themeElements>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ardno Colors">
      <a:dk1>
        <a:srgbClr val="333C42"/>
      </a:dk1>
      <a:lt1>
        <a:srgbClr val="FFFFFF"/>
      </a:lt1>
      <a:dk2>
        <a:srgbClr val="5C6266"/>
      </a:dk2>
      <a:lt2>
        <a:srgbClr val="FFFFFF"/>
      </a:lt2>
      <a:accent1>
        <a:srgbClr val="AB9186"/>
      </a:accent1>
      <a:accent2>
        <a:srgbClr val="A7B739"/>
      </a:accent2>
      <a:accent3>
        <a:srgbClr val="1CACB5"/>
      </a:accent3>
      <a:accent4>
        <a:srgbClr val="3CB4E7"/>
      </a:accent4>
      <a:accent5>
        <a:srgbClr val="F7941D"/>
      </a:accent5>
      <a:accent6>
        <a:srgbClr val="8A9298"/>
      </a:accent6>
      <a:hlink>
        <a:srgbClr val="193661"/>
      </a:hlink>
      <a:folHlink>
        <a:srgbClr val="AB918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natee County">
  <a:themeElements>
    <a:clrScheme name="Cardno Colors">
      <a:dk1>
        <a:srgbClr val="333C42"/>
      </a:dk1>
      <a:lt1>
        <a:srgbClr val="FFFFFF"/>
      </a:lt1>
      <a:dk2>
        <a:srgbClr val="5C6266"/>
      </a:dk2>
      <a:lt2>
        <a:srgbClr val="FFFFFF"/>
      </a:lt2>
      <a:accent1>
        <a:srgbClr val="AB9186"/>
      </a:accent1>
      <a:accent2>
        <a:srgbClr val="A7B739"/>
      </a:accent2>
      <a:accent3>
        <a:srgbClr val="1CACB5"/>
      </a:accent3>
      <a:accent4>
        <a:srgbClr val="3CB4E7"/>
      </a:accent4>
      <a:accent5>
        <a:srgbClr val="F7941D"/>
      </a:accent5>
      <a:accent6>
        <a:srgbClr val="8A9298"/>
      </a:accent6>
      <a:hlink>
        <a:srgbClr val="193661"/>
      </a:hlink>
      <a:folHlink>
        <a:srgbClr val="AB918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B53D02FA00E346803B9493ADB2E6AA" ma:contentTypeVersion="13" ma:contentTypeDescription="Create a new document." ma:contentTypeScope="" ma:versionID="cf827309014bcda6aedf262fe7b738ee">
  <xsd:schema xmlns:xsd="http://www.w3.org/2001/XMLSchema" xmlns:xs="http://www.w3.org/2001/XMLSchema" xmlns:p="http://schemas.microsoft.com/office/2006/metadata/properties" xmlns:ns3="ec5888f8-e48a-4886-a53a-6e591e8461b0" xmlns:ns4="327d24f8-16c1-4e49-8131-6478ed810761" targetNamespace="http://schemas.microsoft.com/office/2006/metadata/properties" ma:root="true" ma:fieldsID="aed9b3f84262375a0b3d03469d5cbb2f" ns3:_="" ns4:_="">
    <xsd:import namespace="ec5888f8-e48a-4886-a53a-6e591e8461b0"/>
    <xsd:import namespace="327d24f8-16c1-4e49-8131-6478ed81076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888f8-e48a-4886-a53a-6e591e8461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7d24f8-16c1-4e49-8131-6478ed8107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FD30AF-F512-4AE2-8F18-218C36C6F90F}">
  <ds:schemaRefs>
    <ds:schemaRef ds:uri="http://schemas.openxmlformats.org/package/2006/metadata/core-properties"/>
    <ds:schemaRef ds:uri="http://schemas.microsoft.com/office/2006/documentManagement/types"/>
    <ds:schemaRef ds:uri="ec5888f8-e48a-4886-a53a-6e591e8461b0"/>
    <ds:schemaRef ds:uri="http://purl.org/dc/elements/1.1/"/>
    <ds:schemaRef ds:uri="http://schemas.microsoft.com/office/2006/metadata/properties"/>
    <ds:schemaRef ds:uri="http://schemas.microsoft.com/office/infopath/2007/PartnerControls"/>
    <ds:schemaRef ds:uri="http://purl.org/dc/terms/"/>
    <ds:schemaRef ds:uri="327d24f8-16c1-4e49-8131-6478ed810761"/>
    <ds:schemaRef ds:uri="http://www.w3.org/XML/1998/namespace"/>
    <ds:schemaRef ds:uri="http://purl.org/dc/dcmitype/"/>
  </ds:schemaRefs>
</ds:datastoreItem>
</file>

<file path=customXml/itemProps2.xml><?xml version="1.0" encoding="utf-8"?>
<ds:datastoreItem xmlns:ds="http://schemas.openxmlformats.org/officeDocument/2006/customXml" ds:itemID="{86F5AD1E-E3C9-4F1A-BDF8-25CA389F76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888f8-e48a-4886-a53a-6e591e8461b0"/>
    <ds:schemaRef ds:uri="327d24f8-16c1-4e49-8131-6478ed8107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146F58-7677-44AF-ABAC-812A981995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1455</TotalTime>
  <Words>3204</Words>
  <Application>Microsoft Office PowerPoint</Application>
  <PresentationFormat>Widescreen</PresentationFormat>
  <Paragraphs>484</Paragraphs>
  <Slides>32</Slides>
  <Notes>8</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Arial</vt:lpstr>
      <vt:lpstr>Arial Narrow</vt:lpstr>
      <vt:lpstr>Calibri</vt:lpstr>
      <vt:lpstr>Courier New</vt:lpstr>
      <vt:lpstr>Tahoma</vt:lpstr>
      <vt:lpstr>Univers LT 57 Condensed</vt:lpstr>
      <vt:lpstr>1_Office Theme</vt:lpstr>
      <vt:lpstr>2_Office Theme</vt:lpstr>
      <vt:lpstr>Manatee County</vt:lpstr>
      <vt:lpstr> “Brownfields to Healthfields Transformations as an Equitable Development and Environmental Justice Catalyst”</vt:lpstr>
      <vt:lpstr>Agenda</vt:lpstr>
      <vt:lpstr>What is a Brownfield?</vt:lpstr>
      <vt:lpstr>Types of EPA Brownfields Funding </vt:lpstr>
      <vt:lpstr>Assessment, Cleanup, and Redevelopment Process Pulling it all together – Environmental Due Diligence/Remediation</vt:lpstr>
      <vt:lpstr>What are Healthfields ? </vt:lpstr>
      <vt:lpstr>Brownfields Transformations  - Bringing Value Back to Communities</vt:lpstr>
      <vt:lpstr>Successful Brownfields/Healthfields Projects Address  Environmental Justice Concerns </vt:lpstr>
      <vt:lpstr>Equitable Development Concerns </vt:lpstr>
      <vt:lpstr>Types of EPA  Environmental Justice Funding </vt:lpstr>
      <vt:lpstr>Why Healthfields? </vt:lpstr>
      <vt:lpstr>Why Healthfields Redevelopment ?</vt:lpstr>
      <vt:lpstr>Healthfields Redevelopment Opportunities / Benefits</vt:lpstr>
      <vt:lpstr> Florida Healthfields Success Stories</vt:lpstr>
      <vt:lpstr>Encore Redevelopment -Tampa, FL Healthy Housing and Major Economic Driver – Public Housing Brownfields Transformation  </vt:lpstr>
      <vt:lpstr>Pennsylvania Ave /Single Family Holmes - Clearwater, FL  Community Driven / Healthy Housing-Brownfields Transformation</vt:lpstr>
      <vt:lpstr>Greenwood to Palmetto Park Apartments - Clearwater, FL   Healthy Housing Project – Community Driven / Housing-Brownfields Transformation</vt:lpstr>
      <vt:lpstr>Willa Carson Health Resource Center - Clearwater, FL  Petroleum Brownfields Transformation to Public Health Success – Free Clinic (2001)</vt:lpstr>
      <vt:lpstr>Central Florida Healthcare - Mulberry, FL  Brownfields to Public Health Success (2015) </vt:lpstr>
      <vt:lpstr>Lacoochee Community Center/Health Care Center - Pasco County, FL Brownfields to Public Health Success (2015) </vt:lpstr>
      <vt:lpstr>Advent Health 24 Hour  Emergency Room - Port Orange, FL Brownfields to Public Health Success (2020) </vt:lpstr>
      <vt:lpstr>Successful Healthfields Projects Access to Fresh Food </vt:lpstr>
      <vt:lpstr>Why Healthfields? Provide Fresh Foods to Combat Health Disparities </vt:lpstr>
      <vt:lpstr>Harbor Oaks Shopping Center - Clearwater, FL  Healthfields Transformation – Improved Access to Fresh Food  </vt:lpstr>
      <vt:lpstr>Northeast Florida Health Care – Health Zone 1, Jacksonville, FL  School-Based Community Gardens </vt:lpstr>
      <vt:lpstr>Open Space, Green Space, Recreation &amp; Multipurpose Projects </vt:lpstr>
      <vt:lpstr>Robert L. Cole Community Lake &amp; Park  Brownfields to Open Space Green Space (2009) </vt:lpstr>
      <vt:lpstr>University Area CDC Harvest Hope Park - Hillsborough County, FL   Holistic Catalyst Project to Improve Community Health and Environment (2020) </vt:lpstr>
      <vt:lpstr>Northwest Fire Station #51- Clearwater, FL Brownfields Transformation (Junkyard to Public Safety - Fire Station) – 2004 </vt:lpstr>
      <vt:lpstr>Conclusion</vt:lpstr>
      <vt:lpstr>How Can Cardno Help ?</vt:lpstr>
      <vt:lpstr>PowerPoint Presentation</vt:lpstr>
    </vt:vector>
  </TitlesOfParts>
  <Company>Cardno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Wilson</dc:creator>
  <cp:lastModifiedBy>Miles Ballogg</cp:lastModifiedBy>
  <cp:revision>67</cp:revision>
  <cp:lastPrinted>2015-11-25T05:52:08Z</cp:lastPrinted>
  <dcterms:created xsi:type="dcterms:W3CDTF">2013-08-15T11:14:09Z</dcterms:created>
  <dcterms:modified xsi:type="dcterms:W3CDTF">2021-09-20T20:21:07Z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0x0101002CB53D02FA00E346803B9493ADB2E6AA</vt:lpwstr>
  </property>
</Properties>
</file>