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2" r:id="rId5"/>
    <p:sldId id="297" r:id="rId6"/>
    <p:sldId id="283" r:id="rId7"/>
    <p:sldId id="290" r:id="rId8"/>
    <p:sldId id="292" r:id="rId9"/>
    <p:sldId id="296" r:id="rId10"/>
    <p:sldId id="293" r:id="rId11"/>
    <p:sldId id="29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2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CC04E2-2F95-4E56-9435-5179AE285ED8}" v="272" dt="2023-09-12T17:44:26.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men Lemberg" userId="c3daefb9-d0aa-494e-aed2-e596767523a5" providerId="ADAL" clId="{F7CC04E2-2F95-4E56-9435-5179AE285ED8}"/>
    <pc:docChg chg="undo custSel addSld delSld modSld">
      <pc:chgData name="Karmen Lemberg" userId="c3daefb9-d0aa-494e-aed2-e596767523a5" providerId="ADAL" clId="{F7CC04E2-2F95-4E56-9435-5179AE285ED8}" dt="2023-09-12T17:55:59.233" v="1860" actId="255"/>
      <pc:docMkLst>
        <pc:docMk/>
      </pc:docMkLst>
      <pc:sldChg chg="modSp mod">
        <pc:chgData name="Karmen Lemberg" userId="c3daefb9-d0aa-494e-aed2-e596767523a5" providerId="ADAL" clId="{F7CC04E2-2F95-4E56-9435-5179AE285ED8}" dt="2023-09-12T17:50:27.818" v="1791" actId="20577"/>
        <pc:sldMkLst>
          <pc:docMk/>
          <pc:sldMk cId="674873628" sldId="282"/>
        </pc:sldMkLst>
        <pc:spChg chg="mod">
          <ac:chgData name="Karmen Lemberg" userId="c3daefb9-d0aa-494e-aed2-e596767523a5" providerId="ADAL" clId="{F7CC04E2-2F95-4E56-9435-5179AE285ED8}" dt="2023-09-12T17:35:52.075" v="915" actId="20577"/>
          <ac:spMkLst>
            <pc:docMk/>
            <pc:sldMk cId="674873628" sldId="282"/>
            <ac:spMk id="2" creationId="{E1FC5398-C628-478A-822A-BE6CBC51559B}"/>
          </ac:spMkLst>
        </pc:spChg>
        <pc:spChg chg="mod">
          <ac:chgData name="Karmen Lemberg" userId="c3daefb9-d0aa-494e-aed2-e596767523a5" providerId="ADAL" clId="{F7CC04E2-2F95-4E56-9435-5179AE285ED8}" dt="2023-09-12T17:50:27.818" v="1791" actId="20577"/>
          <ac:spMkLst>
            <pc:docMk/>
            <pc:sldMk cId="674873628" sldId="282"/>
            <ac:spMk id="3" creationId="{07730D41-D3A4-4CFC-91DC-62E6A5AE503B}"/>
          </ac:spMkLst>
        </pc:spChg>
      </pc:sldChg>
      <pc:sldChg chg="addSp delSp modSp mod">
        <pc:chgData name="Karmen Lemberg" userId="c3daefb9-d0aa-494e-aed2-e596767523a5" providerId="ADAL" clId="{F7CC04E2-2F95-4E56-9435-5179AE285ED8}" dt="2023-09-12T17:43:24.903" v="1491" actId="20577"/>
        <pc:sldMkLst>
          <pc:docMk/>
          <pc:sldMk cId="3897948653" sldId="283"/>
        </pc:sldMkLst>
        <pc:graphicFrameChg chg="add del mod">
          <ac:chgData name="Karmen Lemberg" userId="c3daefb9-d0aa-494e-aed2-e596767523a5" providerId="ADAL" clId="{F7CC04E2-2F95-4E56-9435-5179AE285ED8}" dt="2023-09-12T17:43:24.903" v="1491" actId="20577"/>
          <ac:graphicFrameMkLst>
            <pc:docMk/>
            <pc:sldMk cId="3897948653" sldId="283"/>
            <ac:graphicFrameMk id="22" creationId="{6BF0F168-BD28-497A-AC13-24AB8C638291}"/>
          </ac:graphicFrameMkLst>
        </pc:graphicFrameChg>
      </pc:sldChg>
      <pc:sldChg chg="modSp">
        <pc:chgData name="Karmen Lemberg" userId="c3daefb9-d0aa-494e-aed2-e596767523a5" providerId="ADAL" clId="{F7CC04E2-2F95-4E56-9435-5179AE285ED8}" dt="2023-09-12T17:44:26.924" v="1521" actId="20577"/>
        <pc:sldMkLst>
          <pc:docMk/>
          <pc:sldMk cId="1014692693" sldId="290"/>
        </pc:sldMkLst>
        <pc:spChg chg="mod">
          <ac:chgData name="Karmen Lemberg" userId="c3daefb9-d0aa-494e-aed2-e596767523a5" providerId="ADAL" clId="{F7CC04E2-2F95-4E56-9435-5179AE285ED8}" dt="2023-09-12T17:44:26.924" v="1521" actId="20577"/>
          <ac:spMkLst>
            <pc:docMk/>
            <pc:sldMk cId="1014692693" sldId="290"/>
            <ac:spMk id="2" creationId="{A0150EC9-7E7D-4648-AC38-2A7BCBFB2EF6}"/>
          </ac:spMkLst>
        </pc:spChg>
      </pc:sldChg>
      <pc:sldChg chg="modSp mod">
        <pc:chgData name="Karmen Lemberg" userId="c3daefb9-d0aa-494e-aed2-e596767523a5" providerId="ADAL" clId="{F7CC04E2-2F95-4E56-9435-5179AE285ED8}" dt="2023-09-12T17:52:41.985" v="1808" actId="27636"/>
        <pc:sldMkLst>
          <pc:docMk/>
          <pc:sldMk cId="3431800734" sldId="292"/>
        </pc:sldMkLst>
        <pc:spChg chg="mod">
          <ac:chgData name="Karmen Lemberg" userId="c3daefb9-d0aa-494e-aed2-e596767523a5" providerId="ADAL" clId="{F7CC04E2-2F95-4E56-9435-5179AE285ED8}" dt="2023-09-12T17:52:41.985" v="1808" actId="27636"/>
          <ac:spMkLst>
            <pc:docMk/>
            <pc:sldMk cId="3431800734" sldId="292"/>
            <ac:spMk id="2" creationId="{A0150EC9-7E7D-4648-AC38-2A7BCBFB2EF6}"/>
          </ac:spMkLst>
        </pc:spChg>
      </pc:sldChg>
      <pc:sldChg chg="modSp mod">
        <pc:chgData name="Karmen Lemberg" userId="c3daefb9-d0aa-494e-aed2-e596767523a5" providerId="ADAL" clId="{F7CC04E2-2F95-4E56-9435-5179AE285ED8}" dt="2023-09-12T17:48:06.396" v="1790" actId="20577"/>
        <pc:sldMkLst>
          <pc:docMk/>
          <pc:sldMk cId="703827711" sldId="293"/>
        </pc:sldMkLst>
        <pc:spChg chg="mod">
          <ac:chgData name="Karmen Lemberg" userId="c3daefb9-d0aa-494e-aed2-e596767523a5" providerId="ADAL" clId="{F7CC04E2-2F95-4E56-9435-5179AE285ED8}" dt="2023-09-12T17:48:06.396" v="1790" actId="20577"/>
          <ac:spMkLst>
            <pc:docMk/>
            <pc:sldMk cId="703827711" sldId="293"/>
            <ac:spMk id="2" creationId="{A0150EC9-7E7D-4648-AC38-2A7BCBFB2EF6}"/>
          </ac:spMkLst>
        </pc:spChg>
      </pc:sldChg>
      <pc:sldChg chg="modSp mod">
        <pc:chgData name="Karmen Lemberg" userId="c3daefb9-d0aa-494e-aed2-e596767523a5" providerId="ADAL" clId="{F7CC04E2-2F95-4E56-9435-5179AE285ED8}" dt="2023-09-12T17:55:59.233" v="1860" actId="255"/>
        <pc:sldMkLst>
          <pc:docMk/>
          <pc:sldMk cId="1425639936" sldId="294"/>
        </pc:sldMkLst>
        <pc:spChg chg="mod">
          <ac:chgData name="Karmen Lemberg" userId="c3daefb9-d0aa-494e-aed2-e596767523a5" providerId="ADAL" clId="{F7CC04E2-2F95-4E56-9435-5179AE285ED8}" dt="2023-09-12T17:55:59.233" v="1860" actId="255"/>
          <ac:spMkLst>
            <pc:docMk/>
            <pc:sldMk cId="1425639936" sldId="294"/>
            <ac:spMk id="2" creationId="{A0150EC9-7E7D-4648-AC38-2A7BCBFB2EF6}"/>
          </ac:spMkLst>
        </pc:spChg>
      </pc:sldChg>
      <pc:sldChg chg="modSp mod">
        <pc:chgData name="Karmen Lemberg" userId="c3daefb9-d0aa-494e-aed2-e596767523a5" providerId="ADAL" clId="{F7CC04E2-2F95-4E56-9435-5179AE285ED8}" dt="2023-09-12T15:25:39.881" v="25" actId="20577"/>
        <pc:sldMkLst>
          <pc:docMk/>
          <pc:sldMk cId="1425881601" sldId="295"/>
        </pc:sldMkLst>
        <pc:spChg chg="mod">
          <ac:chgData name="Karmen Lemberg" userId="c3daefb9-d0aa-494e-aed2-e596767523a5" providerId="ADAL" clId="{F7CC04E2-2F95-4E56-9435-5179AE285ED8}" dt="2023-09-12T15:25:39.881" v="25" actId="20577"/>
          <ac:spMkLst>
            <pc:docMk/>
            <pc:sldMk cId="1425881601" sldId="295"/>
            <ac:spMk id="2" creationId="{A0150EC9-7E7D-4648-AC38-2A7BCBFB2EF6}"/>
          </ac:spMkLst>
        </pc:spChg>
      </pc:sldChg>
      <pc:sldChg chg="modSp mod">
        <pc:chgData name="Karmen Lemberg" userId="c3daefb9-d0aa-494e-aed2-e596767523a5" providerId="ADAL" clId="{F7CC04E2-2F95-4E56-9435-5179AE285ED8}" dt="2023-09-12T17:53:26.743" v="1843" actId="20577"/>
        <pc:sldMkLst>
          <pc:docMk/>
          <pc:sldMk cId="3522668408" sldId="296"/>
        </pc:sldMkLst>
        <pc:spChg chg="mod">
          <ac:chgData name="Karmen Lemberg" userId="c3daefb9-d0aa-494e-aed2-e596767523a5" providerId="ADAL" clId="{F7CC04E2-2F95-4E56-9435-5179AE285ED8}" dt="2023-09-12T17:53:26.743" v="1843" actId="20577"/>
          <ac:spMkLst>
            <pc:docMk/>
            <pc:sldMk cId="3522668408" sldId="296"/>
            <ac:spMk id="2" creationId="{A0150EC9-7E7D-4648-AC38-2A7BCBFB2EF6}"/>
          </ac:spMkLst>
        </pc:spChg>
      </pc:sldChg>
      <pc:sldChg chg="new del">
        <pc:chgData name="Karmen Lemberg" userId="c3daefb9-d0aa-494e-aed2-e596767523a5" providerId="ADAL" clId="{F7CC04E2-2F95-4E56-9435-5179AE285ED8}" dt="2023-09-12T15:30:45.598" v="411" actId="680"/>
        <pc:sldMkLst>
          <pc:docMk/>
          <pc:sldMk cId="1279969698" sldId="297"/>
        </pc:sldMkLst>
      </pc:sldChg>
      <pc:sldChg chg="delSp modSp add mod setBg delDesignElem">
        <pc:chgData name="Karmen Lemberg" userId="c3daefb9-d0aa-494e-aed2-e596767523a5" providerId="ADAL" clId="{F7CC04E2-2F95-4E56-9435-5179AE285ED8}" dt="2023-09-12T17:40:42.257" v="1283" actId="20577"/>
        <pc:sldMkLst>
          <pc:docMk/>
          <pc:sldMk cId="1928848358" sldId="297"/>
        </pc:sldMkLst>
        <pc:spChg chg="mod">
          <ac:chgData name="Karmen Lemberg" userId="c3daefb9-d0aa-494e-aed2-e596767523a5" providerId="ADAL" clId="{F7CC04E2-2F95-4E56-9435-5179AE285ED8}" dt="2023-09-12T17:40:42.257" v="1283" actId="20577"/>
          <ac:spMkLst>
            <pc:docMk/>
            <pc:sldMk cId="1928848358" sldId="297"/>
            <ac:spMk id="2" creationId="{A0150EC9-7E7D-4648-AC38-2A7BCBFB2EF6}"/>
          </ac:spMkLst>
        </pc:spChg>
        <pc:spChg chg="del">
          <ac:chgData name="Karmen Lemberg" userId="c3daefb9-d0aa-494e-aed2-e596767523a5" providerId="ADAL" clId="{F7CC04E2-2F95-4E56-9435-5179AE285ED8}" dt="2023-09-12T15:31:19.557" v="413"/>
          <ac:spMkLst>
            <pc:docMk/>
            <pc:sldMk cId="1928848358" sldId="297"/>
            <ac:spMk id="27" creationId="{1BB56EB9-078F-4952-AC1F-149C7A0AE4D5}"/>
          </ac:spMkLst>
        </pc:spChg>
        <pc:spChg chg="del">
          <ac:chgData name="Karmen Lemberg" userId="c3daefb9-d0aa-494e-aed2-e596767523a5" providerId="ADAL" clId="{F7CC04E2-2F95-4E56-9435-5179AE285ED8}" dt="2023-09-12T15:31:19.557" v="413"/>
          <ac:spMkLst>
            <pc:docMk/>
            <pc:sldMk cId="1928848358" sldId="297"/>
            <ac:spMk id="29" creationId="{10058680-D07C-4893-B2B7-91543F18AB32}"/>
          </ac:spMkLst>
        </pc:spChg>
        <pc:spChg chg="del">
          <ac:chgData name="Karmen Lemberg" userId="c3daefb9-d0aa-494e-aed2-e596767523a5" providerId="ADAL" clId="{F7CC04E2-2F95-4E56-9435-5179AE285ED8}" dt="2023-09-12T15:31:19.557" v="413"/>
          <ac:spMkLst>
            <pc:docMk/>
            <pc:sldMk cId="1928848358" sldId="297"/>
            <ac:spMk id="31" creationId="{7B42427A-0A1F-4A55-8705-D9179F1E0CFB}"/>
          </ac:spMkLst>
        </pc:spChg>
        <pc:spChg chg="del">
          <ac:chgData name="Karmen Lemberg" userId="c3daefb9-d0aa-494e-aed2-e596767523a5" providerId="ADAL" clId="{F7CC04E2-2F95-4E56-9435-5179AE285ED8}" dt="2023-09-12T15:31:19.557" v="413"/>
          <ac:spMkLst>
            <pc:docMk/>
            <pc:sldMk cId="1928848358" sldId="297"/>
            <ac:spMk id="33" creationId="{EE54A6FE-D8CB-48A3-900B-053D4EBD3B85}"/>
          </ac:spMkLst>
        </pc:spChg>
        <pc:graphicFrameChg chg="del mod">
          <ac:chgData name="Karmen Lemberg" userId="c3daefb9-d0aa-494e-aed2-e596767523a5" providerId="ADAL" clId="{F7CC04E2-2F95-4E56-9435-5179AE285ED8}" dt="2023-09-12T15:32:54.657" v="505" actId="478"/>
          <ac:graphicFrameMkLst>
            <pc:docMk/>
            <pc:sldMk cId="1928848358" sldId="297"/>
            <ac:graphicFrameMk id="22" creationId="{6BF0F168-BD28-497A-AC13-24AB8C638291}"/>
          </ac:graphicFrameMkLst>
        </pc:graphicFrameChg>
      </pc:sldChg>
      <pc:sldChg chg="del">
        <pc:chgData name="Karmen Lemberg" userId="c3daefb9-d0aa-494e-aed2-e596767523a5" providerId="ADAL" clId="{F7CC04E2-2F95-4E56-9435-5179AE285ED8}" dt="2023-09-12T15:30:09.607" v="409" actId="2696"/>
        <pc:sldMkLst>
          <pc:docMk/>
          <pc:sldMk cId="2217144632" sldId="2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17A65-8390-4E3C-8A24-9C1005BCEABA}" type="doc">
      <dgm:prSet loTypeId="urn:microsoft.com/office/officeart/2016/7/layout/HexagonTimeline" loCatId="process" qsTypeId="urn:microsoft.com/office/officeart/2005/8/quickstyle/simple2" qsCatId="simple" csTypeId="urn:microsoft.com/office/officeart/2005/8/colors/accent5_2" csCatId="accent5" phldr="1"/>
      <dgm:spPr/>
      <dgm:t>
        <a:bodyPr/>
        <a:lstStyle/>
        <a:p>
          <a:endParaRPr lang="en-US"/>
        </a:p>
      </dgm:t>
    </dgm:pt>
    <dgm:pt modelId="{01B965F8-E325-43B3-80B3-B9D1E0388BA4}">
      <dgm:prSet/>
      <dgm:spPr/>
      <dgm:t>
        <a:bodyPr/>
        <a:lstStyle/>
        <a:p>
          <a:r>
            <a:rPr lang="en-US" b="1" dirty="0"/>
            <a:t>Never Owned a home</a:t>
          </a:r>
        </a:p>
      </dgm:t>
    </dgm:pt>
    <dgm:pt modelId="{54BC3EB5-4779-4295-B263-A5EE4BC01C72}" type="parTrans" cxnId="{AE30458B-DAD5-4515-A0A8-7AF405483E95}">
      <dgm:prSet/>
      <dgm:spPr/>
      <dgm:t>
        <a:bodyPr/>
        <a:lstStyle/>
        <a:p>
          <a:endParaRPr lang="en-US"/>
        </a:p>
      </dgm:t>
    </dgm:pt>
    <dgm:pt modelId="{D9FB109A-2592-4A30-94DA-80D89CA21E17}" type="sibTrans" cxnId="{AE30458B-DAD5-4515-A0A8-7AF405483E95}">
      <dgm:prSet/>
      <dgm:spPr/>
      <dgm:t>
        <a:bodyPr/>
        <a:lstStyle/>
        <a:p>
          <a:endParaRPr lang="en-US"/>
        </a:p>
      </dgm:t>
    </dgm:pt>
    <dgm:pt modelId="{E1C50BCF-4341-4FE3-909A-A05E62610686}">
      <dgm:prSet/>
      <dgm:spPr/>
      <dgm:t>
        <a:bodyPr/>
        <a:lstStyle/>
        <a:p>
          <a:r>
            <a:rPr lang="en-US" b="1" dirty="0"/>
            <a:t>Has not owned their principal residence in the most recent 3 years</a:t>
          </a:r>
        </a:p>
      </dgm:t>
    </dgm:pt>
    <dgm:pt modelId="{37287D1C-9A77-4D5F-9D2B-78D65EC7BE06}" type="parTrans" cxnId="{C746E1DB-6C1C-4011-8F33-80397E2199E4}">
      <dgm:prSet/>
      <dgm:spPr/>
      <dgm:t>
        <a:bodyPr/>
        <a:lstStyle/>
        <a:p>
          <a:endParaRPr lang="en-US"/>
        </a:p>
      </dgm:t>
    </dgm:pt>
    <dgm:pt modelId="{DA290AD4-4CCE-4E29-8FD8-F344753A610C}" type="sibTrans" cxnId="{C746E1DB-6C1C-4011-8F33-80397E2199E4}">
      <dgm:prSet/>
      <dgm:spPr/>
      <dgm:t>
        <a:bodyPr/>
        <a:lstStyle/>
        <a:p>
          <a:endParaRPr lang="en-US"/>
        </a:p>
      </dgm:t>
    </dgm:pt>
    <dgm:pt modelId="{E25CB8D7-2E39-4D62-85A9-BEB48A46DBE6}">
      <dgm:prSet/>
      <dgm:spPr/>
      <dgm:t>
        <a:bodyPr/>
        <a:lstStyle/>
        <a:p>
          <a:r>
            <a:rPr lang="en-US" b="1" dirty="0"/>
            <a:t>Are a veteran</a:t>
          </a:r>
        </a:p>
      </dgm:t>
    </dgm:pt>
    <dgm:pt modelId="{864BA4B8-618E-4E49-A6C4-E31689422AD4}" type="parTrans" cxnId="{F4C8ED5B-F2B8-499C-B1A5-085EC230F845}">
      <dgm:prSet/>
      <dgm:spPr/>
      <dgm:t>
        <a:bodyPr/>
        <a:lstStyle/>
        <a:p>
          <a:endParaRPr lang="en-US"/>
        </a:p>
      </dgm:t>
    </dgm:pt>
    <dgm:pt modelId="{6EF84E7B-CD53-49F5-9901-898CB2DB0284}" type="sibTrans" cxnId="{F4C8ED5B-F2B8-499C-B1A5-085EC230F845}">
      <dgm:prSet/>
      <dgm:spPr/>
      <dgm:t>
        <a:bodyPr/>
        <a:lstStyle/>
        <a:p>
          <a:endParaRPr lang="en-US"/>
        </a:p>
      </dgm:t>
    </dgm:pt>
    <dgm:pt modelId="{D5F3759A-0326-42B8-A709-93288F34F40A}" type="pres">
      <dgm:prSet presAssocID="{05317A65-8390-4E3C-8A24-9C1005BCEABA}" presName="Name0" presStyleCnt="0">
        <dgm:presLayoutVars>
          <dgm:chMax/>
          <dgm:chPref/>
          <dgm:animLvl val="lvl"/>
        </dgm:presLayoutVars>
      </dgm:prSet>
      <dgm:spPr/>
    </dgm:pt>
    <dgm:pt modelId="{4808ABFC-37B4-4806-8CD0-06C2D9FF3A99}" type="pres">
      <dgm:prSet presAssocID="{01B965F8-E325-43B3-80B3-B9D1E0388BA4}" presName="composite" presStyleCnt="0"/>
      <dgm:spPr/>
    </dgm:pt>
    <dgm:pt modelId="{031F5CD1-C367-422F-AA9F-736C45CB71DC}" type="pres">
      <dgm:prSet presAssocID="{01B965F8-E325-43B3-80B3-B9D1E0388BA4}" presName="Parent1" presStyleLbl="alignNode1" presStyleIdx="0" presStyleCnt="3" custScaleY="188724">
        <dgm:presLayoutVars>
          <dgm:chMax val="1"/>
          <dgm:chPref val="1"/>
          <dgm:bulletEnabled val="1"/>
        </dgm:presLayoutVars>
      </dgm:prSet>
      <dgm:spPr/>
    </dgm:pt>
    <dgm:pt modelId="{2F1CB3D3-7DFA-48C9-927E-25FF8462F630}" type="pres">
      <dgm:prSet presAssocID="{01B965F8-E325-43B3-80B3-B9D1E0388BA4}" presName="Childtext1" presStyleLbl="revTx" presStyleIdx="0" presStyleCnt="3">
        <dgm:presLayoutVars>
          <dgm:chMax val="0"/>
          <dgm:chPref val="0"/>
          <dgm:bulletEnabled/>
        </dgm:presLayoutVars>
      </dgm:prSet>
      <dgm:spPr/>
    </dgm:pt>
    <dgm:pt modelId="{EB8984CF-BD05-4F58-93C9-925ADBDE2530}" type="pres">
      <dgm:prSet presAssocID="{01B965F8-E325-43B3-80B3-B9D1E0388BA4}" presName="ConnectLine" presStyleLbl="sibTrans1D1" presStyleIdx="0" presStyleCnt="3"/>
      <dgm:spPr>
        <a:noFill/>
        <a:ln w="12700" cap="rnd" cmpd="sng" algn="ctr">
          <a:solidFill>
            <a:schemeClr val="accent5">
              <a:hueOff val="0"/>
              <a:satOff val="0"/>
              <a:lumOff val="0"/>
              <a:alphaOff val="0"/>
            </a:schemeClr>
          </a:solidFill>
          <a:prstDash val="dash"/>
        </a:ln>
        <a:effectLst/>
      </dgm:spPr>
    </dgm:pt>
    <dgm:pt modelId="{FE12E34A-9623-43F3-9CC1-04369D84076D}" type="pres">
      <dgm:prSet presAssocID="{01B965F8-E325-43B3-80B3-B9D1E0388BA4}" presName="ConnectLineEnd" presStyleLbl="node1" presStyleIdx="0" presStyleCnt="3"/>
      <dgm:spPr/>
    </dgm:pt>
    <dgm:pt modelId="{8185630E-3F20-45B7-AFE1-0FD965F94A06}" type="pres">
      <dgm:prSet presAssocID="{01B965F8-E325-43B3-80B3-B9D1E0388BA4}" presName="EmptyPane" presStyleCnt="0"/>
      <dgm:spPr/>
    </dgm:pt>
    <dgm:pt modelId="{F4ACFA53-B774-4F1D-8946-0C034000CAF2}" type="pres">
      <dgm:prSet presAssocID="{D9FB109A-2592-4A30-94DA-80D89CA21E17}" presName="spaceBetweenRectangles" presStyleLbl="fgAcc1" presStyleIdx="0" presStyleCnt="2"/>
      <dgm:spPr/>
    </dgm:pt>
    <dgm:pt modelId="{8C48AED8-BB61-4327-A44C-A475C85A980E}" type="pres">
      <dgm:prSet presAssocID="{E1C50BCF-4341-4FE3-909A-A05E62610686}" presName="composite" presStyleCnt="0"/>
      <dgm:spPr/>
    </dgm:pt>
    <dgm:pt modelId="{332B3BF3-D088-47A1-A0EB-9AB2F1ED1BBC}" type="pres">
      <dgm:prSet presAssocID="{E1C50BCF-4341-4FE3-909A-A05E62610686}" presName="Parent1" presStyleLbl="alignNode1" presStyleIdx="1" presStyleCnt="3" custScaleY="237715" custLinFactNeighborX="7481" custLinFactNeighborY="-52598">
        <dgm:presLayoutVars>
          <dgm:chMax val="1"/>
          <dgm:chPref val="1"/>
          <dgm:bulletEnabled val="1"/>
        </dgm:presLayoutVars>
      </dgm:prSet>
      <dgm:spPr/>
    </dgm:pt>
    <dgm:pt modelId="{108D721F-2E63-4669-8F39-D4903C73BD53}" type="pres">
      <dgm:prSet presAssocID="{E1C50BCF-4341-4FE3-909A-A05E62610686}" presName="Childtext1" presStyleLbl="revTx" presStyleIdx="1" presStyleCnt="3">
        <dgm:presLayoutVars>
          <dgm:chMax val="0"/>
          <dgm:chPref val="0"/>
          <dgm:bulletEnabled/>
        </dgm:presLayoutVars>
      </dgm:prSet>
      <dgm:spPr/>
    </dgm:pt>
    <dgm:pt modelId="{D6E19437-4FA9-4470-BF55-599B9473078D}" type="pres">
      <dgm:prSet presAssocID="{E1C50BCF-4341-4FE3-909A-A05E62610686}" presName="ConnectLine" presStyleLbl="sibTrans1D1" presStyleIdx="1" presStyleCnt="3"/>
      <dgm:spPr>
        <a:noFill/>
        <a:ln w="12700" cap="rnd" cmpd="sng" algn="ctr">
          <a:solidFill>
            <a:schemeClr val="accent5">
              <a:hueOff val="0"/>
              <a:satOff val="0"/>
              <a:lumOff val="0"/>
              <a:alphaOff val="0"/>
            </a:schemeClr>
          </a:solidFill>
          <a:prstDash val="dash"/>
        </a:ln>
        <a:effectLst/>
      </dgm:spPr>
    </dgm:pt>
    <dgm:pt modelId="{0FE919E0-6549-4F83-B5D8-4739CADE148E}" type="pres">
      <dgm:prSet presAssocID="{E1C50BCF-4341-4FE3-909A-A05E62610686}" presName="ConnectLineEnd" presStyleLbl="node1" presStyleIdx="1" presStyleCnt="3"/>
      <dgm:spPr/>
    </dgm:pt>
    <dgm:pt modelId="{99ACEE79-F5EC-46A2-BCE4-F368A4203CEE}" type="pres">
      <dgm:prSet presAssocID="{E1C50BCF-4341-4FE3-909A-A05E62610686}" presName="EmptyPane" presStyleCnt="0"/>
      <dgm:spPr/>
    </dgm:pt>
    <dgm:pt modelId="{95A8506E-151D-45A9-8BB6-596F34509E80}" type="pres">
      <dgm:prSet presAssocID="{DA290AD4-4CCE-4E29-8FD8-F344753A610C}" presName="spaceBetweenRectangles" presStyleLbl="fgAcc1" presStyleIdx="1" presStyleCnt="2"/>
      <dgm:spPr/>
    </dgm:pt>
    <dgm:pt modelId="{4407284C-5967-4BE9-926A-B3C21735B9EC}" type="pres">
      <dgm:prSet presAssocID="{E25CB8D7-2E39-4D62-85A9-BEB48A46DBE6}" presName="composite" presStyleCnt="0"/>
      <dgm:spPr/>
    </dgm:pt>
    <dgm:pt modelId="{90AB1669-648B-4A2A-915C-A2B851CACF3B}" type="pres">
      <dgm:prSet presAssocID="{E25CB8D7-2E39-4D62-85A9-BEB48A46DBE6}" presName="Parent1" presStyleLbl="alignNode1" presStyleIdx="2" presStyleCnt="3" custScaleY="125012" custLinFactNeighborX="-1569" custLinFactNeighborY="-11705">
        <dgm:presLayoutVars>
          <dgm:chMax val="1"/>
          <dgm:chPref val="1"/>
          <dgm:bulletEnabled val="1"/>
        </dgm:presLayoutVars>
      </dgm:prSet>
      <dgm:spPr/>
    </dgm:pt>
    <dgm:pt modelId="{2A3F267D-48B5-41FD-8346-150E1C77B3A3}" type="pres">
      <dgm:prSet presAssocID="{E25CB8D7-2E39-4D62-85A9-BEB48A46DBE6}" presName="Childtext1" presStyleLbl="revTx" presStyleIdx="2" presStyleCnt="3">
        <dgm:presLayoutVars>
          <dgm:chMax val="0"/>
          <dgm:chPref val="0"/>
          <dgm:bulletEnabled/>
        </dgm:presLayoutVars>
      </dgm:prSet>
      <dgm:spPr/>
    </dgm:pt>
    <dgm:pt modelId="{CE0468EF-6171-4149-A2AD-EAF33FF6B4BD}" type="pres">
      <dgm:prSet presAssocID="{E25CB8D7-2E39-4D62-85A9-BEB48A46DBE6}" presName="ConnectLine" presStyleLbl="sibTrans1D1" presStyleIdx="2" presStyleCnt="3"/>
      <dgm:spPr>
        <a:noFill/>
        <a:ln w="12700" cap="rnd" cmpd="sng" algn="ctr">
          <a:solidFill>
            <a:schemeClr val="accent5">
              <a:hueOff val="0"/>
              <a:satOff val="0"/>
              <a:lumOff val="0"/>
              <a:alphaOff val="0"/>
            </a:schemeClr>
          </a:solidFill>
          <a:prstDash val="dash"/>
        </a:ln>
        <a:effectLst/>
      </dgm:spPr>
    </dgm:pt>
    <dgm:pt modelId="{3DF1B1DE-5941-493F-80EC-A83C9FAA4B71}" type="pres">
      <dgm:prSet presAssocID="{E25CB8D7-2E39-4D62-85A9-BEB48A46DBE6}" presName="ConnectLineEnd" presStyleLbl="node1" presStyleIdx="2" presStyleCnt="3"/>
      <dgm:spPr/>
    </dgm:pt>
    <dgm:pt modelId="{8EB3DCD6-0607-49C2-9C4F-028F2A47EBD2}" type="pres">
      <dgm:prSet presAssocID="{E25CB8D7-2E39-4D62-85A9-BEB48A46DBE6}" presName="EmptyPane" presStyleCnt="0"/>
      <dgm:spPr/>
    </dgm:pt>
  </dgm:ptLst>
  <dgm:cxnLst>
    <dgm:cxn modelId="{B364E707-21F8-441E-AB68-1D7E2F9C51EC}" type="presOf" srcId="{E25CB8D7-2E39-4D62-85A9-BEB48A46DBE6}" destId="{90AB1669-648B-4A2A-915C-A2B851CACF3B}" srcOrd="0" destOrd="0" presId="urn:microsoft.com/office/officeart/2016/7/layout/HexagonTimeline"/>
    <dgm:cxn modelId="{F4C8ED5B-F2B8-499C-B1A5-085EC230F845}" srcId="{05317A65-8390-4E3C-8A24-9C1005BCEABA}" destId="{E25CB8D7-2E39-4D62-85A9-BEB48A46DBE6}" srcOrd="2" destOrd="0" parTransId="{864BA4B8-618E-4E49-A6C4-E31689422AD4}" sibTransId="{6EF84E7B-CD53-49F5-9901-898CB2DB0284}"/>
    <dgm:cxn modelId="{A0BA3079-AFB8-47CE-AE1C-428AA5EAA4AC}" type="presOf" srcId="{01B965F8-E325-43B3-80B3-B9D1E0388BA4}" destId="{031F5CD1-C367-422F-AA9F-736C45CB71DC}" srcOrd="0" destOrd="0" presId="urn:microsoft.com/office/officeart/2016/7/layout/HexagonTimeline"/>
    <dgm:cxn modelId="{3B97EC89-C008-4F6E-A1ED-3F6DD1D4845E}" type="presOf" srcId="{E1C50BCF-4341-4FE3-909A-A05E62610686}" destId="{332B3BF3-D088-47A1-A0EB-9AB2F1ED1BBC}" srcOrd="0" destOrd="0" presId="urn:microsoft.com/office/officeart/2016/7/layout/HexagonTimeline"/>
    <dgm:cxn modelId="{AE30458B-DAD5-4515-A0A8-7AF405483E95}" srcId="{05317A65-8390-4E3C-8A24-9C1005BCEABA}" destId="{01B965F8-E325-43B3-80B3-B9D1E0388BA4}" srcOrd="0" destOrd="0" parTransId="{54BC3EB5-4779-4295-B263-A5EE4BC01C72}" sibTransId="{D9FB109A-2592-4A30-94DA-80D89CA21E17}"/>
    <dgm:cxn modelId="{C746E1DB-6C1C-4011-8F33-80397E2199E4}" srcId="{05317A65-8390-4E3C-8A24-9C1005BCEABA}" destId="{E1C50BCF-4341-4FE3-909A-A05E62610686}" srcOrd="1" destOrd="0" parTransId="{37287D1C-9A77-4D5F-9D2B-78D65EC7BE06}" sibTransId="{DA290AD4-4CCE-4E29-8FD8-F344753A610C}"/>
    <dgm:cxn modelId="{24BD3DE9-D9DE-4D18-A832-2784CD552451}" type="presOf" srcId="{05317A65-8390-4E3C-8A24-9C1005BCEABA}" destId="{D5F3759A-0326-42B8-A709-93288F34F40A}" srcOrd="0" destOrd="0" presId="urn:microsoft.com/office/officeart/2016/7/layout/HexagonTimeline"/>
    <dgm:cxn modelId="{4410C155-CD65-4FA7-827A-F3AD9AAF28DF}" type="presParOf" srcId="{D5F3759A-0326-42B8-A709-93288F34F40A}" destId="{4808ABFC-37B4-4806-8CD0-06C2D9FF3A99}" srcOrd="0" destOrd="0" presId="urn:microsoft.com/office/officeart/2016/7/layout/HexagonTimeline"/>
    <dgm:cxn modelId="{D880298F-C4F3-470D-B1AD-2941544466D7}" type="presParOf" srcId="{4808ABFC-37B4-4806-8CD0-06C2D9FF3A99}" destId="{031F5CD1-C367-422F-AA9F-736C45CB71DC}" srcOrd="0" destOrd="0" presId="urn:microsoft.com/office/officeart/2016/7/layout/HexagonTimeline"/>
    <dgm:cxn modelId="{D773A893-0286-4DEF-93BD-04B7266AB07A}" type="presParOf" srcId="{4808ABFC-37B4-4806-8CD0-06C2D9FF3A99}" destId="{2F1CB3D3-7DFA-48C9-927E-25FF8462F630}" srcOrd="1" destOrd="0" presId="urn:microsoft.com/office/officeart/2016/7/layout/HexagonTimeline"/>
    <dgm:cxn modelId="{86EEA606-DD25-4B8C-BFF0-9973284B0CC0}" type="presParOf" srcId="{4808ABFC-37B4-4806-8CD0-06C2D9FF3A99}" destId="{EB8984CF-BD05-4F58-93C9-925ADBDE2530}" srcOrd="2" destOrd="0" presId="urn:microsoft.com/office/officeart/2016/7/layout/HexagonTimeline"/>
    <dgm:cxn modelId="{DA6E0CEA-6910-4459-90F1-0E496393A17C}" type="presParOf" srcId="{4808ABFC-37B4-4806-8CD0-06C2D9FF3A99}" destId="{FE12E34A-9623-43F3-9CC1-04369D84076D}" srcOrd="3" destOrd="0" presId="urn:microsoft.com/office/officeart/2016/7/layout/HexagonTimeline"/>
    <dgm:cxn modelId="{FBFE1437-C922-4603-A4AE-4A70CD9C2937}" type="presParOf" srcId="{4808ABFC-37B4-4806-8CD0-06C2D9FF3A99}" destId="{8185630E-3F20-45B7-AFE1-0FD965F94A06}" srcOrd="4" destOrd="0" presId="urn:microsoft.com/office/officeart/2016/7/layout/HexagonTimeline"/>
    <dgm:cxn modelId="{29A97522-E6EA-4FED-A7BE-2202F9FAD546}" type="presParOf" srcId="{D5F3759A-0326-42B8-A709-93288F34F40A}" destId="{F4ACFA53-B774-4F1D-8946-0C034000CAF2}" srcOrd="1" destOrd="0" presId="urn:microsoft.com/office/officeart/2016/7/layout/HexagonTimeline"/>
    <dgm:cxn modelId="{ADCFEAB0-24AB-4D91-80EA-2DC4F4B30349}" type="presParOf" srcId="{D5F3759A-0326-42B8-A709-93288F34F40A}" destId="{8C48AED8-BB61-4327-A44C-A475C85A980E}" srcOrd="2" destOrd="0" presId="urn:microsoft.com/office/officeart/2016/7/layout/HexagonTimeline"/>
    <dgm:cxn modelId="{9D82A86E-1496-4002-8C3B-1754B4136122}" type="presParOf" srcId="{8C48AED8-BB61-4327-A44C-A475C85A980E}" destId="{332B3BF3-D088-47A1-A0EB-9AB2F1ED1BBC}" srcOrd="0" destOrd="0" presId="urn:microsoft.com/office/officeart/2016/7/layout/HexagonTimeline"/>
    <dgm:cxn modelId="{98967399-F897-4D38-8C40-1A4C0903B0DE}" type="presParOf" srcId="{8C48AED8-BB61-4327-A44C-A475C85A980E}" destId="{108D721F-2E63-4669-8F39-D4903C73BD53}" srcOrd="1" destOrd="0" presId="urn:microsoft.com/office/officeart/2016/7/layout/HexagonTimeline"/>
    <dgm:cxn modelId="{7C1EE28F-FAE4-4BB5-B206-F63B990375B8}" type="presParOf" srcId="{8C48AED8-BB61-4327-A44C-A475C85A980E}" destId="{D6E19437-4FA9-4470-BF55-599B9473078D}" srcOrd="2" destOrd="0" presId="urn:microsoft.com/office/officeart/2016/7/layout/HexagonTimeline"/>
    <dgm:cxn modelId="{309A0BD7-6358-46D0-BFD3-786D20B248AF}" type="presParOf" srcId="{8C48AED8-BB61-4327-A44C-A475C85A980E}" destId="{0FE919E0-6549-4F83-B5D8-4739CADE148E}" srcOrd="3" destOrd="0" presId="urn:microsoft.com/office/officeart/2016/7/layout/HexagonTimeline"/>
    <dgm:cxn modelId="{3F0965FB-C4A8-42A4-8B58-652200F9CDFB}" type="presParOf" srcId="{8C48AED8-BB61-4327-A44C-A475C85A980E}" destId="{99ACEE79-F5EC-46A2-BCE4-F368A4203CEE}" srcOrd="4" destOrd="0" presId="urn:microsoft.com/office/officeart/2016/7/layout/HexagonTimeline"/>
    <dgm:cxn modelId="{05DCB55C-F6EF-4E36-947C-2BC4E76E76DC}" type="presParOf" srcId="{D5F3759A-0326-42B8-A709-93288F34F40A}" destId="{95A8506E-151D-45A9-8BB6-596F34509E80}" srcOrd="3" destOrd="0" presId="urn:microsoft.com/office/officeart/2016/7/layout/HexagonTimeline"/>
    <dgm:cxn modelId="{F52E32AA-D100-49F6-926E-9F0E6E780988}" type="presParOf" srcId="{D5F3759A-0326-42B8-A709-93288F34F40A}" destId="{4407284C-5967-4BE9-926A-B3C21735B9EC}" srcOrd="4" destOrd="0" presId="urn:microsoft.com/office/officeart/2016/7/layout/HexagonTimeline"/>
    <dgm:cxn modelId="{C77B29AC-4A77-4903-BE61-7514796511EB}" type="presParOf" srcId="{4407284C-5967-4BE9-926A-B3C21735B9EC}" destId="{90AB1669-648B-4A2A-915C-A2B851CACF3B}" srcOrd="0" destOrd="0" presId="urn:microsoft.com/office/officeart/2016/7/layout/HexagonTimeline"/>
    <dgm:cxn modelId="{6D0D4634-8B7A-4F1B-A9D1-062056741C07}" type="presParOf" srcId="{4407284C-5967-4BE9-926A-B3C21735B9EC}" destId="{2A3F267D-48B5-41FD-8346-150E1C77B3A3}" srcOrd="1" destOrd="0" presId="urn:microsoft.com/office/officeart/2016/7/layout/HexagonTimeline"/>
    <dgm:cxn modelId="{D2AF33E8-8B60-4826-AE43-18E8A5A22DE7}" type="presParOf" srcId="{4407284C-5967-4BE9-926A-B3C21735B9EC}" destId="{CE0468EF-6171-4149-A2AD-EAF33FF6B4BD}" srcOrd="2" destOrd="0" presId="urn:microsoft.com/office/officeart/2016/7/layout/HexagonTimeline"/>
    <dgm:cxn modelId="{7F60149E-E7A3-4085-9DB0-AB4B3FDE51D4}" type="presParOf" srcId="{4407284C-5967-4BE9-926A-B3C21735B9EC}" destId="{3DF1B1DE-5941-493F-80EC-A83C9FAA4B71}" srcOrd="3" destOrd="0" presId="urn:microsoft.com/office/officeart/2016/7/layout/HexagonTimeline"/>
    <dgm:cxn modelId="{E656F91F-8D20-4077-82A4-70C1F5539855}" type="presParOf" srcId="{4407284C-5967-4BE9-926A-B3C21735B9EC}" destId="{8EB3DCD6-0607-49C2-9C4F-028F2A47EBD2}"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F5CD1-C367-422F-AA9F-736C45CB71DC}">
      <dsp:nvSpPr>
        <dsp:cNvPr id="0" name=""/>
        <dsp:cNvSpPr/>
      </dsp:nvSpPr>
      <dsp:spPr>
        <a:xfrm>
          <a:off x="324023" y="1427003"/>
          <a:ext cx="1649133" cy="897329"/>
        </a:xfrm>
        <a:prstGeom prst="homePlate">
          <a:avLst>
            <a:gd name="adj" fmla="val 4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Never Owned a home</a:t>
          </a:r>
        </a:p>
      </dsp:txBody>
      <dsp:txXfrm>
        <a:off x="324023" y="1427003"/>
        <a:ext cx="1469667" cy="897329"/>
      </dsp:txXfrm>
    </dsp:sp>
    <dsp:sp modelId="{2F1CB3D3-7DFA-48C9-927E-25FF8462F630}">
      <dsp:nvSpPr>
        <dsp:cNvPr id="0" name=""/>
        <dsp:cNvSpPr/>
      </dsp:nvSpPr>
      <dsp:spPr>
        <a:xfrm>
          <a:off x="3358" y="-667941"/>
          <a:ext cx="2290463" cy="2392879"/>
        </a:xfrm>
        <a:prstGeom prst="rect">
          <a:avLst/>
        </a:prstGeom>
        <a:noFill/>
        <a:ln>
          <a:noFill/>
        </a:ln>
        <a:effectLst/>
      </dsp:spPr>
      <dsp:style>
        <a:lnRef idx="0">
          <a:scrgbClr r="0" g="0" b="0"/>
        </a:lnRef>
        <a:fillRef idx="0">
          <a:scrgbClr r="0" g="0" b="0"/>
        </a:fillRef>
        <a:effectRef idx="0">
          <a:scrgbClr r="0" g="0" b="0"/>
        </a:effectRef>
        <a:fontRef idx="minor"/>
      </dsp:style>
    </dsp:sp>
    <dsp:sp modelId="{F4ACFA53-B774-4F1D-8946-0C034000CAF2}">
      <dsp:nvSpPr>
        <dsp:cNvPr id="0" name=""/>
        <dsp:cNvSpPr/>
      </dsp:nvSpPr>
      <dsp:spPr>
        <a:xfrm rot="85734">
          <a:off x="1973038" y="1885205"/>
          <a:ext cx="764939" cy="0"/>
        </a:xfrm>
        <a:custGeom>
          <a:avLst/>
          <a:gdLst/>
          <a:ahLst/>
          <a:cxnLst/>
          <a:rect l="0" t="0" r="0" b="0"/>
          <a:pathLst>
            <a:path>
              <a:moveTo>
                <a:pt x="0" y="0"/>
              </a:moveTo>
              <a:lnTo>
                <a:pt x="764939" y="0"/>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8984CF-BD05-4F58-93C9-925ADBDE2530}">
      <dsp:nvSpPr>
        <dsp:cNvPr id="0" name=""/>
        <dsp:cNvSpPr/>
      </dsp:nvSpPr>
      <dsp:spPr>
        <a:xfrm>
          <a:off x="1148590" y="1065931"/>
          <a:ext cx="0" cy="747774"/>
        </a:xfrm>
        <a:prstGeom prst="line">
          <a:avLst/>
        </a:prstGeom>
        <a:noFill/>
        <a:ln w="12700"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E12E34A-9623-43F3-9CC1-04369D84076D}">
      <dsp:nvSpPr>
        <dsp:cNvPr id="0" name=""/>
        <dsp:cNvSpPr/>
      </dsp:nvSpPr>
      <dsp:spPr>
        <a:xfrm>
          <a:off x="1108967" y="1127305"/>
          <a:ext cx="79245" cy="149554"/>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32B3BF3-D088-47A1-A0EB-9AB2F1ED1BBC}">
      <dsp:nvSpPr>
        <dsp:cNvPr id="0" name=""/>
        <dsp:cNvSpPr/>
      </dsp:nvSpPr>
      <dsp:spPr>
        <a:xfrm>
          <a:off x="2737858" y="1329609"/>
          <a:ext cx="1649133" cy="1130268"/>
        </a:xfrm>
        <a:prstGeom prst="hexagon">
          <a:avLst>
            <a:gd name="adj" fmla="val 40000"/>
            <a:gd name="vf" fmla="val 11547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Has not owned their principal residence in the most recent 3 years</a:t>
          </a:r>
        </a:p>
      </dsp:txBody>
      <dsp:txXfrm>
        <a:off x="3032625" y="1531634"/>
        <a:ext cx="1059599" cy="726218"/>
      </dsp:txXfrm>
    </dsp:sp>
    <dsp:sp modelId="{108D721F-2E63-4669-8F39-D4903C73BD53}">
      <dsp:nvSpPr>
        <dsp:cNvPr id="0" name=""/>
        <dsp:cNvSpPr/>
      </dsp:nvSpPr>
      <dsp:spPr>
        <a:xfrm>
          <a:off x="2417193" y="1734889"/>
          <a:ext cx="2290463" cy="3014048"/>
        </a:xfrm>
        <a:prstGeom prst="rect">
          <a:avLst/>
        </a:prstGeom>
        <a:noFill/>
        <a:ln>
          <a:noFill/>
        </a:ln>
        <a:effectLst/>
      </dsp:spPr>
      <dsp:style>
        <a:lnRef idx="0">
          <a:scrgbClr r="0" g="0" b="0"/>
        </a:lnRef>
        <a:fillRef idx="0">
          <a:scrgbClr r="0" g="0" b="0"/>
        </a:fillRef>
        <a:effectRef idx="0">
          <a:scrgbClr r="0" g="0" b="0"/>
        </a:effectRef>
        <a:fontRef idx="minor"/>
      </dsp:style>
    </dsp:sp>
    <dsp:sp modelId="{95A8506E-151D-45A9-8BB6-596F34509E80}">
      <dsp:nvSpPr>
        <dsp:cNvPr id="0" name=""/>
        <dsp:cNvSpPr/>
      </dsp:nvSpPr>
      <dsp:spPr>
        <a:xfrm rot="7017">
          <a:off x="4386992" y="1895245"/>
          <a:ext cx="492084" cy="0"/>
        </a:xfrm>
        <a:custGeom>
          <a:avLst/>
          <a:gdLst/>
          <a:ahLst/>
          <a:cxnLst/>
          <a:rect l="0" t="0" r="0" b="0"/>
          <a:pathLst>
            <a:path>
              <a:moveTo>
                <a:pt x="0" y="0"/>
              </a:moveTo>
              <a:lnTo>
                <a:pt x="492084" y="0"/>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19437-4FA9-4470-BF55-599B9473078D}">
      <dsp:nvSpPr>
        <dsp:cNvPr id="0" name=""/>
        <dsp:cNvSpPr/>
      </dsp:nvSpPr>
      <dsp:spPr>
        <a:xfrm>
          <a:off x="3562425" y="1859647"/>
          <a:ext cx="0" cy="941890"/>
        </a:xfrm>
        <a:prstGeom prst="line">
          <a:avLst/>
        </a:prstGeom>
        <a:noFill/>
        <a:ln w="12700"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FE919E0-6549-4F83-B5D8-4739CADE148E}">
      <dsp:nvSpPr>
        <dsp:cNvPr id="0" name=""/>
        <dsp:cNvSpPr/>
      </dsp:nvSpPr>
      <dsp:spPr>
        <a:xfrm>
          <a:off x="3522803" y="2474139"/>
          <a:ext cx="79245" cy="188378"/>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0AB1669-648B-4A2A-915C-A2B851CACF3B}">
      <dsp:nvSpPr>
        <dsp:cNvPr id="0" name=""/>
        <dsp:cNvSpPr/>
      </dsp:nvSpPr>
      <dsp:spPr>
        <a:xfrm rot="10800000">
          <a:off x="4879075" y="1598549"/>
          <a:ext cx="1649133" cy="594396"/>
        </a:xfrm>
        <a:prstGeom prst="homePlate">
          <a:avLst>
            <a:gd name="adj" fmla="val 4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b="1" kern="1200" dirty="0"/>
            <a:t>Are a veteran</a:t>
          </a:r>
        </a:p>
      </dsp:txBody>
      <dsp:txXfrm rot="10800000">
        <a:off x="4997954" y="1598549"/>
        <a:ext cx="1530254" cy="594396"/>
      </dsp:txXfrm>
    </dsp:sp>
    <dsp:sp modelId="{2A3F267D-48B5-41FD-8346-150E1C77B3A3}">
      <dsp:nvSpPr>
        <dsp:cNvPr id="0" name=""/>
        <dsp:cNvSpPr/>
      </dsp:nvSpPr>
      <dsp:spPr>
        <a:xfrm>
          <a:off x="4558410" y="-243951"/>
          <a:ext cx="2290463" cy="1585058"/>
        </a:xfrm>
        <a:prstGeom prst="rect">
          <a:avLst/>
        </a:prstGeom>
        <a:noFill/>
        <a:ln>
          <a:noFill/>
        </a:ln>
        <a:effectLst/>
      </dsp:spPr>
      <dsp:style>
        <a:lnRef idx="0">
          <a:scrgbClr r="0" g="0" b="0"/>
        </a:lnRef>
        <a:fillRef idx="0">
          <a:scrgbClr r="0" g="0" b="0"/>
        </a:fillRef>
        <a:effectRef idx="0">
          <a:scrgbClr r="0" g="0" b="0"/>
        </a:effectRef>
        <a:fontRef idx="minor"/>
      </dsp:style>
    </dsp:sp>
    <dsp:sp modelId="{CE0468EF-6171-4149-A2AD-EAF33FF6B4BD}">
      <dsp:nvSpPr>
        <dsp:cNvPr id="0" name=""/>
        <dsp:cNvSpPr/>
      </dsp:nvSpPr>
      <dsp:spPr>
        <a:xfrm>
          <a:off x="5703642" y="1212233"/>
          <a:ext cx="0" cy="495330"/>
        </a:xfrm>
        <a:prstGeom prst="line">
          <a:avLst/>
        </a:prstGeom>
        <a:noFill/>
        <a:ln w="12700"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DF1B1DE-5941-493F-80EC-A83C9FAA4B71}">
      <dsp:nvSpPr>
        <dsp:cNvPr id="0" name=""/>
        <dsp:cNvSpPr/>
      </dsp:nvSpPr>
      <dsp:spPr>
        <a:xfrm>
          <a:off x="5664020" y="1172629"/>
          <a:ext cx="79245" cy="99066"/>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9/12/2023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9/12/2023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9/12/2023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9/12/2023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9/12/2023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9/12/2023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9/12/2023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hyperlink" Target="http://www.pinellas.gov/HFA" TargetMode="Externa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png"/><Relationship Id="rId4" Type="http://schemas.openxmlformats.org/officeDocument/2006/relationships/hyperlink" Target="mailto:klemberg@pinellashf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8109235" y="863695"/>
            <a:ext cx="3511233" cy="3779995"/>
          </a:xfrm>
        </p:spPr>
        <p:txBody>
          <a:bodyPr anchor="ctr">
            <a:normAutofit fontScale="90000"/>
          </a:bodyPr>
          <a:lstStyle/>
          <a:p>
            <a:r>
              <a:rPr lang="en-US" sz="2800" dirty="0">
                <a:solidFill>
                  <a:schemeClr val="tx1"/>
                </a:solidFill>
              </a:rPr>
              <a:t>Housing finance authority of </a:t>
            </a:r>
            <a:r>
              <a:rPr lang="en-US" sz="2800" dirty="0" err="1">
                <a:solidFill>
                  <a:schemeClr val="tx1"/>
                </a:solidFill>
              </a:rPr>
              <a:t>pinellas</a:t>
            </a:r>
            <a:r>
              <a:rPr lang="en-US" sz="2800" dirty="0">
                <a:solidFill>
                  <a:schemeClr val="tx1"/>
                </a:solidFill>
              </a:rPr>
              <a:t> county First time home buyer Program</a:t>
            </a:r>
            <a:br>
              <a:rPr lang="en-US" dirty="0">
                <a:solidFill>
                  <a:schemeClr val="tx1"/>
                </a:solidFill>
              </a:rPr>
            </a:br>
            <a:br>
              <a:rPr lang="en-US" dirty="0">
                <a:solidFill>
                  <a:schemeClr val="tx1"/>
                </a:solidFill>
              </a:rPr>
            </a:br>
            <a:r>
              <a:rPr lang="en-US" sz="2000" dirty="0">
                <a:solidFill>
                  <a:schemeClr val="tx1"/>
                </a:solidFill>
              </a:rPr>
              <a:t>presented at the 2023 </a:t>
            </a:r>
            <a:r>
              <a:rPr lang="en-US" sz="2000" dirty="0" err="1">
                <a:solidFill>
                  <a:schemeClr val="tx1"/>
                </a:solidFill>
              </a:rPr>
              <a:t>fcda</a:t>
            </a:r>
            <a:r>
              <a:rPr lang="en-US" sz="2000" dirty="0">
                <a:solidFill>
                  <a:schemeClr val="tx1"/>
                </a:solidFill>
              </a:rPr>
              <a:t> annual conference</a:t>
            </a: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8109236" y="4739780"/>
            <a:ext cx="3511233" cy="1147054"/>
          </a:xfrm>
        </p:spPr>
        <p:txBody>
          <a:bodyPr anchor="t">
            <a:normAutofit fontScale="85000" lnSpcReduction="10000"/>
          </a:bodyPr>
          <a:lstStyle/>
          <a:p>
            <a:r>
              <a:rPr lang="en-US" sz="2000" dirty="0"/>
              <a:t>Karmen Lemberg</a:t>
            </a:r>
          </a:p>
          <a:p>
            <a:r>
              <a:rPr lang="en-US" sz="2000" dirty="0"/>
              <a:t>Director of homeownership programs and operations</a:t>
            </a:r>
          </a:p>
        </p:txBody>
      </p:sp>
      <p:pic>
        <p:nvPicPr>
          <p:cNvPr id="5" name="Picture 4" descr="A bowl of oranges ">
            <a:extLst>
              <a:ext uri="{FF2B5EF4-FFF2-40B4-BE49-F238E27FC236}">
                <a16:creationId xmlns:a16="http://schemas.microsoft.com/office/drawing/2014/main" id="{46FD3043-02B3-4F91-A2CB-FF01D76F3FD5}"/>
              </a:ext>
            </a:extLst>
          </p:cNvPr>
          <p:cNvPicPr>
            <a:picLocks noChangeAspect="1"/>
          </p:cNvPicPr>
          <p:nvPr/>
        </p:nvPicPr>
        <p:blipFill rotWithShape="1">
          <a:blip r:embed="rId3">
            <a:extLst>
              <a:ext uri="{28A0092B-C50C-407E-A947-70E740481C1C}">
                <a14:useLocalDpi xmlns:a14="http://schemas.microsoft.com/office/drawing/2010/main" val="0"/>
              </a:ext>
            </a:extLst>
          </a:blip>
          <a:srcRect r="-1" b="-1"/>
          <a:stretch/>
        </p:blipFill>
        <p:spPr>
          <a:xfrm>
            <a:off x="20" y="10"/>
            <a:ext cx="7537685" cy="6857990"/>
          </a:xfrm>
          <a:prstGeom prst="rect">
            <a:avLst/>
          </a:prstGeom>
        </p:spPr>
      </p:pic>
      <p:sp>
        <p:nvSpPr>
          <p:cNvPr id="32" name="Rectangle 3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748736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4382724" y="702155"/>
            <a:ext cx="7225075" cy="5595127"/>
          </a:xfrm>
        </p:spPr>
        <p:txBody>
          <a:bodyPr>
            <a:normAutofit/>
          </a:bodyPr>
          <a:lstStyle/>
          <a:p>
            <a:r>
              <a:rPr lang="en-US" u="sng" dirty="0">
                <a:solidFill>
                  <a:schemeClr val="tx2"/>
                </a:solidFill>
              </a:rPr>
              <a:t>Housing Finance authority of </a:t>
            </a:r>
            <a:r>
              <a:rPr lang="en-US" u="sng" dirty="0" err="1">
                <a:solidFill>
                  <a:schemeClr val="tx2"/>
                </a:solidFill>
              </a:rPr>
              <a:t>pinellas</a:t>
            </a:r>
            <a:r>
              <a:rPr lang="en-US" u="sng" dirty="0">
                <a:solidFill>
                  <a:schemeClr val="tx2"/>
                </a:solidFill>
              </a:rPr>
              <a:t> county</a:t>
            </a:r>
            <a:br>
              <a:rPr lang="en-US" u="sng" dirty="0">
                <a:solidFill>
                  <a:schemeClr val="tx2"/>
                </a:solidFill>
              </a:rPr>
            </a:br>
            <a:br>
              <a:rPr lang="en-US" u="sng" dirty="0">
                <a:solidFill>
                  <a:schemeClr val="tx2"/>
                </a:solidFill>
              </a:rPr>
            </a:br>
            <a:r>
              <a:rPr lang="en-US" sz="2000" dirty="0">
                <a:solidFill>
                  <a:schemeClr val="tx2"/>
                </a:solidFill>
              </a:rPr>
              <a:t>helping citizens  achieve their dream of homeownership since 1982</a:t>
            </a:r>
            <a:br>
              <a:rPr lang="en-US" sz="2000" dirty="0">
                <a:solidFill>
                  <a:schemeClr val="tx2"/>
                </a:solidFill>
              </a:rPr>
            </a:br>
            <a:br>
              <a:rPr lang="en-US" sz="2000" dirty="0">
                <a:solidFill>
                  <a:schemeClr val="tx2"/>
                </a:solidFill>
              </a:rPr>
            </a:br>
            <a:r>
              <a:rPr lang="en-US" sz="2000" dirty="0">
                <a:solidFill>
                  <a:schemeClr val="tx2"/>
                </a:solidFill>
              </a:rPr>
              <a:t>The </a:t>
            </a:r>
            <a:r>
              <a:rPr lang="en-US" sz="2000" dirty="0" err="1">
                <a:solidFill>
                  <a:schemeClr val="tx2"/>
                </a:solidFill>
              </a:rPr>
              <a:t>hfa</a:t>
            </a:r>
            <a:r>
              <a:rPr lang="en-US" sz="2000" dirty="0">
                <a:solidFill>
                  <a:schemeClr val="tx2"/>
                </a:solidFill>
              </a:rPr>
              <a:t> has a continuous lending program</a:t>
            </a:r>
            <a:br>
              <a:rPr lang="en-US" sz="2000" dirty="0">
                <a:solidFill>
                  <a:schemeClr val="tx2"/>
                </a:solidFill>
              </a:rPr>
            </a:br>
            <a:br>
              <a:rPr lang="en-US" sz="2000" dirty="0">
                <a:solidFill>
                  <a:schemeClr val="tx2"/>
                </a:solidFill>
              </a:rPr>
            </a:br>
            <a:r>
              <a:rPr lang="en-US" sz="2000" dirty="0">
                <a:solidFill>
                  <a:schemeClr val="tx2"/>
                </a:solidFill>
              </a:rPr>
              <a:t>The </a:t>
            </a:r>
            <a:r>
              <a:rPr lang="en-US" sz="2000" dirty="0" err="1">
                <a:solidFill>
                  <a:schemeClr val="tx2"/>
                </a:solidFill>
              </a:rPr>
              <a:t>hfa</a:t>
            </a:r>
            <a:r>
              <a:rPr lang="en-US" sz="2000" dirty="0">
                <a:solidFill>
                  <a:schemeClr val="tx2"/>
                </a:solidFill>
              </a:rPr>
              <a:t> issues single family housing revenue bonds</a:t>
            </a:r>
            <a:br>
              <a:rPr lang="en-US" sz="2000" dirty="0">
                <a:solidFill>
                  <a:schemeClr val="tx2"/>
                </a:solidFill>
              </a:rPr>
            </a:br>
            <a:br>
              <a:rPr lang="en-US" sz="2000" dirty="0">
                <a:solidFill>
                  <a:schemeClr val="tx2"/>
                </a:solidFill>
              </a:rPr>
            </a:br>
            <a:r>
              <a:rPr lang="en-US" sz="2000" dirty="0">
                <a:solidFill>
                  <a:schemeClr val="tx2"/>
                </a:solidFill>
              </a:rPr>
              <a:t>The </a:t>
            </a:r>
            <a:r>
              <a:rPr lang="en-US" sz="2000" dirty="0" err="1">
                <a:solidFill>
                  <a:schemeClr val="tx2"/>
                </a:solidFill>
              </a:rPr>
              <a:t>hfa</a:t>
            </a:r>
            <a:r>
              <a:rPr lang="en-US" sz="2000" dirty="0">
                <a:solidFill>
                  <a:schemeClr val="tx2"/>
                </a:solidFill>
              </a:rPr>
              <a:t> uses its own funds to provide downpayment assistance</a:t>
            </a:r>
            <a:br>
              <a:rPr lang="en-US" sz="2000" dirty="0">
                <a:solidFill>
                  <a:schemeClr val="tx2"/>
                </a:solidFill>
              </a:rPr>
            </a:br>
            <a:br>
              <a:rPr lang="en-US" sz="2000" dirty="0">
                <a:solidFill>
                  <a:schemeClr val="tx2"/>
                </a:solidFill>
              </a:rPr>
            </a:br>
            <a:endParaRPr lang="en-US" u="sng" dirty="0">
              <a:solidFill>
                <a:schemeClr val="tx2"/>
              </a:solidFill>
            </a:endParaRPr>
          </a:p>
        </p:txBody>
      </p:sp>
      <p:pic>
        <p:nvPicPr>
          <p:cNvPr id="3" name="Picture 2">
            <a:extLst>
              <a:ext uri="{FF2B5EF4-FFF2-40B4-BE49-F238E27FC236}">
                <a16:creationId xmlns:a16="http://schemas.microsoft.com/office/drawing/2014/main" id="{2F5F73E5-9F86-4ED9-892D-F575AF7835B6}"/>
              </a:ext>
            </a:extLst>
          </p:cNvPr>
          <p:cNvPicPr>
            <a:picLocks noChangeAspect="1"/>
          </p:cNvPicPr>
          <p:nvPr/>
        </p:nvPicPr>
        <p:blipFill rotWithShape="1">
          <a:blip r:embed="rId2"/>
          <a:srcRect l="28009" r="13626" b="-1"/>
          <a:stretch/>
        </p:blipFill>
        <p:spPr>
          <a:xfrm>
            <a:off x="446534" y="601201"/>
            <a:ext cx="3703320" cy="5774200"/>
          </a:xfrm>
          <a:prstGeom prst="rect">
            <a:avLst/>
          </a:prstGeom>
        </p:spPr>
      </p:pic>
    </p:spTree>
    <p:extLst>
      <p:ext uri="{BB962C8B-B14F-4D97-AF65-F5344CB8AC3E}">
        <p14:creationId xmlns:p14="http://schemas.microsoft.com/office/powerpoint/2010/main" val="192884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4382724" y="702156"/>
            <a:ext cx="7225075" cy="1013800"/>
          </a:xfrm>
        </p:spPr>
        <p:txBody>
          <a:bodyPr>
            <a:normAutofit/>
          </a:bodyPr>
          <a:lstStyle/>
          <a:p>
            <a:r>
              <a:rPr lang="en-US" u="sng" dirty="0">
                <a:solidFill>
                  <a:schemeClr val="tx2"/>
                </a:solidFill>
              </a:rPr>
              <a:t>Definition of a first-time home buyer</a:t>
            </a:r>
          </a:p>
        </p:txBody>
      </p:sp>
      <p:sp>
        <p:nvSpPr>
          <p:cNvPr id="29" name="Rectangle 2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F5F73E5-9F86-4ED9-892D-F575AF7835B6}"/>
              </a:ext>
            </a:extLst>
          </p:cNvPr>
          <p:cNvPicPr>
            <a:picLocks noChangeAspect="1"/>
          </p:cNvPicPr>
          <p:nvPr/>
        </p:nvPicPr>
        <p:blipFill rotWithShape="1">
          <a:blip r:embed="rId3"/>
          <a:srcRect l="28009" r="13626" b="-1"/>
          <a:stretch/>
        </p:blipFill>
        <p:spPr>
          <a:xfrm>
            <a:off x="446534" y="601201"/>
            <a:ext cx="3703320" cy="5774200"/>
          </a:xfrm>
          <a:prstGeom prst="rect">
            <a:avLst/>
          </a:prstGeom>
        </p:spPr>
      </p:pic>
      <p:graphicFrame>
        <p:nvGraphicFramePr>
          <p:cNvPr id="22" name="Content Placeholder 2" descr="SmartArt timeline">
            <a:extLst>
              <a:ext uri="{FF2B5EF4-FFF2-40B4-BE49-F238E27FC236}">
                <a16:creationId xmlns:a16="http://schemas.microsoft.com/office/drawing/2014/main" id="{6BF0F168-BD28-497A-AC13-24AB8C638291}"/>
              </a:ext>
            </a:extLst>
          </p:cNvPr>
          <p:cNvGraphicFramePr/>
          <p:nvPr>
            <p:extLst>
              <p:ext uri="{D42A27DB-BD31-4B8C-83A1-F6EECF244321}">
                <p14:modId xmlns:p14="http://schemas.microsoft.com/office/powerpoint/2010/main" val="1283842244"/>
              </p:ext>
            </p:extLst>
          </p:nvPr>
        </p:nvGraphicFramePr>
        <p:xfrm>
          <a:off x="4382726" y="1896533"/>
          <a:ext cx="6878108" cy="3962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9794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4382724" y="702155"/>
            <a:ext cx="7513807" cy="5673245"/>
          </a:xfrm>
        </p:spPr>
        <p:txBody>
          <a:bodyPr>
            <a:normAutofit/>
          </a:bodyPr>
          <a:lstStyle/>
          <a:p>
            <a:r>
              <a:rPr lang="en-US" u="sng" dirty="0"/>
              <a:t>Steps for the client to follow</a:t>
            </a:r>
            <a:br>
              <a:rPr lang="en-US" dirty="0"/>
            </a:br>
            <a:br>
              <a:rPr lang="en-US" dirty="0"/>
            </a:br>
            <a:r>
              <a:rPr lang="en-US" dirty="0"/>
              <a:t>1.	review flyer for income and credit 	requirements</a:t>
            </a:r>
            <a:br>
              <a:rPr lang="en-US" dirty="0"/>
            </a:br>
            <a:br>
              <a:rPr lang="en-US" dirty="0"/>
            </a:br>
            <a:r>
              <a:rPr lang="en-US" dirty="0"/>
              <a:t>2.	take a homebuyer education class</a:t>
            </a:r>
            <a:br>
              <a:rPr lang="en-US" dirty="0"/>
            </a:br>
            <a:r>
              <a:rPr lang="en-US" dirty="0"/>
              <a:t>	</a:t>
            </a:r>
            <a:br>
              <a:rPr lang="en-US" dirty="0"/>
            </a:br>
            <a:r>
              <a:rPr lang="en-US" dirty="0"/>
              <a:t>3.  Contact an approved lender</a:t>
            </a:r>
            <a:br>
              <a:rPr lang="en-US" dirty="0"/>
            </a:br>
            <a:br>
              <a:rPr lang="en-US" dirty="0"/>
            </a:br>
            <a:r>
              <a:rPr lang="en-US" dirty="0"/>
              <a:t>4.	Work with a Realtor</a:t>
            </a:r>
            <a:br>
              <a:rPr lang="en-US" dirty="0"/>
            </a:br>
            <a:br>
              <a:rPr lang="en-US" dirty="0"/>
            </a:br>
            <a:endParaRPr lang="en-US" dirty="0">
              <a:solidFill>
                <a:schemeClr val="tx2"/>
              </a:solidFill>
            </a:endParaRPr>
          </a:p>
        </p:txBody>
      </p:sp>
      <p:sp>
        <p:nvSpPr>
          <p:cNvPr id="29" name="Rectangle 2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F5F73E5-9F86-4ED9-892D-F575AF7835B6}"/>
              </a:ext>
            </a:extLst>
          </p:cNvPr>
          <p:cNvPicPr>
            <a:picLocks noChangeAspect="1"/>
          </p:cNvPicPr>
          <p:nvPr/>
        </p:nvPicPr>
        <p:blipFill rotWithShape="1">
          <a:blip r:embed="rId3"/>
          <a:srcRect l="28009" r="13626" b="-1"/>
          <a:stretch/>
        </p:blipFill>
        <p:spPr>
          <a:xfrm>
            <a:off x="446534" y="601201"/>
            <a:ext cx="3703320" cy="5774200"/>
          </a:xfrm>
          <a:prstGeom prst="rect">
            <a:avLst/>
          </a:prstGeom>
        </p:spPr>
      </p:pic>
    </p:spTree>
    <p:extLst>
      <p:ext uri="{BB962C8B-B14F-4D97-AF65-F5344CB8AC3E}">
        <p14:creationId xmlns:p14="http://schemas.microsoft.com/office/powerpoint/2010/main" val="101469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4382724" y="702155"/>
            <a:ext cx="7513807" cy="5673245"/>
          </a:xfrm>
        </p:spPr>
        <p:txBody>
          <a:bodyPr>
            <a:normAutofit fontScale="90000"/>
          </a:bodyPr>
          <a:lstStyle/>
          <a:p>
            <a:r>
              <a:rPr lang="en-US" u="sng" dirty="0"/>
              <a:t>The approved lenders</a:t>
            </a:r>
            <a:br>
              <a:rPr lang="en-US" dirty="0"/>
            </a:br>
            <a:br>
              <a:rPr lang="en-US" dirty="0"/>
            </a:br>
            <a:r>
              <a:rPr lang="en-US" dirty="0"/>
              <a:t>approved lenders have been trained on the HFA of Pinellas County Program</a:t>
            </a:r>
            <a:br>
              <a:rPr lang="en-US" dirty="0"/>
            </a:br>
            <a:br>
              <a:rPr lang="en-US" dirty="0"/>
            </a:br>
            <a:r>
              <a:rPr lang="en-US" dirty="0"/>
              <a:t>approved lenders understand how multiple programs can work together to assist the home buyer meet their goal</a:t>
            </a:r>
            <a:br>
              <a:rPr lang="en-US" dirty="0"/>
            </a:br>
            <a:br>
              <a:rPr lang="en-US" dirty="0"/>
            </a:br>
            <a:br>
              <a:rPr lang="en-US" dirty="0"/>
            </a:br>
            <a:br>
              <a:rPr lang="en-US" dirty="0"/>
            </a:br>
            <a:br>
              <a:rPr lang="en-US" dirty="0"/>
            </a:br>
            <a:endParaRPr lang="en-US" dirty="0">
              <a:solidFill>
                <a:schemeClr val="tx2"/>
              </a:solidFill>
            </a:endParaRPr>
          </a:p>
        </p:txBody>
      </p:sp>
      <p:sp>
        <p:nvSpPr>
          <p:cNvPr id="29" name="Rectangle 2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F5F73E5-9F86-4ED9-892D-F575AF7835B6}"/>
              </a:ext>
            </a:extLst>
          </p:cNvPr>
          <p:cNvPicPr>
            <a:picLocks noChangeAspect="1"/>
          </p:cNvPicPr>
          <p:nvPr/>
        </p:nvPicPr>
        <p:blipFill rotWithShape="1">
          <a:blip r:embed="rId3"/>
          <a:srcRect l="28009" r="13626" b="-1"/>
          <a:stretch/>
        </p:blipFill>
        <p:spPr>
          <a:xfrm>
            <a:off x="446534" y="601201"/>
            <a:ext cx="3703320" cy="5774200"/>
          </a:xfrm>
          <a:prstGeom prst="rect">
            <a:avLst/>
          </a:prstGeom>
        </p:spPr>
      </p:pic>
    </p:spTree>
    <p:extLst>
      <p:ext uri="{BB962C8B-B14F-4D97-AF65-F5344CB8AC3E}">
        <p14:creationId xmlns:p14="http://schemas.microsoft.com/office/powerpoint/2010/main" val="3431800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4382724" y="702155"/>
            <a:ext cx="7513807" cy="5673245"/>
          </a:xfrm>
        </p:spPr>
        <p:txBody>
          <a:bodyPr>
            <a:normAutofit/>
          </a:bodyPr>
          <a:lstStyle/>
          <a:p>
            <a:r>
              <a:rPr lang="en-US" u="sng" dirty="0"/>
              <a:t>1</a:t>
            </a:r>
            <a:r>
              <a:rPr lang="en-US" u="sng" baseline="30000" dirty="0"/>
              <a:t>st</a:t>
            </a:r>
            <a:r>
              <a:rPr lang="en-US" u="sng" dirty="0"/>
              <a:t> mortgage options</a:t>
            </a:r>
            <a:br>
              <a:rPr lang="en-US" dirty="0"/>
            </a:br>
            <a:br>
              <a:rPr lang="en-US" dirty="0"/>
            </a:br>
            <a:r>
              <a:rPr lang="en-US" sz="2600" dirty="0"/>
              <a:t>The </a:t>
            </a:r>
            <a:r>
              <a:rPr lang="en-US" sz="2600" dirty="0" err="1"/>
              <a:t>hfa</a:t>
            </a:r>
            <a:r>
              <a:rPr lang="en-US" sz="2600" dirty="0"/>
              <a:t> sets the rate for the 1</a:t>
            </a:r>
            <a:r>
              <a:rPr lang="en-US" sz="2600" baseline="30000" dirty="0"/>
              <a:t>st</a:t>
            </a:r>
            <a:r>
              <a:rPr lang="en-US" sz="2600" dirty="0"/>
              <a:t> mortgage.</a:t>
            </a:r>
            <a:br>
              <a:rPr lang="en-US" sz="2600" dirty="0"/>
            </a:br>
            <a:br>
              <a:rPr lang="en-US" sz="2600" dirty="0"/>
            </a:br>
            <a:r>
              <a:rPr lang="en-US" sz="2600" dirty="0" err="1"/>
              <a:t>fha</a:t>
            </a:r>
            <a:r>
              <a:rPr lang="en-US" sz="2600" dirty="0"/>
              <a:t>, </a:t>
            </a:r>
            <a:r>
              <a:rPr lang="en-US" sz="2600" dirty="0" err="1"/>
              <a:t>va</a:t>
            </a:r>
            <a:r>
              <a:rPr lang="en-US" sz="2600" dirty="0"/>
              <a:t>, </a:t>
            </a:r>
            <a:r>
              <a:rPr lang="en-US" sz="2600" dirty="0" err="1"/>
              <a:t>rd</a:t>
            </a:r>
            <a:r>
              <a:rPr lang="en-US" sz="2600" dirty="0"/>
              <a:t>, and Freddie mac </a:t>
            </a:r>
            <a:r>
              <a:rPr lang="en-US" sz="2600" dirty="0" err="1"/>
              <a:t>hfa</a:t>
            </a:r>
            <a:r>
              <a:rPr lang="en-US" sz="2600" dirty="0"/>
              <a:t> advantage loans are available to choose from</a:t>
            </a:r>
            <a:br>
              <a:rPr lang="en-US" sz="2600" dirty="0"/>
            </a:br>
            <a:br>
              <a:rPr lang="en-US" sz="2600" dirty="0"/>
            </a:br>
            <a:r>
              <a:rPr lang="en-US" sz="2600" dirty="0"/>
              <a:t>1</a:t>
            </a:r>
            <a:r>
              <a:rPr lang="en-US" sz="2600" baseline="30000" dirty="0"/>
              <a:t>st</a:t>
            </a:r>
            <a:r>
              <a:rPr lang="en-US" sz="2600" dirty="0"/>
              <a:t> mortgages are 30 year fixed rate.</a:t>
            </a:r>
            <a:br>
              <a:rPr lang="en-US" sz="2600" dirty="0"/>
            </a:br>
            <a:br>
              <a:rPr lang="en-US" sz="2600" dirty="0"/>
            </a:br>
            <a:r>
              <a:rPr lang="en-US" sz="2600" dirty="0"/>
              <a:t>Adjustable rate loans are not allowed.</a:t>
            </a:r>
            <a:br>
              <a:rPr lang="en-US" sz="2600" dirty="0"/>
            </a:br>
            <a:br>
              <a:rPr lang="en-US" sz="2600" dirty="0"/>
            </a:br>
            <a:br>
              <a:rPr lang="en-US" sz="2600" dirty="0"/>
            </a:br>
            <a:endParaRPr lang="en-US" sz="2600" dirty="0">
              <a:solidFill>
                <a:schemeClr val="tx2"/>
              </a:solidFill>
            </a:endParaRPr>
          </a:p>
        </p:txBody>
      </p:sp>
      <p:sp>
        <p:nvSpPr>
          <p:cNvPr id="29" name="Rectangle 2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F5F73E5-9F86-4ED9-892D-F575AF7835B6}"/>
              </a:ext>
            </a:extLst>
          </p:cNvPr>
          <p:cNvPicPr>
            <a:picLocks noChangeAspect="1"/>
          </p:cNvPicPr>
          <p:nvPr/>
        </p:nvPicPr>
        <p:blipFill rotWithShape="1">
          <a:blip r:embed="rId3"/>
          <a:srcRect l="28009" r="13626" b="-1"/>
          <a:stretch/>
        </p:blipFill>
        <p:spPr>
          <a:xfrm>
            <a:off x="446534" y="601201"/>
            <a:ext cx="3703320" cy="5774200"/>
          </a:xfrm>
          <a:prstGeom prst="rect">
            <a:avLst/>
          </a:prstGeom>
        </p:spPr>
      </p:pic>
    </p:spTree>
    <p:extLst>
      <p:ext uri="{BB962C8B-B14F-4D97-AF65-F5344CB8AC3E}">
        <p14:creationId xmlns:p14="http://schemas.microsoft.com/office/powerpoint/2010/main" val="352266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4382724" y="702155"/>
            <a:ext cx="7513807" cy="5673245"/>
          </a:xfrm>
        </p:spPr>
        <p:txBody>
          <a:bodyPr>
            <a:normAutofit fontScale="90000"/>
          </a:bodyPr>
          <a:lstStyle/>
          <a:p>
            <a:r>
              <a:rPr lang="en-US" u="sng" dirty="0"/>
              <a:t>Down payment assistance</a:t>
            </a:r>
            <a:br>
              <a:rPr lang="en-US" dirty="0"/>
            </a:br>
            <a:br>
              <a:rPr lang="en-US" dirty="0"/>
            </a:br>
            <a:r>
              <a:rPr lang="en-US" dirty="0"/>
              <a:t>current amount:  $12,000 in Pinellas county</a:t>
            </a:r>
            <a:br>
              <a:rPr lang="en-US" dirty="0"/>
            </a:br>
            <a:br>
              <a:rPr lang="en-US" dirty="0"/>
            </a:br>
            <a:r>
              <a:rPr lang="en-US" dirty="0"/>
              <a:t>8,000 in PASCO AND POLK counties</a:t>
            </a:r>
            <a:br>
              <a:rPr lang="en-US" dirty="0"/>
            </a:br>
            <a:br>
              <a:rPr lang="en-US" dirty="0"/>
            </a:br>
            <a:r>
              <a:rPr lang="en-US" dirty="0"/>
              <a:t>this is a 0% non-amortizing loan</a:t>
            </a:r>
            <a:br>
              <a:rPr lang="en-US" dirty="0"/>
            </a:br>
            <a:br>
              <a:rPr lang="en-US" dirty="0"/>
            </a:br>
            <a:r>
              <a:rPr lang="en-US" dirty="0"/>
              <a:t>always paid back</a:t>
            </a:r>
            <a:br>
              <a:rPr lang="en-US" dirty="0"/>
            </a:br>
            <a:br>
              <a:rPr lang="en-US" dirty="0"/>
            </a:br>
            <a:br>
              <a:rPr lang="en-US" dirty="0"/>
            </a:br>
            <a:br>
              <a:rPr lang="en-US" dirty="0"/>
            </a:br>
            <a:endParaRPr lang="en-US" dirty="0">
              <a:solidFill>
                <a:schemeClr val="tx2"/>
              </a:solidFill>
            </a:endParaRPr>
          </a:p>
        </p:txBody>
      </p:sp>
      <p:sp>
        <p:nvSpPr>
          <p:cNvPr id="29" name="Rectangle 2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F5F73E5-9F86-4ED9-892D-F575AF7835B6}"/>
              </a:ext>
            </a:extLst>
          </p:cNvPr>
          <p:cNvPicPr>
            <a:picLocks noChangeAspect="1"/>
          </p:cNvPicPr>
          <p:nvPr/>
        </p:nvPicPr>
        <p:blipFill rotWithShape="1">
          <a:blip r:embed="rId3"/>
          <a:srcRect l="28009" r="13626" b="-1"/>
          <a:stretch/>
        </p:blipFill>
        <p:spPr>
          <a:xfrm>
            <a:off x="446534" y="601201"/>
            <a:ext cx="3703320" cy="5774200"/>
          </a:xfrm>
          <a:prstGeom prst="rect">
            <a:avLst/>
          </a:prstGeom>
        </p:spPr>
      </p:pic>
    </p:spTree>
    <p:extLst>
      <p:ext uri="{BB962C8B-B14F-4D97-AF65-F5344CB8AC3E}">
        <p14:creationId xmlns:p14="http://schemas.microsoft.com/office/powerpoint/2010/main" val="70382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4382724" y="702155"/>
            <a:ext cx="7513807" cy="5673245"/>
          </a:xfrm>
        </p:spPr>
        <p:txBody>
          <a:bodyPr>
            <a:normAutofit fontScale="90000"/>
          </a:bodyPr>
          <a:lstStyle/>
          <a:p>
            <a:r>
              <a:rPr lang="en-US" u="sng" dirty="0"/>
              <a:t>Down payment assistance </a:t>
            </a:r>
            <a:r>
              <a:rPr lang="en-US" sz="2700" u="sng" dirty="0"/>
              <a:t>continued</a:t>
            </a:r>
            <a:br>
              <a:rPr lang="en-US" dirty="0"/>
            </a:br>
            <a:br>
              <a:rPr lang="en-US" dirty="0"/>
            </a:br>
            <a:r>
              <a:rPr lang="en-US" dirty="0"/>
              <a:t>THE DPA IS REPAYABLE WHEN BORROWERs:</a:t>
            </a:r>
            <a:br>
              <a:rPr lang="en-US" dirty="0"/>
            </a:br>
            <a:br>
              <a:rPr lang="en-US" dirty="0"/>
            </a:br>
            <a:r>
              <a:rPr lang="en-US" dirty="0"/>
              <a:t>SELL OR REFINANCE THE PROPERTY </a:t>
            </a:r>
            <a:br>
              <a:rPr lang="en-US" dirty="0"/>
            </a:br>
            <a:br>
              <a:rPr lang="en-US" dirty="0"/>
            </a:br>
            <a:r>
              <a:rPr lang="en-US" dirty="0"/>
              <a:t>SATISFY THE FIRST MORTGAGE</a:t>
            </a:r>
            <a:br>
              <a:rPr lang="en-US" dirty="0"/>
            </a:br>
            <a:br>
              <a:rPr lang="en-US" dirty="0"/>
            </a:br>
            <a:r>
              <a:rPr lang="en-US" dirty="0"/>
              <a:t>RENT OR NO LONGER OCCUPY THE PROPERTY AS A PRIMARY RESIDENCE.</a:t>
            </a:r>
            <a:br>
              <a:rPr lang="en-US" dirty="0"/>
            </a:br>
            <a:br>
              <a:rPr lang="en-US" dirty="0"/>
            </a:br>
            <a:r>
              <a:rPr lang="en-US" dirty="0"/>
              <a:t>FUNDS ARE RECYCLED TO MAKE IT POSSIBLE TO CONTINUE ASSISTING FIRST TIME HOME BUYERS.</a:t>
            </a:r>
            <a:br>
              <a:rPr lang="en-US" dirty="0"/>
            </a:br>
            <a:endParaRPr lang="en-US" dirty="0">
              <a:solidFill>
                <a:schemeClr val="tx2"/>
              </a:solidFill>
            </a:endParaRPr>
          </a:p>
        </p:txBody>
      </p:sp>
      <p:sp>
        <p:nvSpPr>
          <p:cNvPr id="29" name="Rectangle 2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F5F73E5-9F86-4ED9-892D-F575AF7835B6}"/>
              </a:ext>
            </a:extLst>
          </p:cNvPr>
          <p:cNvPicPr>
            <a:picLocks noChangeAspect="1"/>
          </p:cNvPicPr>
          <p:nvPr/>
        </p:nvPicPr>
        <p:blipFill rotWithShape="1">
          <a:blip r:embed="rId3"/>
          <a:srcRect l="28009" r="13626" b="-1"/>
          <a:stretch/>
        </p:blipFill>
        <p:spPr>
          <a:xfrm>
            <a:off x="446534" y="601201"/>
            <a:ext cx="3703320" cy="5774200"/>
          </a:xfrm>
          <a:prstGeom prst="rect">
            <a:avLst/>
          </a:prstGeom>
        </p:spPr>
      </p:pic>
    </p:spTree>
    <p:extLst>
      <p:ext uri="{BB962C8B-B14F-4D97-AF65-F5344CB8AC3E}">
        <p14:creationId xmlns:p14="http://schemas.microsoft.com/office/powerpoint/2010/main" val="142563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4382724" y="702155"/>
            <a:ext cx="7513807" cy="5673245"/>
          </a:xfrm>
        </p:spPr>
        <p:txBody>
          <a:bodyPr>
            <a:normAutofit/>
          </a:bodyPr>
          <a:lstStyle/>
          <a:p>
            <a:r>
              <a:rPr lang="en-US" dirty="0"/>
              <a:t>Website:  </a:t>
            </a:r>
            <a:r>
              <a:rPr lang="en-US" dirty="0">
                <a:hlinkClick r:id="rId3"/>
              </a:rPr>
              <a:t>www.pinellas.gov/HFA</a:t>
            </a:r>
            <a:r>
              <a:rPr lang="en-US" dirty="0"/>
              <a:t> </a:t>
            </a:r>
            <a:br>
              <a:rPr lang="en-US" dirty="0"/>
            </a:br>
            <a:br>
              <a:rPr lang="en-US" dirty="0"/>
            </a:br>
            <a:r>
              <a:rPr lang="en-US" dirty="0"/>
              <a:t>For more information or questions please call me:</a:t>
            </a:r>
            <a:br>
              <a:rPr lang="en-US" dirty="0"/>
            </a:br>
            <a:br>
              <a:rPr lang="en-US" dirty="0"/>
            </a:br>
            <a:r>
              <a:rPr lang="en-US" dirty="0"/>
              <a:t>Karmen Lemberg 727.223.6419</a:t>
            </a:r>
            <a:br>
              <a:rPr lang="en-US" dirty="0"/>
            </a:br>
            <a:br>
              <a:rPr lang="en-US" dirty="0"/>
            </a:br>
            <a:r>
              <a:rPr lang="en-US" dirty="0"/>
              <a:t>or email me: </a:t>
            </a:r>
            <a:r>
              <a:rPr lang="en-US" dirty="0">
                <a:hlinkClick r:id="rId4"/>
              </a:rPr>
              <a:t>klemberg@pinellashfa.com</a:t>
            </a:r>
            <a:br>
              <a:rPr lang="en-US" dirty="0"/>
            </a:br>
            <a:br>
              <a:rPr lang="en-US" dirty="0"/>
            </a:br>
            <a:br>
              <a:rPr lang="en-US" dirty="0"/>
            </a:br>
            <a:endParaRPr lang="en-US" dirty="0">
              <a:solidFill>
                <a:schemeClr val="tx2"/>
              </a:solidFill>
            </a:endParaRPr>
          </a:p>
        </p:txBody>
      </p:sp>
      <p:sp>
        <p:nvSpPr>
          <p:cNvPr id="29" name="Rectangle 2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3" name="Rectangle 3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F5F73E5-9F86-4ED9-892D-F575AF7835B6}"/>
              </a:ext>
            </a:extLst>
          </p:cNvPr>
          <p:cNvPicPr>
            <a:picLocks noChangeAspect="1"/>
          </p:cNvPicPr>
          <p:nvPr/>
        </p:nvPicPr>
        <p:blipFill rotWithShape="1">
          <a:blip r:embed="rId5"/>
          <a:srcRect l="28009" r="13626" b="-1"/>
          <a:stretch/>
        </p:blipFill>
        <p:spPr>
          <a:xfrm>
            <a:off x="446534" y="601201"/>
            <a:ext cx="3703320" cy="5774200"/>
          </a:xfrm>
          <a:prstGeom prst="rect">
            <a:avLst/>
          </a:prstGeom>
        </p:spPr>
      </p:pic>
    </p:spTree>
    <p:extLst>
      <p:ext uri="{BB962C8B-B14F-4D97-AF65-F5344CB8AC3E}">
        <p14:creationId xmlns:p14="http://schemas.microsoft.com/office/powerpoint/2010/main" val="1425881601"/>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3.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4.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5.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6.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7.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8.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2.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167</TotalTime>
  <Words>386</Words>
  <Application>Microsoft Office PowerPoint</Application>
  <PresentationFormat>Widescreen</PresentationFormat>
  <Paragraphs>14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Franklin Gothic Book</vt:lpstr>
      <vt:lpstr>Franklin Gothic Demi</vt:lpstr>
      <vt:lpstr>Gill Sans MT</vt:lpstr>
      <vt:lpstr>Wingdings 2</vt:lpstr>
      <vt:lpstr>DividendVTI</vt:lpstr>
      <vt:lpstr>Housing finance authority of pinellas county First time home buyer Program  presented at the 2023 fcda annual conference </vt:lpstr>
      <vt:lpstr>Housing Finance authority of pinellas county  helping citizens  achieve their dream of homeownership since 1982  The hfa has a continuous lending program  The hfa issues single family housing revenue bonds  The hfa uses its own funds to provide downpayment assistance  </vt:lpstr>
      <vt:lpstr>Definition of a first-time home buyer</vt:lpstr>
      <vt:lpstr>Steps for the client to follow  1. review flyer for income and credit  requirements  2. take a homebuyer education class   3.  Contact an approved lender  4. Work with a Realtor  </vt:lpstr>
      <vt:lpstr>The approved lenders  approved lenders have been trained on the HFA of Pinellas County Program  approved lenders understand how multiple programs can work together to assist the home buyer meet their goal     </vt:lpstr>
      <vt:lpstr>1st mortgage options  The hfa sets the rate for the 1st mortgage.  fha, va, rd, and Freddie mac hfa advantage loans are available to choose from  1st mortgages are 30 year fixed rate.  Adjustable rate loans are not allowed.   </vt:lpstr>
      <vt:lpstr>Down payment assistance  current amount:  $12,000 in Pinellas county  8,000 in PASCO AND POLK counties  this is a 0% non-amortizing loan  always paid back    </vt:lpstr>
      <vt:lpstr>Down payment assistance continued  THE DPA IS REPAYABLE WHEN BORROWERs:  SELL OR REFINANCE THE PROPERTY   SATISFY THE FIRST MORTGAGE  RENT OR NO LONGER OCCUPY THE PROPERTY AS A PRIMARY RESIDENCE.  FUNDS ARE RECYCLED TO MAKE IT POSSIBLE TO CONTINUE ASSISTING FIRST TIME HOME BUYERS. </vt:lpstr>
      <vt:lpstr>Website:  www.pinellas.gov/HFA   For more information or questions please call me:  Karmen Lemberg 727.223.6419  or email me: klemberg@pinellashfa.com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time home buyer Program</dc:title>
  <dc:creator>Karmen Lemberg</dc:creator>
  <cp:lastModifiedBy>Karmen Lemberg</cp:lastModifiedBy>
  <cp:revision>6</cp:revision>
  <dcterms:created xsi:type="dcterms:W3CDTF">2021-01-12T14:05:33Z</dcterms:created>
  <dcterms:modified xsi:type="dcterms:W3CDTF">2023-09-12T17:56:09Z</dcterms:modified>
</cp:coreProperties>
</file>