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2"/>
  </p:notesMasterIdLst>
  <p:handoutMasterIdLst>
    <p:handoutMasterId r:id="rId23"/>
  </p:handoutMasterIdLst>
  <p:sldIdLst>
    <p:sldId id="256" r:id="rId2"/>
    <p:sldId id="257" r:id="rId3"/>
    <p:sldId id="259" r:id="rId4"/>
    <p:sldId id="260" r:id="rId5"/>
    <p:sldId id="273" r:id="rId6"/>
    <p:sldId id="261" r:id="rId7"/>
    <p:sldId id="262" r:id="rId8"/>
    <p:sldId id="275" r:id="rId9"/>
    <p:sldId id="279" r:id="rId10"/>
    <p:sldId id="264" r:id="rId11"/>
    <p:sldId id="266" r:id="rId12"/>
    <p:sldId id="278" r:id="rId13"/>
    <p:sldId id="276" r:id="rId14"/>
    <p:sldId id="277" r:id="rId15"/>
    <p:sldId id="265" r:id="rId16"/>
    <p:sldId id="267" r:id="rId17"/>
    <p:sldId id="268" r:id="rId18"/>
    <p:sldId id="269" r:id="rId19"/>
    <p:sldId id="271" r:id="rId20"/>
    <p:sldId id="270" r:id="rId21"/>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80" autoAdjust="0"/>
    <p:restoredTop sz="59649" autoAdjust="0"/>
  </p:normalViewPr>
  <p:slideViewPr>
    <p:cSldViewPr snapToGrid="0">
      <p:cViewPr varScale="1">
        <p:scale>
          <a:sx n="40" d="100"/>
          <a:sy n="40" d="100"/>
        </p:scale>
        <p:origin x="1696" y="28"/>
      </p:cViewPr>
      <p:guideLst/>
    </p:cSldViewPr>
  </p:slideViewPr>
  <p:notesTextViewPr>
    <p:cViewPr>
      <p:scale>
        <a:sx n="1" d="1"/>
        <a:sy n="1" d="1"/>
      </p:scale>
      <p:origin x="0" y="-1364"/>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B16A1B57-9322-4CAE-BBFD-05E9A9451DCC}" type="datetimeFigureOut">
              <a:rPr lang="en-US" smtClean="0"/>
              <a:t>04/30/24</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7AB91C36-093E-42AE-B2FD-9653817464FB}" type="slidenum">
              <a:rPr lang="en-US" smtClean="0"/>
              <a:t>‹#›</a:t>
            </a:fld>
            <a:endParaRPr lang="en-US"/>
          </a:p>
        </p:txBody>
      </p:sp>
    </p:spTree>
    <p:extLst>
      <p:ext uri="{BB962C8B-B14F-4D97-AF65-F5344CB8AC3E}">
        <p14:creationId xmlns:p14="http://schemas.microsoft.com/office/powerpoint/2010/main" val="3378168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DAC49DF2-3AFC-4DD9-9DCB-596343979D83}" type="datetimeFigureOut">
              <a:rPr lang="en-US" smtClean="0"/>
              <a:t>04/30/24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FF262A9E-D586-48E3-A818-EDE1692515E1}" type="slidenum">
              <a:rPr lang="en-US" smtClean="0"/>
              <a:t>‹#›</a:t>
            </a:fld>
            <a:endParaRPr lang="en-US"/>
          </a:p>
        </p:txBody>
      </p:sp>
    </p:spTree>
    <p:extLst>
      <p:ext uri="{BB962C8B-B14F-4D97-AF65-F5344CB8AC3E}">
        <p14:creationId xmlns:p14="http://schemas.microsoft.com/office/powerpoint/2010/main" val="9473150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300" dirty="0">
                <a:effectLst/>
                <a:latin typeface="Arial" panose="020B0604020202020204" pitchFamily="34" charset="0"/>
                <a:ea typeface="Calibri" panose="020F0502020204030204" pitchFamily="34" charset="0"/>
                <a:cs typeface="Times New Roman" panose="02020603050405020304" pitchFamily="18" charset="0"/>
              </a:rPr>
              <a:t>Good morning.  For weeks now, I’d been looking forward to coming to Jensen Beach, enjoying the conference, networking, and relaxing.  As I was about to pack my car yesterday to head this way, I received a call from Cheryl Howell and Felicia Crosby-Rucker at 6:57 a.m.  They told me that a presenter was not going to be able to make it and wanted to know if I would present.  I just knew that it was an early morning prank.  Well, guess what … it wasn’t!</a:t>
            </a:r>
            <a:br>
              <a:rPr lang="en-US" sz="1300" dirty="0">
                <a:effectLst/>
                <a:latin typeface="Arial" panose="020B0604020202020204" pitchFamily="34" charset="0"/>
                <a:ea typeface="Calibri" panose="020F0502020204030204" pitchFamily="34" charset="0"/>
                <a:cs typeface="Times New Roman" panose="02020603050405020304" pitchFamily="18" charset="0"/>
              </a:rPr>
            </a:br>
            <a:br>
              <a:rPr lang="en-US" sz="1300" dirty="0">
                <a:effectLst/>
                <a:latin typeface="Arial" panose="020B0604020202020204" pitchFamily="34" charset="0"/>
                <a:ea typeface="Calibri" panose="020F0502020204030204" pitchFamily="34" charset="0"/>
                <a:cs typeface="Times New Roman" panose="02020603050405020304" pitchFamily="18" charset="0"/>
              </a:rPr>
            </a:br>
            <a:r>
              <a:rPr lang="en-US" sz="1300" dirty="0">
                <a:effectLst/>
                <a:latin typeface="Arial" panose="020B0604020202020204" pitchFamily="34" charset="0"/>
                <a:ea typeface="Calibri" panose="020F0502020204030204" pitchFamily="34" charset="0"/>
                <a:cs typeface="Times New Roman" panose="02020603050405020304" pitchFamily="18" charset="0"/>
              </a:rPr>
              <a:t>My name is Brenda L. Brackins, and I’m the Affordable Housing Director for Hillsborough County.  Prior to forcing the right side of my brain to work so hard, I was responsible for the finances and managed the grants.  Today is my 32</a:t>
            </a:r>
            <a:r>
              <a:rPr lang="en-US" sz="1300" baseline="30000" dirty="0">
                <a:effectLst/>
                <a:latin typeface="Arial" panose="020B0604020202020204" pitchFamily="34" charset="0"/>
                <a:ea typeface="Calibri" panose="020F0502020204030204" pitchFamily="34" charset="0"/>
                <a:cs typeface="Times New Roman" panose="02020603050405020304" pitchFamily="18" charset="0"/>
              </a:rPr>
              <a:t>nd</a:t>
            </a:r>
            <a:r>
              <a:rPr lang="en-US" sz="1300" dirty="0">
                <a:effectLst/>
                <a:latin typeface="Arial" panose="020B0604020202020204" pitchFamily="34" charset="0"/>
                <a:ea typeface="Calibri" panose="020F0502020204030204" pitchFamily="34" charset="0"/>
                <a:cs typeface="Times New Roman" panose="02020603050405020304" pitchFamily="18" charset="0"/>
              </a:rPr>
              <a:t> year Anniversary being in County Government … and yes, I started when I was 5.  They didn’t have child labor laws back then.  Of those 32 years, 23 of them have been in Budget, Finance, and Grant Management.</a:t>
            </a:r>
          </a:p>
          <a:p>
            <a:pPr marL="0" marR="0">
              <a:lnSpc>
                <a:spcPct val="107000"/>
              </a:lnSpc>
              <a:spcBef>
                <a:spcPts val="0"/>
              </a:spcBef>
              <a:spcAft>
                <a:spcPts val="0"/>
              </a:spcAft>
            </a:pPr>
            <a:endParaRPr lang="en-US" sz="1300" dirty="0">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300" dirty="0">
                <a:effectLst/>
                <a:latin typeface="Arial" panose="020B0604020202020204" pitchFamily="34" charset="0"/>
                <a:ea typeface="Calibri" panose="020F0502020204030204" pitchFamily="34" charset="0"/>
                <a:cs typeface="Times New Roman" panose="02020603050405020304" pitchFamily="18" charset="0"/>
              </a:rPr>
              <a:t>Thank you for joining us today to talk about what you can do to ensure that we are meeting deadlines and requirements.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300" dirty="0">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300" dirty="0">
                <a:effectLst/>
                <a:latin typeface="Arial" panose="020B0604020202020204" pitchFamily="34" charset="0"/>
                <a:ea typeface="Calibri" panose="020F0502020204030204" pitchFamily="34" charset="0"/>
                <a:cs typeface="Times New Roman" panose="02020603050405020304" pitchFamily="18" charset="0"/>
              </a:rPr>
              <a:t>I’d like to do a quick survey to see who our audience is today.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300" dirty="0">
                <a:effectLst/>
                <a:latin typeface="Arial" panose="020B0604020202020204" pitchFamily="34" charset="0"/>
                <a:ea typeface="Calibri" panose="020F0502020204030204" pitchFamily="34" charset="0"/>
                <a:cs typeface="Times New Roman" panose="02020603050405020304" pitchFamily="18" charset="0"/>
              </a:rPr>
              <a:t>Please raise your hand if:</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300" dirty="0">
                <a:effectLst/>
                <a:latin typeface="Arial" panose="020B0604020202020204" pitchFamily="34" charset="0"/>
                <a:ea typeface="Calibri" panose="020F0502020204030204" pitchFamily="34" charset="0"/>
                <a:cs typeface="Times New Roman" panose="02020603050405020304" pitchFamily="18" charset="0"/>
              </a:rPr>
              <a:t>You are new to the field, less than one (1) year?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300" dirty="0">
                <a:effectLst/>
                <a:latin typeface="Arial" panose="020B0604020202020204" pitchFamily="34" charset="0"/>
                <a:ea typeface="Calibri" panose="020F0502020204030204" pitchFamily="34" charset="0"/>
                <a:cs typeface="Times New Roman" panose="02020603050405020304" pitchFamily="18" charset="0"/>
              </a:rPr>
              <a:t>1-5 years?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300" dirty="0">
                <a:effectLst/>
                <a:latin typeface="Arial" panose="020B0604020202020204" pitchFamily="34" charset="0"/>
                <a:ea typeface="Calibri" panose="020F0502020204030204" pitchFamily="34" charset="0"/>
                <a:cs typeface="Times New Roman" panose="02020603050405020304" pitchFamily="18" charset="0"/>
              </a:rPr>
              <a:t>5-10 years?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300" dirty="0">
                <a:effectLst/>
                <a:latin typeface="Arial" panose="020B0604020202020204" pitchFamily="34" charset="0"/>
                <a:ea typeface="Calibri" panose="020F0502020204030204" pitchFamily="34" charset="0"/>
                <a:cs typeface="Times New Roman" panose="02020603050405020304" pitchFamily="18" charset="0"/>
              </a:rPr>
              <a:t>More than 10 years?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300" dirty="0">
                <a:effectLst/>
                <a:latin typeface="Arial" panose="020B0604020202020204" pitchFamily="34" charset="0"/>
                <a:ea typeface="Calibri" panose="020F0502020204030204" pitchFamily="34" charset="0"/>
                <a:cs typeface="Times New Roman" panose="02020603050405020304" pitchFamily="18" charset="0"/>
              </a:rPr>
              <a:t>Raise your hand if you primarily work in: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300" dirty="0">
                <a:effectLst/>
                <a:latin typeface="Arial" panose="020B0604020202020204" pitchFamily="34" charset="0"/>
                <a:ea typeface="Calibri" panose="020F0502020204030204" pitchFamily="34" charset="0"/>
                <a:cs typeface="Times New Roman" panose="02020603050405020304" pitchFamily="18" charset="0"/>
              </a:rPr>
              <a:t>Finances and/or Grant Management?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300" dirty="0">
                <a:effectLst/>
                <a:latin typeface="Arial" panose="020B0604020202020204" pitchFamily="34" charset="0"/>
                <a:ea typeface="Calibri" panose="020F0502020204030204" pitchFamily="34" charset="0"/>
                <a:cs typeface="Times New Roman" panose="02020603050405020304" pitchFamily="18" charset="0"/>
              </a:rPr>
              <a:t>Planning?</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300" dirty="0">
                <a:effectLst/>
                <a:latin typeface="Arial" panose="020B0604020202020204" pitchFamily="34" charset="0"/>
                <a:ea typeface="Calibri" panose="020F0502020204030204" pitchFamily="34" charset="0"/>
                <a:cs typeface="Times New Roman" panose="02020603050405020304" pitchFamily="18" charset="0"/>
              </a:rPr>
              <a:t>Contacts?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300" dirty="0">
                <a:effectLst/>
                <a:latin typeface="Arial" panose="020B0604020202020204" pitchFamily="34" charset="0"/>
                <a:ea typeface="Calibri" panose="020F0502020204030204" pitchFamily="34" charset="0"/>
                <a:cs typeface="Times New Roman" panose="02020603050405020304" pitchFamily="18" charset="0"/>
              </a:rPr>
              <a:t>Procurement?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300" dirty="0">
                <a:effectLst/>
                <a:latin typeface="Arial" panose="020B0604020202020204" pitchFamily="34" charset="0"/>
                <a:ea typeface="Calibri" panose="020F0502020204030204" pitchFamily="34" charset="0"/>
                <a:cs typeface="Times New Roman" panose="02020603050405020304" pitchFamily="18" charset="0"/>
              </a:rPr>
              <a:t>Compliance?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300" dirty="0">
                <a:effectLst/>
                <a:latin typeface="Arial" panose="020B0604020202020204" pitchFamily="34" charset="0"/>
                <a:ea typeface="Calibri" panose="020F0502020204030204" pitchFamily="34" charset="0"/>
                <a:cs typeface="Times New Roman" panose="02020603050405020304" pitchFamily="18" charset="0"/>
              </a:rPr>
              <a:t>Legal?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300" dirty="0">
                <a:effectLst/>
                <a:latin typeface="Arial" panose="020B0604020202020204" pitchFamily="34" charset="0"/>
                <a:ea typeface="Calibri" panose="020F0502020204030204" pitchFamily="34" charset="0"/>
                <a:cs typeface="Times New Roman" panose="02020603050405020304" pitchFamily="18" charset="0"/>
              </a:rPr>
              <a:t>Thank you for participating</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FF262A9E-D586-48E3-A818-EDE1692515E1}" type="slidenum">
              <a:rPr lang="en-US" smtClean="0"/>
              <a:t>1</a:t>
            </a:fld>
            <a:endParaRPr lang="en-US"/>
          </a:p>
        </p:txBody>
      </p:sp>
    </p:spTree>
    <p:extLst>
      <p:ext uri="{BB962C8B-B14F-4D97-AF65-F5344CB8AC3E}">
        <p14:creationId xmlns:p14="http://schemas.microsoft.com/office/powerpoint/2010/main" val="9764760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300" dirty="0">
                <a:effectLst/>
                <a:latin typeface="Arial" panose="020B0604020202020204" pitchFamily="34" charset="0"/>
                <a:ea typeface="Calibri" panose="020F0502020204030204" pitchFamily="34" charset="0"/>
                <a:cs typeface="Times New Roman" panose="02020603050405020304" pitchFamily="18" charset="0"/>
              </a:rPr>
              <a:t>There are some things that you can do to help you meet these deadlines and complete your SHIP Tracking Sheets: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300" dirty="0">
                <a:effectLst/>
                <a:latin typeface="Arial" panose="020B0604020202020204" pitchFamily="34" charset="0"/>
                <a:ea typeface="Calibri" panose="020F0502020204030204" pitchFamily="34" charset="0"/>
                <a:cs typeface="Times New Roman" panose="02020603050405020304" pitchFamily="18" charset="0"/>
              </a:rPr>
              <a:t>Understand your statutory set asides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300" dirty="0">
                <a:effectLst/>
                <a:latin typeface="Arial" panose="020B0604020202020204" pitchFamily="34" charset="0"/>
                <a:ea typeface="Calibri" panose="020F0502020204030204" pitchFamily="34" charset="0"/>
                <a:cs typeface="Times New Roman" panose="02020603050405020304" pitchFamily="18" charset="0"/>
              </a:rPr>
              <a:t>Special Needs – 20%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300" dirty="0">
                <a:effectLst/>
                <a:latin typeface="Arial" panose="020B0604020202020204" pitchFamily="34" charset="0"/>
                <a:ea typeface="Calibri" panose="020F0502020204030204" pitchFamily="34" charset="0"/>
                <a:cs typeface="Times New Roman" panose="02020603050405020304" pitchFamily="18" charset="0"/>
              </a:rPr>
              <a:t>Construction – 75%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300" dirty="0">
                <a:effectLst/>
                <a:latin typeface="Arial" panose="020B0604020202020204" pitchFamily="34" charset="0"/>
                <a:ea typeface="Calibri" panose="020F0502020204030204" pitchFamily="34" charset="0"/>
                <a:cs typeface="Times New Roman" panose="02020603050405020304" pitchFamily="18" charset="0"/>
              </a:rPr>
              <a:t>Home ownership – 65%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300" dirty="0">
                <a:effectLst/>
                <a:latin typeface="Arial" panose="020B0604020202020204" pitchFamily="34" charset="0"/>
                <a:ea typeface="Calibri" panose="020F0502020204030204" pitchFamily="34" charset="0"/>
                <a:cs typeface="Times New Roman" panose="02020603050405020304" pitchFamily="18" charset="0"/>
              </a:rPr>
              <a:t>Very Low Income – 30% [up to 50% of the Area Median Income (AMI)]</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300" dirty="0">
                <a:effectLst/>
                <a:latin typeface="Arial" panose="020B0604020202020204" pitchFamily="34" charset="0"/>
                <a:ea typeface="Calibri" panose="020F0502020204030204" pitchFamily="34" charset="0"/>
                <a:cs typeface="Times New Roman" panose="02020603050405020304" pitchFamily="18" charset="0"/>
              </a:rPr>
              <a:t>Low Income – 30% [up to 80% of the Area Median Income (AMI)]</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300" dirty="0">
                <a:effectLst/>
                <a:latin typeface="Arial" panose="020B0604020202020204" pitchFamily="34" charset="0"/>
                <a:ea typeface="Calibri" panose="020F0502020204030204" pitchFamily="34" charset="0"/>
                <a:cs typeface="Times New Roman" panose="02020603050405020304" pitchFamily="18" charset="0"/>
              </a:rPr>
              <a:t>Remaining funds may be reserved for households 121-140% percent of Area Median Income (AMI)</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300" dirty="0">
                <a:effectLst/>
                <a:latin typeface="Arial" panose="020B0604020202020204" pitchFamily="34" charset="0"/>
                <a:ea typeface="Calibri" panose="020F0502020204030204" pitchFamily="34" charset="0"/>
                <a:cs typeface="Times New Roman" panose="02020603050405020304" pitchFamily="18" charset="0"/>
              </a:rPr>
              <a:t>Maximum of 10% on Allocation on Administrative Expenses (5% on Program Income)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300" dirty="0">
                <a:effectLst/>
                <a:latin typeface="Arial" panose="020B0604020202020204" pitchFamily="34" charset="0"/>
                <a:ea typeface="Calibri" panose="020F0502020204030204" pitchFamily="34" charset="0"/>
                <a:cs typeface="Times New Roman" panose="02020603050405020304" pitchFamily="18" charset="0"/>
              </a:rPr>
              <a:t>Execute a contract with a partner that can meet your Special Needs set aside (20% of Allocation and Program Income)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100" strike="sngStrike" dirty="0">
                <a:effectLst/>
                <a:latin typeface="Arial" panose="020B0604020202020204" pitchFamily="34" charset="0"/>
                <a:ea typeface="Calibri" panose="020F0502020204030204" pitchFamily="34" charset="0"/>
                <a:cs typeface="Times New Roman" panose="02020603050405020304" pitchFamily="18" charset="0"/>
              </a:rPr>
              <a:t>Special Needs Special Needs Definition “Person with special needs” means: • an adult person requiring independent living services in order to maintain housing or develop independent living skills and who has a disabling condition; • a young adult formerly in foster care who is eligible for services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300" dirty="0">
                <a:effectLst/>
                <a:latin typeface="Arial" panose="020B0604020202020204" pitchFamily="34" charset="0"/>
                <a:ea typeface="Calibri" panose="020F0502020204030204" pitchFamily="34" charset="0"/>
                <a:cs typeface="Times New Roman" panose="02020603050405020304" pitchFamily="18" charset="0"/>
              </a:rPr>
              <a:t>If you provide direct services, make sure that you have enough Special Needs clients on your waiting list in the event that you need to pull some of them off the list.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300" dirty="0">
                <a:effectLst/>
                <a:latin typeface="Arial" panose="020B0604020202020204" pitchFamily="34" charset="0"/>
                <a:ea typeface="Calibri" panose="020F0502020204030204" pitchFamily="34" charset="0"/>
              </a:rPr>
              <a:t>Set a cap on the amount that can be spent on rental activities.  Since your Homeownership set aside is 65%; and you can use up to 10% on Admin, then you know that you can’t spend more than 25% on rental activities.  One of the challenges that you can run into with SHIP is that developers will request a large amount, and that’s good when they are providing multi-family units, but you can’t go over your 25%</a:t>
            </a:r>
            <a:endParaRPr lang="en-US" dirty="0"/>
          </a:p>
        </p:txBody>
      </p:sp>
      <p:sp>
        <p:nvSpPr>
          <p:cNvPr id="4" name="Slide Number Placeholder 3"/>
          <p:cNvSpPr>
            <a:spLocks noGrp="1"/>
          </p:cNvSpPr>
          <p:nvPr>
            <p:ph type="sldNum" sz="quarter" idx="5"/>
          </p:nvPr>
        </p:nvSpPr>
        <p:spPr/>
        <p:txBody>
          <a:bodyPr/>
          <a:lstStyle/>
          <a:p>
            <a:fld id="{FF262A9E-D586-48E3-A818-EDE1692515E1}" type="slidenum">
              <a:rPr lang="en-US" smtClean="0"/>
              <a:t>10</a:t>
            </a:fld>
            <a:endParaRPr lang="en-US"/>
          </a:p>
        </p:txBody>
      </p:sp>
    </p:spTree>
    <p:extLst>
      <p:ext uri="{BB962C8B-B14F-4D97-AF65-F5344CB8AC3E}">
        <p14:creationId xmlns:p14="http://schemas.microsoft.com/office/powerpoint/2010/main" val="24698135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0"/>
              </a:spcAft>
              <a:buFont typeface="Symbol" panose="05050102010706020507" pitchFamily="18" charset="2"/>
              <a:buNone/>
            </a:pPr>
            <a:r>
              <a:rPr lang="en-US" sz="1800" dirty="0">
                <a:effectLst/>
                <a:latin typeface="Arial" panose="020B0604020202020204" pitchFamily="34" charset="0"/>
                <a:ea typeface="Calibri" panose="020F0502020204030204" pitchFamily="34" charset="0"/>
                <a:cs typeface="Times New Roman" panose="02020603050405020304" pitchFamily="18" charset="0"/>
              </a:rPr>
              <a:t>Here is an example of a sheet that I keep in my SHIP Tracking Sheets that I use to help me with my set asides. </a:t>
            </a:r>
            <a:br>
              <a:rPr lang="en-US" sz="1800" dirty="0">
                <a:effectLst/>
                <a:latin typeface="Arial" panose="020B0604020202020204" pitchFamily="34" charset="0"/>
                <a:ea typeface="Calibri" panose="020F0502020204030204" pitchFamily="34" charset="0"/>
                <a:cs typeface="Times New Roman" panose="02020603050405020304" pitchFamily="18" charset="0"/>
              </a:rPr>
            </a:br>
            <a:br>
              <a:rPr lang="en-US" sz="1800" dirty="0">
                <a:effectLst/>
                <a:latin typeface="Arial" panose="020B0604020202020204" pitchFamily="34" charset="0"/>
                <a:ea typeface="Calibri" panose="020F0502020204030204" pitchFamily="34" charset="0"/>
                <a:cs typeface="Times New Roman" panose="02020603050405020304" pitchFamily="18" charset="0"/>
              </a:rPr>
            </a:br>
            <a:r>
              <a:rPr lang="en-US" sz="1800" dirty="0">
                <a:effectLst/>
                <a:latin typeface="Arial" panose="020B0604020202020204" pitchFamily="34" charset="0"/>
                <a:ea typeface="Calibri" panose="020F0502020204030204" pitchFamily="34" charset="0"/>
                <a:cs typeface="Times New Roman" panose="02020603050405020304" pitchFamily="18" charset="0"/>
              </a:rPr>
              <a:t>(Elaborate on spreadsheet)</a:t>
            </a:r>
            <a:br>
              <a:rPr lang="en-US" sz="1800" dirty="0">
                <a:effectLst/>
                <a:latin typeface="Arial" panose="020B0604020202020204" pitchFamily="34" charset="0"/>
                <a:ea typeface="Calibri" panose="020F0502020204030204" pitchFamily="34" charset="0"/>
                <a:cs typeface="Times New Roman" panose="02020603050405020304" pitchFamily="18" charset="0"/>
              </a:rPr>
            </a:b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Arial" panose="020B0604020202020204" pitchFamily="34" charset="0"/>
                <a:ea typeface="Calibri" panose="020F0502020204030204" pitchFamily="34" charset="0"/>
              </a:rPr>
              <a:t>There is a section on compliance at the bottom of Summary tab, but most of those calculations are for expended funds, which does not really help you when you are in the planning stage and trying to project out how you will spend the funds.</a:t>
            </a:r>
            <a:endParaRPr lang="en-US" dirty="0"/>
          </a:p>
        </p:txBody>
      </p:sp>
      <p:sp>
        <p:nvSpPr>
          <p:cNvPr id="4" name="Slide Number Placeholder 3"/>
          <p:cNvSpPr>
            <a:spLocks noGrp="1"/>
          </p:cNvSpPr>
          <p:nvPr>
            <p:ph type="sldNum" sz="quarter" idx="5"/>
          </p:nvPr>
        </p:nvSpPr>
        <p:spPr/>
        <p:txBody>
          <a:bodyPr/>
          <a:lstStyle/>
          <a:p>
            <a:fld id="{FF262A9E-D586-48E3-A818-EDE1692515E1}" type="slidenum">
              <a:rPr lang="en-US" smtClean="0"/>
              <a:t>11</a:t>
            </a:fld>
            <a:endParaRPr lang="en-US"/>
          </a:p>
        </p:txBody>
      </p:sp>
    </p:spTree>
    <p:extLst>
      <p:ext uri="{BB962C8B-B14F-4D97-AF65-F5344CB8AC3E}">
        <p14:creationId xmlns:p14="http://schemas.microsoft.com/office/powerpoint/2010/main" val="39146710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0"/>
              </a:spcAft>
              <a:buFont typeface="Symbol" panose="05050102010706020507" pitchFamily="18" charset="2"/>
              <a:buNone/>
            </a:pPr>
            <a:r>
              <a:rPr lang="en-US" sz="1800" dirty="0">
                <a:effectLst/>
                <a:latin typeface="Arial" panose="020B0604020202020204" pitchFamily="34" charset="0"/>
                <a:ea typeface="Calibri" panose="020F0502020204030204" pitchFamily="34" charset="0"/>
                <a:cs typeface="Times New Roman" panose="02020603050405020304" pitchFamily="18" charset="0"/>
              </a:rPr>
              <a:t>This is a tab that I added to track Admin Expenses and Homeownership Counseling (in the years that you receive it)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Font typeface="Symbol" panose="05050102010706020507" pitchFamily="18" charset="2"/>
              <a:buNone/>
            </a:pP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Font typeface="Symbol" panose="05050102010706020507" pitchFamily="18" charset="2"/>
              <a:buNone/>
            </a:pPr>
            <a:r>
              <a:rPr lang="en-US" sz="1800" dirty="0">
                <a:effectLst/>
                <a:latin typeface="Arial" panose="020B0604020202020204" pitchFamily="34" charset="0"/>
                <a:ea typeface="Calibri" panose="020F0502020204030204" pitchFamily="34" charset="0"/>
                <a:cs typeface="Times New Roman" panose="02020603050405020304" pitchFamily="18" charset="0"/>
              </a:rPr>
              <a:t>There is a link from this sheet to the Summary tab so that I can always see the amount allowed, less what expended to get the amount the balance of Admin funds.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FF262A9E-D586-48E3-A818-EDE1692515E1}" type="slidenum">
              <a:rPr lang="en-US" smtClean="0"/>
              <a:t>12</a:t>
            </a:fld>
            <a:endParaRPr lang="en-US"/>
          </a:p>
        </p:txBody>
      </p:sp>
    </p:spTree>
    <p:extLst>
      <p:ext uri="{BB962C8B-B14F-4D97-AF65-F5344CB8AC3E}">
        <p14:creationId xmlns:p14="http://schemas.microsoft.com/office/powerpoint/2010/main" val="31621242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Arial" panose="020B0604020202020204" pitchFamily="34" charset="0"/>
                <a:ea typeface="Calibri" panose="020F0502020204030204" pitchFamily="34" charset="0"/>
              </a:rPr>
              <a:t>I use this sheet to track Revenues (the disbursements, Interest, and payments).  Again, there is a link from this sheet to the Summary tab on the SHIP Tracking sheets so that I’m not hard keying numbers in, and I always have backup as to where the numbers are coming from. </a:t>
            </a:r>
            <a:endParaRPr lang="en-US" dirty="0"/>
          </a:p>
        </p:txBody>
      </p:sp>
      <p:sp>
        <p:nvSpPr>
          <p:cNvPr id="4" name="Slide Number Placeholder 3"/>
          <p:cNvSpPr>
            <a:spLocks noGrp="1"/>
          </p:cNvSpPr>
          <p:nvPr>
            <p:ph type="sldNum" sz="quarter" idx="5"/>
          </p:nvPr>
        </p:nvSpPr>
        <p:spPr/>
        <p:txBody>
          <a:bodyPr/>
          <a:lstStyle/>
          <a:p>
            <a:fld id="{FF262A9E-D586-48E3-A818-EDE1692515E1}" type="slidenum">
              <a:rPr lang="en-US" smtClean="0"/>
              <a:t>13</a:t>
            </a:fld>
            <a:endParaRPr lang="en-US"/>
          </a:p>
        </p:txBody>
      </p:sp>
    </p:spTree>
    <p:extLst>
      <p:ext uri="{BB962C8B-B14F-4D97-AF65-F5344CB8AC3E}">
        <p14:creationId xmlns:p14="http://schemas.microsoft.com/office/powerpoint/2010/main" val="24219523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a:lnSpc>
                <a:spcPct val="107000"/>
              </a:lnSpc>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If you have every completed an Annual Report back when you had to enter the data, you know how time consuming it is to enter the client’s data and demographics.  Florida Housing has a spreadsheet that you can import directly into the reporting tool.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a:lnSpc>
                <a:spcPct val="107000"/>
              </a:lnSpc>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a:lnSpc>
                <a:spcPct val="107000"/>
              </a:lnSpc>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It was a game changer when it came to saving time entering the data, but it does not keep all the pertinent information that is in the SHIP Tracking sheets.  Since you will need the additional information, it’s best to keep both spreadsheets.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a:lnSpc>
                <a:spcPct val="107000"/>
              </a:lnSpc>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a:lnSpc>
                <a:spcPct val="107000"/>
              </a:lnSpc>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I require staff to use the SHIP Tracking Sheets as “working documents” until it’s time to start preparing the Annual Report since there are times that you may need to move files from one year to another.  Once you have a final SHIP Tracking Sheet, then you can copy the information into the SHIP AR Data Upload spreadsheet.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FF262A9E-D586-48E3-A818-EDE1692515E1}" type="slidenum">
              <a:rPr lang="en-US" smtClean="0"/>
              <a:t>14</a:t>
            </a:fld>
            <a:endParaRPr lang="en-US"/>
          </a:p>
        </p:txBody>
      </p:sp>
    </p:spTree>
    <p:extLst>
      <p:ext uri="{BB962C8B-B14F-4D97-AF65-F5344CB8AC3E}">
        <p14:creationId xmlns:p14="http://schemas.microsoft.com/office/powerpoint/2010/main" val="3023872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a:lnSpc>
                <a:spcPct val="107000"/>
              </a:lnSpc>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You should reconcile your SHIP Tracking sheets on a regular basis (at least monthly) so that you can monitor income levels to ensure that you will meet those set asides</a:t>
            </a:r>
            <a:br>
              <a:rPr lang="en-US" sz="1800" b="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br>
            <a:br>
              <a:rPr lang="en-US" sz="1800" b="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br>
            <a:r>
              <a:rPr lang="en-US" sz="1800" dirty="0">
                <a:effectLst/>
                <a:latin typeface="Arial" panose="020B0604020202020204" pitchFamily="34" charset="0"/>
                <a:ea typeface="Calibri" panose="020F0502020204030204" pitchFamily="34" charset="0"/>
                <a:cs typeface="Times New Roman" panose="02020603050405020304" pitchFamily="18" charset="0"/>
              </a:rPr>
              <a:t>Since you typically have 3 years of SHIP funds open at one time.  SHIP expenses are not reimbursed, but disbursed on a schedule, it’s always good to reconcile SHIP Tracking Sheets to the amount of cash that you have in your funds.  </a:t>
            </a:r>
            <a:br>
              <a:rPr lang="en-US" sz="1800" b="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br>
            <a:br>
              <a:rPr lang="en-US" sz="1800" b="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br>
            <a:r>
              <a:rPr lang="en-US" sz="1800" dirty="0">
                <a:effectLst/>
                <a:latin typeface="Arial" panose="020B0604020202020204" pitchFamily="34" charset="0"/>
                <a:ea typeface="Calibri" panose="020F0502020204030204" pitchFamily="34" charset="0"/>
                <a:cs typeface="Times New Roman" panose="02020603050405020304" pitchFamily="18" charset="0"/>
              </a:rPr>
              <a:t>This will ensure that you are accurately accounting for your program income</a:t>
            </a:r>
            <a:br>
              <a:rPr lang="en-US" sz="1800" b="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br>
            <a:br>
              <a:rPr lang="en-US" sz="1800" b="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br>
            <a:r>
              <a:rPr lang="en-US" sz="1800" dirty="0">
                <a:effectLst/>
                <a:latin typeface="Arial" panose="020B0604020202020204" pitchFamily="34" charset="0"/>
                <a:ea typeface="Calibri" panose="020F0502020204030204" pitchFamily="34" charset="0"/>
                <a:cs typeface="Times New Roman" panose="02020603050405020304" pitchFamily="18" charset="0"/>
              </a:rPr>
              <a:t>Many times payments will be posted to your GL that you are not aware of (when payments are sent directly to your comptroller or finance department, etc.) and you want to keep track of these funds</a:t>
            </a:r>
            <a:br>
              <a:rPr lang="en-US" sz="1800" dirty="0">
                <a:effectLst/>
                <a:latin typeface="Arial" panose="020B0604020202020204" pitchFamily="34" charset="0"/>
                <a:ea typeface="Calibri" panose="020F0502020204030204" pitchFamily="34" charset="0"/>
                <a:cs typeface="Times New Roman" panose="02020603050405020304" pitchFamily="18" charset="0"/>
              </a:rPr>
            </a:b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a:lnSpc>
                <a:spcPct val="107000"/>
              </a:lnSpc>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(Elaborate on spreadsheet)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a:lnSpc>
                <a:spcPct val="107000"/>
              </a:lnSpc>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a:lnSpc>
                <a:spcPct val="107000"/>
              </a:lnSpc>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I receive this from person that provided Technical Assistance and Auditors love it.  It shows how to account for all of your SHIP dollars, especially if you have all of your SHIP dollars in one fund.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a:lnSpc>
                <a:spcPct val="107000"/>
              </a:lnSpc>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a:lnSpc>
                <a:spcPct val="107000"/>
              </a:lnSpc>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Provide it to managers as a planning tool.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FF262A9E-D586-48E3-A818-EDE1692515E1}" type="slidenum">
              <a:rPr lang="en-US" smtClean="0"/>
              <a:t>15</a:t>
            </a:fld>
            <a:endParaRPr lang="en-US"/>
          </a:p>
        </p:txBody>
      </p:sp>
    </p:spTree>
    <p:extLst>
      <p:ext uri="{BB962C8B-B14F-4D97-AF65-F5344CB8AC3E}">
        <p14:creationId xmlns:p14="http://schemas.microsoft.com/office/powerpoint/2010/main" val="21885372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a:lnSpc>
                <a:spcPct val="107000"/>
              </a:lnSpc>
              <a:spcBef>
                <a:spcPts val="0"/>
              </a:spcBef>
              <a:spcAft>
                <a:spcPts val="0"/>
              </a:spcAft>
            </a:pPr>
            <a:r>
              <a:rPr lang="en-US" sz="1300" dirty="0">
                <a:effectLst/>
                <a:latin typeface="Arial" panose="020B0604020202020204" pitchFamily="34" charset="0"/>
                <a:ea typeface="Calibri" panose="020F0502020204030204" pitchFamily="34" charset="0"/>
                <a:cs typeface="Times New Roman" panose="02020603050405020304" pitchFamily="18" charset="0"/>
              </a:rPr>
              <a:t>Those are some tips to help you with the tracking, here are some things that can be beneficial to everyone </a:t>
            </a:r>
            <a:br>
              <a:rPr lang="en-US" sz="1300" dirty="0">
                <a:effectLst/>
                <a:latin typeface="Arial" panose="020B0604020202020204" pitchFamily="34" charset="0"/>
                <a:ea typeface="Calibri" panose="020F0502020204030204" pitchFamily="34" charset="0"/>
                <a:cs typeface="Times New Roman" panose="02020603050405020304" pitchFamily="18" charset="0"/>
              </a:rPr>
            </a:b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Font typeface="Symbol" panose="05050102010706020507" pitchFamily="18" charset="2"/>
              <a:buNone/>
            </a:pPr>
            <a:r>
              <a:rPr lang="en-US" sz="1300" b="1" dirty="0">
                <a:effectLst/>
                <a:latin typeface="Arial" panose="020B0604020202020204" pitchFamily="34" charset="0"/>
                <a:ea typeface="Calibri" panose="020F0502020204030204" pitchFamily="34" charset="0"/>
                <a:cs typeface="Times New Roman" panose="02020603050405020304" pitchFamily="18" charset="0"/>
              </a:rPr>
              <a:t>Plan wisely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Courier New" panose="02070309020205020404" pitchFamily="49" charset="0"/>
              <a:buChar char="o"/>
            </a:pPr>
            <a:r>
              <a:rPr lang="en-US" sz="1300" dirty="0">
                <a:effectLst/>
                <a:latin typeface="Arial" panose="020B0604020202020204" pitchFamily="34" charset="0"/>
                <a:ea typeface="Calibri" panose="020F0502020204030204" pitchFamily="34" charset="0"/>
                <a:cs typeface="Times New Roman" panose="02020603050405020304" pitchFamily="18" charset="0"/>
              </a:rPr>
              <a:t>Begins with planning</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685800" marR="0" lvl="1" indent="-228600">
              <a:lnSpc>
                <a:spcPct val="107000"/>
              </a:lnSpc>
              <a:spcBef>
                <a:spcPts val="0"/>
              </a:spcBef>
              <a:spcAft>
                <a:spcPts val="0"/>
              </a:spcAft>
              <a:buFont typeface="Wingdings" panose="05000000000000000000" pitchFamily="2" charset="2"/>
              <a:buChar char=""/>
            </a:pPr>
            <a:r>
              <a:rPr lang="en-US" sz="1300" dirty="0">
                <a:effectLst/>
                <a:latin typeface="Arial" panose="020B0604020202020204" pitchFamily="34" charset="0"/>
                <a:ea typeface="Calibri" panose="020F0502020204030204" pitchFamily="34" charset="0"/>
                <a:cs typeface="Times New Roman" panose="02020603050405020304" pitchFamily="18" charset="0"/>
              </a:rPr>
              <a:t>Award projects that will happen on time.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685800" marR="0" lvl="1" indent="-228600">
              <a:lnSpc>
                <a:spcPct val="107000"/>
              </a:lnSpc>
              <a:spcBef>
                <a:spcPts val="0"/>
              </a:spcBef>
              <a:spcAft>
                <a:spcPts val="0"/>
              </a:spcAft>
              <a:buFont typeface="Wingdings" panose="05000000000000000000" pitchFamily="2" charset="2"/>
              <a:buChar char=""/>
            </a:pPr>
            <a:r>
              <a:rPr lang="en-US" sz="1300" dirty="0">
                <a:effectLst/>
                <a:latin typeface="Arial" panose="020B0604020202020204" pitchFamily="34" charset="0"/>
                <a:ea typeface="Calibri" panose="020F0502020204030204" pitchFamily="34" charset="0"/>
                <a:cs typeface="Times New Roman" panose="02020603050405020304" pitchFamily="18" charset="0"/>
              </a:rPr>
              <a:t>Solicit and select projects that have need and are ready to proceed.  This can be addressed in your RFP</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685800" marR="0" lvl="1" indent="-228600">
              <a:lnSpc>
                <a:spcPct val="107000"/>
              </a:lnSpc>
              <a:spcBef>
                <a:spcPts val="0"/>
              </a:spcBef>
              <a:spcAft>
                <a:spcPts val="0"/>
              </a:spcAft>
              <a:buFont typeface="Wingdings" panose="05000000000000000000" pitchFamily="2" charset="2"/>
              <a:buChar char=""/>
            </a:pPr>
            <a:r>
              <a:rPr lang="en-US" sz="1300" dirty="0">
                <a:effectLst/>
                <a:latin typeface="Arial" panose="020B0604020202020204" pitchFamily="34" charset="0"/>
                <a:ea typeface="Calibri" panose="020F0502020204030204" pitchFamily="34" charset="0"/>
                <a:cs typeface="Times New Roman" panose="02020603050405020304" pitchFamily="18" charset="0"/>
              </a:rPr>
              <a:t>Review partner’s track records and how they have performed in the past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685800" marR="0" lvl="1" indent="-228600">
              <a:lnSpc>
                <a:spcPct val="107000"/>
              </a:lnSpc>
              <a:spcBef>
                <a:spcPts val="0"/>
              </a:spcBef>
              <a:spcAft>
                <a:spcPts val="0"/>
              </a:spcAft>
              <a:buFont typeface="Wingdings" panose="05000000000000000000" pitchFamily="2" charset="2"/>
              <a:buChar char=""/>
            </a:pPr>
            <a:r>
              <a:rPr lang="en-US" sz="1300" dirty="0">
                <a:effectLst/>
                <a:latin typeface="Arial" panose="020B0604020202020204" pitchFamily="34" charset="0"/>
                <a:ea typeface="Calibri" panose="020F0502020204030204" pitchFamily="34" charset="0"/>
                <a:cs typeface="Times New Roman" panose="02020603050405020304" pitchFamily="18" charset="0"/>
              </a:rPr>
              <a:t>Begin award process before funds are awarded so that projects are ready once the funds are received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685800" marR="0" lvl="1" indent="-228600">
              <a:lnSpc>
                <a:spcPct val="107000"/>
              </a:lnSpc>
              <a:spcBef>
                <a:spcPts val="0"/>
              </a:spcBef>
              <a:spcAft>
                <a:spcPts val="0"/>
              </a:spcAft>
              <a:buFont typeface="Wingdings" panose="05000000000000000000" pitchFamily="2" charset="2"/>
              <a:buChar char=""/>
            </a:pPr>
            <a:r>
              <a:rPr lang="en-US" sz="1300" dirty="0">
                <a:effectLst/>
                <a:latin typeface="Arial" panose="020B0604020202020204" pitchFamily="34" charset="0"/>
                <a:ea typeface="Calibri" panose="020F0502020204030204" pitchFamily="34" charset="0"/>
                <a:cs typeface="Times New Roman" panose="02020603050405020304" pitchFamily="18" charset="0"/>
              </a:rPr>
              <a:t>Divide large projects in phases instead of setting money aside and tying the funds up in the event of delay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685800" marR="0" lvl="1" indent="-228600">
              <a:lnSpc>
                <a:spcPct val="107000"/>
              </a:lnSpc>
              <a:spcBef>
                <a:spcPts val="0"/>
              </a:spcBef>
              <a:spcAft>
                <a:spcPts val="0"/>
              </a:spcAft>
              <a:buFont typeface="Wingdings" panose="05000000000000000000" pitchFamily="2" charset="2"/>
              <a:buChar char=""/>
            </a:pPr>
            <a:r>
              <a:rPr lang="en-US" sz="1300" dirty="0">
                <a:effectLst/>
                <a:latin typeface="Arial" panose="020B0604020202020204" pitchFamily="34" charset="0"/>
                <a:ea typeface="Calibri" panose="020F0502020204030204" pitchFamily="34" charset="0"/>
                <a:cs typeface="Times New Roman" panose="02020603050405020304" pitchFamily="18" charset="0"/>
              </a:rPr>
              <a:t>Anticipate program income receipts and include in activity planning (PI must be spent before grant funds)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300" dirty="0">
                <a:effectLst/>
                <a:latin typeface="Arial" panose="020B0604020202020204" pitchFamily="34" charset="0"/>
                <a:ea typeface="Calibri" panose="020F0502020204030204" pitchFamily="34" charset="0"/>
              </a:rPr>
              <a:t>Have a list of activities that are easy to implement in case projects fall behind, are delayed, or unexpected program income are received (Example:  Emergency Home Repair)</a:t>
            </a:r>
            <a:endParaRPr lang="en-US" dirty="0"/>
          </a:p>
        </p:txBody>
      </p:sp>
      <p:sp>
        <p:nvSpPr>
          <p:cNvPr id="4" name="Slide Number Placeholder 3"/>
          <p:cNvSpPr>
            <a:spLocks noGrp="1"/>
          </p:cNvSpPr>
          <p:nvPr>
            <p:ph type="sldNum" sz="quarter" idx="5"/>
          </p:nvPr>
        </p:nvSpPr>
        <p:spPr/>
        <p:txBody>
          <a:bodyPr/>
          <a:lstStyle/>
          <a:p>
            <a:fld id="{FF262A9E-D586-48E3-A818-EDE1692515E1}" type="slidenum">
              <a:rPr lang="en-US" smtClean="0"/>
              <a:t>16</a:t>
            </a:fld>
            <a:endParaRPr lang="en-US"/>
          </a:p>
        </p:txBody>
      </p:sp>
    </p:spTree>
    <p:extLst>
      <p:ext uri="{BB962C8B-B14F-4D97-AF65-F5344CB8AC3E}">
        <p14:creationId xmlns:p14="http://schemas.microsoft.com/office/powerpoint/2010/main" val="20846753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0"/>
              </a:spcAft>
              <a:buFont typeface="Symbol" panose="05050102010706020507" pitchFamily="18" charset="2"/>
              <a:buNone/>
            </a:pPr>
            <a:r>
              <a:rPr lang="en-US" sz="1300" b="1" dirty="0">
                <a:effectLst/>
                <a:latin typeface="Arial" panose="020B0604020202020204" pitchFamily="34" charset="0"/>
                <a:ea typeface="Calibri" panose="020F0502020204030204" pitchFamily="34" charset="0"/>
                <a:cs typeface="Times New Roman" panose="02020603050405020304" pitchFamily="18" charset="0"/>
              </a:rPr>
              <a:t>Set clear expectations for performance</a:t>
            </a:r>
            <a:r>
              <a:rPr lang="en-US" sz="1300" dirty="0">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Courier New" panose="02070309020205020404" pitchFamily="49" charset="0"/>
              <a:buChar char="o"/>
            </a:pPr>
            <a:r>
              <a:rPr lang="en-US" sz="1300" dirty="0">
                <a:effectLst/>
                <a:latin typeface="Arial" panose="020B0604020202020204" pitchFamily="34" charset="0"/>
                <a:ea typeface="Calibri" panose="020F0502020204030204" pitchFamily="34" charset="0"/>
                <a:cs typeface="Times New Roman" panose="02020603050405020304" pitchFamily="18" charset="0"/>
              </a:rPr>
              <a:t>Meet with partners regularly to get status and explain the importance of timely performance and how their spending contributes to overall performance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Courier New" panose="02070309020205020404" pitchFamily="49" charset="0"/>
              <a:buChar char="o"/>
            </a:pPr>
            <a:r>
              <a:rPr lang="en-US" sz="1300" dirty="0">
                <a:effectLst/>
                <a:latin typeface="Arial" panose="020B0604020202020204" pitchFamily="34" charset="0"/>
                <a:ea typeface="Calibri" panose="020F0502020204030204" pitchFamily="34" charset="0"/>
                <a:cs typeface="Times New Roman" panose="02020603050405020304" pitchFamily="18" charset="0"/>
              </a:rPr>
              <a:t>Set up administrative systems so that once you make awards, contracts can be executed quickly and efficiently.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Courier New" panose="02070309020205020404" pitchFamily="49" charset="0"/>
              <a:buChar char="o"/>
            </a:pPr>
            <a:r>
              <a:rPr lang="en-US" sz="1300" dirty="0">
                <a:effectLst/>
                <a:latin typeface="Arial" panose="020B0604020202020204" pitchFamily="34" charset="0"/>
                <a:ea typeface="Calibri" panose="020F0502020204030204" pitchFamily="34" charset="0"/>
                <a:cs typeface="Times New Roman" panose="02020603050405020304" pitchFamily="18" charset="0"/>
              </a:rPr>
              <a:t>Layout expectations for reporting and accountability in your contacts.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Courier New" panose="02070309020205020404" pitchFamily="49" charset="0"/>
              <a:buChar char="o"/>
            </a:pPr>
            <a:r>
              <a:rPr lang="en-US" sz="1300" dirty="0">
                <a:effectLst/>
                <a:latin typeface="Arial" panose="020B0604020202020204" pitchFamily="34" charset="0"/>
                <a:ea typeface="Calibri" panose="020F0502020204030204" pitchFamily="34" charset="0"/>
                <a:cs typeface="Times New Roman" panose="02020603050405020304" pitchFamily="18" charset="0"/>
              </a:rPr>
              <a:t>Ensure that contracts details, performance timelines, interim milestones, and the number of expected beneficiaries or other measures of impacts are included in your contracts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Courier New" panose="02070309020205020404" pitchFamily="49" charset="0"/>
              <a:buChar char="o"/>
            </a:pPr>
            <a:r>
              <a:rPr lang="en-US" sz="1300" dirty="0">
                <a:effectLst/>
                <a:latin typeface="Arial" panose="020B0604020202020204" pitchFamily="34" charset="0"/>
                <a:ea typeface="Calibri" panose="020F0502020204030204" pitchFamily="34" charset="0"/>
                <a:cs typeface="Times New Roman" panose="02020603050405020304" pitchFamily="18" charset="0"/>
              </a:rPr>
              <a:t>Be sure to describe the actions that you may take if the partner does not achieve performance goals.  May include: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685800" marR="0" lvl="1" indent="-228600">
              <a:lnSpc>
                <a:spcPct val="107000"/>
              </a:lnSpc>
              <a:spcBef>
                <a:spcPts val="0"/>
              </a:spcBef>
              <a:spcAft>
                <a:spcPts val="0"/>
              </a:spcAft>
              <a:buFont typeface="Wingdings" panose="05000000000000000000" pitchFamily="2" charset="2"/>
              <a:buChar char=""/>
            </a:pPr>
            <a:r>
              <a:rPr lang="en-US" sz="1300" dirty="0">
                <a:effectLst/>
                <a:latin typeface="Arial" panose="020B0604020202020204" pitchFamily="34" charset="0"/>
                <a:ea typeface="Calibri" panose="020F0502020204030204" pitchFamily="34" charset="0"/>
                <a:cs typeface="Times New Roman" panose="02020603050405020304" pitchFamily="18" charset="0"/>
              </a:rPr>
              <a:t>Providing technical assistance on grant administration and project management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685800" marR="0" lvl="1" indent="-228600">
              <a:lnSpc>
                <a:spcPct val="107000"/>
              </a:lnSpc>
              <a:spcBef>
                <a:spcPts val="0"/>
              </a:spcBef>
              <a:spcAft>
                <a:spcPts val="0"/>
              </a:spcAft>
              <a:buFont typeface="Wingdings" panose="05000000000000000000" pitchFamily="2" charset="2"/>
              <a:buChar char=""/>
            </a:pPr>
            <a:r>
              <a:rPr lang="en-US" sz="1300" dirty="0">
                <a:effectLst/>
                <a:latin typeface="Arial" panose="020B0604020202020204" pitchFamily="34" charset="0"/>
                <a:ea typeface="Calibri" panose="020F0502020204030204" pitchFamily="34" charset="0"/>
                <a:cs typeface="Times New Roman" panose="02020603050405020304" pitchFamily="18" charset="0"/>
              </a:rPr>
              <a:t>Possible reductions in current funding if it can’t be expended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Courier New" panose="02070309020205020404" pitchFamily="49" charset="0"/>
              <a:buChar char="o"/>
            </a:pPr>
            <a:r>
              <a:rPr lang="en-US" sz="1300" dirty="0">
                <a:effectLst/>
                <a:latin typeface="Arial" panose="020B0604020202020204" pitchFamily="34" charset="0"/>
                <a:ea typeface="Calibri" panose="020F0502020204030204" pitchFamily="34" charset="0"/>
                <a:cs typeface="Times New Roman" panose="02020603050405020304" pitchFamily="18" charset="0"/>
              </a:rPr>
              <a:t>Explain that past performance will have impacts on future funding decisions.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Courier New" panose="02070309020205020404" pitchFamily="49" charset="0"/>
              <a:buChar char="o"/>
            </a:pPr>
            <a:r>
              <a:rPr lang="en-US" sz="1300" dirty="0">
                <a:effectLst/>
                <a:latin typeface="Arial" panose="020B0604020202020204" pitchFamily="34" charset="0"/>
                <a:ea typeface="Calibri" panose="020F0502020204030204" pitchFamily="34" charset="0"/>
                <a:cs typeface="Times New Roman" panose="02020603050405020304" pitchFamily="18" charset="0"/>
              </a:rPr>
              <a:t>Provide sample RFPs, contracts, administrative plans, and sample file documentation.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Courier New" panose="02070309020205020404" pitchFamily="49" charset="0"/>
              <a:buChar char="o"/>
            </a:pPr>
            <a:r>
              <a:rPr lang="en-US" sz="1300" dirty="0">
                <a:effectLst/>
                <a:latin typeface="Arial" panose="020B0604020202020204" pitchFamily="34" charset="0"/>
                <a:ea typeface="Calibri" panose="020F0502020204030204" pitchFamily="34" charset="0"/>
                <a:cs typeface="Times New Roman" panose="02020603050405020304" pitchFamily="18" charset="0"/>
              </a:rPr>
              <a:t>Share tips and best practices to help partners administer their activities efficiently.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Courier New" panose="02070309020205020404" pitchFamily="49" charset="0"/>
              <a:buChar char="o"/>
            </a:pPr>
            <a:r>
              <a:rPr lang="en-US" sz="1300" dirty="0">
                <a:effectLst/>
                <a:latin typeface="Arial" panose="020B0604020202020204" pitchFamily="34" charset="0"/>
                <a:ea typeface="Calibri" panose="020F0502020204030204" pitchFamily="34" charset="0"/>
                <a:cs typeface="Times New Roman" panose="02020603050405020304" pitchFamily="18" charset="0"/>
              </a:rPr>
              <a:t>Pay special attention to new partners and those that have had problems implementing their activities in the past.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Courier New" panose="02070309020205020404" pitchFamily="49" charset="0"/>
              <a:buChar char="o"/>
            </a:pPr>
            <a:r>
              <a:rPr lang="en-US" sz="1300" dirty="0">
                <a:effectLst/>
                <a:latin typeface="Arial" panose="020B0604020202020204" pitchFamily="34" charset="0"/>
                <a:ea typeface="Calibri" panose="020F0502020204030204" pitchFamily="34" charset="0"/>
                <a:cs typeface="Times New Roman" panose="02020603050405020304" pitchFamily="18" charset="0"/>
              </a:rPr>
              <a:t>Make sure that your elected officials, leaders, and upper management understand the consequences of not being in compliance.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FF262A9E-D586-48E3-A818-EDE1692515E1}" type="slidenum">
              <a:rPr lang="en-US" smtClean="0"/>
              <a:t>17</a:t>
            </a:fld>
            <a:endParaRPr lang="en-US"/>
          </a:p>
        </p:txBody>
      </p:sp>
    </p:spTree>
    <p:extLst>
      <p:ext uri="{BB962C8B-B14F-4D97-AF65-F5344CB8AC3E}">
        <p14:creationId xmlns:p14="http://schemas.microsoft.com/office/powerpoint/2010/main" val="37378147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n-US" sz="1300" b="1" dirty="0">
                <a:effectLst/>
                <a:latin typeface="Arial" panose="020B0604020202020204" pitchFamily="34" charset="0"/>
                <a:ea typeface="Calibri" panose="020F0502020204030204" pitchFamily="34" charset="0"/>
                <a:cs typeface="Times New Roman" panose="02020603050405020304" pitchFamily="18" charset="0"/>
              </a:rPr>
              <a:t>Monitor project implementation and spending</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300" dirty="0">
                <a:effectLst/>
                <a:latin typeface="Arial" panose="020B0604020202020204" pitchFamily="34" charset="0"/>
                <a:ea typeface="Calibri" panose="020F0502020204030204" pitchFamily="34" charset="0"/>
                <a:cs typeface="Times New Roman" panose="02020603050405020304" pitchFamily="18" charset="0"/>
              </a:rPr>
              <a:t>Once contracts are awarded, have systems in place to track spending and performance.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300" dirty="0">
                <a:effectLst/>
                <a:latin typeface="Arial" panose="020B0604020202020204" pitchFamily="34" charset="0"/>
                <a:ea typeface="Calibri" panose="020F0502020204030204" pitchFamily="34" charset="0"/>
                <a:cs typeface="Times New Roman" panose="02020603050405020304" pitchFamily="18" charset="0"/>
              </a:rPr>
              <a:t>Run IDIS reports, such as PR56, which shows timeliness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300" dirty="0">
                <a:effectLst/>
                <a:latin typeface="Arial" panose="020B0604020202020204" pitchFamily="34" charset="0"/>
                <a:ea typeface="Calibri" panose="020F0502020204030204" pitchFamily="34" charset="0"/>
                <a:cs typeface="Times New Roman" panose="02020603050405020304" pitchFamily="18" charset="0"/>
              </a:rPr>
              <a:t>Must track and enter Program Income in IDIS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300" dirty="0">
                <a:effectLst/>
                <a:latin typeface="Arial" panose="020B0604020202020204" pitchFamily="34" charset="0"/>
                <a:ea typeface="Calibri" panose="020F0502020204030204" pitchFamily="34" charset="0"/>
                <a:cs typeface="Times New Roman" panose="02020603050405020304" pitchFamily="18" charset="0"/>
              </a:rPr>
              <a:t>Report on spending issues at staff meetings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300" dirty="0">
                <a:effectLst/>
                <a:latin typeface="Arial" panose="020B0604020202020204" pitchFamily="34" charset="0"/>
                <a:ea typeface="Calibri" panose="020F0502020204030204" pitchFamily="34" charset="0"/>
                <a:cs typeface="Times New Roman" panose="02020603050405020304" pitchFamily="18" charset="0"/>
              </a:rPr>
              <a:t>Develop expenditure schedules and review them with partners and follow up.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300" dirty="0">
                <a:effectLst/>
                <a:latin typeface="Arial" panose="020B0604020202020204" pitchFamily="34" charset="0"/>
                <a:ea typeface="Calibri" panose="020F0502020204030204" pitchFamily="34" charset="0"/>
                <a:cs typeface="Times New Roman" panose="02020603050405020304" pitchFamily="18" charset="0"/>
              </a:rPr>
              <a:t>Require that partners submit invoices in a timely manner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300" dirty="0">
                <a:effectLst/>
                <a:latin typeface="Arial" panose="020B0604020202020204" pitchFamily="34" charset="0"/>
                <a:ea typeface="Calibri" panose="020F0502020204030204" pitchFamily="34" charset="0"/>
                <a:cs typeface="Times New Roman" panose="02020603050405020304" pitchFamily="18" charset="0"/>
              </a:rPr>
              <a:t>Identify partners that may be at risk of low performance and keep your eye on their progress (Provide technical assistance as soon as possible)</a:t>
            </a:r>
          </a:p>
          <a:p>
            <a:pPr marL="0" marR="0">
              <a:lnSpc>
                <a:spcPct val="107000"/>
              </a:lnSpc>
              <a:spcBef>
                <a:spcPts val="0"/>
              </a:spcBef>
              <a:spcAft>
                <a:spcPts val="0"/>
              </a:spcAft>
            </a:pP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In my experience, I have learned to reach and ask for help when it’s needed.  You can contact other agencies.  I’ve even gone to shadow other that are successful in meeting their deadlines.  I may not have implemented what they did, but I got a lot good ideas and tips.  As always, if you need help, contact your local field office.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Again, thank you for joining us today and I hope that something was said, or a tip was given that you can take back to your agency to help you with your process.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FF262A9E-D586-48E3-A818-EDE1692515E1}" type="slidenum">
              <a:rPr lang="en-US" smtClean="0"/>
              <a:t>18</a:t>
            </a:fld>
            <a:endParaRPr lang="en-US"/>
          </a:p>
        </p:txBody>
      </p:sp>
    </p:spTree>
    <p:extLst>
      <p:ext uri="{BB962C8B-B14F-4D97-AF65-F5344CB8AC3E}">
        <p14:creationId xmlns:p14="http://schemas.microsoft.com/office/powerpoint/2010/main" val="7590116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F262A9E-D586-48E3-A818-EDE1692515E1}" type="slidenum">
              <a:rPr lang="en-US" smtClean="0"/>
              <a:t>19</a:t>
            </a:fld>
            <a:endParaRPr lang="en-US"/>
          </a:p>
        </p:txBody>
      </p:sp>
    </p:spTree>
    <p:extLst>
      <p:ext uri="{BB962C8B-B14F-4D97-AF65-F5344CB8AC3E}">
        <p14:creationId xmlns:p14="http://schemas.microsoft.com/office/powerpoint/2010/main" val="41733916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When managing these grants, planning and keeping a good tracking system will help you to remain on track.   But the main thing that we </a:t>
            </a:r>
            <a:r>
              <a:rPr lang="en-US" sz="1200" b="1" u="sng" dirty="0">
                <a:effectLst/>
                <a:latin typeface="Arial" panose="020B0604020202020204" pitchFamily="34" charset="0"/>
                <a:ea typeface="Calibri" panose="020F0502020204030204" pitchFamily="34" charset="0"/>
                <a:cs typeface="Times New Roman" panose="02020603050405020304" pitchFamily="18" charset="0"/>
              </a:rPr>
              <a:t>MUST</a:t>
            </a:r>
            <a:r>
              <a:rPr lang="en-US" sz="1200" dirty="0">
                <a:effectLst/>
                <a:latin typeface="Arial" panose="020B0604020202020204" pitchFamily="34" charset="0"/>
                <a:ea typeface="Calibri" panose="020F0502020204030204" pitchFamily="34" charset="0"/>
                <a:cs typeface="Times New Roman" panose="02020603050405020304" pitchFamily="18" charset="0"/>
              </a:rPr>
              <a:t> have is communication.  Effective communication is key and very crucial in every relationship that you have, especially your working relationships.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Arial" panose="020B0604020202020204" pitchFamily="34" charset="0"/>
                <a:ea typeface="Calibri" panose="020F0502020204030204" pitchFamily="34" charset="0"/>
                <a:cs typeface="Times New Roman" panose="02020603050405020304" pitchFamily="18" charset="0"/>
              </a:rPr>
              <a:t>Therefore, it’s imperative that Finance talk to managers;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Arial" panose="020B0604020202020204" pitchFamily="34" charset="0"/>
                <a:ea typeface="Calibri" panose="020F0502020204030204" pitchFamily="34" charset="0"/>
                <a:cs typeface="Times New Roman" panose="02020603050405020304" pitchFamily="18" charset="0"/>
              </a:rPr>
              <a:t>Team members keep their managers informed;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Arial" panose="020B0604020202020204" pitchFamily="34" charset="0"/>
                <a:ea typeface="Calibri" panose="020F0502020204030204" pitchFamily="34" charset="0"/>
                <a:cs typeface="Times New Roman" panose="02020603050405020304" pitchFamily="18" charset="0"/>
              </a:rPr>
              <a:t>Managers communicate with the partners;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Arial" panose="020B0604020202020204" pitchFamily="34" charset="0"/>
                <a:ea typeface="Calibri" panose="020F0502020204030204" pitchFamily="34" charset="0"/>
                <a:cs typeface="Times New Roman" panose="02020603050405020304" pitchFamily="18" charset="0"/>
              </a:rPr>
              <a:t>Managers provide information to supporting departments, such as Budget, Legal and Procurement.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It’s also very important that managers, team members, and partners understand their role and the part that they play in keeping the projects moving.  Periodic meetings on the status of projects are also helpful in spending the funds in a timely manner.</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FF262A9E-D586-48E3-A818-EDE1692515E1}" type="slidenum">
              <a:rPr lang="en-US" smtClean="0"/>
              <a:t>2</a:t>
            </a:fld>
            <a:endParaRPr lang="en-US"/>
          </a:p>
        </p:txBody>
      </p:sp>
    </p:spTree>
    <p:extLst>
      <p:ext uri="{BB962C8B-B14F-4D97-AF65-F5344CB8AC3E}">
        <p14:creationId xmlns:p14="http://schemas.microsoft.com/office/powerpoint/2010/main" val="37994912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Arial" panose="020B0604020202020204" pitchFamily="34" charset="0"/>
                <a:ea typeface="Calibri" panose="020F0502020204030204" pitchFamily="34" charset="0"/>
              </a:rPr>
              <a:t>Here is my contact information.  Please don’t hesitate to contact me if you would think of something later or would like to discuss anything that I’ve shared. </a:t>
            </a:r>
            <a:endParaRPr lang="en-US" dirty="0"/>
          </a:p>
        </p:txBody>
      </p:sp>
      <p:sp>
        <p:nvSpPr>
          <p:cNvPr id="4" name="Slide Number Placeholder 3"/>
          <p:cNvSpPr>
            <a:spLocks noGrp="1"/>
          </p:cNvSpPr>
          <p:nvPr>
            <p:ph type="sldNum" sz="quarter" idx="5"/>
          </p:nvPr>
        </p:nvSpPr>
        <p:spPr/>
        <p:txBody>
          <a:bodyPr/>
          <a:lstStyle/>
          <a:p>
            <a:fld id="{FF262A9E-D586-48E3-A818-EDE1692515E1}" type="slidenum">
              <a:rPr lang="en-US" smtClean="0"/>
              <a:t>20</a:t>
            </a:fld>
            <a:endParaRPr lang="en-US"/>
          </a:p>
        </p:txBody>
      </p:sp>
    </p:spTree>
    <p:extLst>
      <p:ext uri="{BB962C8B-B14F-4D97-AF65-F5344CB8AC3E}">
        <p14:creationId xmlns:p14="http://schemas.microsoft.com/office/powerpoint/2010/main" val="6420853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For you to share with managers and team members a plan of action or a road map to follow, you must plan and have a system to track your spending, or lack of spending.  You have to utilize the tools and reports that are provided to you, but you also must find ways to enhance those tools to make it work for you and your organization.  We have different models, different software, and we just do things differently.</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There are a lot of shared reports in IDIS that you can you use to help you and your entire team stay on target.  And I don’t know what staff would do without the older version of SHIP Tracking Sheets.  I strongly encourage you to use them along with the SHIP AR Data Upload Excel workbook that is used to upload your data.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Always use the most up-to-date spreadsheet, and they can be found on Florida Housing Finance Corporation’s website.  When you log in, go to the “Annual Reporting” tab; then click on “Reference” and you will find the SHIP AR Data Upload Excel workbook.</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My first introduction to SHIP was being handed a huge file of reports printed on </a:t>
            </a:r>
            <a:r>
              <a:rPr lang="en-US" sz="1200" dirty="0" err="1">
                <a:effectLst/>
                <a:latin typeface="Arial" panose="020B0604020202020204" pitchFamily="34" charset="0"/>
                <a:ea typeface="Calibri" panose="020F0502020204030204" pitchFamily="34" charset="0"/>
                <a:cs typeface="Times New Roman" panose="02020603050405020304" pitchFamily="18" charset="0"/>
              </a:rPr>
              <a:t>greenbar</a:t>
            </a:r>
            <a:r>
              <a:rPr lang="en-US" sz="1200" dirty="0">
                <a:effectLst/>
                <a:latin typeface="Arial" panose="020B0604020202020204" pitchFamily="34" charset="0"/>
                <a:ea typeface="Calibri" panose="020F0502020204030204" pitchFamily="34" charset="0"/>
                <a:cs typeface="Times New Roman" panose="02020603050405020304" pitchFamily="18" charset="0"/>
              </a:rPr>
              <a:t> and a lot of receipts.  Many employees were laid off because they had “run out of SHIP Admin money”.  The agency that I worked for at the time did not use SHIP Tracking Sheets.  Instead, strategies were split between managers and they were responsible for spending the funds, but no one kept track of the program income.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Who remembers what happened in 2006-2007?  Yeap, the housing bubble, where housing prices peaked.  So, you had a lot of clients that had received assistance that sold or refinanced their homes.  We had millions of dollars of unaccounted for Program Income that had not been reported to the state, but 5% of that income could have saved a lot of jobs.  Staff was spending the allocation, but the Program Income was being sent directly to the Finance and deposited, and no one was tracking it.  </a:t>
            </a:r>
            <a:br>
              <a:rPr lang="en-US" sz="1200" dirty="0">
                <a:effectLst/>
                <a:latin typeface="Arial" panose="020B0604020202020204" pitchFamily="34" charset="0"/>
                <a:ea typeface="Calibri" panose="020F0502020204030204" pitchFamily="34" charset="0"/>
                <a:cs typeface="Times New Roman" panose="02020603050405020304" pitchFamily="18" charset="0"/>
              </a:rPr>
            </a:b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I was new to SHIP and the tracking sheets, and I got to know them very intimately.   Not only did I start using the SHIP Tracking Sheets, but I enhanced them so that we stayed in compliance.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FF262A9E-D586-48E3-A818-EDE1692515E1}" type="slidenum">
              <a:rPr lang="en-US" smtClean="0"/>
              <a:t>3</a:t>
            </a:fld>
            <a:endParaRPr lang="en-US"/>
          </a:p>
        </p:txBody>
      </p:sp>
    </p:spTree>
    <p:extLst>
      <p:ext uri="{BB962C8B-B14F-4D97-AF65-F5344CB8AC3E}">
        <p14:creationId xmlns:p14="http://schemas.microsoft.com/office/powerpoint/2010/main" val="13486733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Let’s look at your federal grants and how you can take the information from the reports in IDIS to help you meet compliance requirements.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Are we all familiar with “timeliness”? For those that are new and may not know what timeliness means and how important it is to your organization, it is the compliance with the regulatory requirement to spend program funds in a timely manner.  HUD calculates ratio of unexpended funds to the annual grant award 60 days prior to the end of the program year.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Basically, it’s a formula, where you have Program Income + Funds in CDBG line of credit; divided by the amount of the annual grant award.  When I say CDBG line of credit, I’m talking about unspent funds from prior years and any funds that are not spent for the current grant year</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If the ratio is less than or equal to 1.5 times the grant amount, then the grantee has met the timeliness requirement.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If the ratio is more than 1.5, the grantee is considered untimely.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FF262A9E-D586-48E3-A818-EDE1692515E1}" type="slidenum">
              <a:rPr lang="en-US" smtClean="0"/>
              <a:t>4</a:t>
            </a:fld>
            <a:endParaRPr lang="en-US"/>
          </a:p>
        </p:txBody>
      </p:sp>
    </p:spTree>
    <p:extLst>
      <p:ext uri="{BB962C8B-B14F-4D97-AF65-F5344CB8AC3E}">
        <p14:creationId xmlns:p14="http://schemas.microsoft.com/office/powerpoint/2010/main" val="19742846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Often grantees don’t factor in Program Income and will be misled into thinking that they are going to be timely.   HUD makes it easy for you.  As long as your draws are up to date and you have entered your program income accurately, you can run a PR 56 to determine timeliness.  Look under the adjusted column to get your Draw ratio to determine timeliness.  In order for your calculations to be accurate, you must enter your Program Income, because you don’t want to be misled into believing that you’re going to meet timeliness.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Many grantees will have issues with meeting timeliness because they are not monitoring the projects that have not been funded, but at the same time, you don’t want to take all of your projects from your Action Plan and fund them in IDIS prematurely.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You want to make sure that your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Environmentals</a:t>
            </a:r>
            <a:r>
              <a:rPr lang="en-US" sz="1800" dirty="0">
                <a:effectLst/>
                <a:latin typeface="Arial" panose="020B0604020202020204" pitchFamily="34" charset="0"/>
                <a:ea typeface="Calibri" panose="020F0502020204030204" pitchFamily="34" charset="0"/>
                <a:cs typeface="Times New Roman" panose="02020603050405020304" pitchFamily="18" charset="0"/>
              </a:rPr>
              <a:t> are completed, that you have a contract in place, etc., but you also want to keep in mind that when you fund a project in IDIS, the clock starts ticking.  If those projects don’t have activity for a certain period of time, you will get notifications, where you have to report on the status of the project.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Hopefully, you have always been timely.  For those that have not, you may be familiar with the steps that are taken to help you get back on track.  HUD will send Finding of Non Compliance letters, you have to submit Workout Plans, and HUD will eventually reduce your funding.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FF262A9E-D586-48E3-A818-EDE1692515E1}" type="slidenum">
              <a:rPr lang="en-US" smtClean="0"/>
              <a:t>5</a:t>
            </a:fld>
            <a:endParaRPr lang="en-US"/>
          </a:p>
        </p:txBody>
      </p:sp>
    </p:spTree>
    <p:extLst>
      <p:ext uri="{BB962C8B-B14F-4D97-AF65-F5344CB8AC3E}">
        <p14:creationId xmlns:p14="http://schemas.microsoft.com/office/powerpoint/2010/main" val="18064635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You can use the PR 02 (List of Activities Report) to create a working document that summarizes the plan years.  The PR 02 will show you the amount that has been funded in IDIS, the amount drawn, and the balance that has not been drawn on the project.  The PR 02 will not show any projects that have not been funded in IDIS.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A summary such as this will allow grantees to determine the progress of an activity, monitor the amount of funds that are funded and drawn for an activity, and help you ensure that projects are being completed in a timely manner.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FF262A9E-D586-48E3-A818-EDE1692515E1}" type="slidenum">
              <a:rPr lang="en-US" smtClean="0"/>
              <a:t>6</a:t>
            </a:fld>
            <a:endParaRPr lang="en-US"/>
          </a:p>
        </p:txBody>
      </p:sp>
    </p:spTree>
    <p:extLst>
      <p:ext uri="{BB962C8B-B14F-4D97-AF65-F5344CB8AC3E}">
        <p14:creationId xmlns:p14="http://schemas.microsoft.com/office/powerpoint/2010/main" val="6606421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This is an example of what I meant by taking a tool that has been provided and enhancing it.  If you incorporate your entitlements, you can use this spreadsheet to keep track of the balance of projects and know how much you have unfunded.  I like this format because it allows me to see when the same activity is funded annually or if projects are funded in phases.  Basically, it gives you a snapshot of the projects that are in IDIS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(Elaborate on Spreadsheet)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You will need to update this spreadsheet every time that you draw down funds.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FF262A9E-D586-48E3-A818-EDE1692515E1}" type="slidenum">
              <a:rPr lang="en-US" smtClean="0"/>
              <a:t>7</a:t>
            </a:fld>
            <a:endParaRPr lang="en-US"/>
          </a:p>
        </p:txBody>
      </p:sp>
    </p:spTree>
    <p:extLst>
      <p:ext uri="{BB962C8B-B14F-4D97-AF65-F5344CB8AC3E}">
        <p14:creationId xmlns:p14="http://schemas.microsoft.com/office/powerpoint/2010/main" val="35198933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Arial" panose="020B0604020202020204" pitchFamily="34" charset="0"/>
                <a:ea typeface="Calibri" panose="020F0502020204030204" pitchFamily="34" charset="0"/>
                <a:cs typeface="Times New Roman" panose="02020603050405020304" pitchFamily="18" charset="0"/>
              </a:rPr>
              <a:t>From there you take the amount that is available to commit, which ties back to the PR 01 in IDIS and you make a list of projects that are you in your Action Plan or a planned amendment and track how you plan to spend those funds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FF262A9E-D586-48E3-A818-EDE1692515E1}" type="slidenum">
              <a:rPr lang="en-US" smtClean="0"/>
              <a:t>8</a:t>
            </a:fld>
            <a:endParaRPr lang="en-US"/>
          </a:p>
        </p:txBody>
      </p:sp>
    </p:spTree>
    <p:extLst>
      <p:ext uri="{BB962C8B-B14F-4D97-AF65-F5344CB8AC3E}">
        <p14:creationId xmlns:p14="http://schemas.microsoft.com/office/powerpoint/2010/main" val="27806796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Arial" panose="020B0604020202020204" pitchFamily="34" charset="0"/>
                <a:ea typeface="Calibri" panose="020F0502020204030204" pitchFamily="34" charset="0"/>
              </a:rPr>
              <a:t>Although the state does not have a formula for timeliness for SHIP, you do have encumbrance and expenditure deadlines that you must meet in order to stay in compliance. </a:t>
            </a:r>
          </a:p>
          <a:p>
            <a:endParaRPr lang="en-US" sz="1800" dirty="0">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FF262A9E-D586-48E3-A818-EDE1692515E1}" type="slidenum">
              <a:rPr lang="en-US" smtClean="0"/>
              <a:t>9</a:t>
            </a:fld>
            <a:endParaRPr lang="en-US"/>
          </a:p>
        </p:txBody>
      </p:sp>
    </p:spTree>
    <p:extLst>
      <p:ext uri="{BB962C8B-B14F-4D97-AF65-F5344CB8AC3E}">
        <p14:creationId xmlns:p14="http://schemas.microsoft.com/office/powerpoint/2010/main" val="14559405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04/30/24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04/30/24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04/30/24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04/30/24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04/30/24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04/30/24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04/30/24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04/30/24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04/30/24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04/30/24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04/30/24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04/30/24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04/30/24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04/30/24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04/30/24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04/30/24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04/30/24</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9.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9.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9.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9.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9.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9.xml"/><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9.xml"/><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440126" y="1679713"/>
            <a:ext cx="8915399" cy="2262781"/>
          </a:xfrm>
        </p:spPr>
        <p:txBody>
          <a:bodyPr>
            <a:noAutofit/>
          </a:bodyPr>
          <a:lstStyle/>
          <a:p>
            <a:r>
              <a:rPr lang="en-US" sz="4600" dirty="0"/>
              <a:t>Conversations with your Finance and Administrative teams to help meet CDBG, HOME, and SHIP expenditure deadlines</a:t>
            </a:r>
          </a:p>
        </p:txBody>
      </p:sp>
      <p:sp>
        <p:nvSpPr>
          <p:cNvPr id="3" name="Subtitle 2"/>
          <p:cNvSpPr>
            <a:spLocks noGrp="1"/>
          </p:cNvSpPr>
          <p:nvPr>
            <p:ph type="subTitle" idx="1"/>
          </p:nvPr>
        </p:nvSpPr>
        <p:spPr>
          <a:xfrm>
            <a:off x="2440126" y="4103189"/>
            <a:ext cx="9329160" cy="2150195"/>
          </a:xfrm>
        </p:spPr>
        <p:txBody>
          <a:bodyPr>
            <a:normAutofit fontScale="92500" lnSpcReduction="10000"/>
          </a:bodyPr>
          <a:lstStyle/>
          <a:p>
            <a:r>
              <a:rPr lang="en-US" sz="2600" b="1" dirty="0"/>
              <a:t>Presenter:  Brenda L. Brackins</a:t>
            </a:r>
          </a:p>
          <a:p>
            <a:r>
              <a:rPr lang="en-US" sz="2600" b="1" dirty="0"/>
              <a:t>Hillsborough County Board of County Commissioners</a:t>
            </a:r>
          </a:p>
          <a:p>
            <a:r>
              <a:rPr lang="en-US" sz="2600" b="1" dirty="0"/>
              <a:t>Affordable Housing Services Director</a:t>
            </a:r>
          </a:p>
          <a:p>
            <a:r>
              <a:rPr lang="en-US" sz="2000" dirty="0"/>
              <a:t>48</a:t>
            </a:r>
            <a:r>
              <a:rPr lang="en-US" sz="2000" baseline="30000" dirty="0"/>
              <a:t>th</a:t>
            </a:r>
            <a:r>
              <a:rPr lang="en-US" sz="2000" dirty="0"/>
              <a:t> Annual Florida Community Development Association (FCDA) Conference</a:t>
            </a:r>
          </a:p>
          <a:p>
            <a:r>
              <a:rPr lang="en-US" sz="2000" dirty="0"/>
              <a:t>May 1, 2024</a:t>
            </a:r>
          </a:p>
        </p:txBody>
      </p:sp>
    </p:spTree>
    <p:extLst>
      <p:ext uri="{BB962C8B-B14F-4D97-AF65-F5344CB8AC3E}">
        <p14:creationId xmlns:p14="http://schemas.microsoft.com/office/powerpoint/2010/main" val="307459596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b="1" dirty="0"/>
              <a:t>Tracking of SHIP Program funds</a:t>
            </a:r>
          </a:p>
        </p:txBody>
      </p:sp>
      <p:sp>
        <p:nvSpPr>
          <p:cNvPr id="3" name="Content Placeholder 2"/>
          <p:cNvSpPr>
            <a:spLocks noGrp="1"/>
          </p:cNvSpPr>
          <p:nvPr>
            <p:ph sz="half" idx="1"/>
          </p:nvPr>
        </p:nvSpPr>
        <p:spPr/>
        <p:txBody>
          <a:bodyPr>
            <a:noAutofit/>
          </a:bodyPr>
          <a:lstStyle/>
          <a:p>
            <a:r>
              <a:rPr lang="en-US" sz="2400" dirty="0"/>
              <a:t>Understand your Statutory set asides</a:t>
            </a:r>
          </a:p>
          <a:p>
            <a:r>
              <a:rPr lang="en-US" sz="2400" dirty="0"/>
              <a:t>Execute a contract with a partner(s) that can meet your 20% Special Needs set aside</a:t>
            </a:r>
          </a:p>
          <a:p>
            <a:r>
              <a:rPr lang="en-US" sz="2400" dirty="0"/>
              <a:t>Set a cap on the amount that can be spent on rental activities</a:t>
            </a:r>
          </a:p>
          <a:p>
            <a:endParaRPr lang="en-US" sz="2400" dirty="0"/>
          </a:p>
          <a:p>
            <a:endParaRPr lang="en-US" sz="2400" dirty="0"/>
          </a:p>
        </p:txBody>
      </p:sp>
      <p:sp>
        <p:nvSpPr>
          <p:cNvPr id="4" name="Content Placeholder 3"/>
          <p:cNvSpPr>
            <a:spLocks noGrp="1"/>
          </p:cNvSpPr>
          <p:nvPr>
            <p:ph sz="half" idx="2"/>
          </p:nvPr>
        </p:nvSpPr>
        <p:spPr/>
        <p:txBody>
          <a:bodyPr>
            <a:normAutofit/>
          </a:bodyPr>
          <a:lstStyle/>
          <a:p>
            <a:r>
              <a:rPr lang="en-US" sz="2400" dirty="0"/>
              <a:t>Update SHIP Tracking sheets on a regular basis</a:t>
            </a:r>
          </a:p>
          <a:p>
            <a:r>
              <a:rPr lang="en-US" sz="2400" dirty="0"/>
              <a:t>Reconcile SHIP Tracking sheet to cash in the fund</a:t>
            </a:r>
          </a:p>
          <a:p>
            <a:r>
              <a:rPr lang="en-US" sz="2400" dirty="0"/>
              <a:t>Utilize the SHIP Tracking sheets that have been provided by the state</a:t>
            </a:r>
          </a:p>
        </p:txBody>
      </p:sp>
    </p:spTree>
    <p:extLst>
      <p:ext uri="{BB962C8B-B14F-4D97-AF65-F5344CB8AC3E}">
        <p14:creationId xmlns:p14="http://schemas.microsoft.com/office/powerpoint/2010/main" val="34657092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9212" y="5636476"/>
            <a:ext cx="8915400" cy="566738"/>
          </a:xfrm>
        </p:spPr>
        <p:txBody>
          <a:bodyPr>
            <a:noAutofit/>
          </a:bodyPr>
          <a:lstStyle/>
          <a:p>
            <a:r>
              <a:rPr lang="en-US" sz="3600" b="1" dirty="0"/>
              <a:t>Special Needs and Rental Strategy</a:t>
            </a:r>
          </a:p>
        </p:txBody>
      </p:sp>
      <p:pic>
        <p:nvPicPr>
          <p:cNvPr id="6" name="Picture 5"/>
          <p:cNvPicPr>
            <a:picLocks noChangeAspect="1"/>
          </p:cNvPicPr>
          <p:nvPr/>
        </p:nvPicPr>
        <p:blipFill>
          <a:blip r:embed="rId3"/>
          <a:stretch>
            <a:fillRect/>
          </a:stretch>
        </p:blipFill>
        <p:spPr>
          <a:xfrm>
            <a:off x="5324475" y="192564"/>
            <a:ext cx="6433896" cy="5421630"/>
          </a:xfrm>
          <a:prstGeom prst="rect">
            <a:avLst/>
          </a:prstGeom>
        </p:spPr>
      </p:pic>
      <p:pic>
        <p:nvPicPr>
          <p:cNvPr id="7" name="Picture 6"/>
          <p:cNvPicPr>
            <a:picLocks noChangeAspect="1"/>
          </p:cNvPicPr>
          <p:nvPr/>
        </p:nvPicPr>
        <p:blipFill>
          <a:blip r:embed="rId4"/>
          <a:stretch>
            <a:fillRect/>
          </a:stretch>
        </p:blipFill>
        <p:spPr>
          <a:xfrm rot="20188044">
            <a:off x="1789887" y="1816298"/>
            <a:ext cx="3133953" cy="1594347"/>
          </a:xfrm>
          <a:prstGeom prst="rect">
            <a:avLst/>
          </a:prstGeom>
        </p:spPr>
      </p:pic>
      <p:sp>
        <p:nvSpPr>
          <p:cNvPr id="8" name="Text Placeholder 3"/>
          <p:cNvSpPr>
            <a:spLocks noGrp="1"/>
          </p:cNvSpPr>
          <p:nvPr>
            <p:ph type="body" sz="half" idx="2"/>
          </p:nvPr>
        </p:nvSpPr>
        <p:spPr>
          <a:xfrm>
            <a:off x="2589213" y="6234113"/>
            <a:ext cx="8915400" cy="493712"/>
          </a:xfrm>
        </p:spPr>
        <p:txBody>
          <a:bodyPr>
            <a:noAutofit/>
          </a:bodyPr>
          <a:lstStyle/>
          <a:p>
            <a:r>
              <a:rPr lang="en-US" sz="1800" dirty="0"/>
              <a:t>Tab added to SHIP Tracking Sheets and linked to Summary Tab</a:t>
            </a:r>
          </a:p>
        </p:txBody>
      </p:sp>
    </p:spTree>
    <p:extLst>
      <p:ext uri="{BB962C8B-B14F-4D97-AF65-F5344CB8AC3E}">
        <p14:creationId xmlns:p14="http://schemas.microsoft.com/office/powerpoint/2010/main" val="34002563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9212" y="4522421"/>
            <a:ext cx="4577397" cy="1155983"/>
          </a:xfrm>
        </p:spPr>
        <p:txBody>
          <a:bodyPr>
            <a:noAutofit/>
          </a:bodyPr>
          <a:lstStyle/>
          <a:p>
            <a:r>
              <a:rPr lang="en-US" sz="3600" b="1" dirty="0"/>
              <a:t>Administrative Expenses</a:t>
            </a:r>
          </a:p>
        </p:txBody>
      </p:sp>
      <p:pic>
        <p:nvPicPr>
          <p:cNvPr id="5" name="Picture 4"/>
          <p:cNvPicPr>
            <a:picLocks noChangeAspect="1"/>
          </p:cNvPicPr>
          <p:nvPr/>
        </p:nvPicPr>
        <p:blipFill>
          <a:blip r:embed="rId3"/>
          <a:stretch>
            <a:fillRect/>
          </a:stretch>
        </p:blipFill>
        <p:spPr>
          <a:xfrm>
            <a:off x="7446963" y="330517"/>
            <a:ext cx="4057650" cy="6105525"/>
          </a:xfrm>
          <a:prstGeom prst="rect">
            <a:avLst/>
          </a:prstGeom>
        </p:spPr>
      </p:pic>
      <p:pic>
        <p:nvPicPr>
          <p:cNvPr id="8" name="Picture 7"/>
          <p:cNvPicPr>
            <a:picLocks noChangeAspect="1"/>
          </p:cNvPicPr>
          <p:nvPr/>
        </p:nvPicPr>
        <p:blipFill>
          <a:blip r:embed="rId4"/>
          <a:stretch>
            <a:fillRect/>
          </a:stretch>
        </p:blipFill>
        <p:spPr>
          <a:xfrm>
            <a:off x="2151062" y="1661160"/>
            <a:ext cx="4895850" cy="1524000"/>
          </a:xfrm>
          <a:prstGeom prst="rect">
            <a:avLst/>
          </a:prstGeom>
        </p:spPr>
      </p:pic>
      <p:cxnSp>
        <p:nvCxnSpPr>
          <p:cNvPr id="12" name="Straight Arrow Connector 11"/>
          <p:cNvCxnSpPr/>
          <p:nvPr/>
        </p:nvCxnSpPr>
        <p:spPr>
          <a:xfrm flipH="1" flipV="1">
            <a:off x="7132320" y="2045970"/>
            <a:ext cx="3429000" cy="377190"/>
          </a:xfrm>
          <a:prstGeom prst="straightConnector1">
            <a:avLst/>
          </a:prstGeom>
          <a:ln w="444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flipV="1">
            <a:off x="7166610" y="3033638"/>
            <a:ext cx="3394710" cy="3223260"/>
          </a:xfrm>
          <a:prstGeom prst="straightConnector1">
            <a:avLst/>
          </a:prstGeom>
          <a:ln w="47625">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15" name="Text Placeholder 3"/>
          <p:cNvSpPr>
            <a:spLocks noGrp="1"/>
          </p:cNvSpPr>
          <p:nvPr>
            <p:ph type="body" sz="half" idx="2"/>
          </p:nvPr>
        </p:nvSpPr>
        <p:spPr>
          <a:xfrm>
            <a:off x="2589212" y="5745480"/>
            <a:ext cx="4668837" cy="690562"/>
          </a:xfrm>
        </p:spPr>
        <p:txBody>
          <a:bodyPr>
            <a:noAutofit/>
          </a:bodyPr>
          <a:lstStyle/>
          <a:p>
            <a:r>
              <a:rPr lang="en-US" sz="1800" dirty="0"/>
              <a:t>Tab added to SHIP Tracking Sheets and linked to Summary Tab</a:t>
            </a:r>
          </a:p>
        </p:txBody>
      </p:sp>
    </p:spTree>
    <p:extLst>
      <p:ext uri="{BB962C8B-B14F-4D97-AF65-F5344CB8AC3E}">
        <p14:creationId xmlns:p14="http://schemas.microsoft.com/office/powerpoint/2010/main" val="4362713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9212" y="4734928"/>
            <a:ext cx="3697288" cy="511442"/>
          </a:xfrm>
        </p:spPr>
        <p:txBody>
          <a:bodyPr>
            <a:noAutofit/>
          </a:bodyPr>
          <a:lstStyle/>
          <a:p>
            <a:r>
              <a:rPr lang="en-US" sz="3600" b="1" dirty="0"/>
              <a:t>Revenues</a:t>
            </a:r>
          </a:p>
        </p:txBody>
      </p:sp>
      <p:sp>
        <p:nvSpPr>
          <p:cNvPr id="4" name="Text Placeholder 3"/>
          <p:cNvSpPr>
            <a:spLocks noGrp="1"/>
          </p:cNvSpPr>
          <p:nvPr>
            <p:ph type="body" sz="half" idx="2"/>
          </p:nvPr>
        </p:nvSpPr>
        <p:spPr>
          <a:xfrm>
            <a:off x="2589213" y="5367338"/>
            <a:ext cx="3834447" cy="633412"/>
          </a:xfrm>
        </p:spPr>
        <p:txBody>
          <a:bodyPr>
            <a:normAutofit/>
          </a:bodyPr>
          <a:lstStyle/>
          <a:p>
            <a:r>
              <a:rPr lang="en-US" sz="1600" dirty="0"/>
              <a:t>Tab added to SHIP Tracking Sheets and linked to Summary Tab</a:t>
            </a:r>
          </a:p>
        </p:txBody>
      </p:sp>
      <p:pic>
        <p:nvPicPr>
          <p:cNvPr id="7" name="Picture 6"/>
          <p:cNvPicPr>
            <a:picLocks noChangeAspect="1"/>
          </p:cNvPicPr>
          <p:nvPr/>
        </p:nvPicPr>
        <p:blipFill>
          <a:blip r:embed="rId3"/>
          <a:stretch>
            <a:fillRect/>
          </a:stretch>
        </p:blipFill>
        <p:spPr>
          <a:xfrm>
            <a:off x="6875432" y="171450"/>
            <a:ext cx="3663028" cy="6508685"/>
          </a:xfrm>
          <a:prstGeom prst="rect">
            <a:avLst/>
          </a:prstGeom>
        </p:spPr>
      </p:pic>
      <p:pic>
        <p:nvPicPr>
          <p:cNvPr id="8" name="Picture 7"/>
          <p:cNvPicPr>
            <a:picLocks noChangeAspect="1"/>
          </p:cNvPicPr>
          <p:nvPr/>
        </p:nvPicPr>
        <p:blipFill>
          <a:blip r:embed="rId4"/>
          <a:stretch>
            <a:fillRect/>
          </a:stretch>
        </p:blipFill>
        <p:spPr>
          <a:xfrm>
            <a:off x="2969101" y="1671128"/>
            <a:ext cx="2368709" cy="2415894"/>
          </a:xfrm>
          <a:prstGeom prst="rect">
            <a:avLst/>
          </a:prstGeom>
        </p:spPr>
      </p:pic>
    </p:spTree>
    <p:extLst>
      <p:ext uri="{BB962C8B-B14F-4D97-AF65-F5344CB8AC3E}">
        <p14:creationId xmlns:p14="http://schemas.microsoft.com/office/powerpoint/2010/main" val="16602957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2646" y="3176852"/>
            <a:ext cx="10011607" cy="493713"/>
          </a:xfrm>
        </p:spPr>
        <p:txBody>
          <a:bodyPr>
            <a:noAutofit/>
          </a:bodyPr>
          <a:lstStyle/>
          <a:p>
            <a:r>
              <a:rPr lang="en-US" sz="3200" b="1" dirty="0"/>
              <a:t>SHIP AR Data Upload Excel workbook</a:t>
            </a:r>
          </a:p>
        </p:txBody>
      </p:sp>
      <p:pic>
        <p:nvPicPr>
          <p:cNvPr id="6" name="Picture Placeholder 5"/>
          <p:cNvPicPr>
            <a:picLocks noGrp="1" noChangeAspect="1"/>
          </p:cNvPicPr>
          <p:nvPr>
            <p:ph type="pic" idx="1"/>
          </p:nvPr>
        </p:nvPicPr>
        <p:blipFill>
          <a:blip r:embed="rId3"/>
          <a:srcRect l="11693" r="11693"/>
          <a:stretch>
            <a:fillRect/>
          </a:stretch>
        </p:blipFill>
        <p:spPr>
          <a:xfrm>
            <a:off x="5957448" y="3777918"/>
            <a:ext cx="5775815" cy="2497430"/>
          </a:xfrm>
          <a:prstGeom prst="rect">
            <a:avLst/>
          </a:prstGeom>
        </p:spPr>
      </p:pic>
      <p:pic>
        <p:nvPicPr>
          <p:cNvPr id="4" name="Picture 3">
            <a:extLst>
              <a:ext uri="{FF2B5EF4-FFF2-40B4-BE49-F238E27FC236}">
                <a16:creationId xmlns:a16="http://schemas.microsoft.com/office/drawing/2014/main" id="{16564C8E-B20E-DBC2-F040-90EE9FBBE3B8}"/>
              </a:ext>
            </a:extLst>
          </p:cNvPr>
          <p:cNvPicPr>
            <a:picLocks noChangeAspect="1"/>
          </p:cNvPicPr>
          <p:nvPr/>
        </p:nvPicPr>
        <p:blipFill>
          <a:blip r:embed="rId4"/>
          <a:stretch>
            <a:fillRect/>
          </a:stretch>
        </p:blipFill>
        <p:spPr>
          <a:xfrm>
            <a:off x="752646" y="332720"/>
            <a:ext cx="11224944" cy="2747364"/>
          </a:xfrm>
          <a:prstGeom prst="rect">
            <a:avLst/>
          </a:prstGeom>
        </p:spPr>
      </p:pic>
      <p:sp>
        <p:nvSpPr>
          <p:cNvPr id="9" name="Text Placeholder 8">
            <a:extLst>
              <a:ext uri="{FF2B5EF4-FFF2-40B4-BE49-F238E27FC236}">
                <a16:creationId xmlns:a16="http://schemas.microsoft.com/office/drawing/2014/main" id="{D85116A8-3A46-7AED-A518-08AE3C0A5C9A}"/>
              </a:ext>
            </a:extLst>
          </p:cNvPr>
          <p:cNvSpPr>
            <a:spLocks noGrp="1"/>
          </p:cNvSpPr>
          <p:nvPr>
            <p:ph type="body" sz="half" idx="2"/>
          </p:nvPr>
        </p:nvSpPr>
        <p:spPr>
          <a:xfrm>
            <a:off x="968961" y="6278424"/>
            <a:ext cx="8915400" cy="493712"/>
          </a:xfrm>
        </p:spPr>
        <p:txBody>
          <a:bodyPr/>
          <a:lstStyle/>
          <a:p>
            <a:endParaRPr lang="en-US" dirty="0"/>
          </a:p>
        </p:txBody>
      </p:sp>
    </p:spTree>
    <p:extLst>
      <p:ext uri="{BB962C8B-B14F-4D97-AF65-F5344CB8AC3E}">
        <p14:creationId xmlns:p14="http://schemas.microsoft.com/office/powerpoint/2010/main" val="42704585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0543" y="4800600"/>
            <a:ext cx="8915400" cy="566738"/>
          </a:xfrm>
        </p:spPr>
        <p:txBody>
          <a:bodyPr>
            <a:noAutofit/>
          </a:bodyPr>
          <a:lstStyle/>
          <a:p>
            <a:r>
              <a:rPr lang="en-US" sz="3200" b="1" dirty="0"/>
              <a:t>Reconciliation of SHIP  Funds</a:t>
            </a:r>
          </a:p>
        </p:txBody>
      </p:sp>
      <p:sp>
        <p:nvSpPr>
          <p:cNvPr id="4" name="Text Placeholder 3"/>
          <p:cNvSpPr>
            <a:spLocks noGrp="1"/>
          </p:cNvSpPr>
          <p:nvPr>
            <p:ph type="body" sz="half" idx="2"/>
          </p:nvPr>
        </p:nvSpPr>
        <p:spPr>
          <a:xfrm>
            <a:off x="1894047" y="5362576"/>
            <a:ext cx="8915400" cy="672464"/>
          </a:xfrm>
        </p:spPr>
        <p:txBody>
          <a:bodyPr>
            <a:noAutofit/>
          </a:bodyPr>
          <a:lstStyle/>
          <a:p>
            <a:r>
              <a:rPr lang="en-US" sz="1400" dirty="0"/>
              <a:t>Should be done monthly (after month closes)</a:t>
            </a:r>
          </a:p>
          <a:p>
            <a:r>
              <a:rPr lang="en-US" sz="1400" dirty="0"/>
              <a:t>Should balance to SHIP Tracking Sheets</a:t>
            </a:r>
          </a:p>
        </p:txBody>
      </p:sp>
      <p:pic>
        <p:nvPicPr>
          <p:cNvPr id="7" name="Picture 6"/>
          <p:cNvPicPr>
            <a:picLocks noChangeAspect="1"/>
          </p:cNvPicPr>
          <p:nvPr/>
        </p:nvPicPr>
        <p:blipFill>
          <a:blip r:embed="rId3"/>
          <a:stretch>
            <a:fillRect/>
          </a:stretch>
        </p:blipFill>
        <p:spPr>
          <a:xfrm>
            <a:off x="7606665" y="634965"/>
            <a:ext cx="4133850" cy="5943600"/>
          </a:xfrm>
          <a:prstGeom prst="rect">
            <a:avLst/>
          </a:prstGeom>
        </p:spPr>
      </p:pic>
      <p:pic>
        <p:nvPicPr>
          <p:cNvPr id="8" name="Picture 7"/>
          <p:cNvPicPr>
            <a:picLocks noChangeAspect="1"/>
          </p:cNvPicPr>
          <p:nvPr/>
        </p:nvPicPr>
        <p:blipFill>
          <a:blip r:embed="rId4"/>
          <a:stretch>
            <a:fillRect/>
          </a:stretch>
        </p:blipFill>
        <p:spPr>
          <a:xfrm>
            <a:off x="2353309" y="1463040"/>
            <a:ext cx="4649780" cy="2227897"/>
          </a:xfrm>
          <a:prstGeom prst="rect">
            <a:avLst/>
          </a:prstGeom>
        </p:spPr>
      </p:pic>
    </p:spTree>
    <p:extLst>
      <p:ext uri="{BB962C8B-B14F-4D97-AF65-F5344CB8AC3E}">
        <p14:creationId xmlns:p14="http://schemas.microsoft.com/office/powerpoint/2010/main" val="16135149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t>Begins with Planning</a:t>
            </a:r>
          </a:p>
        </p:txBody>
      </p:sp>
      <p:sp>
        <p:nvSpPr>
          <p:cNvPr id="3" name="Content Placeholder 2"/>
          <p:cNvSpPr>
            <a:spLocks noGrp="1"/>
          </p:cNvSpPr>
          <p:nvPr>
            <p:ph sz="half" idx="1"/>
          </p:nvPr>
        </p:nvSpPr>
        <p:spPr>
          <a:xfrm>
            <a:off x="2310581" y="1910321"/>
            <a:ext cx="4596207" cy="4765781"/>
          </a:xfrm>
        </p:spPr>
        <p:txBody>
          <a:bodyPr>
            <a:noAutofit/>
          </a:bodyPr>
          <a:lstStyle/>
          <a:p>
            <a:r>
              <a:rPr lang="en-US" sz="2000" dirty="0"/>
              <a:t>Award Projects that will happen on time</a:t>
            </a:r>
          </a:p>
          <a:p>
            <a:r>
              <a:rPr lang="en-US" sz="2000" dirty="0"/>
              <a:t>Solicit and select projects, where there is a “need” and that are ready to proceed</a:t>
            </a:r>
          </a:p>
          <a:p>
            <a:r>
              <a:rPr lang="en-US" sz="2000" dirty="0"/>
              <a:t>Review the partner’s track records and how they have been performed in the past</a:t>
            </a:r>
          </a:p>
          <a:p>
            <a:r>
              <a:rPr lang="en-US" sz="2000" dirty="0"/>
              <a:t>Begin award process between funds are awarded so that projects are ready once the funds are received</a:t>
            </a:r>
          </a:p>
        </p:txBody>
      </p:sp>
      <p:sp>
        <p:nvSpPr>
          <p:cNvPr id="4" name="Content Placeholder 3"/>
          <p:cNvSpPr>
            <a:spLocks noGrp="1"/>
          </p:cNvSpPr>
          <p:nvPr>
            <p:ph sz="half" idx="2"/>
          </p:nvPr>
        </p:nvSpPr>
        <p:spPr>
          <a:xfrm>
            <a:off x="7030065" y="1910322"/>
            <a:ext cx="4474546" cy="4578968"/>
          </a:xfrm>
        </p:spPr>
        <p:txBody>
          <a:bodyPr>
            <a:noAutofit/>
          </a:bodyPr>
          <a:lstStyle/>
          <a:p>
            <a:r>
              <a:rPr lang="en-US" sz="2000" dirty="0"/>
              <a:t>Divide large projects in phases instead of setting money aside and tying up funds that may run into issues or be delayed</a:t>
            </a:r>
          </a:p>
          <a:p>
            <a:r>
              <a:rPr lang="en-US" sz="2000" dirty="0"/>
              <a:t>Anticipate Program Income and include it in the planning (Program Income must be spent before grant funds)</a:t>
            </a:r>
          </a:p>
          <a:p>
            <a:r>
              <a:rPr lang="en-US" sz="2000" dirty="0"/>
              <a:t>If your organization allows, have a list of activities that are easy to implement in case projects fall behind, are delayed, or unexpected program income are received</a:t>
            </a:r>
          </a:p>
        </p:txBody>
      </p:sp>
    </p:spTree>
    <p:extLst>
      <p:ext uri="{BB962C8B-B14F-4D97-AF65-F5344CB8AC3E}">
        <p14:creationId xmlns:p14="http://schemas.microsoft.com/office/powerpoint/2010/main" val="32497264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9130" y="417633"/>
            <a:ext cx="8911687" cy="1280890"/>
          </a:xfrm>
        </p:spPr>
        <p:txBody>
          <a:bodyPr>
            <a:noAutofit/>
          </a:bodyPr>
          <a:lstStyle/>
          <a:p>
            <a:r>
              <a:rPr lang="en-US" sz="4800" b="1" dirty="0"/>
              <a:t>Set clear expectations for performance</a:t>
            </a:r>
          </a:p>
        </p:txBody>
      </p:sp>
      <p:sp>
        <p:nvSpPr>
          <p:cNvPr id="3" name="Content Placeholder 2"/>
          <p:cNvSpPr>
            <a:spLocks noGrp="1"/>
          </p:cNvSpPr>
          <p:nvPr>
            <p:ph sz="half" idx="1"/>
          </p:nvPr>
        </p:nvSpPr>
        <p:spPr>
          <a:xfrm>
            <a:off x="2123768" y="2133599"/>
            <a:ext cx="4779308" cy="4365523"/>
          </a:xfrm>
        </p:spPr>
        <p:txBody>
          <a:bodyPr>
            <a:noAutofit/>
          </a:bodyPr>
          <a:lstStyle/>
          <a:p>
            <a:r>
              <a:rPr lang="en-US" dirty="0"/>
              <a:t>Meet with partners regularly</a:t>
            </a:r>
          </a:p>
          <a:p>
            <a:r>
              <a:rPr lang="en-US" dirty="0"/>
              <a:t>Have process in place so that contracts can be executed quickly and efficiently</a:t>
            </a:r>
          </a:p>
          <a:p>
            <a:r>
              <a:rPr lang="en-US" dirty="0"/>
              <a:t>Layout expectations for reporting and accountability in your contracts</a:t>
            </a:r>
          </a:p>
          <a:p>
            <a:r>
              <a:rPr lang="en-US" dirty="0"/>
              <a:t>Describe actions if partners fail to achieve performance goals</a:t>
            </a:r>
          </a:p>
          <a:p>
            <a:r>
              <a:rPr lang="en-US" dirty="0"/>
              <a:t>Explain how past performance will have impacts on future funding decisions</a:t>
            </a:r>
          </a:p>
          <a:p>
            <a:endParaRPr lang="en-US" dirty="0"/>
          </a:p>
        </p:txBody>
      </p:sp>
      <p:sp>
        <p:nvSpPr>
          <p:cNvPr id="4" name="Content Placeholder 3"/>
          <p:cNvSpPr>
            <a:spLocks noGrp="1"/>
          </p:cNvSpPr>
          <p:nvPr>
            <p:ph sz="half" idx="2"/>
          </p:nvPr>
        </p:nvSpPr>
        <p:spPr>
          <a:xfrm>
            <a:off x="6774426" y="2126221"/>
            <a:ext cx="4730185" cy="4245081"/>
          </a:xfrm>
        </p:spPr>
        <p:txBody>
          <a:bodyPr>
            <a:noAutofit/>
          </a:bodyPr>
          <a:lstStyle/>
          <a:p>
            <a:r>
              <a:rPr lang="en-US" dirty="0"/>
              <a:t>Provide sample RFPs, contracts, administrative plans, and sample file documentation</a:t>
            </a:r>
          </a:p>
          <a:p>
            <a:r>
              <a:rPr lang="en-US" dirty="0"/>
              <a:t>Share tips and best practices to help partners administer their activities efficiently</a:t>
            </a:r>
          </a:p>
          <a:p>
            <a:r>
              <a:rPr lang="en-US" dirty="0"/>
              <a:t>Pay attention to new partners and those that have had problems implementing their activities in the past</a:t>
            </a:r>
          </a:p>
          <a:p>
            <a:r>
              <a:rPr lang="en-US" dirty="0"/>
              <a:t>Make sure that your elected officials and senior management understand the consequences of not being in compliance</a:t>
            </a:r>
          </a:p>
        </p:txBody>
      </p:sp>
    </p:spTree>
    <p:extLst>
      <p:ext uri="{BB962C8B-B14F-4D97-AF65-F5344CB8AC3E}">
        <p14:creationId xmlns:p14="http://schemas.microsoft.com/office/powerpoint/2010/main" val="418471880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b="1" dirty="0"/>
              <a:t>Monitor project implementation and spending</a:t>
            </a:r>
          </a:p>
        </p:txBody>
      </p:sp>
      <p:sp>
        <p:nvSpPr>
          <p:cNvPr id="3" name="Content Placeholder 2"/>
          <p:cNvSpPr>
            <a:spLocks noGrp="1"/>
          </p:cNvSpPr>
          <p:nvPr>
            <p:ph sz="half" idx="1"/>
          </p:nvPr>
        </p:nvSpPr>
        <p:spPr/>
        <p:txBody>
          <a:bodyPr>
            <a:normAutofit/>
          </a:bodyPr>
          <a:lstStyle/>
          <a:p>
            <a:r>
              <a:rPr lang="en-US" sz="2000" dirty="0"/>
              <a:t>Have systems in place to track spending and performance</a:t>
            </a:r>
          </a:p>
          <a:p>
            <a:r>
              <a:rPr lang="en-US" sz="2000" dirty="0"/>
              <a:t>Run IDIS reports, such as PR 02 and PR 56</a:t>
            </a:r>
          </a:p>
          <a:p>
            <a:r>
              <a:rPr lang="en-US" sz="2000" dirty="0"/>
              <a:t>Track Program Income and Enter in IDIS</a:t>
            </a:r>
          </a:p>
          <a:p>
            <a:r>
              <a:rPr lang="en-US" sz="2000" dirty="0"/>
              <a:t>Report spending issues at staff meetings</a:t>
            </a:r>
          </a:p>
          <a:p>
            <a:endParaRPr lang="en-US" sz="2000" dirty="0"/>
          </a:p>
        </p:txBody>
      </p:sp>
      <p:sp>
        <p:nvSpPr>
          <p:cNvPr id="4" name="Content Placeholder 3"/>
          <p:cNvSpPr>
            <a:spLocks noGrp="1"/>
          </p:cNvSpPr>
          <p:nvPr>
            <p:ph sz="half" idx="2"/>
          </p:nvPr>
        </p:nvSpPr>
        <p:spPr/>
        <p:txBody>
          <a:bodyPr>
            <a:noAutofit/>
          </a:bodyPr>
          <a:lstStyle/>
          <a:p>
            <a:r>
              <a:rPr lang="en-US" sz="2000" dirty="0"/>
              <a:t>Develop expenditure schedules and review them with the partners; follow-up</a:t>
            </a:r>
          </a:p>
          <a:p>
            <a:r>
              <a:rPr lang="en-US" sz="2000" dirty="0"/>
              <a:t>Require that partners submit invoices in a timely manner</a:t>
            </a:r>
          </a:p>
          <a:p>
            <a:r>
              <a:rPr lang="en-US" sz="2000" dirty="0"/>
              <a:t>Identify partners that may be at risk of low performance (Provide technical assistance as soon as possible)</a:t>
            </a:r>
          </a:p>
        </p:txBody>
      </p:sp>
    </p:spTree>
    <p:extLst>
      <p:ext uri="{BB962C8B-B14F-4D97-AF65-F5344CB8AC3E}">
        <p14:creationId xmlns:p14="http://schemas.microsoft.com/office/powerpoint/2010/main" val="399713230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4074794" y="1535864"/>
            <a:ext cx="5149215" cy="3975301"/>
          </a:xfrm>
          <a:prstGeom prst="rect">
            <a:avLst/>
          </a:prstGeom>
        </p:spPr>
      </p:pic>
    </p:spTree>
    <p:extLst>
      <p:ext uri="{BB962C8B-B14F-4D97-AF65-F5344CB8AC3E}">
        <p14:creationId xmlns:p14="http://schemas.microsoft.com/office/powerpoint/2010/main" val="122930431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t>Keys to Managing Grants</a:t>
            </a:r>
          </a:p>
        </p:txBody>
      </p:sp>
      <p:sp>
        <p:nvSpPr>
          <p:cNvPr id="3" name="Content Placeholder 2"/>
          <p:cNvSpPr>
            <a:spLocks noGrp="1"/>
          </p:cNvSpPr>
          <p:nvPr>
            <p:ph idx="1"/>
          </p:nvPr>
        </p:nvSpPr>
        <p:spPr>
          <a:xfrm>
            <a:off x="2592925" y="1697501"/>
            <a:ext cx="8915400" cy="4811453"/>
          </a:xfrm>
        </p:spPr>
        <p:txBody>
          <a:bodyPr>
            <a:noAutofit/>
          </a:bodyPr>
          <a:lstStyle/>
          <a:p>
            <a:r>
              <a:rPr lang="en-US" sz="2400" dirty="0"/>
              <a:t>Planning</a:t>
            </a:r>
          </a:p>
          <a:p>
            <a:r>
              <a:rPr lang="en-US" sz="2400" dirty="0"/>
              <a:t>Tracking Systems</a:t>
            </a:r>
          </a:p>
          <a:p>
            <a:r>
              <a:rPr lang="en-US" sz="2400" dirty="0"/>
              <a:t>Effective Communication – Everyone must understand their role and the importance of effective communication</a:t>
            </a:r>
          </a:p>
          <a:p>
            <a:pPr lvl="1"/>
            <a:r>
              <a:rPr lang="en-US" sz="2000" dirty="0"/>
              <a:t>Having staff member(s) dedicated to Finance essential </a:t>
            </a:r>
          </a:p>
          <a:p>
            <a:pPr lvl="1"/>
            <a:r>
              <a:rPr lang="en-US" sz="2000" dirty="0"/>
              <a:t>Finance must talk to managers</a:t>
            </a:r>
          </a:p>
          <a:p>
            <a:pPr lvl="1"/>
            <a:r>
              <a:rPr lang="en-US" sz="2000" dirty="0"/>
              <a:t>Team members must keep their managers informed on the status of projects</a:t>
            </a:r>
          </a:p>
          <a:p>
            <a:pPr lvl="1"/>
            <a:r>
              <a:rPr lang="en-US" sz="2000" dirty="0"/>
              <a:t>Managers must communicate with the partners</a:t>
            </a:r>
          </a:p>
          <a:p>
            <a:pPr lvl="1"/>
            <a:r>
              <a:rPr lang="en-US" sz="2000" dirty="0"/>
              <a:t>Information must be provided to supporting departments such and Budget, Legal, and Procurement</a:t>
            </a:r>
          </a:p>
        </p:txBody>
      </p:sp>
    </p:spTree>
    <p:extLst>
      <p:ext uri="{BB962C8B-B14F-4D97-AF65-F5344CB8AC3E}">
        <p14:creationId xmlns:p14="http://schemas.microsoft.com/office/powerpoint/2010/main" val="7969365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6850" y="629776"/>
            <a:ext cx="10963275" cy="1899345"/>
          </a:xfrm>
        </p:spPr>
        <p:txBody>
          <a:bodyPr>
            <a:normAutofit fontScale="90000"/>
          </a:bodyPr>
          <a:lstStyle/>
          <a:p>
            <a:r>
              <a:rPr lang="en-US" b="1" dirty="0"/>
              <a:t>Brenda L. Brackins, Director</a:t>
            </a:r>
            <a:br>
              <a:rPr lang="en-US" dirty="0"/>
            </a:br>
            <a:r>
              <a:rPr lang="en-US" sz="3600" dirty="0"/>
              <a:t>Hillsborough County Board of County Commissioners</a:t>
            </a:r>
            <a:br>
              <a:rPr lang="en-US" sz="3600" dirty="0"/>
            </a:br>
            <a:r>
              <a:rPr lang="en-US" sz="3600" dirty="0"/>
              <a:t>Affordable Housing Services</a:t>
            </a:r>
          </a:p>
        </p:txBody>
      </p:sp>
      <p:sp>
        <p:nvSpPr>
          <p:cNvPr id="3" name="Text Placeholder 2"/>
          <p:cNvSpPr>
            <a:spLocks noGrp="1"/>
          </p:cNvSpPr>
          <p:nvPr>
            <p:ph type="body" sz="half" idx="2"/>
          </p:nvPr>
        </p:nvSpPr>
        <p:spPr>
          <a:xfrm>
            <a:off x="1466850" y="2597811"/>
            <a:ext cx="8915400" cy="1662377"/>
          </a:xfrm>
        </p:spPr>
        <p:txBody>
          <a:bodyPr>
            <a:normAutofit/>
          </a:bodyPr>
          <a:lstStyle/>
          <a:p>
            <a:r>
              <a:rPr lang="en-US" dirty="0"/>
              <a:t>Office:  813.274.6732 </a:t>
            </a:r>
          </a:p>
          <a:p>
            <a:r>
              <a:rPr lang="en-US" dirty="0"/>
              <a:t>Cell:  813.538.3000</a:t>
            </a:r>
          </a:p>
          <a:p>
            <a:r>
              <a:rPr lang="en-US" dirty="0"/>
              <a:t>Email:  brackinsb@hcfl.gov</a:t>
            </a:r>
          </a:p>
        </p:txBody>
      </p:sp>
    </p:spTree>
    <p:extLst>
      <p:ext uri="{BB962C8B-B14F-4D97-AF65-F5344CB8AC3E}">
        <p14:creationId xmlns:p14="http://schemas.microsoft.com/office/powerpoint/2010/main" val="196411658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181659"/>
            <a:ext cx="8911687" cy="1280890"/>
          </a:xfrm>
        </p:spPr>
        <p:txBody>
          <a:bodyPr>
            <a:normAutofit/>
          </a:bodyPr>
          <a:lstStyle/>
          <a:p>
            <a:r>
              <a:rPr lang="en-US" sz="4800" b="1" dirty="0"/>
              <a:t>Tracking Systems</a:t>
            </a:r>
          </a:p>
        </p:txBody>
      </p:sp>
      <p:sp>
        <p:nvSpPr>
          <p:cNvPr id="3" name="Content Placeholder 2"/>
          <p:cNvSpPr>
            <a:spLocks noGrp="1"/>
          </p:cNvSpPr>
          <p:nvPr>
            <p:ph idx="1"/>
          </p:nvPr>
        </p:nvSpPr>
        <p:spPr>
          <a:xfrm>
            <a:off x="2589212" y="924232"/>
            <a:ext cx="8915400" cy="4798142"/>
          </a:xfrm>
        </p:spPr>
        <p:txBody>
          <a:bodyPr>
            <a:noAutofit/>
          </a:bodyPr>
          <a:lstStyle/>
          <a:p>
            <a:r>
              <a:rPr lang="en-US" sz="2800" dirty="0"/>
              <a:t>Implement a system to track your grants and projects</a:t>
            </a:r>
          </a:p>
          <a:p>
            <a:r>
              <a:rPr lang="en-US" sz="2800" dirty="0"/>
              <a:t>Utilize the tools that have been provided to you (don’t reinvent the wheel)</a:t>
            </a:r>
          </a:p>
          <a:p>
            <a:pPr lvl="1"/>
            <a:r>
              <a:rPr lang="en-US" sz="2400" dirty="0"/>
              <a:t>HUD’s Information Disbursement &amp; Information System (IDIS) Reports examples:</a:t>
            </a:r>
          </a:p>
          <a:p>
            <a:pPr lvl="2"/>
            <a:r>
              <a:rPr lang="en-US" sz="1800" dirty="0"/>
              <a:t>List of Activities (PR 02)</a:t>
            </a:r>
          </a:p>
          <a:p>
            <a:pPr lvl="2"/>
            <a:r>
              <a:rPr lang="en-US" sz="1800" dirty="0"/>
              <a:t>Timeliness Report (PR 56)</a:t>
            </a:r>
          </a:p>
          <a:p>
            <a:pPr lvl="1"/>
            <a:r>
              <a:rPr lang="en-US" sz="2400" dirty="0"/>
              <a:t>SHIP Tracking Sheets</a:t>
            </a:r>
          </a:p>
          <a:p>
            <a:pPr lvl="2"/>
            <a:r>
              <a:rPr lang="en-US" sz="1800" dirty="0"/>
              <a:t>Go to Florida Housing Finance Corporation's website</a:t>
            </a:r>
          </a:p>
          <a:p>
            <a:pPr lvl="2"/>
            <a:r>
              <a:rPr lang="en-US" sz="1800" dirty="0"/>
              <a:t>Log in and go to “Annual Reports” tab</a:t>
            </a:r>
          </a:p>
          <a:p>
            <a:pPr lvl="2"/>
            <a:r>
              <a:rPr lang="en-US" sz="1800" dirty="0"/>
              <a:t>The TRAKSHIP Form is on the “References” tab</a:t>
            </a:r>
          </a:p>
        </p:txBody>
      </p:sp>
    </p:spTree>
    <p:extLst>
      <p:ext uri="{BB962C8B-B14F-4D97-AF65-F5344CB8AC3E}">
        <p14:creationId xmlns:p14="http://schemas.microsoft.com/office/powerpoint/2010/main" val="379205432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t>Timeliness (HUD)</a:t>
            </a:r>
          </a:p>
        </p:txBody>
      </p:sp>
      <p:sp>
        <p:nvSpPr>
          <p:cNvPr id="3" name="Content Placeholder 2"/>
          <p:cNvSpPr>
            <a:spLocks noGrp="1"/>
          </p:cNvSpPr>
          <p:nvPr>
            <p:ph idx="1"/>
          </p:nvPr>
        </p:nvSpPr>
        <p:spPr>
          <a:xfrm>
            <a:off x="2592925" y="1435510"/>
            <a:ext cx="8915400" cy="4450080"/>
          </a:xfrm>
        </p:spPr>
        <p:txBody>
          <a:bodyPr>
            <a:normAutofit fontScale="85000" lnSpcReduction="20000"/>
          </a:bodyPr>
          <a:lstStyle/>
          <a:p>
            <a:r>
              <a:rPr lang="en-US" sz="2800" dirty="0"/>
              <a:t>Compliance with the regulatory requirement to spend program funds in a timely manner</a:t>
            </a:r>
          </a:p>
          <a:p>
            <a:r>
              <a:rPr lang="en-US" sz="2800" dirty="0"/>
              <a:t>HUD calculates the ratio of unexpended funds to the annual grant award 60 days prior to the end of the program year</a:t>
            </a:r>
          </a:p>
          <a:p>
            <a:endParaRPr lang="en-US" sz="2300" dirty="0"/>
          </a:p>
          <a:p>
            <a:pPr marL="0" indent="0" algn="ctr">
              <a:buNone/>
            </a:pPr>
            <a:r>
              <a:rPr lang="en-US" sz="2600" b="1" dirty="0"/>
              <a:t>Program Income </a:t>
            </a:r>
            <a:r>
              <a:rPr lang="en-US" sz="2600" b="1" i="1" u="sng" dirty="0"/>
              <a:t>plus</a:t>
            </a:r>
            <a:r>
              <a:rPr lang="en-US" sz="2600" b="1" dirty="0"/>
              <a:t> Funds in CDBG line of credit </a:t>
            </a:r>
            <a:r>
              <a:rPr lang="en-US" sz="2600" b="1" i="1" u="sng" dirty="0"/>
              <a:t>divided</a:t>
            </a:r>
            <a:r>
              <a:rPr lang="en-US" sz="2600" b="1" dirty="0"/>
              <a:t> by </a:t>
            </a:r>
          </a:p>
          <a:p>
            <a:pPr marL="0" indent="0" algn="ctr">
              <a:buNone/>
            </a:pPr>
            <a:r>
              <a:rPr lang="en-US" sz="2600" b="1" dirty="0"/>
              <a:t>Amount of the Annual Grant Award = Ratio of unexpended funds</a:t>
            </a:r>
          </a:p>
          <a:p>
            <a:pPr marL="0" indent="0">
              <a:buNone/>
            </a:pPr>
            <a:endParaRPr lang="en-US" dirty="0"/>
          </a:p>
          <a:p>
            <a:pPr marL="0" indent="0" algn="ctr">
              <a:buNone/>
            </a:pPr>
            <a:r>
              <a:rPr lang="en-US" sz="2600" b="1" dirty="0"/>
              <a:t>Ratio &lt; 1.5 = TIMELY</a:t>
            </a:r>
          </a:p>
          <a:p>
            <a:pPr marL="0" indent="0" algn="ctr">
              <a:buNone/>
            </a:pPr>
            <a:endParaRPr lang="en-US" sz="2600" b="1" dirty="0"/>
          </a:p>
          <a:p>
            <a:pPr marL="0" indent="0" algn="ctr">
              <a:buNone/>
            </a:pPr>
            <a:r>
              <a:rPr lang="en-US" sz="2600" b="1" dirty="0"/>
              <a:t>Ratio &gt; 1.5 = UNTIIMELY</a:t>
            </a:r>
          </a:p>
        </p:txBody>
      </p:sp>
    </p:spTree>
    <p:extLst>
      <p:ext uri="{BB962C8B-B14F-4D97-AF65-F5344CB8AC3E}">
        <p14:creationId xmlns:p14="http://schemas.microsoft.com/office/powerpoint/2010/main" val="93986718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b="1" dirty="0"/>
              <a:t>CDBG Timeliness Report (PR 56)</a:t>
            </a:r>
          </a:p>
        </p:txBody>
      </p:sp>
      <p:pic>
        <p:nvPicPr>
          <p:cNvPr id="4" name="Content Placeholder 3"/>
          <p:cNvPicPr>
            <a:picLocks noGrp="1" noChangeAspect="1"/>
          </p:cNvPicPr>
          <p:nvPr>
            <p:ph idx="1"/>
          </p:nvPr>
        </p:nvPicPr>
        <p:blipFill>
          <a:blip r:embed="rId3"/>
          <a:stretch>
            <a:fillRect/>
          </a:stretch>
        </p:blipFill>
        <p:spPr>
          <a:xfrm>
            <a:off x="2918014" y="1722120"/>
            <a:ext cx="8261508" cy="2351912"/>
          </a:xfrm>
          <a:prstGeom prst="rect">
            <a:avLst/>
          </a:prstGeom>
        </p:spPr>
      </p:pic>
      <p:pic>
        <p:nvPicPr>
          <p:cNvPr id="5" name="Picture 4"/>
          <p:cNvPicPr>
            <a:picLocks noChangeAspect="1"/>
          </p:cNvPicPr>
          <p:nvPr/>
        </p:nvPicPr>
        <p:blipFill>
          <a:blip r:embed="rId4"/>
          <a:stretch>
            <a:fillRect/>
          </a:stretch>
        </p:blipFill>
        <p:spPr>
          <a:xfrm>
            <a:off x="4400550" y="4426181"/>
            <a:ext cx="4778692" cy="2223241"/>
          </a:xfrm>
          <a:prstGeom prst="rect">
            <a:avLst/>
          </a:prstGeom>
        </p:spPr>
      </p:pic>
    </p:spTree>
    <p:extLst>
      <p:ext uri="{BB962C8B-B14F-4D97-AF65-F5344CB8AC3E}">
        <p14:creationId xmlns:p14="http://schemas.microsoft.com/office/powerpoint/2010/main" val="3557175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b="1" dirty="0"/>
              <a:t>Summary of Plan Years Spreadsheet</a:t>
            </a:r>
          </a:p>
        </p:txBody>
      </p:sp>
      <p:sp>
        <p:nvSpPr>
          <p:cNvPr id="3" name="Content Placeholder 2"/>
          <p:cNvSpPr>
            <a:spLocks noGrp="1"/>
          </p:cNvSpPr>
          <p:nvPr>
            <p:ph idx="1"/>
          </p:nvPr>
        </p:nvSpPr>
        <p:spPr/>
        <p:txBody>
          <a:bodyPr>
            <a:noAutofit/>
          </a:bodyPr>
          <a:lstStyle/>
          <a:p>
            <a:r>
              <a:rPr lang="en-US" sz="2000" dirty="0"/>
              <a:t>Balances to List of Activities Report (PR 02)</a:t>
            </a:r>
          </a:p>
          <a:p>
            <a:pPr lvl="1"/>
            <a:r>
              <a:rPr lang="en-US" sz="1800" dirty="0"/>
              <a:t>Summary of activity status , activity drawdown information, and balances</a:t>
            </a:r>
          </a:p>
          <a:p>
            <a:pPr lvl="1"/>
            <a:r>
              <a:rPr lang="en-US" sz="1800" dirty="0"/>
              <a:t>Allows grantee to determine the progress of an activity, monitor the amount of funds that are funded and drawn for an activity</a:t>
            </a:r>
          </a:p>
          <a:p>
            <a:pPr lvl="1"/>
            <a:r>
              <a:rPr lang="en-US" sz="1800" dirty="0"/>
              <a:t>Ensure that activities are being completed in a timely manner</a:t>
            </a:r>
          </a:p>
          <a:p>
            <a:r>
              <a:rPr lang="en-US" sz="2000" dirty="0"/>
              <a:t>Does not include projects that have not been funded</a:t>
            </a:r>
          </a:p>
          <a:p>
            <a:pPr lvl="1"/>
            <a:r>
              <a:rPr lang="en-US" sz="1800" dirty="0"/>
              <a:t>Do not fund ineligible projects (Ex:  Environmental Review Record not complete)</a:t>
            </a:r>
          </a:p>
          <a:p>
            <a:pPr lvl="1"/>
            <a:r>
              <a:rPr lang="en-US" sz="1800" dirty="0"/>
              <a:t>Keep in mind that time starts for activity once funded in IDIS</a:t>
            </a:r>
          </a:p>
          <a:p>
            <a:pPr lvl="1"/>
            <a:endParaRPr lang="en-US" sz="1800" dirty="0"/>
          </a:p>
          <a:p>
            <a:pPr lvl="1"/>
            <a:endParaRPr lang="en-US" sz="1800" dirty="0"/>
          </a:p>
          <a:p>
            <a:endParaRPr lang="en-US" sz="2000" dirty="0"/>
          </a:p>
          <a:p>
            <a:endParaRPr lang="en-US" sz="2000" dirty="0"/>
          </a:p>
        </p:txBody>
      </p:sp>
    </p:spTree>
    <p:extLst>
      <p:ext uri="{BB962C8B-B14F-4D97-AF65-F5344CB8AC3E}">
        <p14:creationId xmlns:p14="http://schemas.microsoft.com/office/powerpoint/2010/main" val="261204649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4003" y="4392558"/>
            <a:ext cx="5476229" cy="566738"/>
          </a:xfrm>
        </p:spPr>
        <p:txBody>
          <a:bodyPr>
            <a:noAutofit/>
          </a:bodyPr>
          <a:lstStyle/>
          <a:p>
            <a:r>
              <a:rPr lang="en-US" sz="3200" b="1" dirty="0"/>
              <a:t>Summary of Plan Years</a:t>
            </a:r>
          </a:p>
        </p:txBody>
      </p:sp>
      <p:sp>
        <p:nvSpPr>
          <p:cNvPr id="4" name="Text Placeholder 3"/>
          <p:cNvSpPr>
            <a:spLocks noGrp="1"/>
          </p:cNvSpPr>
          <p:nvPr>
            <p:ph type="body" sz="half" idx="2"/>
          </p:nvPr>
        </p:nvSpPr>
        <p:spPr>
          <a:xfrm>
            <a:off x="1544003" y="4959296"/>
            <a:ext cx="5613881" cy="493712"/>
          </a:xfrm>
        </p:spPr>
        <p:txBody>
          <a:bodyPr>
            <a:normAutofit/>
          </a:bodyPr>
          <a:lstStyle/>
          <a:p>
            <a:r>
              <a:rPr lang="en-US" sz="1600" dirty="0"/>
              <a:t>Including Program Income</a:t>
            </a:r>
          </a:p>
        </p:txBody>
      </p:sp>
      <p:pic>
        <p:nvPicPr>
          <p:cNvPr id="6" name="Picture 5"/>
          <p:cNvPicPr>
            <a:picLocks noChangeAspect="1"/>
          </p:cNvPicPr>
          <p:nvPr/>
        </p:nvPicPr>
        <p:blipFill>
          <a:blip r:embed="rId3"/>
          <a:stretch>
            <a:fillRect/>
          </a:stretch>
        </p:blipFill>
        <p:spPr>
          <a:xfrm>
            <a:off x="8056305" y="4462598"/>
            <a:ext cx="3872230" cy="1487108"/>
          </a:xfrm>
          <a:prstGeom prst="rect">
            <a:avLst/>
          </a:prstGeom>
        </p:spPr>
      </p:pic>
      <p:pic>
        <p:nvPicPr>
          <p:cNvPr id="8" name="Picture 7"/>
          <p:cNvPicPr>
            <a:picLocks noChangeAspect="1"/>
          </p:cNvPicPr>
          <p:nvPr/>
        </p:nvPicPr>
        <p:blipFill>
          <a:blip r:embed="rId4"/>
          <a:stretch>
            <a:fillRect/>
          </a:stretch>
        </p:blipFill>
        <p:spPr>
          <a:xfrm>
            <a:off x="1521143" y="956848"/>
            <a:ext cx="10394364" cy="3309037"/>
          </a:xfrm>
          <a:prstGeom prst="rect">
            <a:avLst/>
          </a:prstGeom>
        </p:spPr>
      </p:pic>
      <p:pic>
        <p:nvPicPr>
          <p:cNvPr id="9" name="Picture 8"/>
          <p:cNvPicPr>
            <a:picLocks noChangeAspect="1"/>
          </p:cNvPicPr>
          <p:nvPr/>
        </p:nvPicPr>
        <p:blipFill>
          <a:blip r:embed="rId5"/>
          <a:stretch>
            <a:fillRect/>
          </a:stretch>
        </p:blipFill>
        <p:spPr>
          <a:xfrm>
            <a:off x="1534171" y="546806"/>
            <a:ext cx="10394364" cy="447604"/>
          </a:xfrm>
          <a:prstGeom prst="rect">
            <a:avLst/>
          </a:prstGeom>
        </p:spPr>
      </p:pic>
    </p:spTree>
    <p:extLst>
      <p:ext uri="{BB962C8B-B14F-4D97-AF65-F5344CB8AC3E}">
        <p14:creationId xmlns:p14="http://schemas.microsoft.com/office/powerpoint/2010/main" val="229936149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1902" y="5601679"/>
            <a:ext cx="8915400" cy="566738"/>
          </a:xfrm>
        </p:spPr>
        <p:txBody>
          <a:bodyPr>
            <a:noAutofit/>
          </a:bodyPr>
          <a:lstStyle/>
          <a:p>
            <a:br>
              <a:rPr lang="en-US" sz="3200" b="1" dirty="0"/>
            </a:br>
            <a:r>
              <a:rPr lang="en-US" sz="3200" b="1" dirty="0"/>
              <a:t>Summary of Plan Years</a:t>
            </a:r>
            <a:endParaRPr lang="en-US" sz="3200" dirty="0"/>
          </a:p>
        </p:txBody>
      </p:sp>
      <p:sp>
        <p:nvSpPr>
          <p:cNvPr id="4" name="Text Placeholder 3"/>
          <p:cNvSpPr>
            <a:spLocks noGrp="1"/>
          </p:cNvSpPr>
          <p:nvPr>
            <p:ph type="body" sz="half" idx="2"/>
          </p:nvPr>
        </p:nvSpPr>
        <p:spPr>
          <a:xfrm>
            <a:off x="2511902" y="6168417"/>
            <a:ext cx="8915400" cy="493712"/>
          </a:xfrm>
        </p:spPr>
        <p:txBody>
          <a:bodyPr>
            <a:normAutofit/>
          </a:bodyPr>
          <a:lstStyle/>
          <a:p>
            <a:r>
              <a:rPr lang="en-US" sz="1600" dirty="0"/>
              <a:t>Amount Available to Commit</a:t>
            </a:r>
          </a:p>
        </p:txBody>
      </p:sp>
      <p:pic>
        <p:nvPicPr>
          <p:cNvPr id="9" name="Picture 8"/>
          <p:cNvPicPr>
            <a:picLocks noChangeAspect="1"/>
          </p:cNvPicPr>
          <p:nvPr/>
        </p:nvPicPr>
        <p:blipFill>
          <a:blip r:embed="rId3"/>
          <a:stretch>
            <a:fillRect/>
          </a:stretch>
        </p:blipFill>
        <p:spPr>
          <a:xfrm>
            <a:off x="2511902" y="299561"/>
            <a:ext cx="9070022" cy="2258818"/>
          </a:xfrm>
          <a:prstGeom prst="rect">
            <a:avLst/>
          </a:prstGeom>
        </p:spPr>
      </p:pic>
      <p:pic>
        <p:nvPicPr>
          <p:cNvPr id="10" name="Picture 9"/>
          <p:cNvPicPr>
            <a:picLocks noChangeAspect="1"/>
          </p:cNvPicPr>
          <p:nvPr/>
        </p:nvPicPr>
        <p:blipFill>
          <a:blip r:embed="rId4"/>
          <a:stretch>
            <a:fillRect/>
          </a:stretch>
        </p:blipFill>
        <p:spPr>
          <a:xfrm>
            <a:off x="10153906" y="5063576"/>
            <a:ext cx="1949603" cy="1347287"/>
          </a:xfrm>
          <a:prstGeom prst="rect">
            <a:avLst/>
          </a:prstGeom>
        </p:spPr>
      </p:pic>
      <p:pic>
        <p:nvPicPr>
          <p:cNvPr id="11" name="Picture 10"/>
          <p:cNvPicPr>
            <a:picLocks noChangeAspect="1"/>
          </p:cNvPicPr>
          <p:nvPr/>
        </p:nvPicPr>
        <p:blipFill>
          <a:blip r:embed="rId5"/>
          <a:stretch>
            <a:fillRect/>
          </a:stretch>
        </p:blipFill>
        <p:spPr>
          <a:xfrm>
            <a:off x="2511901" y="2717395"/>
            <a:ext cx="7261363" cy="2740399"/>
          </a:xfrm>
          <a:prstGeom prst="rect">
            <a:avLst/>
          </a:prstGeom>
        </p:spPr>
      </p:pic>
    </p:spTree>
    <p:extLst>
      <p:ext uri="{BB962C8B-B14F-4D97-AF65-F5344CB8AC3E}">
        <p14:creationId xmlns:p14="http://schemas.microsoft.com/office/powerpoint/2010/main" val="14004074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a:t>SHIP Encumbrance and Expenditure deadlines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19051258"/>
              </p:ext>
            </p:extLst>
          </p:nvPr>
        </p:nvGraphicFramePr>
        <p:xfrm>
          <a:off x="2667871" y="2290917"/>
          <a:ext cx="8915400" cy="1854200"/>
        </p:xfrm>
        <a:graphic>
          <a:graphicData uri="http://schemas.openxmlformats.org/drawingml/2006/table">
            <a:tbl>
              <a:tblPr firstRow="1" bandRow="1">
                <a:tableStyleId>{5C22544A-7EE6-4342-B048-85BDC9FD1C3A}</a:tableStyleId>
              </a:tblPr>
              <a:tblGrid>
                <a:gridCol w="2971800">
                  <a:extLst>
                    <a:ext uri="{9D8B030D-6E8A-4147-A177-3AD203B41FA5}">
                      <a16:colId xmlns:a16="http://schemas.microsoft.com/office/drawing/2014/main" val="20000"/>
                    </a:ext>
                  </a:extLst>
                </a:gridCol>
                <a:gridCol w="2971800">
                  <a:extLst>
                    <a:ext uri="{9D8B030D-6E8A-4147-A177-3AD203B41FA5}">
                      <a16:colId xmlns:a16="http://schemas.microsoft.com/office/drawing/2014/main" val="20001"/>
                    </a:ext>
                  </a:extLst>
                </a:gridCol>
                <a:gridCol w="2971800">
                  <a:extLst>
                    <a:ext uri="{9D8B030D-6E8A-4147-A177-3AD203B41FA5}">
                      <a16:colId xmlns:a16="http://schemas.microsoft.com/office/drawing/2014/main" val="20002"/>
                    </a:ext>
                  </a:extLst>
                </a:gridCol>
              </a:tblGrid>
              <a:tr h="370840">
                <a:tc>
                  <a:txBody>
                    <a:bodyPr/>
                    <a:lstStyle/>
                    <a:p>
                      <a:pPr marL="0" marR="0" algn="ctr">
                        <a:lnSpc>
                          <a:spcPct val="107000"/>
                        </a:lnSpc>
                        <a:spcBef>
                          <a:spcPts val="0"/>
                        </a:spcBef>
                        <a:spcAft>
                          <a:spcPts val="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SHIP PROGRAM YEAR</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ENCUMBRANCE DEADLINE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EXPENDITURE</a:t>
                      </a:r>
                      <a:r>
                        <a:rPr lang="en-US" sz="2000" b="1" baseline="0" dirty="0">
                          <a:effectLst/>
                          <a:latin typeface="Calibri" panose="020F0502020204030204" pitchFamily="34" charset="0"/>
                          <a:ea typeface="Calibri" panose="020F0502020204030204" pitchFamily="34" charset="0"/>
                          <a:cs typeface="Times New Roman" panose="02020603050405020304" pitchFamily="18" charset="0"/>
                        </a:rPr>
                        <a:t> DEADLINE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370840">
                <a:tc>
                  <a:txBody>
                    <a:bodyPr/>
                    <a:lstStyle/>
                    <a:p>
                      <a:pPr marL="0" marR="0" algn="ct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21/22 Funds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Encumbered by 06/30/23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Expended by 06/30/24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370840">
                <a:tc>
                  <a:txBody>
                    <a:bodyPr/>
                    <a:lstStyle/>
                    <a:p>
                      <a:pPr marL="0" marR="0" algn="ct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22/23 Funds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Encumbered by 06/30/24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Expended by 06/30/25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370840">
                <a:tc>
                  <a:txBody>
                    <a:bodyPr/>
                    <a:lstStyle/>
                    <a:p>
                      <a:pPr marL="0" marR="0" algn="ct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23/24 Funds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Encumbered by 06/30/25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Expended by 06/30/26</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370840">
                <a:tc>
                  <a:txBody>
                    <a:bodyPr/>
                    <a:lstStyle/>
                    <a:p>
                      <a:pPr marL="0" marR="0" algn="ct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24/25 Funds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Encumbered by 06/30/26</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Expended by 06/30/27</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bl>
          </a:graphicData>
        </a:graphic>
      </p:graphicFrame>
      <p:pic>
        <p:nvPicPr>
          <p:cNvPr id="5" name="Picture 4"/>
          <p:cNvPicPr>
            <a:picLocks noChangeAspect="1"/>
          </p:cNvPicPr>
          <p:nvPr/>
        </p:nvPicPr>
        <p:blipFill>
          <a:blip r:embed="rId3"/>
          <a:stretch>
            <a:fillRect/>
          </a:stretch>
        </p:blipFill>
        <p:spPr>
          <a:xfrm>
            <a:off x="4927190" y="4622771"/>
            <a:ext cx="3449894" cy="1639764"/>
          </a:xfrm>
          <a:prstGeom prst="rect">
            <a:avLst/>
          </a:prstGeom>
        </p:spPr>
      </p:pic>
    </p:spTree>
    <p:extLst>
      <p:ext uri="{BB962C8B-B14F-4D97-AF65-F5344CB8AC3E}">
        <p14:creationId xmlns:p14="http://schemas.microsoft.com/office/powerpoint/2010/main" val="2448953427"/>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555</TotalTime>
  <Words>4000</Words>
  <Application>Microsoft Office PowerPoint</Application>
  <PresentationFormat>Widescreen</PresentationFormat>
  <Paragraphs>260</Paragraphs>
  <Slides>20</Slides>
  <Notes>20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Arial</vt:lpstr>
      <vt:lpstr>Calibri</vt:lpstr>
      <vt:lpstr>Century Gothic</vt:lpstr>
      <vt:lpstr>Courier New</vt:lpstr>
      <vt:lpstr>Symbol</vt:lpstr>
      <vt:lpstr>Wingdings</vt:lpstr>
      <vt:lpstr>Wingdings 3</vt:lpstr>
      <vt:lpstr>Wisp</vt:lpstr>
      <vt:lpstr>Conversations with your Finance and Administrative teams to help meet CDBG, HOME, and SHIP expenditure deadlines</vt:lpstr>
      <vt:lpstr>Keys to Managing Grants</vt:lpstr>
      <vt:lpstr>Tracking Systems</vt:lpstr>
      <vt:lpstr>Timeliness (HUD)</vt:lpstr>
      <vt:lpstr>CDBG Timeliness Report (PR 56)</vt:lpstr>
      <vt:lpstr>Summary of Plan Years Spreadsheet</vt:lpstr>
      <vt:lpstr>Summary of Plan Years</vt:lpstr>
      <vt:lpstr> Summary of Plan Years</vt:lpstr>
      <vt:lpstr>SHIP Encumbrance and Expenditure deadlines</vt:lpstr>
      <vt:lpstr>Tracking of SHIP Program funds</vt:lpstr>
      <vt:lpstr>Special Needs and Rental Strategy</vt:lpstr>
      <vt:lpstr>Administrative Expenses</vt:lpstr>
      <vt:lpstr>Revenues</vt:lpstr>
      <vt:lpstr>SHIP AR Data Upload Excel workbook</vt:lpstr>
      <vt:lpstr>Reconciliation of SHIP  Funds</vt:lpstr>
      <vt:lpstr>Begins with Planning</vt:lpstr>
      <vt:lpstr>Set clear expectations for performance</vt:lpstr>
      <vt:lpstr>Monitor project implementation and spending</vt:lpstr>
      <vt:lpstr>PowerPoint Presentation</vt:lpstr>
      <vt:lpstr>Brenda L. Brackins, Director Hillsborough County Board of County Commissioners Affordable Housing Services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Annual  Conversations with your Finance and Administrative teams to help meet CDBG, HOME, and SHIP compliance requirements</dc:title>
  <dc:creator>Brenda Likely</dc:creator>
  <cp:lastModifiedBy>Brackins, Brenda</cp:lastModifiedBy>
  <cp:revision>74</cp:revision>
  <cp:lastPrinted>2019-04-24T00:24:43Z</cp:lastPrinted>
  <dcterms:created xsi:type="dcterms:W3CDTF">2019-04-23T05:40:45Z</dcterms:created>
  <dcterms:modified xsi:type="dcterms:W3CDTF">2024-05-01T02:14:56Z</dcterms:modified>
</cp:coreProperties>
</file>