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1"/>
  </p:notesMasterIdLst>
  <p:sldIdLst>
    <p:sldId id="256" r:id="rId5"/>
    <p:sldId id="299" r:id="rId6"/>
    <p:sldId id="300" r:id="rId7"/>
    <p:sldId id="261" r:id="rId8"/>
    <p:sldId id="298" r:id="rId9"/>
    <p:sldId id="257" r:id="rId10"/>
  </p:sldIdLst>
  <p:sldSz cx="18288000" cy="10287000"/>
  <p:notesSz cx="7023100" cy="9309100"/>
  <p:embeddedFontLst>
    <p:embeddedFont>
      <p:font typeface="Calibri" panose="020F0502020204030204" pitchFamily="34" charset="0"/>
      <p:regular r:id="rId12"/>
      <p:bold r:id="rId13"/>
      <p:italic r:id="rId14"/>
      <p:boldItalic r:id="rId15"/>
    </p:embeddedFont>
    <p:embeddedFont>
      <p:font typeface="Open Sans" panose="020B0606030504020204" pitchFamily="34" charset="0"/>
      <p:regular r:id="rId16"/>
      <p:bold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6005" autoAdjust="0"/>
  </p:normalViewPr>
  <p:slideViewPr>
    <p:cSldViewPr>
      <p:cViewPr varScale="1">
        <p:scale>
          <a:sx n="74" d="100"/>
          <a:sy n="74" d="100"/>
        </p:scale>
        <p:origin x="51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026" cy="466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487" y="1"/>
            <a:ext cx="3043026" cy="466884"/>
          </a:xfrm>
          <a:prstGeom prst="rect">
            <a:avLst/>
          </a:prstGeom>
        </p:spPr>
        <p:txBody>
          <a:bodyPr vert="horz" lIns="91440" tIns="45720" rIns="91440" bIns="45720" rtlCol="0"/>
          <a:lstStyle>
            <a:lvl1pPr algn="r">
              <a:defRPr sz="1200"/>
            </a:lvl1pPr>
          </a:lstStyle>
          <a:p>
            <a:fld id="{29715264-6451-491C-9E40-22DC83CB40C2}" type="datetimeFigureOut">
              <a:rPr lang="en-US" smtClean="0"/>
              <a:t>9/18/2023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992" y="4479866"/>
            <a:ext cx="5619116" cy="3665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216"/>
            <a:ext cx="3043026" cy="466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487" y="8842216"/>
            <a:ext cx="3043026" cy="466884"/>
          </a:xfrm>
          <a:prstGeom prst="rect">
            <a:avLst/>
          </a:prstGeom>
        </p:spPr>
        <p:txBody>
          <a:bodyPr vert="horz" lIns="91440" tIns="45720" rIns="91440" bIns="45720" rtlCol="0" anchor="b"/>
          <a:lstStyle>
            <a:lvl1pPr algn="r">
              <a:defRPr sz="1200"/>
            </a:lvl1pPr>
          </a:lstStyle>
          <a:p>
            <a:fld id="{4263CAF5-47DD-44B3-9679-53F62A8B57F3}" type="slidenum">
              <a:rPr lang="en-US" smtClean="0"/>
              <a:t>‹#›</a:t>
            </a:fld>
            <a:endParaRPr lang="en-US"/>
          </a:p>
        </p:txBody>
      </p:sp>
    </p:spTree>
    <p:extLst>
      <p:ext uri="{BB962C8B-B14F-4D97-AF65-F5344CB8AC3E}">
        <p14:creationId xmlns:p14="http://schemas.microsoft.com/office/powerpoint/2010/main" val="417390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63CAF5-47DD-44B3-9679-53F62A8B57F3}" type="slidenum">
              <a:rPr lang="en-US" smtClean="0"/>
              <a:t>1</a:t>
            </a:fld>
            <a:endParaRPr lang="en-US" dirty="0"/>
          </a:p>
        </p:txBody>
      </p:sp>
    </p:spTree>
    <p:extLst>
      <p:ext uri="{BB962C8B-B14F-4D97-AF65-F5344CB8AC3E}">
        <p14:creationId xmlns:p14="http://schemas.microsoft.com/office/powerpoint/2010/main" val="14858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3CAF5-47DD-44B3-9679-53F62A8B57F3}" type="slidenum">
              <a:rPr lang="en-US" smtClean="0"/>
              <a:t>3</a:t>
            </a:fld>
            <a:endParaRPr lang="en-US"/>
          </a:p>
        </p:txBody>
      </p:sp>
    </p:spTree>
    <p:extLst>
      <p:ext uri="{BB962C8B-B14F-4D97-AF65-F5344CB8AC3E}">
        <p14:creationId xmlns:p14="http://schemas.microsoft.com/office/powerpoint/2010/main" val="258348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3CAF5-47DD-44B3-9679-53F62A8B57F3}" type="slidenum">
              <a:rPr lang="en-US" smtClean="0"/>
              <a:t>4</a:t>
            </a:fld>
            <a:endParaRPr lang="en-US"/>
          </a:p>
        </p:txBody>
      </p:sp>
    </p:spTree>
    <p:extLst>
      <p:ext uri="{BB962C8B-B14F-4D97-AF65-F5344CB8AC3E}">
        <p14:creationId xmlns:p14="http://schemas.microsoft.com/office/powerpoint/2010/main" val="40234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3CAF5-47DD-44B3-9679-53F62A8B57F3}" type="slidenum">
              <a:rPr lang="en-US" smtClean="0"/>
              <a:t>5</a:t>
            </a:fld>
            <a:endParaRPr lang="en-US"/>
          </a:p>
        </p:txBody>
      </p:sp>
    </p:spTree>
    <p:extLst>
      <p:ext uri="{BB962C8B-B14F-4D97-AF65-F5344CB8AC3E}">
        <p14:creationId xmlns:p14="http://schemas.microsoft.com/office/powerpoint/2010/main" val="317251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5000"/>
          </a:blip>
          <a:srcRect l="38802" r="38802"/>
          <a:stretch>
            <a:fillRect/>
          </a:stretch>
        </p:blipFill>
        <p:spPr>
          <a:xfrm>
            <a:off x="0" y="-16179"/>
            <a:ext cx="3454734" cy="10287000"/>
          </a:xfrm>
          <a:prstGeom prst="rect">
            <a:avLst/>
          </a:prstGeom>
        </p:spPr>
      </p:pic>
      <p:pic>
        <p:nvPicPr>
          <p:cNvPr id="3" name="Picture 3"/>
          <p:cNvPicPr>
            <a:picLocks noChangeAspect="1"/>
          </p:cNvPicPr>
          <p:nvPr/>
        </p:nvPicPr>
        <p:blipFill>
          <a:blip r:embed="rId4"/>
          <a:srcRect t="9894" b="4024"/>
          <a:stretch>
            <a:fillRect/>
          </a:stretch>
        </p:blipFill>
        <p:spPr>
          <a:xfrm>
            <a:off x="9144000" y="200967"/>
            <a:ext cx="4734166" cy="2947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4"/>
          <p:cNvPicPr>
            <a:picLocks noChangeAspect="1"/>
          </p:cNvPicPr>
          <p:nvPr/>
        </p:nvPicPr>
        <p:blipFill>
          <a:blip r:embed="rId5"/>
          <a:srcRect t="4452" b="4452"/>
          <a:stretch>
            <a:fillRect/>
          </a:stretch>
        </p:blipFill>
        <p:spPr>
          <a:xfrm>
            <a:off x="11610481" y="1841182"/>
            <a:ext cx="6173958" cy="4105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utoShape 5"/>
          <p:cNvSpPr/>
          <p:nvPr/>
        </p:nvSpPr>
        <p:spPr>
          <a:xfrm>
            <a:off x="-184317" y="1028700"/>
            <a:ext cx="2426034" cy="28575"/>
          </a:xfrm>
          <a:prstGeom prst="rect">
            <a:avLst/>
          </a:prstGeom>
          <a:solidFill>
            <a:srgbClr val="8D887E"/>
          </a:solidFill>
        </p:spPr>
        <p:txBody>
          <a:bodyPr/>
          <a:lstStyle/>
          <a:p>
            <a:endParaRPr lang="en-US"/>
          </a:p>
        </p:txBody>
      </p:sp>
      <p:pic>
        <p:nvPicPr>
          <p:cNvPr id="6" name="Picture 6"/>
          <p:cNvPicPr>
            <a:picLocks noChangeAspect="1"/>
          </p:cNvPicPr>
          <p:nvPr/>
        </p:nvPicPr>
        <p:blipFill>
          <a:blip r:embed="rId6"/>
          <a:srcRect t="5366" b="5366"/>
          <a:stretch>
            <a:fillRect/>
          </a:stretch>
        </p:blipFill>
        <p:spPr>
          <a:xfrm>
            <a:off x="1028700" y="1841182"/>
            <a:ext cx="5495525" cy="714391"/>
          </a:xfrm>
          <a:prstGeom prst="rect">
            <a:avLst/>
          </a:prstGeom>
        </p:spPr>
      </p:pic>
      <p:pic>
        <p:nvPicPr>
          <p:cNvPr id="7" name="Picture 7"/>
          <p:cNvPicPr>
            <a:picLocks noChangeAspect="1"/>
          </p:cNvPicPr>
          <p:nvPr/>
        </p:nvPicPr>
        <p:blipFill>
          <a:blip r:embed="rId7"/>
          <a:srcRect/>
          <a:stretch>
            <a:fillRect/>
          </a:stretch>
        </p:blipFill>
        <p:spPr>
          <a:xfrm>
            <a:off x="9174892" y="5753100"/>
            <a:ext cx="5952199" cy="3955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8"/>
          <p:cNvGrpSpPr/>
          <p:nvPr/>
        </p:nvGrpSpPr>
        <p:grpSpPr>
          <a:xfrm>
            <a:off x="541124" y="2967791"/>
            <a:ext cx="8336176" cy="6038221"/>
            <a:chOff x="-650101" y="-74603"/>
            <a:chExt cx="11114901" cy="8050961"/>
          </a:xfrm>
        </p:grpSpPr>
        <p:sp>
          <p:nvSpPr>
            <p:cNvPr id="9" name="TextBox 9"/>
            <p:cNvSpPr txBox="1"/>
            <p:nvPr/>
          </p:nvSpPr>
          <p:spPr>
            <a:xfrm>
              <a:off x="-650101" y="2804770"/>
              <a:ext cx="10820400" cy="5171588"/>
            </a:xfrm>
            <a:prstGeom prst="rect">
              <a:avLst/>
            </a:prstGeom>
          </p:spPr>
          <p:txBody>
            <a:bodyPr lIns="0" tIns="0" rIns="0" bIns="0" rtlCol="0" anchor="t">
              <a:spAutoFit/>
            </a:bodyPr>
            <a:lstStyle/>
            <a:p>
              <a:pPr algn="ctr">
                <a:lnSpc>
                  <a:spcPts val="9984"/>
                </a:lnSpc>
              </a:pPr>
              <a:r>
                <a:rPr lang="en-US" sz="10400" dirty="0">
                  <a:solidFill>
                    <a:srgbClr val="8D887E"/>
                  </a:solidFill>
                  <a:latin typeface="Cormorant Garamond Bold Bold"/>
                </a:rPr>
                <a:t>Evolution of Factory-Built Housing</a:t>
              </a:r>
            </a:p>
          </p:txBody>
        </p:sp>
        <p:sp>
          <p:nvSpPr>
            <p:cNvPr id="10" name="TextBox 10"/>
            <p:cNvSpPr txBox="1"/>
            <p:nvPr/>
          </p:nvSpPr>
          <p:spPr>
            <a:xfrm>
              <a:off x="-355600" y="-74603"/>
              <a:ext cx="10820400" cy="2397751"/>
            </a:xfrm>
            <a:prstGeom prst="rect">
              <a:avLst/>
            </a:prstGeom>
          </p:spPr>
          <p:txBody>
            <a:bodyPr wrap="square" lIns="0" tIns="0" rIns="0" bIns="0" rtlCol="0" anchor="t">
              <a:spAutoFit/>
            </a:bodyPr>
            <a:lstStyle/>
            <a:p>
              <a:pPr>
                <a:lnSpc>
                  <a:spcPts val="2800"/>
                </a:lnSpc>
              </a:pPr>
              <a:r>
                <a:rPr lang="en-US" sz="3200" spc="84" dirty="0">
                  <a:solidFill>
                    <a:srgbClr val="8D887E"/>
                  </a:solidFill>
                  <a:latin typeface="Open Sans"/>
                </a:rPr>
                <a:t>Florida Community Development Association Annual Conference</a:t>
              </a:r>
            </a:p>
            <a:p>
              <a:pPr>
                <a:lnSpc>
                  <a:spcPts val="2800"/>
                </a:lnSpc>
              </a:pPr>
              <a:r>
                <a:rPr lang="en-US" sz="3200" spc="84">
                  <a:solidFill>
                    <a:srgbClr val="8D887E"/>
                  </a:solidFill>
                  <a:latin typeface="Open Sans"/>
                </a:rPr>
                <a:t>September 20, </a:t>
              </a:r>
              <a:r>
                <a:rPr lang="en-US" sz="3200" spc="84" dirty="0">
                  <a:solidFill>
                    <a:srgbClr val="8D887E"/>
                  </a:solidFill>
                  <a:latin typeface="Open Sans"/>
                </a:rPr>
                <a:t>2023</a:t>
              </a:r>
            </a:p>
            <a:p>
              <a:pPr>
                <a:lnSpc>
                  <a:spcPts val="2800"/>
                </a:lnSpc>
              </a:pPr>
              <a:br>
                <a:rPr lang="en-US" sz="2800" spc="84" dirty="0">
                  <a:solidFill>
                    <a:srgbClr val="8D887E"/>
                  </a:solidFill>
                  <a:latin typeface="Open Sans"/>
                </a:rPr>
              </a:br>
              <a:endParaRPr lang="en-US" sz="2800" spc="84" dirty="0">
                <a:solidFill>
                  <a:srgbClr val="8D887E"/>
                </a:solidFill>
                <a:latin typeface="Open Sans"/>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71796"/>
    </mc:Choice>
    <mc:Fallback xmlns="">
      <p:transition spd="slow" advTm="717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D1C761-457C-E59A-38B2-F0AEFE1751EE}"/>
              </a:ext>
            </a:extLst>
          </p:cNvPr>
          <p:cNvSpPr>
            <a:spLocks noGrp="1"/>
          </p:cNvSpPr>
          <p:nvPr>
            <p:ph type="title"/>
          </p:nvPr>
        </p:nvSpPr>
        <p:spPr>
          <a:xfrm>
            <a:off x="1257300" y="8379385"/>
            <a:ext cx="10390054" cy="1206242"/>
          </a:xfrm>
        </p:spPr>
        <p:txBody>
          <a:bodyPr vert="horz" lIns="91440" tIns="45720" rIns="91440" bIns="45720" rtlCol="0" anchor="ctr">
            <a:normAutofit/>
          </a:bodyPr>
          <a:lstStyle/>
          <a:p>
            <a:pPr>
              <a:lnSpc>
                <a:spcPct val="90000"/>
              </a:lnSpc>
            </a:pPr>
            <a:r>
              <a:rPr lang="en-US" sz="4800" dirty="0"/>
              <a:t>1970 Dodge Dart Swinger</a:t>
            </a:r>
          </a:p>
        </p:txBody>
      </p:sp>
      <p:pic>
        <p:nvPicPr>
          <p:cNvPr id="6" name="Picture Placeholder 5">
            <a:extLst>
              <a:ext uri="{FF2B5EF4-FFF2-40B4-BE49-F238E27FC236}">
                <a16:creationId xmlns:a16="http://schemas.microsoft.com/office/drawing/2014/main" id="{36201C58-F2C6-76E3-5C64-78969F34E7AE}"/>
              </a:ext>
            </a:extLst>
          </p:cNvPr>
          <p:cNvPicPr>
            <a:picLocks noGrp="1" noChangeAspect="1"/>
          </p:cNvPicPr>
          <p:nvPr>
            <p:ph type="pic" idx="1"/>
          </p:nvPr>
        </p:nvPicPr>
        <p:blipFill rotWithShape="1">
          <a:blip r:embed="rId2"/>
          <a:srcRect t="18679" b="23579"/>
          <a:stretch/>
        </p:blipFill>
        <p:spPr>
          <a:xfrm>
            <a:off x="20" y="10"/>
            <a:ext cx="18287980" cy="7919904"/>
          </a:xfrm>
          <a:prstGeom prst="rect">
            <a:avLst/>
          </a:prstGeom>
        </p:spPr>
      </p:pic>
      <p:grpSp>
        <p:nvGrpSpPr>
          <p:cNvPr id="28" name="Group 27">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37" y="7790332"/>
            <a:ext cx="18310799" cy="185045"/>
            <a:chOff x="-5025" y="6737718"/>
            <a:chExt cx="12207200" cy="123363"/>
          </a:xfrm>
        </p:grpSpPr>
        <p:sp>
          <p:nvSpPr>
            <p:cNvPr id="29" name="Rectangle 28">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Picture Placeholder 2">
            <a:extLst>
              <a:ext uri="{FF2B5EF4-FFF2-40B4-BE49-F238E27FC236}">
                <a16:creationId xmlns:a16="http://schemas.microsoft.com/office/drawing/2014/main" id="{51DEE28C-EEF4-B984-54E2-4207CAE2AAFD}"/>
              </a:ext>
            </a:extLst>
          </p:cNvPr>
          <p:cNvSpPr txBox="1">
            <a:spLocks/>
          </p:cNvSpPr>
          <p:nvPr/>
        </p:nvSpPr>
        <p:spPr>
          <a:xfrm>
            <a:off x="1792288" y="685800"/>
            <a:ext cx="5486400" cy="4114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651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6C4A-7EA3-D978-B86B-A91D197F5D00}"/>
              </a:ext>
            </a:extLst>
          </p:cNvPr>
          <p:cNvSpPr>
            <a:spLocks noGrp="1"/>
          </p:cNvSpPr>
          <p:nvPr>
            <p:ph type="title"/>
          </p:nvPr>
        </p:nvSpPr>
        <p:spPr>
          <a:xfrm>
            <a:off x="1257300" y="8379385"/>
            <a:ext cx="10390054" cy="1206242"/>
          </a:xfrm>
        </p:spPr>
        <p:txBody>
          <a:bodyPr vert="horz" lIns="91440" tIns="45720" rIns="91440" bIns="45720" rtlCol="0" anchor="ctr">
            <a:normAutofit/>
          </a:bodyPr>
          <a:lstStyle/>
          <a:p>
            <a:pPr>
              <a:lnSpc>
                <a:spcPct val="90000"/>
              </a:lnSpc>
            </a:pPr>
            <a:r>
              <a:rPr lang="en-US" sz="4800" dirty="0"/>
              <a:t>2020 Acura MDX</a:t>
            </a:r>
          </a:p>
        </p:txBody>
      </p:sp>
      <p:pic>
        <p:nvPicPr>
          <p:cNvPr id="10" name="Picture Placeholder 9" descr="A silver car parked on a brick surface&#10;&#10;Description automatically generated">
            <a:extLst>
              <a:ext uri="{FF2B5EF4-FFF2-40B4-BE49-F238E27FC236}">
                <a16:creationId xmlns:a16="http://schemas.microsoft.com/office/drawing/2014/main" id="{F9247441-903C-EC2E-5B4E-7EA72F3C998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9197" b="13813"/>
          <a:stretch/>
        </p:blipFill>
        <p:spPr>
          <a:xfrm>
            <a:off x="-21392" y="81133"/>
            <a:ext cx="18287980" cy="7919904"/>
          </a:xfrm>
          <a:prstGeom prst="rect">
            <a:avLst/>
          </a:prstGeom>
        </p:spPr>
      </p:pic>
      <p:grpSp>
        <p:nvGrpSpPr>
          <p:cNvPr id="24" name="Group 23">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37" y="7790332"/>
            <a:ext cx="18310799" cy="185045"/>
            <a:chOff x="-5025" y="6737718"/>
            <a:chExt cx="12207200" cy="123363"/>
          </a:xfrm>
        </p:grpSpPr>
        <p:sp>
          <p:nvSpPr>
            <p:cNvPr id="25" name="Rectangle 24">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730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768393" y="495300"/>
            <a:ext cx="12635914" cy="3264933"/>
          </a:xfrm>
          <a:prstGeom prst="rect">
            <a:avLst/>
          </a:prstGeom>
        </p:spPr>
        <p:txBody>
          <a:bodyPr wrap="square" lIns="0" tIns="0" rIns="0" bIns="0" rtlCol="0" anchor="t">
            <a:spAutoFit/>
          </a:bodyPr>
          <a:lstStyle/>
          <a:p>
            <a:pPr>
              <a:lnSpc>
                <a:spcPct val="150000"/>
              </a:lnSpc>
            </a:pPr>
            <a:r>
              <a:rPr lang="en-US" sz="2400" b="1" dirty="0">
                <a:solidFill>
                  <a:schemeClr val="bg1">
                    <a:lumMod val="50000"/>
                  </a:schemeClr>
                </a:solidFill>
                <a:latin typeface="Open Sans "/>
              </a:rPr>
              <a:t>Manufactured Home:  </a:t>
            </a:r>
            <a:r>
              <a:rPr lang="en-US" sz="2400" dirty="0">
                <a:solidFill>
                  <a:schemeClr val="bg1">
                    <a:lumMod val="50000"/>
                  </a:schemeClr>
                </a:solidFill>
                <a:latin typeface="Open Sans "/>
              </a:rPr>
              <a:t>B</a:t>
            </a:r>
            <a:r>
              <a:rPr lang="en-US" sz="2400" spc="12" dirty="0">
                <a:solidFill>
                  <a:srgbClr val="8D887E"/>
                </a:solidFill>
                <a:latin typeface="Open Sans "/>
                <a:ea typeface="Open Sans" panose="020B0604020202020204" charset="0"/>
                <a:cs typeface="Open Sans" panose="020B0604020202020204" charset="0"/>
              </a:rPr>
              <a:t>uilt in compliance with the Federal Manufactured Home Construction and Safety Standards (Title 24, CFR, Part 3280 and 3282). HUD has delegated responsibility for the administration and enforcement of the federal program to the State of Florida. FLHSMV is the industry’s regulator and oversees home construction, sales, installation and repair and remodeling of mobile and manufactured homes under Chapter 320.8232 and 320.8245, F.S. </a:t>
            </a:r>
          </a:p>
        </p:txBody>
      </p:sp>
      <p:sp>
        <p:nvSpPr>
          <p:cNvPr id="4" name="AutoShape 2" descr="Caravan park Stock Picture">
            <a:extLst>
              <a:ext uri="{FF2B5EF4-FFF2-40B4-BE49-F238E27FC236}">
                <a16:creationId xmlns:a16="http://schemas.microsoft.com/office/drawing/2014/main" id="{599368F4-AC2D-3CDC-E1CE-04330DE62FE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aravan park Stock Picture">
            <a:extLst>
              <a:ext uri="{FF2B5EF4-FFF2-40B4-BE49-F238E27FC236}">
                <a16:creationId xmlns:a16="http://schemas.microsoft.com/office/drawing/2014/main" id="{9CD3EAF0-A374-2638-1088-C964D1FA140E}"/>
              </a:ext>
            </a:extLst>
          </p:cNvPr>
          <p:cNvSpPr>
            <a:spLocks noChangeAspect="1" noChangeArrowheads="1"/>
          </p:cNvSpPr>
          <p:nvPr/>
        </p:nvSpPr>
        <p:spPr bwMode="auto">
          <a:xfrm>
            <a:off x="883693" y="1714500"/>
            <a:ext cx="2673698"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FB2748A8-21DC-F71A-2BDB-ACD7109A05F1}"/>
              </a:ext>
            </a:extLst>
          </p:cNvPr>
          <p:cNvSpPr txBox="1"/>
          <p:nvPr/>
        </p:nvSpPr>
        <p:spPr>
          <a:xfrm>
            <a:off x="4914148" y="7429500"/>
            <a:ext cx="12344400" cy="1695272"/>
          </a:xfrm>
          <a:prstGeom prst="rect">
            <a:avLst/>
          </a:prstGeom>
          <a:noFill/>
        </p:spPr>
        <p:txBody>
          <a:bodyPr wrap="square" rtlCol="0">
            <a:spAutoFit/>
          </a:bodyPr>
          <a:lstStyle/>
          <a:p>
            <a:pPr>
              <a:lnSpc>
                <a:spcPct val="150000"/>
              </a:lnSpc>
            </a:pPr>
            <a:r>
              <a:rPr lang="en-US" sz="2400" b="1" spc="12" dirty="0">
                <a:solidFill>
                  <a:schemeClr val="bg1">
                    <a:lumMod val="50000"/>
                  </a:schemeClr>
                </a:solidFill>
                <a:latin typeface="Open Sans "/>
                <a:ea typeface="Open Sans" panose="020B0604020202020204" charset="0"/>
                <a:cs typeface="Open Sans" panose="020B0604020202020204" charset="0"/>
              </a:rPr>
              <a:t>Modular Home (Manufactured Building): </a:t>
            </a:r>
            <a:r>
              <a:rPr lang="en-US" sz="2400" spc="12" dirty="0">
                <a:solidFill>
                  <a:schemeClr val="bg1">
                    <a:lumMod val="50000"/>
                  </a:schemeClr>
                </a:solidFill>
                <a:latin typeface="Open Sans "/>
                <a:ea typeface="Open Sans" panose="020B0604020202020204" charset="0"/>
                <a:cs typeface="Open Sans" panose="020B0604020202020204" charset="0"/>
              </a:rPr>
              <a:t>B</a:t>
            </a:r>
            <a:r>
              <a:rPr lang="en-US" sz="2400" spc="12" dirty="0">
                <a:solidFill>
                  <a:srgbClr val="8D887E"/>
                </a:solidFill>
                <a:latin typeface="Open Sans "/>
                <a:ea typeface="Open Sans" panose="020B0604020202020204" charset="0"/>
                <a:cs typeface="Open Sans" panose="020B0604020202020204" charset="0"/>
              </a:rPr>
              <a:t>uilt to the </a:t>
            </a:r>
            <a:r>
              <a:rPr lang="en-US" sz="2400" i="1" spc="12" dirty="0">
                <a:solidFill>
                  <a:srgbClr val="8D887E"/>
                </a:solidFill>
                <a:latin typeface="Open Sans "/>
                <a:ea typeface="Open Sans" panose="020B0604020202020204" charset="0"/>
                <a:cs typeface="Open Sans" panose="020B0604020202020204" charset="0"/>
              </a:rPr>
              <a:t>Florida Building Code </a:t>
            </a:r>
            <a:r>
              <a:rPr lang="en-US" sz="2400" spc="12" dirty="0">
                <a:solidFill>
                  <a:srgbClr val="8D887E"/>
                </a:solidFill>
                <a:latin typeface="Open Sans "/>
                <a:ea typeface="Open Sans" panose="020B0604020202020204" charset="0"/>
                <a:cs typeface="Open Sans" panose="020B0604020202020204" charset="0"/>
              </a:rPr>
              <a:t>(Chapter 553.35-42, F.S.) and regulated by the Florida Building Commission at the Department of Business and Professional Regulation (DBPR). </a:t>
            </a:r>
            <a:endParaRPr lang="en-US" sz="2400" dirty="0">
              <a:solidFill>
                <a:srgbClr val="8D887E"/>
              </a:solidFill>
              <a:latin typeface="Open Sans"/>
            </a:endParaRPr>
          </a:p>
        </p:txBody>
      </p:sp>
      <p:sp>
        <p:nvSpPr>
          <p:cNvPr id="12" name="TextBox 11">
            <a:extLst>
              <a:ext uri="{FF2B5EF4-FFF2-40B4-BE49-F238E27FC236}">
                <a16:creationId xmlns:a16="http://schemas.microsoft.com/office/drawing/2014/main" id="{3CA0C6D3-CFCB-D086-80A3-6BAA802B8F22}"/>
              </a:ext>
            </a:extLst>
          </p:cNvPr>
          <p:cNvSpPr txBox="1"/>
          <p:nvPr/>
        </p:nvSpPr>
        <p:spPr>
          <a:xfrm>
            <a:off x="4768392" y="3975584"/>
            <a:ext cx="12635913" cy="2912913"/>
          </a:xfrm>
          <a:prstGeom prst="rect">
            <a:avLst/>
          </a:prstGeom>
          <a:noFill/>
        </p:spPr>
        <p:txBody>
          <a:bodyPr wrap="square" rtlCol="0">
            <a:spAutoFit/>
          </a:bodyPr>
          <a:lstStyle/>
          <a:p>
            <a:pPr>
              <a:lnSpc>
                <a:spcPts val="4500"/>
              </a:lnSpc>
            </a:pPr>
            <a:r>
              <a:rPr lang="en-US" sz="2400" b="1" dirty="0" err="1">
                <a:solidFill>
                  <a:schemeClr val="bg1">
                    <a:lumMod val="50000"/>
                  </a:schemeClr>
                </a:solidFill>
                <a:latin typeface="Open Sans"/>
              </a:rPr>
              <a:t>CrossMod</a:t>
            </a:r>
            <a:r>
              <a:rPr lang="en-US" sz="2400" b="1" dirty="0">
                <a:solidFill>
                  <a:schemeClr val="bg1">
                    <a:lumMod val="50000"/>
                  </a:schemeClr>
                </a:solidFill>
                <a:latin typeface="Open Sans"/>
              </a:rPr>
              <a:t>®</a:t>
            </a:r>
            <a:r>
              <a:rPr lang="en-US" sz="2400" b="1" dirty="0">
                <a:solidFill>
                  <a:schemeClr val="bg1">
                    <a:lumMod val="50000"/>
                  </a:schemeClr>
                </a:solidFill>
                <a:latin typeface="Open Sans "/>
              </a:rPr>
              <a:t> Home: </a:t>
            </a:r>
            <a:r>
              <a:rPr lang="en-US" sz="2400" dirty="0">
                <a:solidFill>
                  <a:schemeClr val="bg1">
                    <a:lumMod val="50000"/>
                  </a:schemeClr>
                </a:solidFill>
                <a:latin typeface="Open Sans "/>
              </a:rPr>
              <a:t>C</a:t>
            </a:r>
            <a:r>
              <a:rPr lang="en-US" sz="2400" dirty="0">
                <a:solidFill>
                  <a:srgbClr val="8D887E"/>
                </a:solidFill>
                <a:latin typeface="Open Sans"/>
              </a:rPr>
              <a:t>ontains many features of a high-end manufactured home or a custom site-built home, but is built to the federal manufactured home code. </a:t>
            </a:r>
            <a:r>
              <a:rPr lang="en-US" sz="2400" dirty="0" err="1">
                <a:solidFill>
                  <a:srgbClr val="8D887E"/>
                </a:solidFill>
                <a:latin typeface="Open Sans"/>
              </a:rPr>
              <a:t>CrossMod</a:t>
            </a:r>
            <a:r>
              <a:rPr lang="en-US" sz="2400" dirty="0">
                <a:solidFill>
                  <a:srgbClr val="8D887E"/>
                </a:solidFill>
                <a:latin typeface="Open Sans"/>
              </a:rPr>
              <a:t>® homes meeting the requirements of the Fannie Mae MH Advantage® and the Freddie Mac </a:t>
            </a:r>
            <a:r>
              <a:rPr lang="en-US" sz="2400" dirty="0" err="1">
                <a:solidFill>
                  <a:srgbClr val="8D887E"/>
                </a:solidFill>
                <a:latin typeface="Open Sans"/>
              </a:rPr>
              <a:t>CHOICEHome</a:t>
            </a:r>
            <a:r>
              <a:rPr lang="en-US" sz="2400" dirty="0">
                <a:solidFill>
                  <a:srgbClr val="8D887E"/>
                </a:solidFill>
                <a:latin typeface="Open Sans"/>
              </a:rPr>
              <a:t>® programs are eligible for 30-year conventional mortgage financing.</a:t>
            </a:r>
            <a:endParaRPr lang="en-US" sz="2400" spc="12" dirty="0">
              <a:solidFill>
                <a:srgbClr val="8D887E"/>
              </a:solidFill>
              <a:latin typeface="Open Sans "/>
              <a:ea typeface="Open Sans" panose="020B0604020202020204" charset="0"/>
              <a:cs typeface="Open Sans" panose="020B0604020202020204" charset="0"/>
            </a:endParaRPr>
          </a:p>
        </p:txBody>
      </p:sp>
      <p:pic>
        <p:nvPicPr>
          <p:cNvPr id="2" name="Picture 1">
            <a:extLst>
              <a:ext uri="{FF2B5EF4-FFF2-40B4-BE49-F238E27FC236}">
                <a16:creationId xmlns:a16="http://schemas.microsoft.com/office/drawing/2014/main" id="{8F71A52C-64BE-0F52-52CD-AA573D3549F3}"/>
              </a:ext>
            </a:extLst>
          </p:cNvPr>
          <p:cNvPicPr>
            <a:picLocks noChangeAspect="1"/>
          </p:cNvPicPr>
          <p:nvPr/>
        </p:nvPicPr>
        <p:blipFill>
          <a:blip r:embed="rId3"/>
          <a:stretch>
            <a:fillRect/>
          </a:stretch>
        </p:blipFill>
        <p:spPr>
          <a:xfrm>
            <a:off x="145268" y="734199"/>
            <a:ext cx="4426732" cy="3026034"/>
          </a:xfrm>
          <a:prstGeom prst="rect">
            <a:avLst/>
          </a:prstGeom>
        </p:spPr>
      </p:pic>
      <p:pic>
        <p:nvPicPr>
          <p:cNvPr id="9" name="Picture 8">
            <a:extLst>
              <a:ext uri="{FF2B5EF4-FFF2-40B4-BE49-F238E27FC236}">
                <a16:creationId xmlns:a16="http://schemas.microsoft.com/office/drawing/2014/main" id="{5A8A7EA5-1B16-76B6-ED51-3CBBACEEA044}"/>
              </a:ext>
            </a:extLst>
          </p:cNvPr>
          <p:cNvPicPr>
            <a:picLocks noChangeAspect="1"/>
          </p:cNvPicPr>
          <p:nvPr/>
        </p:nvPicPr>
        <p:blipFill>
          <a:blip r:embed="rId4"/>
          <a:stretch>
            <a:fillRect/>
          </a:stretch>
        </p:blipFill>
        <p:spPr>
          <a:xfrm>
            <a:off x="124076" y="7215526"/>
            <a:ext cx="4447923" cy="2707721"/>
          </a:xfrm>
          <a:prstGeom prst="rect">
            <a:avLst/>
          </a:prstGeom>
        </p:spPr>
      </p:pic>
      <p:pic>
        <p:nvPicPr>
          <p:cNvPr id="13" name="Picture 12">
            <a:extLst>
              <a:ext uri="{FF2B5EF4-FFF2-40B4-BE49-F238E27FC236}">
                <a16:creationId xmlns:a16="http://schemas.microsoft.com/office/drawing/2014/main" id="{FBCC2AEF-59D5-ABA1-D0CA-800014EFD80E}"/>
              </a:ext>
            </a:extLst>
          </p:cNvPr>
          <p:cNvPicPr>
            <a:picLocks noChangeAspect="1"/>
          </p:cNvPicPr>
          <p:nvPr/>
        </p:nvPicPr>
        <p:blipFill>
          <a:blip r:embed="rId5"/>
          <a:stretch>
            <a:fillRect/>
          </a:stretch>
        </p:blipFill>
        <p:spPr>
          <a:xfrm>
            <a:off x="157414" y="4078180"/>
            <a:ext cx="4414586" cy="2819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7801"/>
    </mc:Choice>
    <mc:Fallback xmlns="">
      <p:transition spd="slow" advTm="7780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871493" y="459758"/>
            <a:ext cx="12744322" cy="2820580"/>
          </a:xfrm>
          <a:prstGeom prst="rect">
            <a:avLst/>
          </a:prstGeom>
        </p:spPr>
        <p:txBody>
          <a:bodyPr wrap="square" lIns="0" tIns="0" rIns="0" bIns="0" rtlCol="0" anchor="t">
            <a:spAutoFit/>
          </a:bodyPr>
          <a:lstStyle/>
          <a:p>
            <a:pPr>
              <a:lnSpc>
                <a:spcPts val="4500"/>
              </a:lnSpc>
            </a:pPr>
            <a:r>
              <a:rPr lang="en-US" sz="2400" b="1" spc="12" dirty="0">
                <a:solidFill>
                  <a:schemeClr val="bg1">
                    <a:lumMod val="50000"/>
                  </a:schemeClr>
                </a:solidFill>
                <a:latin typeface="Open Sans "/>
                <a:ea typeface="Open Sans" panose="020B0604020202020204" charset="0"/>
                <a:cs typeface="Open Sans" panose="020B0604020202020204" charset="0"/>
              </a:rPr>
              <a:t>Accessory Dwelling Unit (ADU): </a:t>
            </a:r>
            <a:r>
              <a:rPr lang="en-US" sz="2400" spc="12" dirty="0">
                <a:solidFill>
                  <a:schemeClr val="bg1">
                    <a:lumMod val="50000"/>
                  </a:schemeClr>
                </a:solidFill>
                <a:latin typeface="Open Sans "/>
                <a:ea typeface="Open Sans" panose="020B0604020202020204" charset="0"/>
                <a:cs typeface="Open Sans" panose="020B0604020202020204" charset="0"/>
              </a:rPr>
              <a:t>An ancillary or secondary living unit that has a separate kitchen, bathroom, and sleeping area within the same structure, or the same lot, as the primary dwelling unit.   An ADU is intended for year-round living and should be built to the federal HUD Manufactured Home Construction and Safety Standards or a recognized state or local building code, such as the </a:t>
            </a:r>
            <a:r>
              <a:rPr lang="en-US" sz="2400" i="1" spc="12" dirty="0">
                <a:solidFill>
                  <a:schemeClr val="bg1">
                    <a:lumMod val="50000"/>
                  </a:schemeClr>
                </a:solidFill>
                <a:latin typeface="Open Sans "/>
                <a:ea typeface="Open Sans" panose="020B0604020202020204" charset="0"/>
                <a:cs typeface="Open Sans" panose="020B0604020202020204" charset="0"/>
              </a:rPr>
              <a:t>Florida Building Code</a:t>
            </a:r>
            <a:r>
              <a:rPr lang="en-US" sz="2400" spc="12" dirty="0">
                <a:solidFill>
                  <a:schemeClr val="bg1">
                    <a:lumMod val="50000"/>
                  </a:schemeClr>
                </a:solidFill>
                <a:latin typeface="Open Sans "/>
                <a:ea typeface="Open Sans" panose="020B0604020202020204" charset="0"/>
                <a:cs typeface="Open Sans" panose="020B0604020202020204" charset="0"/>
              </a:rPr>
              <a:t>. </a:t>
            </a:r>
            <a:endParaRPr lang="en-US" sz="2400" spc="12" dirty="0">
              <a:solidFill>
                <a:srgbClr val="8D887E"/>
              </a:solidFill>
              <a:latin typeface="Open Sans "/>
              <a:ea typeface="Open Sans" panose="020B0604020202020204" charset="0"/>
              <a:cs typeface="Open Sans" panose="020B0604020202020204" charset="0"/>
            </a:endParaRPr>
          </a:p>
        </p:txBody>
      </p:sp>
      <p:sp>
        <p:nvSpPr>
          <p:cNvPr id="4" name="AutoShape 2" descr="Caravan park Stock Picture">
            <a:extLst>
              <a:ext uri="{FF2B5EF4-FFF2-40B4-BE49-F238E27FC236}">
                <a16:creationId xmlns:a16="http://schemas.microsoft.com/office/drawing/2014/main" id="{599368F4-AC2D-3CDC-E1CE-04330DE62FE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aravan park Stock Picture">
            <a:extLst>
              <a:ext uri="{FF2B5EF4-FFF2-40B4-BE49-F238E27FC236}">
                <a16:creationId xmlns:a16="http://schemas.microsoft.com/office/drawing/2014/main" id="{9CD3EAF0-A374-2638-1088-C964D1FA140E}"/>
              </a:ext>
            </a:extLst>
          </p:cNvPr>
          <p:cNvSpPr>
            <a:spLocks noChangeAspect="1" noChangeArrowheads="1"/>
          </p:cNvSpPr>
          <p:nvPr/>
        </p:nvSpPr>
        <p:spPr bwMode="auto">
          <a:xfrm>
            <a:off x="883693" y="1714500"/>
            <a:ext cx="2673698"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FB2748A8-21DC-F71A-2BDB-ACD7109A05F1}"/>
              </a:ext>
            </a:extLst>
          </p:cNvPr>
          <p:cNvSpPr txBox="1"/>
          <p:nvPr/>
        </p:nvSpPr>
        <p:spPr>
          <a:xfrm>
            <a:off x="4768392" y="7048500"/>
            <a:ext cx="12529008" cy="2335832"/>
          </a:xfrm>
          <a:prstGeom prst="rect">
            <a:avLst/>
          </a:prstGeom>
          <a:noFill/>
        </p:spPr>
        <p:txBody>
          <a:bodyPr wrap="square" rtlCol="0">
            <a:spAutoFit/>
          </a:bodyPr>
          <a:lstStyle/>
          <a:p>
            <a:pPr>
              <a:lnSpc>
                <a:spcPts val="4500"/>
              </a:lnSpc>
            </a:pPr>
            <a:r>
              <a:rPr lang="en-US" sz="2400" b="1" dirty="0">
                <a:solidFill>
                  <a:schemeClr val="bg1">
                    <a:lumMod val="50000"/>
                  </a:schemeClr>
                </a:solidFill>
                <a:latin typeface="Open Sans "/>
              </a:rPr>
              <a:t>Mobile Home:  </a:t>
            </a:r>
            <a:r>
              <a:rPr lang="en-US" sz="2400" dirty="0">
                <a:solidFill>
                  <a:schemeClr val="bg1">
                    <a:lumMod val="50000"/>
                  </a:schemeClr>
                </a:solidFill>
                <a:latin typeface="Open Sans "/>
              </a:rPr>
              <a:t>A</a:t>
            </a:r>
            <a:r>
              <a:rPr lang="en-US" sz="2400" dirty="0">
                <a:solidFill>
                  <a:srgbClr val="8D887E"/>
                </a:solidFill>
                <a:latin typeface="Open Sans "/>
              </a:rPr>
              <a:t> predecessor of today’s manufactured home. </a:t>
            </a:r>
            <a:r>
              <a:rPr lang="en-US" sz="2400" dirty="0" err="1">
                <a:solidFill>
                  <a:srgbClr val="8D887E"/>
                </a:solidFill>
                <a:latin typeface="Open Sans "/>
              </a:rPr>
              <a:t>Oficially</a:t>
            </a:r>
            <a:r>
              <a:rPr lang="en-US" sz="2400" dirty="0">
                <a:solidFill>
                  <a:srgbClr val="8D887E"/>
                </a:solidFill>
                <a:latin typeface="Open Sans "/>
              </a:rPr>
              <a:t>, the name changed following the implementation of the HUD code requirements in 1976. Many people still use the term even though the mobile home of yesteryear bears little resemblance to the manufactured home of today. </a:t>
            </a:r>
          </a:p>
        </p:txBody>
      </p:sp>
      <p:sp>
        <p:nvSpPr>
          <p:cNvPr id="12" name="TextBox 11">
            <a:extLst>
              <a:ext uri="{FF2B5EF4-FFF2-40B4-BE49-F238E27FC236}">
                <a16:creationId xmlns:a16="http://schemas.microsoft.com/office/drawing/2014/main" id="{3CA0C6D3-CFCB-D086-80A3-6BAA802B8F22}"/>
              </a:ext>
            </a:extLst>
          </p:cNvPr>
          <p:cNvSpPr txBox="1"/>
          <p:nvPr/>
        </p:nvSpPr>
        <p:spPr>
          <a:xfrm>
            <a:off x="4714939" y="3534643"/>
            <a:ext cx="12635913" cy="2912913"/>
          </a:xfrm>
          <a:prstGeom prst="rect">
            <a:avLst/>
          </a:prstGeom>
          <a:noFill/>
        </p:spPr>
        <p:txBody>
          <a:bodyPr wrap="square" rtlCol="0">
            <a:spAutoFit/>
          </a:bodyPr>
          <a:lstStyle/>
          <a:p>
            <a:pPr>
              <a:lnSpc>
                <a:spcPts val="4500"/>
              </a:lnSpc>
            </a:pPr>
            <a:r>
              <a:rPr lang="en-US" sz="2400" b="1" dirty="0">
                <a:solidFill>
                  <a:schemeClr val="bg1">
                    <a:lumMod val="50000"/>
                  </a:schemeClr>
                </a:solidFill>
                <a:latin typeface="Open Sans "/>
              </a:rPr>
              <a:t>Tiny Home:  </a:t>
            </a:r>
            <a:r>
              <a:rPr lang="en-US" sz="2400" dirty="0">
                <a:solidFill>
                  <a:schemeClr val="bg1">
                    <a:lumMod val="50000"/>
                  </a:schemeClr>
                </a:solidFill>
                <a:latin typeface="Open Sans "/>
              </a:rPr>
              <a:t>A  dwelling that is 400 square feet or less in floor area excluding lofts. A Tiny Home on a foundation is a</a:t>
            </a:r>
            <a:r>
              <a:rPr lang="en-US" sz="2400" spc="12" dirty="0">
                <a:solidFill>
                  <a:srgbClr val="8D887E"/>
                </a:solidFill>
                <a:latin typeface="Open Sans "/>
                <a:ea typeface="Open Sans" panose="020B0604020202020204" charset="0"/>
                <a:cs typeface="Open Sans" panose="020B0604020202020204" charset="0"/>
              </a:rPr>
              <a:t> dwelling unit and must comply with the requirements of </a:t>
            </a:r>
            <a:r>
              <a:rPr lang="en-US" sz="2400" i="1" spc="12" dirty="0">
                <a:solidFill>
                  <a:srgbClr val="8D887E"/>
                </a:solidFill>
                <a:latin typeface="Open Sans "/>
                <a:ea typeface="Open Sans" panose="020B0604020202020204" charset="0"/>
                <a:cs typeface="Open Sans" panose="020B0604020202020204" charset="0"/>
              </a:rPr>
              <a:t>Florida Building Code (</a:t>
            </a:r>
            <a:r>
              <a:rPr lang="en-US" sz="2400" spc="12" dirty="0">
                <a:solidFill>
                  <a:srgbClr val="8D887E"/>
                </a:solidFill>
                <a:latin typeface="Open Sans "/>
                <a:ea typeface="Open Sans" panose="020B0604020202020204" charset="0"/>
                <a:cs typeface="Open Sans" panose="020B0604020202020204" charset="0"/>
              </a:rPr>
              <a:t>Appendix Q).  A Moveable Tiny Home  (MTH) is designed and intended for seasonal or temporary living and is a recreational vehicle.  An MTH is not a dwelling unit.  A Tiny Home can be an ADU if built to a recognized building code.</a:t>
            </a:r>
          </a:p>
        </p:txBody>
      </p:sp>
      <p:pic>
        <p:nvPicPr>
          <p:cNvPr id="2" name="Picture 1">
            <a:extLst>
              <a:ext uri="{FF2B5EF4-FFF2-40B4-BE49-F238E27FC236}">
                <a16:creationId xmlns:a16="http://schemas.microsoft.com/office/drawing/2014/main" id="{BB279405-C5FB-E97B-268E-1BBD5508410B}"/>
              </a:ext>
            </a:extLst>
          </p:cNvPr>
          <p:cNvPicPr>
            <a:picLocks noChangeAspect="1"/>
          </p:cNvPicPr>
          <p:nvPr/>
        </p:nvPicPr>
        <p:blipFill>
          <a:blip r:embed="rId3"/>
          <a:stretch>
            <a:fillRect/>
          </a:stretch>
        </p:blipFill>
        <p:spPr>
          <a:xfrm>
            <a:off x="569889" y="6947719"/>
            <a:ext cx="4000500" cy="2669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phic 9" descr="No sign outline">
            <a:extLst>
              <a:ext uri="{FF2B5EF4-FFF2-40B4-BE49-F238E27FC236}">
                <a16:creationId xmlns:a16="http://schemas.microsoft.com/office/drawing/2014/main" id="{85C90EF2-A5D2-A8D1-5EEB-74D15F918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693" y="6770297"/>
            <a:ext cx="3023991" cy="3023991"/>
          </a:xfrm>
          <a:prstGeom prst="rect">
            <a:avLst/>
          </a:prstGeom>
        </p:spPr>
      </p:pic>
      <p:pic>
        <p:nvPicPr>
          <p:cNvPr id="14" name="Picture 13" descr="A small house with a porch&#10;&#10;Description automatically generated">
            <a:extLst>
              <a:ext uri="{FF2B5EF4-FFF2-40B4-BE49-F238E27FC236}">
                <a16:creationId xmlns:a16="http://schemas.microsoft.com/office/drawing/2014/main" id="{4C0B9B57-A297-83F0-4B15-16B520C4F9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271" y="695909"/>
            <a:ext cx="3987800" cy="2492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small wooden building with a patio and trees&#10;&#10;Description automatically generated">
            <a:extLst>
              <a:ext uri="{FF2B5EF4-FFF2-40B4-BE49-F238E27FC236}">
                <a16:creationId xmlns:a16="http://schemas.microsoft.com/office/drawing/2014/main" id="{81766716-1A7B-561C-3CE3-8C6A110788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271" y="3721673"/>
            <a:ext cx="4026833" cy="2669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0293901"/>
      </p:ext>
    </p:extLst>
  </p:cSld>
  <p:clrMapOvr>
    <a:masterClrMapping/>
  </p:clrMapOvr>
  <mc:AlternateContent xmlns:mc="http://schemas.openxmlformats.org/markup-compatibility/2006" xmlns:p14="http://schemas.microsoft.com/office/powerpoint/2010/main">
    <mc:Choice Requires="p14">
      <p:transition spd="slow" p14:dur="2000" advTm="77801"/>
    </mc:Choice>
    <mc:Fallback xmlns="">
      <p:transition spd="slow" advTm="778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83587" y="5129212"/>
            <a:ext cx="2426034" cy="28575"/>
          </a:xfrm>
          <a:prstGeom prst="rect">
            <a:avLst/>
          </a:prstGeom>
          <a:solidFill>
            <a:srgbClr val="8D887E"/>
          </a:solidFill>
        </p:spPr>
        <p:txBody>
          <a:bodyPr/>
          <a:lstStyle/>
          <a:p>
            <a:endParaRPr lang="en-US"/>
          </a:p>
        </p:txBody>
      </p:sp>
      <p:pic>
        <p:nvPicPr>
          <p:cNvPr id="3" name="Picture 3"/>
          <p:cNvPicPr>
            <a:picLocks noChangeAspect="1"/>
          </p:cNvPicPr>
          <p:nvPr/>
        </p:nvPicPr>
        <p:blipFill>
          <a:blip r:embed="rId2">
            <a:alphaModFix amt="60000"/>
          </a:blip>
          <a:srcRect l="35245" r="35245"/>
          <a:stretch>
            <a:fillRect/>
          </a:stretch>
        </p:blipFill>
        <p:spPr>
          <a:xfrm>
            <a:off x="0" y="0"/>
            <a:ext cx="5396604" cy="10287000"/>
          </a:xfrm>
          <a:prstGeom prst="rect">
            <a:avLst/>
          </a:prstGeom>
        </p:spPr>
      </p:pic>
      <p:pic>
        <p:nvPicPr>
          <p:cNvPr id="4" name="Picture 4"/>
          <p:cNvPicPr>
            <a:picLocks noChangeAspect="1"/>
          </p:cNvPicPr>
          <p:nvPr/>
        </p:nvPicPr>
        <p:blipFill>
          <a:blip r:embed="rId3"/>
          <a:srcRect/>
          <a:stretch>
            <a:fillRect/>
          </a:stretch>
        </p:blipFill>
        <p:spPr>
          <a:xfrm>
            <a:off x="2452394" y="2442237"/>
            <a:ext cx="13708378" cy="3067250"/>
          </a:xfrm>
          <a:prstGeom prst="rect">
            <a:avLst/>
          </a:prstGeom>
        </p:spPr>
      </p:pic>
      <p:sp>
        <p:nvSpPr>
          <p:cNvPr id="5" name="TextBox 5"/>
          <p:cNvSpPr txBox="1"/>
          <p:nvPr/>
        </p:nvSpPr>
        <p:spPr>
          <a:xfrm>
            <a:off x="5631951" y="5762901"/>
            <a:ext cx="9806350" cy="1228725"/>
          </a:xfrm>
          <a:prstGeom prst="rect">
            <a:avLst/>
          </a:prstGeom>
        </p:spPr>
        <p:txBody>
          <a:bodyPr lIns="0" tIns="0" rIns="0" bIns="0" rtlCol="0" anchor="t">
            <a:spAutoFit/>
          </a:bodyPr>
          <a:lstStyle/>
          <a:p>
            <a:pPr algn="just">
              <a:lnSpc>
                <a:spcPts val="9600"/>
              </a:lnSpc>
            </a:pPr>
            <a:r>
              <a:rPr lang="en-US" sz="8000" dirty="0">
                <a:solidFill>
                  <a:srgbClr val="8D887E"/>
                </a:solidFill>
                <a:latin typeface="Cormorant Garamond Bold Bold"/>
              </a:rPr>
              <a:t>Questions?</a:t>
            </a:r>
          </a:p>
        </p:txBody>
      </p:sp>
      <p:sp>
        <p:nvSpPr>
          <p:cNvPr id="6" name="TextBox 6"/>
          <p:cNvSpPr txBox="1"/>
          <p:nvPr/>
        </p:nvSpPr>
        <p:spPr>
          <a:xfrm>
            <a:off x="5779754" y="6934476"/>
            <a:ext cx="9806350" cy="2847061"/>
          </a:xfrm>
          <a:prstGeom prst="rect">
            <a:avLst/>
          </a:prstGeom>
        </p:spPr>
        <p:txBody>
          <a:bodyPr lIns="0" tIns="0" rIns="0" bIns="0" rtlCol="0" anchor="t">
            <a:spAutoFit/>
          </a:bodyPr>
          <a:lstStyle/>
          <a:p>
            <a:pPr algn="just">
              <a:lnSpc>
                <a:spcPts val="4480"/>
              </a:lnSpc>
            </a:pPr>
            <a:r>
              <a:rPr lang="en-US" sz="3200" spc="320" dirty="0">
                <a:solidFill>
                  <a:srgbClr val="8D887E"/>
                </a:solidFill>
                <a:latin typeface="Open Sans"/>
              </a:rPr>
              <a:t>CONTACT: </a:t>
            </a:r>
            <a:r>
              <a:rPr lang="en-US" sz="3200" spc="120" dirty="0">
                <a:solidFill>
                  <a:srgbClr val="8D887E"/>
                </a:solidFill>
                <a:latin typeface="Open Sans" panose="020B0604020202020204" charset="0"/>
                <a:ea typeface="Open Sans" panose="020B0604020202020204" charset="0"/>
                <a:cs typeface="Open Sans" panose="020B0604020202020204" charset="0"/>
              </a:rPr>
              <a:t>Jim Ayotte, CAE</a:t>
            </a:r>
          </a:p>
          <a:p>
            <a:pPr algn="just">
              <a:lnSpc>
                <a:spcPts val="4480"/>
              </a:lnSpc>
            </a:pPr>
            <a:r>
              <a:rPr lang="en-US" sz="3200" spc="120" dirty="0">
                <a:solidFill>
                  <a:srgbClr val="8D887E"/>
                </a:solidFill>
                <a:latin typeface="Open Sans" panose="020B0604020202020204" charset="0"/>
                <a:ea typeface="Open Sans" panose="020B0604020202020204" charset="0"/>
                <a:cs typeface="Open Sans" panose="020B0604020202020204" charset="0"/>
              </a:rPr>
              <a:t>CEO, FMHA</a:t>
            </a:r>
          </a:p>
          <a:p>
            <a:pPr algn="just">
              <a:lnSpc>
                <a:spcPts val="4480"/>
              </a:lnSpc>
            </a:pPr>
            <a:r>
              <a:rPr lang="en-US" sz="3200" spc="320" dirty="0">
                <a:solidFill>
                  <a:srgbClr val="8D887E"/>
                </a:solidFill>
                <a:latin typeface="Open Sans"/>
              </a:rPr>
              <a:t>JAYOTTE@FMHA.ORG</a:t>
            </a:r>
          </a:p>
          <a:p>
            <a:pPr algn="just">
              <a:lnSpc>
                <a:spcPts val="4480"/>
              </a:lnSpc>
            </a:pPr>
            <a:r>
              <a:rPr lang="en-US" sz="3200" spc="320" dirty="0">
                <a:solidFill>
                  <a:srgbClr val="8D887E"/>
                </a:solidFill>
                <a:latin typeface="Open Sans"/>
              </a:rPr>
              <a:t>MyFloridaManufacturedHome.com</a:t>
            </a:r>
          </a:p>
          <a:p>
            <a:pPr algn="just">
              <a:lnSpc>
                <a:spcPts val="4480"/>
              </a:lnSpc>
            </a:pPr>
            <a:r>
              <a:rPr lang="en-US" sz="3200" spc="320" dirty="0">
                <a:solidFill>
                  <a:srgbClr val="8D887E"/>
                </a:solidFill>
                <a:latin typeface="Open Sans"/>
              </a:rPr>
              <a:t>850-907-9111</a:t>
            </a:r>
          </a:p>
        </p:txBody>
      </p:sp>
    </p:spTree>
  </p:cSld>
  <p:clrMapOvr>
    <a:masterClrMapping/>
  </p:clrMapOvr>
  <mc:AlternateContent xmlns:mc="http://schemas.openxmlformats.org/markup-compatibility/2006" xmlns:p14="http://schemas.microsoft.com/office/powerpoint/2010/main">
    <mc:Choice Requires="p14">
      <p:transition spd="slow" p14:dur="2000" advTm="33888"/>
    </mc:Choice>
    <mc:Fallback xmlns="">
      <p:transition spd="slow" advTm="33888"/>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C7B9B1D55510419ADE15FF4C1E61B6" ma:contentTypeVersion="7" ma:contentTypeDescription="Create a new document." ma:contentTypeScope="" ma:versionID="d1c61a2956cccaa3605ece0bef294f2b">
  <xsd:schema xmlns:xsd="http://www.w3.org/2001/XMLSchema" xmlns:xs="http://www.w3.org/2001/XMLSchema" xmlns:p="http://schemas.microsoft.com/office/2006/metadata/properties" xmlns:ns3="3671dbca-7b63-4f59-b894-ce5405215217" xmlns:ns4="59209f1e-ba25-41d0-abf2-64de8885a537" targetNamespace="http://schemas.microsoft.com/office/2006/metadata/properties" ma:root="true" ma:fieldsID="8fff49b4de78878e929fe56455ca2be3" ns3:_="" ns4:_="">
    <xsd:import namespace="3671dbca-7b63-4f59-b894-ce5405215217"/>
    <xsd:import namespace="59209f1e-ba25-41d0-abf2-64de8885a53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71dbca-7b63-4f59-b894-ce54052152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09f1e-ba25-41d0-abf2-64de8885a5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761529-89E3-4C2F-BFA5-9548915B2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71dbca-7b63-4f59-b894-ce5405215217"/>
    <ds:schemaRef ds:uri="59209f1e-ba25-41d0-abf2-64de8885a5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5611C-8445-4345-A525-7B1DBB60C9B4}">
  <ds:schemaRefs>
    <ds:schemaRef ds:uri="http://schemas.microsoft.com/sharepoint/v3/contenttype/forms"/>
  </ds:schemaRefs>
</ds:datastoreItem>
</file>

<file path=customXml/itemProps3.xml><?xml version="1.0" encoding="utf-8"?>
<ds:datastoreItem xmlns:ds="http://schemas.openxmlformats.org/officeDocument/2006/customXml" ds:itemID="{FD7A1553-564B-4159-B854-7D779543A75C}">
  <ds:schemaRefs>
    <ds:schemaRef ds:uri="http://schemas.openxmlformats.org/package/2006/metadata/core-properties"/>
    <ds:schemaRef ds:uri="http://purl.org/dc/dcmitype/"/>
    <ds:schemaRef ds:uri="http://schemas.microsoft.com/office/infopath/2007/PartnerControls"/>
    <ds:schemaRef ds:uri="3671dbca-7b63-4f59-b894-ce5405215217"/>
    <ds:schemaRef ds:uri="http://purl.org/dc/elements/1.1/"/>
    <ds:schemaRef ds:uri="http://schemas.microsoft.com/office/2006/metadata/properties"/>
    <ds:schemaRef ds:uri="59209f1e-ba25-41d0-abf2-64de8885a537"/>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1271</TotalTime>
  <Words>429</Words>
  <Application>Microsoft Office PowerPoint</Application>
  <PresentationFormat>Custom</PresentationFormat>
  <Paragraphs>22</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Cormorant Garamond Bold Bold</vt:lpstr>
      <vt:lpstr>Open Sans </vt:lpstr>
      <vt:lpstr>Times New Roman</vt:lpstr>
      <vt:lpstr>Calibri</vt:lpstr>
      <vt:lpstr>Open Sans</vt:lpstr>
      <vt:lpstr>Arial</vt:lpstr>
      <vt:lpstr>Office Theme</vt:lpstr>
      <vt:lpstr>PowerPoint Presentation</vt:lpstr>
      <vt:lpstr>1970 Dodge Dart Swinger</vt:lpstr>
      <vt:lpstr>2020 Acura MDX</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Frandsen</dc:creator>
  <cp:lastModifiedBy>Jim Ayotte</cp:lastModifiedBy>
  <cp:revision>35</cp:revision>
  <cp:lastPrinted>2023-08-18T14:10:52Z</cp:lastPrinted>
  <dcterms:created xsi:type="dcterms:W3CDTF">2020-09-24T17:33:07Z</dcterms:created>
  <dcterms:modified xsi:type="dcterms:W3CDTF">2023-09-18T13:10:38Z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0x010100C5C7B9B1D55510419ADE15FF4C1E61B6</vt:lpwstr>
  </property>
</Properties>
</file>