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7" r:id="rId5"/>
    <p:sldId id="258" r:id="rId6"/>
    <p:sldId id="267" r:id="rId7"/>
    <p:sldId id="279" r:id="rId8"/>
    <p:sldId id="278" r:id="rId9"/>
    <p:sldId id="261" r:id="rId10"/>
    <p:sldId id="277" r:id="rId11"/>
    <p:sldId id="276" r:id="rId12"/>
    <p:sldId id="275" r:id="rId13"/>
    <p:sldId id="280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2DE63D5-997A-4646-A377-4702673A728D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14" autoAdjust="0"/>
  </p:normalViewPr>
  <p:slideViewPr>
    <p:cSldViewPr snapToGrid="0">
      <p:cViewPr varScale="1">
        <p:scale>
          <a:sx n="105" d="100"/>
          <a:sy n="105" d="100"/>
        </p:scale>
        <p:origin x="120" y="5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5716D-39C9-48C4-A3EB-B88E4515427D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C6D3C-9EB0-4F2C-9026-3887D1CDB4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76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8D39141-3E8E-4545-90DB-291A0E5F139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lIns="612000" tIns="0" anchor="ctr"/>
          <a:lstStyle>
            <a:lvl1pPr marL="0" indent="0" algn="l">
              <a:lnSpc>
                <a:spcPct val="100000"/>
              </a:lnSpc>
              <a:buNone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Drag &amp; Drop Your </a:t>
            </a:r>
            <a:br>
              <a:rPr lang="en-US" dirty="0"/>
            </a:br>
            <a:r>
              <a:rPr lang="en-US" dirty="0"/>
              <a:t>Background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90A062-54B3-47F2-9D6A-5BC957520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0000" y="0"/>
            <a:ext cx="9672000" cy="6857999"/>
          </a:xfrm>
          <a:solidFill>
            <a:schemeClr val="tx2">
              <a:alpha val="70000"/>
            </a:schemeClr>
          </a:solidFill>
        </p:spPr>
        <p:txBody>
          <a:bodyPr lIns="1116000" rIns="180000" anchor="ctr"/>
          <a:lstStyle>
            <a:lvl1pPr algn="l">
              <a:defRPr sz="50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97F3D-57FA-4E82-9EEC-E93088055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0000" y="4276447"/>
            <a:ext cx="5161550" cy="620016"/>
          </a:xfr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lIns="144000" anchor="ctr"/>
          <a:lstStyle>
            <a:lvl1pPr marL="0" indent="0" algn="l">
              <a:buNone/>
              <a:defRPr sz="2400" b="1" i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31775C8-C7F0-4EC5-A9C0-53AE3A0C5F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600000" y="6262080"/>
            <a:ext cx="7560000" cy="36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E8B0AE2-DA19-49E2-AC81-5272385D30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6A395197-9758-40F0-B747-F8B134C175EB}"/>
              </a:ext>
            </a:extLst>
          </p:cNvPr>
          <p:cNvSpPr txBox="1">
            <a:spLocks/>
          </p:cNvSpPr>
          <p:nvPr userDrawn="1"/>
        </p:nvSpPr>
        <p:spPr>
          <a:xfrm>
            <a:off x="0" y="-436"/>
            <a:ext cx="12192000" cy="685843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/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Tx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06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8907576-77BD-4FD0-A9FE-48D249CB435B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30C70C-09F9-40EE-9A89-ED9A5DCFD9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03794" y="3407563"/>
            <a:ext cx="2034138" cy="245885"/>
          </a:xfrm>
        </p:spPr>
        <p:txBody>
          <a:bodyPr lIns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Role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78D9ACA-AB64-4D04-A5E0-23AC8B81EC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03794" y="3005055"/>
            <a:ext cx="2034138" cy="360445"/>
          </a:xfrm>
          <a:solidFill>
            <a:schemeClr val="tx2"/>
          </a:solidFill>
        </p:spPr>
        <p:txBody>
          <a:bodyPr lIns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3B4EB62-0A18-46F9-98F0-E8FC5EBAF3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66363" y="3407563"/>
            <a:ext cx="2034138" cy="245885"/>
          </a:xfrm>
        </p:spPr>
        <p:txBody>
          <a:bodyPr lIns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Role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A3B2D4DF-9952-49C7-B850-559AD0DF27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66363" y="3005055"/>
            <a:ext cx="2034138" cy="360445"/>
          </a:xfrm>
          <a:solidFill>
            <a:schemeClr val="tx2"/>
          </a:solidFill>
        </p:spPr>
        <p:txBody>
          <a:bodyPr lIns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BCE373B8-7ADE-4DC4-9900-59147BFA16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828931" y="3407563"/>
            <a:ext cx="2034138" cy="245885"/>
          </a:xfrm>
        </p:spPr>
        <p:txBody>
          <a:bodyPr lIns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Role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28F027FF-E9AF-4E49-AC44-48D21AD76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828931" y="3005055"/>
            <a:ext cx="2034138" cy="360445"/>
          </a:xfrm>
          <a:solidFill>
            <a:schemeClr val="tx2"/>
          </a:solidFill>
        </p:spPr>
        <p:txBody>
          <a:bodyPr lIns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29" name="Picture Placeholder 25">
            <a:extLst>
              <a:ext uri="{FF2B5EF4-FFF2-40B4-BE49-F238E27FC236}">
                <a16:creationId xmlns:a16="http://schemas.microsoft.com/office/drawing/2014/main" id="{8989EC4C-4E3F-457F-8CF6-8A88DE68A93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867711" y="1648853"/>
            <a:ext cx="906304" cy="1206290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0" name="Picture Placeholder 25">
            <a:extLst>
              <a:ext uri="{FF2B5EF4-FFF2-40B4-BE49-F238E27FC236}">
                <a16:creationId xmlns:a16="http://schemas.microsoft.com/office/drawing/2014/main" id="{67FB2730-3D12-4D72-AE64-AC3955C5CD9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630280" y="1648853"/>
            <a:ext cx="906304" cy="1206290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1" name="Picture Placeholder 25">
            <a:extLst>
              <a:ext uri="{FF2B5EF4-FFF2-40B4-BE49-F238E27FC236}">
                <a16:creationId xmlns:a16="http://schemas.microsoft.com/office/drawing/2014/main" id="{4F2BB90C-4866-4DB3-B05C-0BB7DBFF8EA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392848" y="1648853"/>
            <a:ext cx="906304" cy="1206290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FE407FE5-15DF-40F7-B14C-0A04CC30CD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03794" y="5736658"/>
            <a:ext cx="2034138" cy="245885"/>
          </a:xfrm>
        </p:spPr>
        <p:txBody>
          <a:bodyPr lIns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Role</a:t>
            </a:r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7DD73F77-2E6A-450D-B4AF-8643D8AE1EC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03794" y="5334150"/>
            <a:ext cx="2034138" cy="360445"/>
          </a:xfrm>
          <a:solidFill>
            <a:schemeClr val="tx2"/>
          </a:solidFill>
        </p:spPr>
        <p:txBody>
          <a:bodyPr lIns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7F1CAED2-2A78-4780-A303-060C24C5652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066363" y="5736658"/>
            <a:ext cx="2034138" cy="245885"/>
          </a:xfrm>
        </p:spPr>
        <p:txBody>
          <a:bodyPr lIns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Role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4E77CA0B-49F8-4EE9-84A7-AB28FD1CC1E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066363" y="5334150"/>
            <a:ext cx="2034138" cy="360445"/>
          </a:xfrm>
          <a:solidFill>
            <a:schemeClr val="tx2"/>
          </a:solidFill>
        </p:spPr>
        <p:txBody>
          <a:bodyPr lIns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5D4F2294-CE3A-4705-BCB3-C5DAFA373C2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828931" y="5736658"/>
            <a:ext cx="2034138" cy="245885"/>
          </a:xfrm>
        </p:spPr>
        <p:txBody>
          <a:bodyPr lIns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Role</a:t>
            </a:r>
          </a:p>
        </p:txBody>
      </p:sp>
      <p:sp>
        <p:nvSpPr>
          <p:cNvPr id="32" name="Text Placeholder 12">
            <a:extLst>
              <a:ext uri="{FF2B5EF4-FFF2-40B4-BE49-F238E27FC236}">
                <a16:creationId xmlns:a16="http://schemas.microsoft.com/office/drawing/2014/main" id="{7B49F9AF-7698-444D-8D12-FA0B6A713E0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828931" y="5334150"/>
            <a:ext cx="2034138" cy="360445"/>
          </a:xfrm>
          <a:solidFill>
            <a:schemeClr val="tx2"/>
          </a:solidFill>
        </p:spPr>
        <p:txBody>
          <a:bodyPr lIns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33" name="Picture Placeholder 25">
            <a:extLst>
              <a:ext uri="{FF2B5EF4-FFF2-40B4-BE49-F238E27FC236}">
                <a16:creationId xmlns:a16="http://schemas.microsoft.com/office/drawing/2014/main" id="{6057C2E9-1501-4819-B77D-23A0268DB0F1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867711" y="3977948"/>
            <a:ext cx="906304" cy="1206290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4" name="Picture Placeholder 25">
            <a:extLst>
              <a:ext uri="{FF2B5EF4-FFF2-40B4-BE49-F238E27FC236}">
                <a16:creationId xmlns:a16="http://schemas.microsoft.com/office/drawing/2014/main" id="{C77B8544-1CEE-4ED4-89E8-ED042673804D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5630280" y="3977948"/>
            <a:ext cx="906304" cy="1206290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5" name="Picture Placeholder 25">
            <a:extLst>
              <a:ext uri="{FF2B5EF4-FFF2-40B4-BE49-F238E27FC236}">
                <a16:creationId xmlns:a16="http://schemas.microsoft.com/office/drawing/2014/main" id="{E1131D92-0382-469E-A358-A2EC5FDCCF32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9392848" y="3977948"/>
            <a:ext cx="906304" cy="1206290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0EBF36-B9CA-4962-B198-27B56B54E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9219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74D42A7-FF15-4C9E-9657-33DD5BC539DA}"/>
              </a:ext>
            </a:extLst>
          </p:cNvPr>
          <p:cNvSpPr/>
          <p:nvPr userDrawn="1"/>
        </p:nvSpPr>
        <p:spPr>
          <a:xfrm>
            <a:off x="180000" y="179109"/>
            <a:ext cx="11832000" cy="6513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FA555C0-B108-4047-8AFF-82E05F0734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EAA7C-AE70-48A8-B582-013424EB9C4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95500" y="1992933"/>
            <a:ext cx="9388499" cy="10953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Description Here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98EA298-DD21-4B69-8125-094245EDF71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84213" y="1992934"/>
            <a:ext cx="1095375" cy="1095375"/>
          </a:xfrm>
        </p:spPr>
        <p:txBody>
          <a:bodyPr anchor="ctr"/>
          <a:lstStyle>
            <a:lvl1pPr marL="0" indent="0" algn="ctr">
              <a:buNone/>
              <a:defRPr sz="1050" i="1"/>
            </a:lvl1pPr>
          </a:lstStyle>
          <a:p>
            <a:r>
              <a:rPr lang="en-US" dirty="0"/>
              <a:t>Place</a:t>
            </a:r>
            <a:br>
              <a:rPr lang="en-US" dirty="0"/>
            </a:br>
            <a:r>
              <a:rPr lang="en-US" dirty="0"/>
              <a:t>Your Image / Logo Here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4C93EFCC-1E62-4200-9E96-2476EE2581B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4213" y="3431134"/>
            <a:ext cx="1095375" cy="1095375"/>
          </a:xfrm>
        </p:spPr>
        <p:txBody>
          <a:bodyPr anchor="ctr"/>
          <a:lstStyle>
            <a:lvl1pPr marL="0" indent="0" algn="ctr">
              <a:buNone/>
              <a:defRPr sz="1050" i="1"/>
            </a:lvl1pPr>
          </a:lstStyle>
          <a:p>
            <a:r>
              <a:rPr lang="en-US" dirty="0"/>
              <a:t>Place</a:t>
            </a:r>
            <a:br>
              <a:rPr lang="en-US" dirty="0"/>
            </a:br>
            <a:r>
              <a:rPr lang="en-US" dirty="0"/>
              <a:t>Your Image / Logo Here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8741D874-BD81-4469-AA1C-32517FD7C37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84213" y="4869334"/>
            <a:ext cx="1095375" cy="1095375"/>
          </a:xfrm>
        </p:spPr>
        <p:txBody>
          <a:bodyPr anchor="ctr"/>
          <a:lstStyle>
            <a:lvl1pPr marL="0" indent="0" algn="ctr">
              <a:buNone/>
              <a:defRPr sz="1050" i="1"/>
            </a:lvl1pPr>
          </a:lstStyle>
          <a:p>
            <a:r>
              <a:rPr lang="en-US" dirty="0"/>
              <a:t>Place</a:t>
            </a:r>
            <a:br>
              <a:rPr lang="en-US" dirty="0"/>
            </a:br>
            <a:r>
              <a:rPr lang="en-US" dirty="0"/>
              <a:t>Your Image / Logo Here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B0B599-DDEF-43E9-A07F-FC328C595BCE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2095500" y="3422739"/>
            <a:ext cx="9388499" cy="10953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Description Here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3FF0857-6431-48DC-BE82-9A93C55CEFB4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2095500" y="4867850"/>
            <a:ext cx="9388499" cy="10953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Description Here</a:t>
            </a:r>
          </a:p>
        </p:txBody>
      </p:sp>
    </p:spTree>
    <p:extLst>
      <p:ext uri="{BB962C8B-B14F-4D97-AF65-F5344CB8AC3E}">
        <p14:creationId xmlns:p14="http://schemas.microsoft.com/office/powerpoint/2010/main" val="2119471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74D42A7-FF15-4C9E-9657-33DD5BC539DA}"/>
              </a:ext>
            </a:extLst>
          </p:cNvPr>
          <p:cNvSpPr/>
          <p:nvPr userDrawn="1"/>
        </p:nvSpPr>
        <p:spPr>
          <a:xfrm>
            <a:off x="180000" y="179109"/>
            <a:ext cx="11832000" cy="6513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FA555C0-B108-4047-8AFF-82E05F0734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EAA7C-AE70-48A8-B582-013424EB9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40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8D39141-3E8E-4545-90DB-291A0E5F139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lIns="0" tIns="0" rIns="612000" anchor="ctr"/>
          <a:lstStyle>
            <a:lvl1pPr marL="0" indent="0" algn="r">
              <a:lnSpc>
                <a:spcPct val="100000"/>
              </a:lnSpc>
              <a:buNone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Drag &amp; Drop Your </a:t>
            </a:r>
            <a:br>
              <a:rPr lang="en-US" dirty="0"/>
            </a:br>
            <a:r>
              <a:rPr lang="en-US" dirty="0"/>
              <a:t>Background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90A062-54B3-47F2-9D6A-5BC9575208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672000" cy="6857999"/>
          </a:xfrm>
          <a:solidFill>
            <a:schemeClr val="tx2">
              <a:alpha val="70000"/>
            </a:schemeClr>
          </a:solidFill>
        </p:spPr>
        <p:txBody>
          <a:bodyPr lIns="1116000" rIns="180000" bIns="756000" anchor="ctr"/>
          <a:lstStyle>
            <a:lvl1pPr algn="l">
              <a:lnSpc>
                <a:spcPct val="65000"/>
              </a:lnSpc>
              <a:defRPr sz="88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</a:t>
            </a:r>
            <a:br>
              <a:rPr lang="en-US" dirty="0"/>
            </a:br>
            <a:r>
              <a:rPr lang="en-US" dirty="0"/>
              <a:t>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9FD1A9-E34B-4888-90DE-493861AD75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17700" y="4508500"/>
            <a:ext cx="3314700" cy="330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accent1"/>
                </a:solidFill>
              </a:defRPr>
            </a:lvl2pPr>
            <a:lvl3pPr marL="447675" indent="0">
              <a:buNone/>
              <a:defRPr>
                <a:solidFill>
                  <a:schemeClr val="accent1"/>
                </a:solidFill>
              </a:defRPr>
            </a:lvl3pPr>
            <a:lvl4pPr marL="628650" indent="0">
              <a:buNone/>
              <a:defRPr>
                <a:solidFill>
                  <a:schemeClr val="accent1"/>
                </a:solidFill>
              </a:defRPr>
            </a:lvl4pPr>
            <a:lvl5pPr marL="809625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3452AC72-D893-4C1A-83BD-9930164D89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17700" y="5180023"/>
            <a:ext cx="3314700" cy="205029"/>
          </a:xfrm>
          <a:ln>
            <a:noFill/>
          </a:ln>
        </p:spPr>
        <p:txBody>
          <a:bodyPr anchor="t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accent1"/>
                </a:solidFill>
              </a:defRPr>
            </a:lvl2pPr>
            <a:lvl3pPr marL="447675" indent="0">
              <a:buNone/>
              <a:defRPr>
                <a:solidFill>
                  <a:schemeClr val="accent1"/>
                </a:solidFill>
              </a:defRPr>
            </a:lvl3pPr>
            <a:lvl4pPr marL="628650" indent="0">
              <a:buNone/>
              <a:defRPr>
                <a:solidFill>
                  <a:schemeClr val="accent1"/>
                </a:solidFill>
              </a:defRPr>
            </a:lvl4pPr>
            <a:lvl5pPr marL="809625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2EEC149-F1BE-4C36-A789-5BF73B40A2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17700" y="5683561"/>
            <a:ext cx="3314700" cy="205029"/>
          </a:xfrm>
          <a:ln>
            <a:noFill/>
          </a:ln>
        </p:spPr>
        <p:txBody>
          <a:bodyPr anchor="t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accent1"/>
                </a:solidFill>
              </a:defRPr>
            </a:lvl2pPr>
            <a:lvl3pPr marL="447675" indent="0">
              <a:buNone/>
              <a:defRPr>
                <a:solidFill>
                  <a:schemeClr val="accent1"/>
                </a:solidFill>
              </a:defRPr>
            </a:lvl3pPr>
            <a:lvl4pPr marL="628650" indent="0">
              <a:buNone/>
              <a:defRPr>
                <a:solidFill>
                  <a:schemeClr val="accent1"/>
                </a:solidFill>
              </a:defRPr>
            </a:lvl4pPr>
            <a:lvl5pPr marL="809625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ECC256E6-6AE8-4950-838C-BE638FB479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17700" y="4821910"/>
            <a:ext cx="3314700" cy="205029"/>
          </a:xfrm>
        </p:spPr>
        <p:txBody>
          <a:bodyPr anchor="t"/>
          <a:lstStyle>
            <a:lvl1pPr marL="0" indent="0">
              <a:buNone/>
              <a:defRPr sz="1000" i="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accent1"/>
                </a:solidFill>
              </a:defRPr>
            </a:lvl2pPr>
            <a:lvl3pPr marL="447675" indent="0">
              <a:buNone/>
              <a:defRPr>
                <a:solidFill>
                  <a:schemeClr val="accent1"/>
                </a:solidFill>
              </a:defRPr>
            </a:lvl3pPr>
            <a:lvl4pPr marL="628650" indent="0">
              <a:buNone/>
              <a:defRPr>
                <a:solidFill>
                  <a:schemeClr val="accent1"/>
                </a:solidFill>
              </a:defRPr>
            </a:lvl4pPr>
            <a:lvl5pPr marL="809625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POSITION</a:t>
            </a:r>
          </a:p>
        </p:txBody>
      </p:sp>
    </p:spTree>
    <p:extLst>
      <p:ext uri="{BB962C8B-B14F-4D97-AF65-F5344CB8AC3E}">
        <p14:creationId xmlns:p14="http://schemas.microsoft.com/office/powerpoint/2010/main" val="318579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75689F-8B6B-4484-8064-90B4D8FB7C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7343" y="2731933"/>
            <a:ext cx="6903253" cy="3350673"/>
          </a:xfr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lIns="576000" tIns="1872000" rIns="576000"/>
          <a:lstStyle>
            <a:lvl1pPr marL="0" indent="0">
              <a:lnSpc>
                <a:spcPts val="2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Describe Your Big Idea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C57B9832-0120-4094-8C27-082E3533C5D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012000" cy="6858000"/>
          </a:xfrm>
          <a:custGeom>
            <a:avLst/>
            <a:gdLst>
              <a:gd name="connsiteX0" fmla="*/ 0 w 12012000"/>
              <a:gd name="connsiteY0" fmla="*/ 0 h 6858000"/>
              <a:gd name="connsiteX1" fmla="*/ 8592000 w 12012000"/>
              <a:gd name="connsiteY1" fmla="*/ 0 h 6858000"/>
              <a:gd name="connsiteX2" fmla="*/ 8592000 w 12012000"/>
              <a:gd name="connsiteY2" fmla="*/ 180000 h 6858000"/>
              <a:gd name="connsiteX3" fmla="*/ 12012000 w 12012000"/>
              <a:gd name="connsiteY3" fmla="*/ 180000 h 6858000"/>
              <a:gd name="connsiteX4" fmla="*/ 12012000 w 12012000"/>
              <a:gd name="connsiteY4" fmla="*/ 6678000 h 6858000"/>
              <a:gd name="connsiteX5" fmla="*/ 8592000 w 12012000"/>
              <a:gd name="connsiteY5" fmla="*/ 6678000 h 6858000"/>
              <a:gd name="connsiteX6" fmla="*/ 8592000 w 12012000"/>
              <a:gd name="connsiteY6" fmla="*/ 6858000 h 6858000"/>
              <a:gd name="connsiteX7" fmla="*/ 0 w 1201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12000" h="6858000">
                <a:moveTo>
                  <a:pt x="0" y="0"/>
                </a:moveTo>
                <a:lnTo>
                  <a:pt x="8592000" y="0"/>
                </a:lnTo>
                <a:lnTo>
                  <a:pt x="8592000" y="180000"/>
                </a:lnTo>
                <a:lnTo>
                  <a:pt x="12012000" y="180000"/>
                </a:lnTo>
                <a:lnTo>
                  <a:pt x="12012000" y="6678000"/>
                </a:lnTo>
                <a:lnTo>
                  <a:pt x="8592000" y="6678000"/>
                </a:lnTo>
                <a:lnTo>
                  <a:pt x="8592000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0" tIns="0" rIns="612000" anchor="ctr">
            <a:noAutofit/>
          </a:bodyPr>
          <a:lstStyle>
            <a:lvl1pPr marL="0" indent="0" algn="r">
              <a:lnSpc>
                <a:spcPct val="100000"/>
              </a:lnSpc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&amp; Drop Your </a:t>
            </a:r>
            <a:br>
              <a:rPr lang="en-US" dirty="0"/>
            </a:br>
            <a:r>
              <a:rPr lang="en-US" dirty="0"/>
              <a:t>Background Photo Here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83999" y="6262080"/>
            <a:ext cx="6190934" cy="36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EAF90A48-1BFB-4A19-9A1C-2851879F9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9778" y="3096087"/>
            <a:ext cx="5455750" cy="1008000"/>
          </a:xfrm>
        </p:spPr>
        <p:txBody>
          <a:bodyPr/>
          <a:lstStyle>
            <a:lvl1pPr>
              <a:defRPr sz="40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9E79024-4B2E-43B0-8607-196181AB731F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59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X Number &amp; Ic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7CE6DD-011B-4E2D-9E8A-EFF414E39EE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80000" y="179109"/>
            <a:ext cx="11832000" cy="6513922"/>
          </a:xfrm>
          <a:custGeom>
            <a:avLst/>
            <a:gdLst>
              <a:gd name="connsiteX0" fmla="*/ 0 w 11832000"/>
              <a:gd name="connsiteY0" fmla="*/ 0 h 6513922"/>
              <a:gd name="connsiteX1" fmla="*/ 8412000 w 11832000"/>
              <a:gd name="connsiteY1" fmla="*/ 0 h 6513922"/>
              <a:gd name="connsiteX2" fmla="*/ 8412000 w 11832000"/>
              <a:gd name="connsiteY2" fmla="*/ 891 h 6513922"/>
              <a:gd name="connsiteX3" fmla="*/ 11832000 w 11832000"/>
              <a:gd name="connsiteY3" fmla="*/ 891 h 6513922"/>
              <a:gd name="connsiteX4" fmla="*/ 11832000 w 11832000"/>
              <a:gd name="connsiteY4" fmla="*/ 6498891 h 6513922"/>
              <a:gd name="connsiteX5" fmla="*/ 8412000 w 11832000"/>
              <a:gd name="connsiteY5" fmla="*/ 6498891 h 6513922"/>
              <a:gd name="connsiteX6" fmla="*/ 8412000 w 11832000"/>
              <a:gd name="connsiteY6" fmla="*/ 6513922 h 6513922"/>
              <a:gd name="connsiteX7" fmla="*/ 0 w 11832000"/>
              <a:gd name="connsiteY7" fmla="*/ 6513922 h 651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2000" h="6513922">
                <a:moveTo>
                  <a:pt x="0" y="0"/>
                </a:moveTo>
                <a:lnTo>
                  <a:pt x="8412000" y="0"/>
                </a:lnTo>
                <a:lnTo>
                  <a:pt x="8412000" y="891"/>
                </a:lnTo>
                <a:lnTo>
                  <a:pt x="11832000" y="891"/>
                </a:lnTo>
                <a:lnTo>
                  <a:pt x="11832000" y="6498891"/>
                </a:lnTo>
                <a:lnTo>
                  <a:pt x="8412000" y="6498891"/>
                </a:lnTo>
                <a:lnTo>
                  <a:pt x="8412000" y="6513922"/>
                </a:lnTo>
                <a:lnTo>
                  <a:pt x="0" y="651392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txBody>
          <a:bodyPr wrap="square" lIns="0" tIns="1764000" rIns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&amp; Drop Your </a:t>
            </a:r>
            <a:br>
              <a:rPr lang="en-US" dirty="0"/>
            </a:br>
            <a:r>
              <a:rPr lang="en-US" dirty="0"/>
              <a:t>Background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5"/>
            <a:ext cx="7560000" cy="360000"/>
          </a:xfrm>
        </p:spPr>
        <p:txBody>
          <a:bodyPr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6E75A4B-2655-4B0E-8D3B-0068F57D3D9B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F266E5-40A6-4643-B9AC-B38F2725637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4213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#NUMBER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CB790CB-E4F5-4B61-A03E-1CA0C32E3F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0455" y="3799847"/>
            <a:ext cx="1999889" cy="846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B570684C-B743-402E-8778-A6519957710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71013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#NUMBER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FCEC7149-9A00-4CA4-B800-1BFD6EBEB88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97255" y="3799847"/>
            <a:ext cx="1999889" cy="846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374F0E2-36BA-43B5-8799-77AA3367DF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69707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#NUMBER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1BA12174-6A24-4E61-8D58-B3B42C31BE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96056" y="3799847"/>
            <a:ext cx="1999889" cy="846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D3A67B21-0E8B-4922-94F9-20492309C4D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544613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#NUMBER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801C20C-82D2-465E-8D45-DF1A57E045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70855" y="3799847"/>
            <a:ext cx="1999889" cy="846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62BAD45E-2039-4F8D-9CFC-42BFA3756AD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31412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#NUMBER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64A78879-6338-4F3B-864E-8FF4E08C006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657654" y="3799847"/>
            <a:ext cx="1999889" cy="846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80118439-B306-4F20-9200-1C429EADC7E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01000" y="5271502"/>
            <a:ext cx="1990001" cy="620016"/>
          </a:xfr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lIns="0" anchor="ctr"/>
          <a:lstStyle>
            <a:lvl1pPr marL="0" indent="0" algn="ctr">
              <a:buNone/>
              <a:defRPr sz="2400" b="1" i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Outcome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9B7E7F2-DF6B-4441-B0B1-7E87E29BA3A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098550" y="2217585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7" name="Picture Placeholder 25">
            <a:extLst>
              <a:ext uri="{FF2B5EF4-FFF2-40B4-BE49-F238E27FC236}">
                <a16:creationId xmlns:a16="http://schemas.microsoft.com/office/drawing/2014/main" id="{ED41522A-FBAF-4E5D-B592-F13855964E8B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385350" y="2217585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8" name="Picture Placeholder 25">
            <a:extLst>
              <a:ext uri="{FF2B5EF4-FFF2-40B4-BE49-F238E27FC236}">
                <a16:creationId xmlns:a16="http://schemas.microsoft.com/office/drawing/2014/main" id="{AA51069C-E1DC-44A0-A6A0-2A4AB0DD4D70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84044" y="2217585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9" name="Picture Placeholder 25">
            <a:extLst>
              <a:ext uri="{FF2B5EF4-FFF2-40B4-BE49-F238E27FC236}">
                <a16:creationId xmlns:a16="http://schemas.microsoft.com/office/drawing/2014/main" id="{42F6437E-5478-451F-9BE3-E8160EA43516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958950" y="2217585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30" name="Picture Placeholder 25">
            <a:extLst>
              <a:ext uri="{FF2B5EF4-FFF2-40B4-BE49-F238E27FC236}">
                <a16:creationId xmlns:a16="http://schemas.microsoft.com/office/drawing/2014/main" id="{25127DFD-53A7-41A8-B591-AEEC12038026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0245749" y="2217585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89258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 40 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6D3ACF3-E1F5-4332-9836-C8E6C46591BB}"/>
              </a:ext>
            </a:extLst>
          </p:cNvPr>
          <p:cNvSpPr txBox="1">
            <a:spLocks/>
          </p:cNvSpPr>
          <p:nvPr userDrawn="1"/>
        </p:nvSpPr>
        <p:spPr>
          <a:xfrm>
            <a:off x="0" y="-436"/>
            <a:ext cx="12192000" cy="62422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/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Tx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06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DF8FE7-66F4-4586-B49B-61E115ED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B5B890-F885-418C-9812-59970CAC6B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21507-88DE-417D-8076-D9152E1E14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C7DDD-6F93-45F8-AFD6-95AA051FE8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1CD6042-5DF4-4624-BC32-25F68745304A}"/>
              </a:ext>
            </a:extLst>
          </p:cNvPr>
          <p:cNvSpPr/>
          <p:nvPr userDrawn="1"/>
        </p:nvSpPr>
        <p:spPr>
          <a:xfrm rot="5400000">
            <a:off x="8220300" y="371700"/>
            <a:ext cx="4343400" cy="3600000"/>
          </a:xfrm>
          <a:custGeom>
            <a:avLst/>
            <a:gdLst>
              <a:gd name="connsiteX0" fmla="*/ 0 w 4343400"/>
              <a:gd name="connsiteY0" fmla="*/ 3600000 h 3600000"/>
              <a:gd name="connsiteX1" fmla="*/ 0 w 4343400"/>
              <a:gd name="connsiteY1" fmla="*/ 0 h 3600000"/>
              <a:gd name="connsiteX2" fmla="*/ 180000 w 4343400"/>
              <a:gd name="connsiteY2" fmla="*/ 0 h 3600000"/>
              <a:gd name="connsiteX3" fmla="*/ 4343400 w 4343400"/>
              <a:gd name="connsiteY3" fmla="*/ 0 h 3600000"/>
              <a:gd name="connsiteX4" fmla="*/ 4343400 w 4343400"/>
              <a:gd name="connsiteY4" fmla="*/ 180000 h 3600000"/>
              <a:gd name="connsiteX5" fmla="*/ 180000 w 4343400"/>
              <a:gd name="connsiteY5" fmla="*/ 180000 h 3600000"/>
              <a:gd name="connsiteX6" fmla="*/ 180000 w 4343400"/>
              <a:gd name="connsiteY6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3400" h="3600000">
                <a:moveTo>
                  <a:pt x="0" y="3600000"/>
                </a:moveTo>
                <a:lnTo>
                  <a:pt x="0" y="0"/>
                </a:lnTo>
                <a:lnTo>
                  <a:pt x="180000" y="0"/>
                </a:lnTo>
                <a:lnTo>
                  <a:pt x="4343400" y="0"/>
                </a:lnTo>
                <a:lnTo>
                  <a:pt x="43434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gradFill>
            <a:gsLst>
              <a:gs pos="0">
                <a:schemeClr val="bg1">
                  <a:alpha val="5000"/>
                </a:schemeClr>
              </a:gs>
              <a:gs pos="100000">
                <a:schemeClr val="bg1">
                  <a:alpha val="3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294759C-286C-4281-B194-581C766EEF28}"/>
              </a:ext>
            </a:extLst>
          </p:cNvPr>
          <p:cNvSpPr/>
          <p:nvPr userDrawn="1"/>
        </p:nvSpPr>
        <p:spPr>
          <a:xfrm rot="5400000">
            <a:off x="9134700" y="3800700"/>
            <a:ext cx="2514600" cy="3600000"/>
          </a:xfrm>
          <a:custGeom>
            <a:avLst/>
            <a:gdLst>
              <a:gd name="connsiteX0" fmla="*/ 0 w 2514600"/>
              <a:gd name="connsiteY0" fmla="*/ 180000 h 3600000"/>
              <a:gd name="connsiteX1" fmla="*/ 0 w 2514600"/>
              <a:gd name="connsiteY1" fmla="*/ 0 h 3600000"/>
              <a:gd name="connsiteX2" fmla="*/ 2334600 w 2514600"/>
              <a:gd name="connsiteY2" fmla="*/ 0 h 3600000"/>
              <a:gd name="connsiteX3" fmla="*/ 2514600 w 2514600"/>
              <a:gd name="connsiteY3" fmla="*/ 0 h 3600000"/>
              <a:gd name="connsiteX4" fmla="*/ 2514600 w 2514600"/>
              <a:gd name="connsiteY4" fmla="*/ 180000 h 3600000"/>
              <a:gd name="connsiteX5" fmla="*/ 2514600 w 2514600"/>
              <a:gd name="connsiteY5" fmla="*/ 3600000 h 3600000"/>
              <a:gd name="connsiteX6" fmla="*/ 2334600 w 2514600"/>
              <a:gd name="connsiteY6" fmla="*/ 3600000 h 3600000"/>
              <a:gd name="connsiteX7" fmla="*/ 2334600 w 2514600"/>
              <a:gd name="connsiteY7" fmla="*/ 18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4600" h="3600000">
                <a:moveTo>
                  <a:pt x="0" y="180000"/>
                </a:moveTo>
                <a:lnTo>
                  <a:pt x="0" y="0"/>
                </a:lnTo>
                <a:lnTo>
                  <a:pt x="2334600" y="0"/>
                </a:lnTo>
                <a:lnTo>
                  <a:pt x="2514600" y="0"/>
                </a:lnTo>
                <a:lnTo>
                  <a:pt x="2514600" y="180000"/>
                </a:lnTo>
                <a:lnTo>
                  <a:pt x="2514600" y="3600000"/>
                </a:lnTo>
                <a:lnTo>
                  <a:pt x="2334600" y="3600000"/>
                </a:lnTo>
                <a:lnTo>
                  <a:pt x="2334600" y="180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7894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x Content Block with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E6622698-E93D-4214-8C21-38DBE58C2E3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80000" y="179109"/>
            <a:ext cx="11832000" cy="6513922"/>
          </a:xfrm>
          <a:custGeom>
            <a:avLst/>
            <a:gdLst>
              <a:gd name="connsiteX0" fmla="*/ 0 w 11832000"/>
              <a:gd name="connsiteY0" fmla="*/ 0 h 6513922"/>
              <a:gd name="connsiteX1" fmla="*/ 8412000 w 11832000"/>
              <a:gd name="connsiteY1" fmla="*/ 0 h 6513922"/>
              <a:gd name="connsiteX2" fmla="*/ 8412000 w 11832000"/>
              <a:gd name="connsiteY2" fmla="*/ 891 h 6513922"/>
              <a:gd name="connsiteX3" fmla="*/ 11832000 w 11832000"/>
              <a:gd name="connsiteY3" fmla="*/ 891 h 6513922"/>
              <a:gd name="connsiteX4" fmla="*/ 11832000 w 11832000"/>
              <a:gd name="connsiteY4" fmla="*/ 6498891 h 6513922"/>
              <a:gd name="connsiteX5" fmla="*/ 8412000 w 11832000"/>
              <a:gd name="connsiteY5" fmla="*/ 6498891 h 6513922"/>
              <a:gd name="connsiteX6" fmla="*/ 8412000 w 11832000"/>
              <a:gd name="connsiteY6" fmla="*/ 6513922 h 6513922"/>
              <a:gd name="connsiteX7" fmla="*/ 0 w 11832000"/>
              <a:gd name="connsiteY7" fmla="*/ 6513922 h 651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2000" h="6513922">
                <a:moveTo>
                  <a:pt x="0" y="0"/>
                </a:moveTo>
                <a:lnTo>
                  <a:pt x="8412000" y="0"/>
                </a:lnTo>
                <a:lnTo>
                  <a:pt x="8412000" y="891"/>
                </a:lnTo>
                <a:lnTo>
                  <a:pt x="11832000" y="891"/>
                </a:lnTo>
                <a:lnTo>
                  <a:pt x="11832000" y="6498891"/>
                </a:lnTo>
                <a:lnTo>
                  <a:pt x="8412000" y="6498891"/>
                </a:lnTo>
                <a:lnTo>
                  <a:pt x="8412000" y="6513922"/>
                </a:lnTo>
                <a:lnTo>
                  <a:pt x="0" y="651392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txBody>
          <a:bodyPr wrap="square" lIns="0" tIns="1224000" rIns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&amp; Drop Your </a:t>
            </a:r>
            <a:br>
              <a:rPr lang="en-US" dirty="0"/>
            </a:br>
            <a:r>
              <a:rPr lang="en-US" dirty="0"/>
              <a:t>Background Photo Here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706BC54-FE11-4237-96CC-8DA267DB5D7C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6"/>
            <a:ext cx="7560000" cy="3701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30C70C-09F9-40EE-9A89-ED9A5DCFD9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0581" y="2186444"/>
            <a:ext cx="2812282" cy="1242556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78D9ACA-AB64-4D04-A5E0-23AC8B81EC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70581" y="1775806"/>
            <a:ext cx="2812282" cy="297888"/>
          </a:xfrm>
        </p:spPr>
        <p:txBody>
          <a:bodyPr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3B4EB62-0A18-46F9-98F0-E8FC5EBAF3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31291" y="2186444"/>
            <a:ext cx="2812282" cy="1242556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A3B2D4DF-9952-49C7-B850-559AD0DF27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31291" y="1775806"/>
            <a:ext cx="2812282" cy="297888"/>
          </a:xfrm>
        </p:spPr>
        <p:txBody>
          <a:bodyPr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BCE373B8-7ADE-4DC4-9900-59147BFA16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592000" y="2186444"/>
            <a:ext cx="2812282" cy="1242556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28F027FF-E9AF-4E49-AC44-48D21AD76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92000" y="1775806"/>
            <a:ext cx="2812282" cy="297888"/>
          </a:xfrm>
        </p:spPr>
        <p:txBody>
          <a:bodyPr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E6D854C-C76F-49BA-9E74-F438CA8EA9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70581" y="4335857"/>
            <a:ext cx="2812282" cy="1242556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AD447D7D-C1F4-4AD4-AE22-EB8E7F1C419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70581" y="3925219"/>
            <a:ext cx="2812282" cy="297888"/>
          </a:xfrm>
        </p:spPr>
        <p:txBody>
          <a:bodyPr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849DF703-38D0-4214-9432-83570E10EFE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031291" y="4335857"/>
            <a:ext cx="2812282" cy="1242556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F9EB6572-1A9F-4672-8E42-A4E15451CA2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031291" y="3925219"/>
            <a:ext cx="2812282" cy="297888"/>
          </a:xfrm>
        </p:spPr>
        <p:txBody>
          <a:bodyPr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0740EB70-455C-47FF-9A9A-0D78D202ED0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92000" y="4335857"/>
            <a:ext cx="2812282" cy="1242556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CD9A5773-4F50-4631-9B7A-0A2D83E5DC2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592000" y="3925219"/>
            <a:ext cx="2812282" cy="297888"/>
          </a:xfrm>
        </p:spPr>
        <p:txBody>
          <a:bodyPr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387598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6 x Content Block with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5350A6A-6F84-47F4-AE00-8295D96D08C8}"/>
              </a:ext>
            </a:extLst>
          </p:cNvPr>
          <p:cNvSpPr/>
          <p:nvPr userDrawn="1"/>
        </p:nvSpPr>
        <p:spPr>
          <a:xfrm rot="5400000">
            <a:off x="8677500" y="3343500"/>
            <a:ext cx="3429000" cy="3600000"/>
          </a:xfrm>
          <a:custGeom>
            <a:avLst/>
            <a:gdLst>
              <a:gd name="connsiteX0" fmla="*/ 0 w 3429000"/>
              <a:gd name="connsiteY0" fmla="*/ 180000 h 3600000"/>
              <a:gd name="connsiteX1" fmla="*/ 0 w 3429000"/>
              <a:gd name="connsiteY1" fmla="*/ 0 h 3600000"/>
              <a:gd name="connsiteX2" fmla="*/ 3249000 w 3429000"/>
              <a:gd name="connsiteY2" fmla="*/ 0 h 3600000"/>
              <a:gd name="connsiteX3" fmla="*/ 3429000 w 3429000"/>
              <a:gd name="connsiteY3" fmla="*/ 0 h 3600000"/>
              <a:gd name="connsiteX4" fmla="*/ 3429000 w 3429000"/>
              <a:gd name="connsiteY4" fmla="*/ 180000 h 3600000"/>
              <a:gd name="connsiteX5" fmla="*/ 3429000 w 3429000"/>
              <a:gd name="connsiteY5" fmla="*/ 3600000 h 3600000"/>
              <a:gd name="connsiteX6" fmla="*/ 3249000 w 3429000"/>
              <a:gd name="connsiteY6" fmla="*/ 3600000 h 3600000"/>
              <a:gd name="connsiteX7" fmla="*/ 3249000 w 3429000"/>
              <a:gd name="connsiteY7" fmla="*/ 18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0" h="3600000">
                <a:moveTo>
                  <a:pt x="0" y="180000"/>
                </a:moveTo>
                <a:lnTo>
                  <a:pt x="0" y="0"/>
                </a:lnTo>
                <a:lnTo>
                  <a:pt x="3249000" y="0"/>
                </a:lnTo>
                <a:lnTo>
                  <a:pt x="3429000" y="0"/>
                </a:lnTo>
                <a:lnTo>
                  <a:pt x="3429000" y="180000"/>
                </a:lnTo>
                <a:lnTo>
                  <a:pt x="3429000" y="3600000"/>
                </a:lnTo>
                <a:lnTo>
                  <a:pt x="3249000" y="3600000"/>
                </a:lnTo>
                <a:lnTo>
                  <a:pt x="3249000" y="180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6A395197-9758-40F0-B747-F8B134C175EB}"/>
              </a:ext>
            </a:extLst>
          </p:cNvPr>
          <p:cNvSpPr txBox="1">
            <a:spLocks/>
          </p:cNvSpPr>
          <p:nvPr userDrawn="1"/>
        </p:nvSpPr>
        <p:spPr>
          <a:xfrm>
            <a:off x="0" y="-436"/>
            <a:ext cx="12192000" cy="342943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/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Tx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06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6"/>
            <a:ext cx="7560000" cy="3701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30C70C-09F9-40EE-9A89-ED9A5DCFD9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2863" y="3668499"/>
            <a:ext cx="3276000" cy="2238815"/>
          </a:xfrm>
        </p:spPr>
        <p:txBody>
          <a:bodyPr lIns="108000"/>
          <a:lstStyle>
            <a:lvl1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78D9ACA-AB64-4D04-A5E0-23AC8B81EC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2863" y="3068555"/>
            <a:ext cx="3276000" cy="360445"/>
          </a:xfrm>
          <a:solidFill>
            <a:schemeClr val="tx2"/>
          </a:solidFill>
        </p:spPr>
        <p:txBody>
          <a:bodyPr lIns="108000" anchor="ctr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Header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3B4EB62-0A18-46F9-98F0-E8FC5EBAF3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5432" y="3668499"/>
            <a:ext cx="3276000" cy="2238815"/>
          </a:xfrm>
        </p:spPr>
        <p:txBody>
          <a:bodyPr lIns="108000"/>
          <a:lstStyle>
            <a:lvl1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A3B2D4DF-9952-49C7-B850-559AD0DF27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45432" y="3068555"/>
            <a:ext cx="3276000" cy="360445"/>
          </a:xfrm>
          <a:solidFill>
            <a:schemeClr val="tx2"/>
          </a:solidFill>
        </p:spPr>
        <p:txBody>
          <a:bodyPr lIns="108000" anchor="ctr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Header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BCE373B8-7ADE-4DC4-9900-59147BFA16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8000" y="3668499"/>
            <a:ext cx="3276000" cy="2238815"/>
          </a:xfrm>
        </p:spPr>
        <p:txBody>
          <a:bodyPr lIns="108000"/>
          <a:lstStyle>
            <a:lvl1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28F027FF-E9AF-4E49-AC44-48D21AD76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08000" y="3068555"/>
            <a:ext cx="3276000" cy="360445"/>
          </a:xfrm>
          <a:solidFill>
            <a:schemeClr val="tx2"/>
          </a:solidFill>
        </p:spPr>
        <p:txBody>
          <a:bodyPr lIns="108000" anchor="ctr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Header</a:t>
            </a:r>
          </a:p>
        </p:txBody>
      </p:sp>
      <p:sp>
        <p:nvSpPr>
          <p:cNvPr id="29" name="Picture Placeholder 25">
            <a:extLst>
              <a:ext uri="{FF2B5EF4-FFF2-40B4-BE49-F238E27FC236}">
                <a16:creationId xmlns:a16="http://schemas.microsoft.com/office/drawing/2014/main" id="{8989EC4C-4E3F-457F-8CF6-8A88DE68A93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908907" y="2005142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0" name="Picture Placeholder 25">
            <a:extLst>
              <a:ext uri="{FF2B5EF4-FFF2-40B4-BE49-F238E27FC236}">
                <a16:creationId xmlns:a16="http://schemas.microsoft.com/office/drawing/2014/main" id="{67FB2730-3D12-4D72-AE64-AC3955C5CD9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671476" y="2005142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1" name="Picture Placeholder 25">
            <a:extLst>
              <a:ext uri="{FF2B5EF4-FFF2-40B4-BE49-F238E27FC236}">
                <a16:creationId xmlns:a16="http://schemas.microsoft.com/office/drawing/2014/main" id="{4F2BB90C-4866-4DB3-B05C-0BB7DBFF8EA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434044" y="2005142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7A3E4BF3-C44A-4FB6-B64A-05FB5AEC75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EA98CFA-B2A7-4BCC-B1DC-01CFAD2DD65E}"/>
              </a:ext>
            </a:extLst>
          </p:cNvPr>
          <p:cNvSpPr/>
          <p:nvPr userDrawn="1"/>
        </p:nvSpPr>
        <p:spPr>
          <a:xfrm rot="5400000">
            <a:off x="8677500" y="-85500"/>
            <a:ext cx="3429000" cy="3600000"/>
          </a:xfrm>
          <a:custGeom>
            <a:avLst/>
            <a:gdLst>
              <a:gd name="connsiteX0" fmla="*/ 0 w 3429000"/>
              <a:gd name="connsiteY0" fmla="*/ 3600000 h 3600000"/>
              <a:gd name="connsiteX1" fmla="*/ 0 w 3429000"/>
              <a:gd name="connsiteY1" fmla="*/ 0 h 3600000"/>
              <a:gd name="connsiteX2" fmla="*/ 180000 w 3429000"/>
              <a:gd name="connsiteY2" fmla="*/ 0 h 3600000"/>
              <a:gd name="connsiteX3" fmla="*/ 3429000 w 3429000"/>
              <a:gd name="connsiteY3" fmla="*/ 0 h 3600000"/>
              <a:gd name="connsiteX4" fmla="*/ 3429000 w 3429000"/>
              <a:gd name="connsiteY4" fmla="*/ 180000 h 3600000"/>
              <a:gd name="connsiteX5" fmla="*/ 180000 w 3429000"/>
              <a:gd name="connsiteY5" fmla="*/ 180000 h 3600000"/>
              <a:gd name="connsiteX6" fmla="*/ 180000 w 3429000"/>
              <a:gd name="connsiteY6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9000" h="3600000">
                <a:moveTo>
                  <a:pt x="0" y="3600000"/>
                </a:moveTo>
                <a:lnTo>
                  <a:pt x="0" y="0"/>
                </a:lnTo>
                <a:lnTo>
                  <a:pt x="180000" y="0"/>
                </a:lnTo>
                <a:lnTo>
                  <a:pt x="3429000" y="0"/>
                </a:lnTo>
                <a:lnTo>
                  <a:pt x="3429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gradFill>
            <a:gsLst>
              <a:gs pos="0">
                <a:schemeClr val="bg1">
                  <a:alpha val="5000"/>
                </a:schemeClr>
              </a:gs>
              <a:gs pos="100000">
                <a:schemeClr val="bg1">
                  <a:alpha val="3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4259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752CBEE-7696-40FC-AB0E-8790B179D18C}"/>
              </a:ext>
            </a:extLst>
          </p:cNvPr>
          <p:cNvSpPr/>
          <p:nvPr userDrawn="1"/>
        </p:nvSpPr>
        <p:spPr>
          <a:xfrm rot="5400000">
            <a:off x="8188485" y="2854485"/>
            <a:ext cx="4407031" cy="3600000"/>
          </a:xfrm>
          <a:custGeom>
            <a:avLst/>
            <a:gdLst>
              <a:gd name="connsiteX0" fmla="*/ 0 w 4407031"/>
              <a:gd name="connsiteY0" fmla="*/ 180000 h 3600000"/>
              <a:gd name="connsiteX1" fmla="*/ 0 w 4407031"/>
              <a:gd name="connsiteY1" fmla="*/ 0 h 3600000"/>
              <a:gd name="connsiteX2" fmla="*/ 4227031 w 4407031"/>
              <a:gd name="connsiteY2" fmla="*/ 0 h 3600000"/>
              <a:gd name="connsiteX3" fmla="*/ 4407031 w 4407031"/>
              <a:gd name="connsiteY3" fmla="*/ 0 h 3600000"/>
              <a:gd name="connsiteX4" fmla="*/ 4407031 w 4407031"/>
              <a:gd name="connsiteY4" fmla="*/ 180000 h 3600000"/>
              <a:gd name="connsiteX5" fmla="*/ 4407031 w 4407031"/>
              <a:gd name="connsiteY5" fmla="*/ 3600000 h 3600000"/>
              <a:gd name="connsiteX6" fmla="*/ 4227031 w 4407031"/>
              <a:gd name="connsiteY6" fmla="*/ 3600000 h 3600000"/>
              <a:gd name="connsiteX7" fmla="*/ 4227031 w 4407031"/>
              <a:gd name="connsiteY7" fmla="*/ 18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07031" h="3600000">
                <a:moveTo>
                  <a:pt x="0" y="180000"/>
                </a:moveTo>
                <a:lnTo>
                  <a:pt x="0" y="0"/>
                </a:lnTo>
                <a:lnTo>
                  <a:pt x="4227031" y="0"/>
                </a:lnTo>
                <a:lnTo>
                  <a:pt x="4407031" y="0"/>
                </a:lnTo>
                <a:lnTo>
                  <a:pt x="4407031" y="180000"/>
                </a:lnTo>
                <a:lnTo>
                  <a:pt x="4407031" y="3600000"/>
                </a:lnTo>
                <a:lnTo>
                  <a:pt x="4227031" y="3600000"/>
                </a:lnTo>
                <a:lnTo>
                  <a:pt x="4227031" y="180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6A395197-9758-40F0-B747-F8B134C175EB}"/>
              </a:ext>
            </a:extLst>
          </p:cNvPr>
          <p:cNvSpPr txBox="1">
            <a:spLocks/>
          </p:cNvSpPr>
          <p:nvPr userDrawn="1"/>
        </p:nvSpPr>
        <p:spPr>
          <a:xfrm>
            <a:off x="0" y="-436"/>
            <a:ext cx="12192000" cy="245140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/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Tx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06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6"/>
            <a:ext cx="7560000" cy="3701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7A3E4BF3-C44A-4FB6-B64A-05FB5AEC75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9445125-53D2-43B3-8ABC-C88E463BE7DD}"/>
              </a:ext>
            </a:extLst>
          </p:cNvPr>
          <p:cNvSpPr/>
          <p:nvPr userDrawn="1"/>
        </p:nvSpPr>
        <p:spPr>
          <a:xfrm rot="5400000">
            <a:off x="9166516" y="-574515"/>
            <a:ext cx="2450969" cy="3600000"/>
          </a:xfrm>
          <a:custGeom>
            <a:avLst/>
            <a:gdLst>
              <a:gd name="connsiteX0" fmla="*/ 0 w 2450969"/>
              <a:gd name="connsiteY0" fmla="*/ 3600000 h 3600000"/>
              <a:gd name="connsiteX1" fmla="*/ 0 w 2450969"/>
              <a:gd name="connsiteY1" fmla="*/ 0 h 3600000"/>
              <a:gd name="connsiteX2" fmla="*/ 180000 w 2450969"/>
              <a:gd name="connsiteY2" fmla="*/ 0 h 3600000"/>
              <a:gd name="connsiteX3" fmla="*/ 2450969 w 2450969"/>
              <a:gd name="connsiteY3" fmla="*/ 0 h 3600000"/>
              <a:gd name="connsiteX4" fmla="*/ 2450969 w 2450969"/>
              <a:gd name="connsiteY4" fmla="*/ 180000 h 3600000"/>
              <a:gd name="connsiteX5" fmla="*/ 180000 w 2450969"/>
              <a:gd name="connsiteY5" fmla="*/ 180000 h 3600000"/>
              <a:gd name="connsiteX6" fmla="*/ 180000 w 2450969"/>
              <a:gd name="connsiteY6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0969" h="3600000">
                <a:moveTo>
                  <a:pt x="0" y="3600000"/>
                </a:moveTo>
                <a:lnTo>
                  <a:pt x="0" y="0"/>
                </a:lnTo>
                <a:lnTo>
                  <a:pt x="180000" y="0"/>
                </a:lnTo>
                <a:lnTo>
                  <a:pt x="2450969" y="0"/>
                </a:lnTo>
                <a:lnTo>
                  <a:pt x="2450969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gradFill>
            <a:gsLst>
              <a:gs pos="0">
                <a:schemeClr val="bg1">
                  <a:alpha val="5000"/>
                </a:schemeClr>
              </a:gs>
              <a:gs pos="100000">
                <a:schemeClr val="bg1">
                  <a:alpha val="3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5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 - Full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7CE6DD-011B-4E2D-9E8A-EFF414E39EE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80000" y="179109"/>
            <a:ext cx="11832000" cy="6513922"/>
          </a:xfrm>
          <a:custGeom>
            <a:avLst/>
            <a:gdLst>
              <a:gd name="connsiteX0" fmla="*/ 0 w 11832000"/>
              <a:gd name="connsiteY0" fmla="*/ 0 h 6513922"/>
              <a:gd name="connsiteX1" fmla="*/ 8412000 w 11832000"/>
              <a:gd name="connsiteY1" fmla="*/ 0 h 6513922"/>
              <a:gd name="connsiteX2" fmla="*/ 8412000 w 11832000"/>
              <a:gd name="connsiteY2" fmla="*/ 891 h 6513922"/>
              <a:gd name="connsiteX3" fmla="*/ 11832000 w 11832000"/>
              <a:gd name="connsiteY3" fmla="*/ 891 h 6513922"/>
              <a:gd name="connsiteX4" fmla="*/ 11832000 w 11832000"/>
              <a:gd name="connsiteY4" fmla="*/ 6498891 h 6513922"/>
              <a:gd name="connsiteX5" fmla="*/ 8412000 w 11832000"/>
              <a:gd name="connsiteY5" fmla="*/ 6498891 h 6513922"/>
              <a:gd name="connsiteX6" fmla="*/ 8412000 w 11832000"/>
              <a:gd name="connsiteY6" fmla="*/ 6513922 h 6513922"/>
              <a:gd name="connsiteX7" fmla="*/ 0 w 11832000"/>
              <a:gd name="connsiteY7" fmla="*/ 6513922 h 651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2000" h="6513922">
                <a:moveTo>
                  <a:pt x="0" y="0"/>
                </a:moveTo>
                <a:lnTo>
                  <a:pt x="8412000" y="0"/>
                </a:lnTo>
                <a:lnTo>
                  <a:pt x="8412000" y="891"/>
                </a:lnTo>
                <a:lnTo>
                  <a:pt x="11832000" y="891"/>
                </a:lnTo>
                <a:lnTo>
                  <a:pt x="11832000" y="6498891"/>
                </a:lnTo>
                <a:lnTo>
                  <a:pt x="8412000" y="6498891"/>
                </a:lnTo>
                <a:lnTo>
                  <a:pt x="8412000" y="6513922"/>
                </a:lnTo>
                <a:lnTo>
                  <a:pt x="0" y="651392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txBody>
          <a:bodyPr wrap="square" lIns="0" tIns="1764000" rIns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&amp; Drop Your </a:t>
            </a:r>
            <a:br>
              <a:rPr lang="en-US" dirty="0"/>
            </a:br>
            <a:r>
              <a:rPr lang="en-US" dirty="0"/>
              <a:t>Background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5"/>
            <a:ext cx="7560000" cy="360000"/>
          </a:xfrm>
        </p:spPr>
        <p:txBody>
          <a:bodyPr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6E75A4B-2655-4B0E-8D3B-0068F57D3D9B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0A18EF7D-14D0-4362-B8BD-722D3D54D4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4213" y="1405643"/>
            <a:ext cx="7559675" cy="360000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03936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67FF01B-795B-4F5D-87AF-6CAA8DD5D48A}"/>
              </a:ext>
            </a:extLst>
          </p:cNvPr>
          <p:cNvSpPr/>
          <p:nvPr userDrawn="1"/>
        </p:nvSpPr>
        <p:spPr>
          <a:xfrm>
            <a:off x="180000" y="179109"/>
            <a:ext cx="11832000" cy="6513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7A3E4BF3-C44A-4FB6-B64A-05FB5AEC75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F32FC1-1FF6-4874-9835-EB1A90F7E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039E70-36A3-46C1-B30E-CA4CC0B36C5D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3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5246D-ECE9-473C-953D-D56C3F7B3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6"/>
            <a:ext cx="7560000" cy="37016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946F0-677D-45B4-83B9-FD3BD3FFC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000" y="1825625"/>
            <a:ext cx="10800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5BE21-FA72-48F5-9A53-134902BF63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000" y="6192000"/>
            <a:ext cx="75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79B29-5421-49A7-A511-D916B66A88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5764" y="6241764"/>
            <a:ext cx="270474" cy="270474"/>
          </a:xfrm>
          <a:prstGeom prst="ellipse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CC7194-A4D0-457B-9D3E-53681723AFF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7892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50" r:id="rId12"/>
    <p:sldLayoutId id="214748366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spc="-15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2"/>
        </a:buClr>
        <a:buFont typeface="Arial" panose="020B060402020202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2"/>
        </a:buClr>
        <a:buFontTx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>
            <a:lumMod val="50000"/>
            <a:lumOff val="50000"/>
          </a:schemeClr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>
            <a:lumMod val="75000"/>
            <a:lumOff val="25000"/>
          </a:schemeClr>
        </a:buClr>
        <a:buSzPct val="80000"/>
        <a:buFont typeface="Courier New" panose="02070309020205020404" pitchFamily="49" charset="0"/>
        <a:buChar char="o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90600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Relationship Id="rId9" Type="http://schemas.openxmlformats.org/officeDocument/2006/relationships/hyperlink" Target="https://link.springer.com/article/10.1007/s11606-021-06742-4#ref-CR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13" descr="Doctor pointing on a large display">
            <a:extLst>
              <a:ext uri="{FF2B5EF4-FFF2-40B4-BE49-F238E27FC236}">
                <a16:creationId xmlns:a16="http://schemas.microsoft.com/office/drawing/2014/main" id="{8F02F647-7DBC-4618-AFF3-8CED69C5CDE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8D8E648-93B0-47FF-A306-492EFF7FC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/>
              <a:t>Health Care Services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sz="2800" dirty="0"/>
              <a:t>Social Determinants of Health</a:t>
            </a:r>
          </a:p>
        </p:txBody>
      </p:sp>
      <p:sp>
        <p:nvSpPr>
          <p:cNvPr id="5" name="object 7" descr="Beige rectangle">
            <a:extLst>
              <a:ext uri="{FF2B5EF4-FFF2-40B4-BE49-F238E27FC236}">
                <a16:creationId xmlns:a16="http://schemas.microsoft.com/office/drawing/2014/main" id="{C85C272F-FCB2-478D-9E03-EC734D1AB6C0}"/>
              </a:ext>
            </a:extLst>
          </p:cNvPr>
          <p:cNvSpPr/>
          <p:nvPr/>
        </p:nvSpPr>
        <p:spPr bwMode="white">
          <a:xfrm>
            <a:off x="3687084" y="3441535"/>
            <a:ext cx="7029042" cy="170345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136CB0-4ED9-43FA-81D5-6D322579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024" y="4896463"/>
            <a:ext cx="2885950" cy="45719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9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B296F-AA3C-49C5-A7FD-020BBA8074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Note:  Contracts required as part of </a:t>
            </a:r>
            <a:r>
              <a:rPr lang="en-US" dirty="0" err="1"/>
              <a:t>SdOH</a:t>
            </a:r>
            <a:r>
              <a:rPr lang="en-US" dirty="0"/>
              <a:t> to ensure compliance and Outcomes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6DEDAB-4595-4AAB-8FB4-F3036F68D7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36087DB-FF15-448E-ACA3-0466788AFD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4078" y="1106187"/>
            <a:ext cx="10208376" cy="4709075"/>
          </a:xfrm>
        </p:spPr>
        <p:txBody>
          <a:bodyPr/>
          <a:lstStyle/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b="1" dirty="0"/>
              <a:t>Hillsborough County Health Care Plan (HCHCP)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bg1"/>
                </a:solidFill>
              </a:rPr>
              <a:t>Healthy Living</a:t>
            </a:r>
          </a:p>
          <a:p>
            <a:pPr marL="971550" lvl="2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Prevention (Fitness Center, Nutritional Counseling, Health Literacy, Exercise Plans, Vaccinations, Etc.)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bg1"/>
                </a:solidFill>
              </a:rPr>
              <a:t>Comprehensive Health Care Plan</a:t>
            </a:r>
          </a:p>
          <a:p>
            <a:pPr marL="971550" lvl="2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Medical Poor and Working Poor</a:t>
            </a:r>
          </a:p>
          <a:p>
            <a:pPr marL="971550" lvl="2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Medical, Dental, Behavioral Health, Home Health Care, DME</a:t>
            </a:r>
          </a:p>
          <a:p>
            <a:pPr marL="971550" lvl="2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2500 – 3000 Medical Specialists</a:t>
            </a:r>
          </a:p>
          <a:p>
            <a:pPr marL="971550" lvl="2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Mobile Health Care</a:t>
            </a:r>
          </a:p>
          <a:p>
            <a:pPr marL="971550" lvl="2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Telehealth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bg1"/>
                </a:solidFill>
              </a:rPr>
              <a:t>Jail Diversion Program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bg1"/>
                </a:solidFill>
              </a:rPr>
              <a:t>1800 Orient Road – Stepdown Unit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bg1"/>
                </a:solidFill>
              </a:rPr>
              <a:t>Substance abuse and co-occurring Behavioral Health</a:t>
            </a:r>
          </a:p>
          <a:p>
            <a:pPr marL="790575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Quality Care (Monitoring Using HEDIS Evidence-based Guidelines)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endParaRPr lang="en-US" sz="1600" b="1" dirty="0">
              <a:solidFill>
                <a:schemeClr val="bg1"/>
              </a:solidFill>
            </a:endParaRP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endParaRPr lang="en-US" sz="1600" b="1" dirty="0">
              <a:solidFill>
                <a:schemeClr val="bg1"/>
              </a:solidFill>
            </a:endParaRPr>
          </a:p>
          <a:p>
            <a:pPr lvl="1" indent="0">
              <a:buNone/>
            </a:pPr>
            <a:endParaRPr lang="en-US" sz="1600" dirty="0"/>
          </a:p>
        </p:txBody>
      </p:sp>
      <p:sp>
        <p:nvSpPr>
          <p:cNvPr id="9" name="object 7" descr="Beige rectangle">
            <a:extLst>
              <a:ext uri="{FF2B5EF4-FFF2-40B4-BE49-F238E27FC236}">
                <a16:creationId xmlns:a16="http://schemas.microsoft.com/office/drawing/2014/main" id="{C88E3957-6CDD-4061-AA83-A074A57C9C12}"/>
              </a:ext>
            </a:extLst>
          </p:cNvPr>
          <p:cNvSpPr/>
          <p:nvPr/>
        </p:nvSpPr>
        <p:spPr bwMode="white">
          <a:xfrm flipV="1">
            <a:off x="722099" y="803826"/>
            <a:ext cx="6938006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3F904A3-3CEB-7CB4-BD86-F53FF4C74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099" y="306000"/>
            <a:ext cx="7560000" cy="370166"/>
          </a:xfrm>
        </p:spPr>
        <p:txBody>
          <a:bodyPr/>
          <a:lstStyle/>
          <a:p>
            <a:r>
              <a:rPr lang="en-US" dirty="0"/>
              <a:t>Health Care Access</a:t>
            </a:r>
          </a:p>
        </p:txBody>
      </p:sp>
    </p:spTree>
    <p:extLst>
      <p:ext uri="{BB962C8B-B14F-4D97-AF65-F5344CB8AC3E}">
        <p14:creationId xmlns:p14="http://schemas.microsoft.com/office/powerpoint/2010/main" val="60677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Placeholder 16" descr="Scientist looking at test tube">
            <a:extLst>
              <a:ext uri="{FF2B5EF4-FFF2-40B4-BE49-F238E27FC236}">
                <a16:creationId xmlns:a16="http://schemas.microsoft.com/office/drawing/2014/main" id="{F923CFB6-5709-405C-8762-B310D3F2195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17F5BF1-88DB-42F2-98A6-4C7FBFC311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7E363B-55F5-4528-8A9D-A5D90055CD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Gene Earley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5FEE4F-333C-40EF-B46D-8D25C79C05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Earleyg@hillsboroughcounty.org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F44DEB-FABF-4ADE-B7EB-29DFAFA3DF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 (813) 301-7356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F795760-75DB-4415-BB10-2C6299BBF11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Department Director, Health Care Services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F39051-1049-4508-8373-6A289966AA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1399" y="2238573"/>
            <a:ext cx="10629202" cy="1190427"/>
          </a:xfrm>
          <a:prstGeom prst="rect">
            <a:avLst/>
          </a:prstGeom>
          <a:noFill/>
          <a:ln w="6350"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bject 7" descr="Beige rectangle">
            <a:extLst>
              <a:ext uri="{FF2B5EF4-FFF2-40B4-BE49-F238E27FC236}">
                <a16:creationId xmlns:a16="http://schemas.microsoft.com/office/drawing/2014/main" id="{2D7851E8-1907-4C8A-A16F-E461B5BFA940}"/>
              </a:ext>
            </a:extLst>
          </p:cNvPr>
          <p:cNvSpPr/>
          <p:nvPr/>
        </p:nvSpPr>
        <p:spPr bwMode="white">
          <a:xfrm flipV="1">
            <a:off x="1204699" y="3791668"/>
            <a:ext cx="3470764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46" name="Group 45" descr="Icon Phone">
            <a:extLst>
              <a:ext uri="{FF2B5EF4-FFF2-40B4-BE49-F238E27FC236}">
                <a16:creationId xmlns:a16="http://schemas.microsoft.com/office/drawing/2014/main" id="{4BB2D73A-DB1F-47D9-9BDA-D6F01A0EDC06}"/>
              </a:ext>
            </a:extLst>
          </p:cNvPr>
          <p:cNvGrpSpPr/>
          <p:nvPr/>
        </p:nvGrpSpPr>
        <p:grpSpPr>
          <a:xfrm>
            <a:off x="1365937" y="5637315"/>
            <a:ext cx="297521" cy="297521"/>
            <a:chOff x="1334697" y="5606075"/>
            <a:chExt cx="360000" cy="360000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C40AF29-F294-4B60-B5B4-56011134948E}"/>
                </a:ext>
              </a:extLst>
            </p:cNvPr>
            <p:cNvSpPr/>
            <p:nvPr/>
          </p:nvSpPr>
          <p:spPr>
            <a:xfrm>
              <a:off x="1423220" y="5624464"/>
              <a:ext cx="257175" cy="257175"/>
            </a:xfrm>
            <a:custGeom>
              <a:avLst/>
              <a:gdLst>
                <a:gd name="connsiteX0" fmla="*/ 0 w 257175"/>
                <a:gd name="connsiteY0" fmla="*/ 163664 h 257175"/>
                <a:gd name="connsiteX1" fmla="*/ 163664 w 257175"/>
                <a:gd name="connsiteY1" fmla="*/ 0 h 257175"/>
                <a:gd name="connsiteX2" fmla="*/ 261323 w 257175"/>
                <a:gd name="connsiteY2" fmla="*/ 97659 h 257175"/>
                <a:gd name="connsiteX3" fmla="*/ 97659 w 257175"/>
                <a:gd name="connsiteY3" fmla="*/ 261323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257175">
                  <a:moveTo>
                    <a:pt x="0" y="163664"/>
                  </a:moveTo>
                  <a:lnTo>
                    <a:pt x="163664" y="0"/>
                  </a:lnTo>
                  <a:lnTo>
                    <a:pt x="261323" y="97659"/>
                  </a:lnTo>
                  <a:lnTo>
                    <a:pt x="97659" y="261323"/>
                  </a:lnTo>
                  <a:close/>
                </a:path>
              </a:pathLst>
            </a:custGeom>
            <a:noFill/>
            <a:ln w="23813" cap="flat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2F5782C-5E0E-47EA-861C-88990A8D95DF}"/>
                </a:ext>
              </a:extLst>
            </p:cNvPr>
            <p:cNvSpPr/>
            <p:nvPr/>
          </p:nvSpPr>
          <p:spPr>
            <a:xfrm>
              <a:off x="1491815" y="5800385"/>
              <a:ext cx="9525" cy="9525"/>
            </a:xfrm>
            <a:custGeom>
              <a:avLst/>
              <a:gdLst>
                <a:gd name="connsiteX0" fmla="*/ 0 w 9525"/>
                <a:gd name="connsiteY0" fmla="*/ 0 h 9525"/>
                <a:gd name="connsiteX1" fmla="*/ 17145 w 9525"/>
                <a:gd name="connsiteY1" fmla="*/ 18098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9525">
                  <a:moveTo>
                    <a:pt x="0" y="0"/>
                  </a:moveTo>
                  <a:lnTo>
                    <a:pt x="17145" y="18098"/>
                  </a:lnTo>
                </a:path>
              </a:pathLst>
            </a:custGeom>
            <a:ln w="23813" cap="flat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ACDDF69-03CD-491C-A9E4-08E5726C5BD3}"/>
                </a:ext>
              </a:extLst>
            </p:cNvPr>
            <p:cNvSpPr/>
            <p:nvPr/>
          </p:nvSpPr>
          <p:spPr>
            <a:xfrm>
              <a:off x="1334697" y="5606075"/>
              <a:ext cx="360000" cy="360000"/>
            </a:xfrm>
            <a:custGeom>
              <a:avLst/>
              <a:gdLst>
                <a:gd name="connsiteX0" fmla="*/ 0 w 360000"/>
                <a:gd name="connsiteY0" fmla="*/ 0 h 360000"/>
                <a:gd name="connsiteX1" fmla="*/ 185104 w 360000"/>
                <a:gd name="connsiteY1" fmla="*/ 0 h 360000"/>
                <a:gd name="connsiteX2" fmla="*/ 185104 w 360000"/>
                <a:gd name="connsiteY2" fmla="*/ 172694 h 360000"/>
                <a:gd name="connsiteX3" fmla="*/ 360000 w 360000"/>
                <a:gd name="connsiteY3" fmla="*/ 172694 h 360000"/>
                <a:gd name="connsiteX4" fmla="*/ 360000 w 360000"/>
                <a:gd name="connsiteY4" fmla="*/ 360000 h 360000"/>
                <a:gd name="connsiteX5" fmla="*/ 0 w 360000"/>
                <a:gd name="connsiteY5" fmla="*/ 360000 h 360000"/>
                <a:gd name="connsiteX0" fmla="*/ 185104 w 360000"/>
                <a:gd name="connsiteY0" fmla="*/ 172694 h 360000"/>
                <a:gd name="connsiteX1" fmla="*/ 360000 w 360000"/>
                <a:gd name="connsiteY1" fmla="*/ 172694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185104 w 360000"/>
                <a:gd name="connsiteY5" fmla="*/ 0 h 360000"/>
                <a:gd name="connsiteX6" fmla="*/ 276544 w 360000"/>
                <a:gd name="connsiteY6" fmla="*/ 264134 h 360000"/>
                <a:gd name="connsiteX0" fmla="*/ 185104 w 360000"/>
                <a:gd name="connsiteY0" fmla="*/ 172694 h 360000"/>
                <a:gd name="connsiteX1" fmla="*/ 360000 w 360000"/>
                <a:gd name="connsiteY1" fmla="*/ 172694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185104 w 360000"/>
                <a:gd name="connsiteY5" fmla="*/ 0 h 360000"/>
                <a:gd name="connsiteX0" fmla="*/ 360000 w 360000"/>
                <a:gd name="connsiteY0" fmla="*/ 172694 h 360000"/>
                <a:gd name="connsiteX1" fmla="*/ 360000 w 360000"/>
                <a:gd name="connsiteY1" fmla="*/ 360000 h 360000"/>
                <a:gd name="connsiteX2" fmla="*/ 0 w 360000"/>
                <a:gd name="connsiteY2" fmla="*/ 360000 h 360000"/>
                <a:gd name="connsiteX3" fmla="*/ 0 w 360000"/>
                <a:gd name="connsiteY3" fmla="*/ 0 h 360000"/>
                <a:gd name="connsiteX4" fmla="*/ 185104 w 360000"/>
                <a:gd name="connsiteY4" fmla="*/ 0 h 3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00" h="360000">
                  <a:moveTo>
                    <a:pt x="360000" y="172694"/>
                  </a:moveTo>
                  <a:lnTo>
                    <a:pt x="360000" y="360000"/>
                  </a:lnTo>
                  <a:lnTo>
                    <a:pt x="0" y="360000"/>
                  </a:lnTo>
                  <a:lnTo>
                    <a:pt x="0" y="0"/>
                  </a:lnTo>
                  <a:lnTo>
                    <a:pt x="185104" y="0"/>
                  </a:lnTo>
                </a:path>
              </a:pathLst>
            </a:custGeom>
            <a:noFill/>
            <a:ln w="9525" cap="flat">
              <a:solidFill>
                <a:schemeClr val="bg1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50" name="Group 49" descr="Icon Email">
            <a:extLst>
              <a:ext uri="{FF2B5EF4-FFF2-40B4-BE49-F238E27FC236}">
                <a16:creationId xmlns:a16="http://schemas.microsoft.com/office/drawing/2014/main" id="{F7F47E31-EB9A-4529-BE0F-A1213B79FE07}"/>
              </a:ext>
            </a:extLst>
          </p:cNvPr>
          <p:cNvGrpSpPr/>
          <p:nvPr/>
        </p:nvGrpSpPr>
        <p:grpSpPr>
          <a:xfrm>
            <a:off x="1365937" y="5133777"/>
            <a:ext cx="297521" cy="297521"/>
            <a:chOff x="1334697" y="5102537"/>
            <a:chExt cx="360000" cy="360000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299C0ACA-AA85-4505-A8DF-0275634D7832}"/>
                </a:ext>
              </a:extLst>
            </p:cNvPr>
            <p:cNvGrpSpPr/>
            <p:nvPr/>
          </p:nvGrpSpPr>
          <p:grpSpPr>
            <a:xfrm>
              <a:off x="1413695" y="5129259"/>
              <a:ext cx="257175" cy="257175"/>
              <a:chOff x="1423220" y="5138784"/>
              <a:chExt cx="257175" cy="257175"/>
            </a:xfrm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5AA236B-9A92-4808-B7BB-0AEF3FD2754B}"/>
                  </a:ext>
                </a:extLst>
              </p:cNvPr>
              <p:cNvSpPr/>
              <p:nvPr/>
            </p:nvSpPr>
            <p:spPr>
              <a:xfrm>
                <a:off x="1423220" y="5138784"/>
                <a:ext cx="257175" cy="257175"/>
              </a:xfrm>
              <a:custGeom>
                <a:avLst/>
                <a:gdLst>
                  <a:gd name="connsiteX0" fmla="*/ 0 w 257175"/>
                  <a:gd name="connsiteY0" fmla="*/ 163664 h 257175"/>
                  <a:gd name="connsiteX1" fmla="*/ 163664 w 257175"/>
                  <a:gd name="connsiteY1" fmla="*/ 0 h 257175"/>
                  <a:gd name="connsiteX2" fmla="*/ 261323 w 257175"/>
                  <a:gd name="connsiteY2" fmla="*/ 97659 h 257175"/>
                  <a:gd name="connsiteX3" fmla="*/ 97659 w 257175"/>
                  <a:gd name="connsiteY3" fmla="*/ 261323 h 257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7175" h="257175">
                    <a:moveTo>
                      <a:pt x="0" y="163664"/>
                    </a:moveTo>
                    <a:lnTo>
                      <a:pt x="163664" y="0"/>
                    </a:lnTo>
                    <a:lnTo>
                      <a:pt x="261323" y="97659"/>
                    </a:lnTo>
                    <a:lnTo>
                      <a:pt x="97659" y="261323"/>
                    </a:lnTo>
                    <a:close/>
                  </a:path>
                </a:pathLst>
              </a:custGeom>
              <a:noFill/>
              <a:ln w="23813" cap="flat">
                <a:solidFill>
                  <a:schemeClr val="accent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4E72230-A0A3-4A80-AD64-FE14B4AA1A95}"/>
                  </a:ext>
                </a:extLst>
              </p:cNvPr>
              <p:cNvSpPr/>
              <p:nvPr/>
            </p:nvSpPr>
            <p:spPr>
              <a:xfrm>
                <a:off x="1427045" y="5144212"/>
                <a:ext cx="161925" cy="161925"/>
              </a:xfrm>
              <a:custGeom>
                <a:avLst/>
                <a:gdLst>
                  <a:gd name="connsiteX0" fmla="*/ 0 w 161925"/>
                  <a:gd name="connsiteY0" fmla="*/ 162878 h 161925"/>
                  <a:gd name="connsiteX1" fmla="*/ 141923 w 161925"/>
                  <a:gd name="connsiteY1" fmla="*/ 135255 h 161925"/>
                  <a:gd name="connsiteX2" fmla="*/ 162878 w 161925"/>
                  <a:gd name="connsiteY2" fmla="*/ 0 h 161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1925" h="161925">
                    <a:moveTo>
                      <a:pt x="0" y="162878"/>
                    </a:moveTo>
                    <a:lnTo>
                      <a:pt x="141923" y="135255"/>
                    </a:lnTo>
                    <a:lnTo>
                      <a:pt x="162878" y="0"/>
                    </a:lnTo>
                  </a:path>
                </a:pathLst>
              </a:custGeom>
              <a:noFill/>
              <a:ln w="23813" cap="flat">
                <a:solidFill>
                  <a:schemeClr val="accent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01D119F-74E1-4482-B664-AAD0BB5B651F}"/>
                </a:ext>
              </a:extLst>
            </p:cNvPr>
            <p:cNvSpPr/>
            <p:nvPr/>
          </p:nvSpPr>
          <p:spPr>
            <a:xfrm>
              <a:off x="1334697" y="5102537"/>
              <a:ext cx="360000" cy="360000"/>
            </a:xfrm>
            <a:custGeom>
              <a:avLst/>
              <a:gdLst>
                <a:gd name="connsiteX0" fmla="*/ 0 w 360000"/>
                <a:gd name="connsiteY0" fmla="*/ 0 h 360000"/>
                <a:gd name="connsiteX1" fmla="*/ 185104 w 360000"/>
                <a:gd name="connsiteY1" fmla="*/ 0 h 360000"/>
                <a:gd name="connsiteX2" fmla="*/ 185104 w 360000"/>
                <a:gd name="connsiteY2" fmla="*/ 172694 h 360000"/>
                <a:gd name="connsiteX3" fmla="*/ 360000 w 360000"/>
                <a:gd name="connsiteY3" fmla="*/ 172694 h 360000"/>
                <a:gd name="connsiteX4" fmla="*/ 360000 w 360000"/>
                <a:gd name="connsiteY4" fmla="*/ 360000 h 360000"/>
                <a:gd name="connsiteX5" fmla="*/ 0 w 360000"/>
                <a:gd name="connsiteY5" fmla="*/ 360000 h 360000"/>
                <a:gd name="connsiteX0" fmla="*/ 185104 w 360000"/>
                <a:gd name="connsiteY0" fmla="*/ 172694 h 360000"/>
                <a:gd name="connsiteX1" fmla="*/ 360000 w 360000"/>
                <a:gd name="connsiteY1" fmla="*/ 172694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185104 w 360000"/>
                <a:gd name="connsiteY5" fmla="*/ 0 h 360000"/>
                <a:gd name="connsiteX6" fmla="*/ 276544 w 360000"/>
                <a:gd name="connsiteY6" fmla="*/ 264134 h 360000"/>
                <a:gd name="connsiteX0" fmla="*/ 185104 w 360000"/>
                <a:gd name="connsiteY0" fmla="*/ 172694 h 360000"/>
                <a:gd name="connsiteX1" fmla="*/ 360000 w 360000"/>
                <a:gd name="connsiteY1" fmla="*/ 172694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185104 w 360000"/>
                <a:gd name="connsiteY5" fmla="*/ 0 h 360000"/>
                <a:gd name="connsiteX0" fmla="*/ 360000 w 360000"/>
                <a:gd name="connsiteY0" fmla="*/ 172694 h 360000"/>
                <a:gd name="connsiteX1" fmla="*/ 360000 w 360000"/>
                <a:gd name="connsiteY1" fmla="*/ 360000 h 360000"/>
                <a:gd name="connsiteX2" fmla="*/ 0 w 360000"/>
                <a:gd name="connsiteY2" fmla="*/ 360000 h 360000"/>
                <a:gd name="connsiteX3" fmla="*/ 0 w 360000"/>
                <a:gd name="connsiteY3" fmla="*/ 0 h 360000"/>
                <a:gd name="connsiteX4" fmla="*/ 185104 w 360000"/>
                <a:gd name="connsiteY4" fmla="*/ 0 h 3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00" h="360000">
                  <a:moveTo>
                    <a:pt x="360000" y="172694"/>
                  </a:moveTo>
                  <a:lnTo>
                    <a:pt x="360000" y="360000"/>
                  </a:lnTo>
                  <a:lnTo>
                    <a:pt x="0" y="360000"/>
                  </a:lnTo>
                  <a:lnTo>
                    <a:pt x="0" y="0"/>
                  </a:lnTo>
                  <a:lnTo>
                    <a:pt x="185104" y="0"/>
                  </a:lnTo>
                </a:path>
              </a:pathLst>
            </a:custGeom>
            <a:noFill/>
            <a:ln w="9525" cap="flat">
              <a:solidFill>
                <a:schemeClr val="bg1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55" name="Group 54" descr="Icon Person">
            <a:extLst>
              <a:ext uri="{FF2B5EF4-FFF2-40B4-BE49-F238E27FC236}">
                <a16:creationId xmlns:a16="http://schemas.microsoft.com/office/drawing/2014/main" id="{9E1A2D9D-4A3F-4720-9A14-FFD74FC5C7A2}"/>
              </a:ext>
            </a:extLst>
          </p:cNvPr>
          <p:cNvGrpSpPr/>
          <p:nvPr/>
        </p:nvGrpSpPr>
        <p:grpSpPr>
          <a:xfrm>
            <a:off x="1365937" y="4611901"/>
            <a:ext cx="297521" cy="297521"/>
            <a:chOff x="1334697" y="4580661"/>
            <a:chExt cx="360000" cy="36000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FBC59C07-FDEC-40D0-BE4E-E1FAC0DEBC4A}"/>
                </a:ext>
              </a:extLst>
            </p:cNvPr>
            <p:cNvGrpSpPr/>
            <p:nvPr/>
          </p:nvGrpSpPr>
          <p:grpSpPr>
            <a:xfrm>
              <a:off x="1421012" y="4633770"/>
              <a:ext cx="180975" cy="231458"/>
              <a:chOff x="1443237" y="4633770"/>
              <a:chExt cx="180975" cy="231458"/>
            </a:xfrm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15EC7012-98A7-4A94-8CC9-0EC3408A6BC4}"/>
                  </a:ext>
                </a:extLst>
              </p:cNvPr>
              <p:cNvSpPr/>
              <p:nvPr/>
            </p:nvSpPr>
            <p:spPr>
              <a:xfrm>
                <a:off x="1478479" y="4633770"/>
                <a:ext cx="114300" cy="114300"/>
              </a:xfrm>
              <a:custGeom>
                <a:avLst/>
                <a:gdLst>
                  <a:gd name="connsiteX0" fmla="*/ 118110 w 114300"/>
                  <a:gd name="connsiteY0" fmla="*/ 59055 h 114300"/>
                  <a:gd name="connsiteX1" fmla="*/ 59055 w 114300"/>
                  <a:gd name="connsiteY1" fmla="*/ 118110 h 114300"/>
                  <a:gd name="connsiteX2" fmla="*/ 0 w 114300"/>
                  <a:gd name="connsiteY2" fmla="*/ 59055 h 114300"/>
                  <a:gd name="connsiteX3" fmla="*/ 59055 w 114300"/>
                  <a:gd name="connsiteY3" fmla="*/ 0 h 114300"/>
                  <a:gd name="connsiteX4" fmla="*/ 118110 w 114300"/>
                  <a:gd name="connsiteY4" fmla="*/ 59055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300" h="114300">
                    <a:moveTo>
                      <a:pt x="118110" y="59055"/>
                    </a:moveTo>
                    <a:cubicBezTo>
                      <a:pt x="118110" y="91440"/>
                      <a:pt x="91440" y="118110"/>
                      <a:pt x="59055" y="118110"/>
                    </a:cubicBezTo>
                    <a:cubicBezTo>
                      <a:pt x="26670" y="118110"/>
                      <a:pt x="0" y="91440"/>
                      <a:pt x="0" y="59055"/>
                    </a:cubicBezTo>
                    <a:cubicBezTo>
                      <a:pt x="0" y="26670"/>
                      <a:pt x="26670" y="0"/>
                      <a:pt x="59055" y="0"/>
                    </a:cubicBezTo>
                    <a:cubicBezTo>
                      <a:pt x="91440" y="0"/>
                      <a:pt x="118110" y="25718"/>
                      <a:pt x="118110" y="59055"/>
                    </a:cubicBezTo>
                    <a:close/>
                  </a:path>
                </a:pathLst>
              </a:custGeom>
              <a:noFill/>
              <a:ln w="23813" cap="flat">
                <a:solidFill>
                  <a:schemeClr val="accent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E519FE88-ED74-4D46-86D2-F2530BE46026}"/>
                  </a:ext>
                </a:extLst>
              </p:cNvPr>
              <p:cNvSpPr/>
              <p:nvPr/>
            </p:nvSpPr>
            <p:spPr>
              <a:xfrm>
                <a:off x="1443237" y="4798553"/>
                <a:ext cx="180975" cy="66675"/>
              </a:xfrm>
              <a:custGeom>
                <a:avLst/>
                <a:gdLst>
                  <a:gd name="connsiteX0" fmla="*/ 0 w 180975"/>
                  <a:gd name="connsiteY0" fmla="*/ 72390 h 66675"/>
                  <a:gd name="connsiteX1" fmla="*/ 94298 w 180975"/>
                  <a:gd name="connsiteY1" fmla="*/ 0 h 66675"/>
                  <a:gd name="connsiteX2" fmla="*/ 188595 w 180975"/>
                  <a:gd name="connsiteY2" fmla="*/ 72390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0975" h="66675">
                    <a:moveTo>
                      <a:pt x="0" y="72390"/>
                    </a:moveTo>
                    <a:cubicBezTo>
                      <a:pt x="0" y="20955"/>
                      <a:pt x="41910" y="0"/>
                      <a:pt x="94298" y="0"/>
                    </a:cubicBezTo>
                    <a:cubicBezTo>
                      <a:pt x="146685" y="0"/>
                      <a:pt x="188595" y="20955"/>
                      <a:pt x="188595" y="72390"/>
                    </a:cubicBezTo>
                  </a:path>
                </a:pathLst>
              </a:custGeom>
              <a:noFill/>
              <a:ln w="23813" cap="flat">
                <a:solidFill>
                  <a:schemeClr val="accent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03AF6D1D-DE4A-460B-A540-E7DACF1F333F}"/>
                </a:ext>
              </a:extLst>
            </p:cNvPr>
            <p:cNvSpPr/>
            <p:nvPr/>
          </p:nvSpPr>
          <p:spPr>
            <a:xfrm>
              <a:off x="1334697" y="4580661"/>
              <a:ext cx="360000" cy="360000"/>
            </a:xfrm>
            <a:custGeom>
              <a:avLst/>
              <a:gdLst>
                <a:gd name="connsiteX0" fmla="*/ 0 w 360000"/>
                <a:gd name="connsiteY0" fmla="*/ 0 h 360000"/>
                <a:gd name="connsiteX1" fmla="*/ 83322 w 360000"/>
                <a:gd name="connsiteY1" fmla="*/ 0 h 360000"/>
                <a:gd name="connsiteX2" fmla="*/ 83322 w 360000"/>
                <a:gd name="connsiteY2" fmla="*/ 68850 h 360000"/>
                <a:gd name="connsiteX3" fmla="*/ 276679 w 360000"/>
                <a:gd name="connsiteY3" fmla="*/ 68850 h 360000"/>
                <a:gd name="connsiteX4" fmla="*/ 276679 w 360000"/>
                <a:gd name="connsiteY4" fmla="*/ 0 h 360000"/>
                <a:gd name="connsiteX5" fmla="*/ 360000 w 360000"/>
                <a:gd name="connsiteY5" fmla="*/ 0 h 360000"/>
                <a:gd name="connsiteX6" fmla="*/ 360000 w 360000"/>
                <a:gd name="connsiteY6" fmla="*/ 360000 h 360000"/>
                <a:gd name="connsiteX7" fmla="*/ 0 w 360000"/>
                <a:gd name="connsiteY7" fmla="*/ 360000 h 360000"/>
                <a:gd name="connsiteX0" fmla="*/ 276679 w 368119"/>
                <a:gd name="connsiteY0" fmla="*/ 68850 h 360000"/>
                <a:gd name="connsiteX1" fmla="*/ 276679 w 368119"/>
                <a:gd name="connsiteY1" fmla="*/ 0 h 360000"/>
                <a:gd name="connsiteX2" fmla="*/ 360000 w 368119"/>
                <a:gd name="connsiteY2" fmla="*/ 0 h 360000"/>
                <a:gd name="connsiteX3" fmla="*/ 360000 w 368119"/>
                <a:gd name="connsiteY3" fmla="*/ 360000 h 360000"/>
                <a:gd name="connsiteX4" fmla="*/ 0 w 368119"/>
                <a:gd name="connsiteY4" fmla="*/ 360000 h 360000"/>
                <a:gd name="connsiteX5" fmla="*/ 0 w 368119"/>
                <a:gd name="connsiteY5" fmla="*/ 0 h 360000"/>
                <a:gd name="connsiteX6" fmla="*/ 83322 w 368119"/>
                <a:gd name="connsiteY6" fmla="*/ 0 h 360000"/>
                <a:gd name="connsiteX7" fmla="*/ 83322 w 368119"/>
                <a:gd name="connsiteY7" fmla="*/ 68850 h 360000"/>
                <a:gd name="connsiteX8" fmla="*/ 368119 w 368119"/>
                <a:gd name="connsiteY8" fmla="*/ 160290 h 360000"/>
                <a:gd name="connsiteX0" fmla="*/ 276679 w 360000"/>
                <a:gd name="connsiteY0" fmla="*/ 68850 h 360000"/>
                <a:gd name="connsiteX1" fmla="*/ 276679 w 360000"/>
                <a:gd name="connsiteY1" fmla="*/ 0 h 360000"/>
                <a:gd name="connsiteX2" fmla="*/ 360000 w 360000"/>
                <a:gd name="connsiteY2" fmla="*/ 0 h 360000"/>
                <a:gd name="connsiteX3" fmla="*/ 360000 w 360000"/>
                <a:gd name="connsiteY3" fmla="*/ 360000 h 360000"/>
                <a:gd name="connsiteX4" fmla="*/ 0 w 360000"/>
                <a:gd name="connsiteY4" fmla="*/ 360000 h 360000"/>
                <a:gd name="connsiteX5" fmla="*/ 0 w 360000"/>
                <a:gd name="connsiteY5" fmla="*/ 0 h 360000"/>
                <a:gd name="connsiteX6" fmla="*/ 83322 w 360000"/>
                <a:gd name="connsiteY6" fmla="*/ 0 h 360000"/>
                <a:gd name="connsiteX7" fmla="*/ 83322 w 360000"/>
                <a:gd name="connsiteY7" fmla="*/ 68850 h 360000"/>
                <a:gd name="connsiteX0" fmla="*/ 276679 w 360000"/>
                <a:gd name="connsiteY0" fmla="*/ 68850 h 360000"/>
                <a:gd name="connsiteX1" fmla="*/ 276679 w 360000"/>
                <a:gd name="connsiteY1" fmla="*/ 0 h 360000"/>
                <a:gd name="connsiteX2" fmla="*/ 360000 w 360000"/>
                <a:gd name="connsiteY2" fmla="*/ 0 h 360000"/>
                <a:gd name="connsiteX3" fmla="*/ 360000 w 360000"/>
                <a:gd name="connsiteY3" fmla="*/ 360000 h 360000"/>
                <a:gd name="connsiteX4" fmla="*/ 0 w 360000"/>
                <a:gd name="connsiteY4" fmla="*/ 360000 h 360000"/>
                <a:gd name="connsiteX5" fmla="*/ 0 w 360000"/>
                <a:gd name="connsiteY5" fmla="*/ 0 h 360000"/>
                <a:gd name="connsiteX6" fmla="*/ 83322 w 360000"/>
                <a:gd name="connsiteY6" fmla="*/ 0 h 360000"/>
                <a:gd name="connsiteX0" fmla="*/ 276679 w 360000"/>
                <a:gd name="connsiteY0" fmla="*/ 0 h 360000"/>
                <a:gd name="connsiteX1" fmla="*/ 360000 w 360000"/>
                <a:gd name="connsiteY1" fmla="*/ 0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83322 w 360000"/>
                <a:gd name="connsiteY5" fmla="*/ 0 h 3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0000" h="360000">
                  <a:moveTo>
                    <a:pt x="276679" y="0"/>
                  </a:moveTo>
                  <a:lnTo>
                    <a:pt x="360000" y="0"/>
                  </a:lnTo>
                  <a:lnTo>
                    <a:pt x="360000" y="360000"/>
                  </a:lnTo>
                  <a:lnTo>
                    <a:pt x="0" y="360000"/>
                  </a:lnTo>
                  <a:lnTo>
                    <a:pt x="0" y="0"/>
                  </a:lnTo>
                  <a:lnTo>
                    <a:pt x="83322" y="0"/>
                  </a:lnTo>
                </a:path>
              </a:pathLst>
            </a:custGeom>
            <a:noFill/>
            <a:ln w="9525" cap="flat">
              <a:solidFill>
                <a:schemeClr val="bg1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76954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Placeholder 27" descr="Woman walking through a door">
            <a:extLst>
              <a:ext uri="{FF2B5EF4-FFF2-40B4-BE49-F238E27FC236}">
                <a16:creationId xmlns:a16="http://schemas.microsoft.com/office/drawing/2014/main" id="{86D7D4AC-BE7B-45B9-AF4A-E2AF1B6C796D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012000" cy="6858000"/>
          </a:xfr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D509E5E-F68C-4F2B-8EC7-432595860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76044" y="0"/>
            <a:ext cx="6058185" cy="6858000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F7E39F-041F-4A45-A1CF-F8C269887D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28553" y="1061256"/>
            <a:ext cx="6953165" cy="4432150"/>
          </a:xfr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/>
          <a:lstStyle/>
          <a:p>
            <a:r>
              <a:rPr lang="en-US" sz="1400" b="0" i="0" dirty="0">
                <a:effectLst/>
                <a:latin typeface="Montserrat" panose="00000500000000000000" pitchFamily="2" charset="0"/>
              </a:rPr>
              <a:t>Healthy People 2030 defines SDOH as “the conditions in the environments where people are born, live, learn, work, play, worship, and age that affect a wide range of health, functioning, and quality-of-life outcomes and risks.” SDOH form the dynamic context for what we experience in our everyday lives. They are not abstract concepts — they are our life circumstances.  </a:t>
            </a:r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BE4A06-2673-41EF-AF84-96B0EDEC0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207" y="1719045"/>
            <a:ext cx="4585966" cy="1008000"/>
          </a:xfrm>
        </p:spPr>
        <p:txBody>
          <a:bodyPr/>
          <a:lstStyle/>
          <a:p>
            <a:r>
              <a:rPr lang="en-US" sz="2800" dirty="0"/>
              <a:t>Social Determinants of Health (</a:t>
            </a:r>
            <a:r>
              <a:rPr lang="en-US" sz="2800" dirty="0" err="1"/>
              <a:t>Sdoh</a:t>
            </a:r>
            <a:r>
              <a:rPr lang="en-US" sz="2800" dirty="0"/>
              <a:t>)</a:t>
            </a:r>
            <a:endParaRPr lang="en-US" dirty="0"/>
          </a:p>
        </p:txBody>
      </p:sp>
      <p:sp>
        <p:nvSpPr>
          <p:cNvPr id="9" name="object 7" descr="Beige rectangle">
            <a:extLst>
              <a:ext uri="{FF2B5EF4-FFF2-40B4-BE49-F238E27FC236}">
                <a16:creationId xmlns:a16="http://schemas.microsoft.com/office/drawing/2014/main" id="{400AB11A-4D5E-4CDE-BB60-C8578F59C3E0}"/>
              </a:ext>
            </a:extLst>
          </p:cNvPr>
          <p:cNvSpPr/>
          <p:nvPr/>
        </p:nvSpPr>
        <p:spPr bwMode="white">
          <a:xfrm>
            <a:off x="1747868" y="2721456"/>
            <a:ext cx="5565994" cy="222125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  <p:grpSp>
        <p:nvGrpSpPr>
          <p:cNvPr id="36" name="Group 35" descr="Icon Lightbulb">
            <a:extLst>
              <a:ext uri="{FF2B5EF4-FFF2-40B4-BE49-F238E27FC236}">
                <a16:creationId xmlns:a16="http://schemas.microsoft.com/office/drawing/2014/main" id="{840CA54E-FBB9-4848-A45D-E086AA4A5012}"/>
              </a:ext>
            </a:extLst>
          </p:cNvPr>
          <p:cNvGrpSpPr>
            <a:grpSpLocks noChangeAspect="1"/>
          </p:cNvGrpSpPr>
          <p:nvPr/>
        </p:nvGrpSpPr>
        <p:grpSpPr>
          <a:xfrm>
            <a:off x="2060703" y="1791736"/>
            <a:ext cx="362015" cy="584795"/>
            <a:chOff x="1684741" y="3186732"/>
            <a:chExt cx="530027" cy="85619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8ABB65B-B8A5-4C0E-BE4C-E88A7BB3E8A2}"/>
                </a:ext>
              </a:extLst>
            </p:cNvPr>
            <p:cNvSpPr/>
            <p:nvPr/>
          </p:nvSpPr>
          <p:spPr>
            <a:xfrm>
              <a:off x="1817248" y="3777916"/>
              <a:ext cx="265013" cy="61157"/>
            </a:xfrm>
            <a:custGeom>
              <a:avLst/>
              <a:gdLst>
                <a:gd name="connsiteX0" fmla="*/ 30578 w 265013"/>
                <a:gd name="connsiteY0" fmla="*/ 0 h 61156"/>
                <a:gd name="connsiteX1" fmla="*/ 234435 w 265013"/>
                <a:gd name="connsiteY1" fmla="*/ 0 h 61156"/>
                <a:gd name="connsiteX2" fmla="*/ 265013 w 265013"/>
                <a:gd name="connsiteY2" fmla="*/ 30578 h 61156"/>
                <a:gd name="connsiteX3" fmla="*/ 234435 w 265013"/>
                <a:gd name="connsiteY3" fmla="*/ 61157 h 61156"/>
                <a:gd name="connsiteX4" fmla="*/ 30578 w 265013"/>
                <a:gd name="connsiteY4" fmla="*/ 61157 h 61156"/>
                <a:gd name="connsiteX5" fmla="*/ 0 w 265013"/>
                <a:gd name="connsiteY5" fmla="*/ 30578 h 61156"/>
                <a:gd name="connsiteX6" fmla="*/ 30578 w 265013"/>
                <a:gd name="connsiteY6" fmla="*/ 0 h 6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013" h="61156">
                  <a:moveTo>
                    <a:pt x="30578" y="0"/>
                  </a:moveTo>
                  <a:lnTo>
                    <a:pt x="234435" y="0"/>
                  </a:lnTo>
                  <a:cubicBezTo>
                    <a:pt x="251763" y="0"/>
                    <a:pt x="265013" y="13251"/>
                    <a:pt x="265013" y="30578"/>
                  </a:cubicBezTo>
                  <a:cubicBezTo>
                    <a:pt x="265013" y="47906"/>
                    <a:pt x="251763" y="61157"/>
                    <a:pt x="234435" y="61157"/>
                  </a:cubicBezTo>
                  <a:lnTo>
                    <a:pt x="30578" y="61157"/>
                  </a:lnTo>
                  <a:cubicBezTo>
                    <a:pt x="13251" y="61157"/>
                    <a:pt x="0" y="47906"/>
                    <a:pt x="0" y="30578"/>
                  </a:cubicBezTo>
                  <a:cubicBezTo>
                    <a:pt x="0" y="13251"/>
                    <a:pt x="13251" y="0"/>
                    <a:pt x="30578" y="0"/>
                  </a:cubicBezTo>
                  <a:close/>
                </a:path>
              </a:pathLst>
            </a:custGeom>
            <a:solidFill>
              <a:schemeClr val="accent1"/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71DD07A-CE80-41D5-AEEB-65192AD34639}"/>
                </a:ext>
              </a:extLst>
            </p:cNvPr>
            <p:cNvSpPr/>
            <p:nvPr/>
          </p:nvSpPr>
          <p:spPr>
            <a:xfrm>
              <a:off x="1817248" y="3879844"/>
              <a:ext cx="265013" cy="61157"/>
            </a:xfrm>
            <a:custGeom>
              <a:avLst/>
              <a:gdLst>
                <a:gd name="connsiteX0" fmla="*/ 30578 w 265013"/>
                <a:gd name="connsiteY0" fmla="*/ 0 h 61156"/>
                <a:gd name="connsiteX1" fmla="*/ 234435 w 265013"/>
                <a:gd name="connsiteY1" fmla="*/ 0 h 61156"/>
                <a:gd name="connsiteX2" fmla="*/ 265013 w 265013"/>
                <a:gd name="connsiteY2" fmla="*/ 30578 h 61156"/>
                <a:gd name="connsiteX3" fmla="*/ 234435 w 265013"/>
                <a:gd name="connsiteY3" fmla="*/ 61157 h 61156"/>
                <a:gd name="connsiteX4" fmla="*/ 30578 w 265013"/>
                <a:gd name="connsiteY4" fmla="*/ 61157 h 61156"/>
                <a:gd name="connsiteX5" fmla="*/ 0 w 265013"/>
                <a:gd name="connsiteY5" fmla="*/ 30578 h 61156"/>
                <a:gd name="connsiteX6" fmla="*/ 30578 w 265013"/>
                <a:gd name="connsiteY6" fmla="*/ 0 h 6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013" h="61156">
                  <a:moveTo>
                    <a:pt x="30578" y="0"/>
                  </a:moveTo>
                  <a:lnTo>
                    <a:pt x="234435" y="0"/>
                  </a:lnTo>
                  <a:cubicBezTo>
                    <a:pt x="251763" y="0"/>
                    <a:pt x="265013" y="13251"/>
                    <a:pt x="265013" y="30578"/>
                  </a:cubicBezTo>
                  <a:cubicBezTo>
                    <a:pt x="265013" y="47906"/>
                    <a:pt x="251763" y="61157"/>
                    <a:pt x="234435" y="61157"/>
                  </a:cubicBezTo>
                  <a:lnTo>
                    <a:pt x="30578" y="61157"/>
                  </a:lnTo>
                  <a:cubicBezTo>
                    <a:pt x="13251" y="61157"/>
                    <a:pt x="0" y="47906"/>
                    <a:pt x="0" y="30578"/>
                  </a:cubicBezTo>
                  <a:cubicBezTo>
                    <a:pt x="0" y="13251"/>
                    <a:pt x="13251" y="0"/>
                    <a:pt x="30578" y="0"/>
                  </a:cubicBezTo>
                  <a:close/>
                </a:path>
              </a:pathLst>
            </a:custGeom>
            <a:solidFill>
              <a:schemeClr val="accent1"/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522D638-DE3D-438D-8C73-954C32D8CB63}"/>
                </a:ext>
              </a:extLst>
            </p:cNvPr>
            <p:cNvSpPr/>
            <p:nvPr/>
          </p:nvSpPr>
          <p:spPr>
            <a:xfrm>
              <a:off x="1883501" y="3981772"/>
              <a:ext cx="132507" cy="61157"/>
            </a:xfrm>
            <a:custGeom>
              <a:avLst/>
              <a:gdLst>
                <a:gd name="connsiteX0" fmla="*/ 0 w 132506"/>
                <a:gd name="connsiteY0" fmla="*/ 0 h 61156"/>
                <a:gd name="connsiteX1" fmla="*/ 66253 w 132506"/>
                <a:gd name="connsiteY1" fmla="*/ 61157 h 61156"/>
                <a:gd name="connsiteX2" fmla="*/ 132507 w 132506"/>
                <a:gd name="connsiteY2" fmla="*/ 0 h 61156"/>
                <a:gd name="connsiteX3" fmla="*/ 0 w 132506"/>
                <a:gd name="connsiteY3" fmla="*/ 0 h 6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06" h="61156">
                  <a:moveTo>
                    <a:pt x="0" y="0"/>
                  </a:moveTo>
                  <a:cubicBezTo>
                    <a:pt x="3058" y="34656"/>
                    <a:pt x="31598" y="61157"/>
                    <a:pt x="66253" y="61157"/>
                  </a:cubicBezTo>
                  <a:cubicBezTo>
                    <a:pt x="100909" y="61157"/>
                    <a:pt x="129449" y="34656"/>
                    <a:pt x="13250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1AB190E-B14D-440E-9910-B22D8C998B54}"/>
                </a:ext>
              </a:extLst>
            </p:cNvPr>
            <p:cNvSpPr/>
            <p:nvPr/>
          </p:nvSpPr>
          <p:spPr>
            <a:xfrm>
              <a:off x="1684741" y="3186732"/>
              <a:ext cx="530027" cy="550412"/>
            </a:xfrm>
            <a:custGeom>
              <a:avLst/>
              <a:gdLst>
                <a:gd name="connsiteX0" fmla="*/ 265013 w 530026"/>
                <a:gd name="connsiteY0" fmla="*/ 0 h 550412"/>
                <a:gd name="connsiteX1" fmla="*/ 265013 w 530026"/>
                <a:gd name="connsiteY1" fmla="*/ 0 h 550412"/>
                <a:gd name="connsiteX2" fmla="*/ 265013 w 530026"/>
                <a:gd name="connsiteY2" fmla="*/ 0 h 550412"/>
                <a:gd name="connsiteX3" fmla="*/ 0 w 530026"/>
                <a:gd name="connsiteY3" fmla="*/ 261956 h 550412"/>
                <a:gd name="connsiteX4" fmla="*/ 0 w 530026"/>
                <a:gd name="connsiteY4" fmla="*/ 271129 h 550412"/>
                <a:gd name="connsiteX5" fmla="*/ 18347 w 530026"/>
                <a:gd name="connsiteY5" fmla="*/ 362864 h 550412"/>
                <a:gd name="connsiteX6" fmla="*/ 64215 w 530026"/>
                <a:gd name="connsiteY6" fmla="*/ 438291 h 550412"/>
                <a:gd name="connsiteX7" fmla="*/ 126391 w 530026"/>
                <a:gd name="connsiteY7" fmla="*/ 539200 h 550412"/>
                <a:gd name="connsiteX8" fmla="*/ 144738 w 530026"/>
                <a:gd name="connsiteY8" fmla="*/ 550412 h 550412"/>
                <a:gd name="connsiteX9" fmla="*/ 385289 w 530026"/>
                <a:gd name="connsiteY9" fmla="*/ 550412 h 550412"/>
                <a:gd name="connsiteX10" fmla="*/ 403636 w 530026"/>
                <a:gd name="connsiteY10" fmla="*/ 539200 h 550412"/>
                <a:gd name="connsiteX11" fmla="*/ 465812 w 530026"/>
                <a:gd name="connsiteY11" fmla="*/ 438291 h 550412"/>
                <a:gd name="connsiteX12" fmla="*/ 511680 w 530026"/>
                <a:gd name="connsiteY12" fmla="*/ 362864 h 550412"/>
                <a:gd name="connsiteX13" fmla="*/ 530027 w 530026"/>
                <a:gd name="connsiteY13" fmla="*/ 271129 h 550412"/>
                <a:gd name="connsiteX14" fmla="*/ 530027 w 530026"/>
                <a:gd name="connsiteY14" fmla="*/ 261956 h 550412"/>
                <a:gd name="connsiteX15" fmla="*/ 265013 w 530026"/>
                <a:gd name="connsiteY15" fmla="*/ 0 h 550412"/>
                <a:gd name="connsiteX16" fmla="*/ 468870 w 530026"/>
                <a:gd name="connsiteY16" fmla="*/ 270110 h 550412"/>
                <a:gd name="connsiteX17" fmla="*/ 454600 w 530026"/>
                <a:gd name="connsiteY17" fmla="*/ 341460 h 550412"/>
                <a:gd name="connsiteX18" fmla="*/ 419944 w 530026"/>
                <a:gd name="connsiteY18" fmla="*/ 397520 h 550412"/>
                <a:gd name="connsiteX19" fmla="*/ 360826 w 530026"/>
                <a:gd name="connsiteY19" fmla="*/ 489256 h 550412"/>
                <a:gd name="connsiteX20" fmla="*/ 265013 w 530026"/>
                <a:gd name="connsiteY20" fmla="*/ 489256 h 550412"/>
                <a:gd name="connsiteX21" fmla="*/ 170220 w 530026"/>
                <a:gd name="connsiteY21" fmla="*/ 489256 h 550412"/>
                <a:gd name="connsiteX22" fmla="*/ 111102 w 530026"/>
                <a:gd name="connsiteY22" fmla="*/ 397520 h 550412"/>
                <a:gd name="connsiteX23" fmla="*/ 76446 w 530026"/>
                <a:gd name="connsiteY23" fmla="*/ 341460 h 550412"/>
                <a:gd name="connsiteX24" fmla="*/ 62176 w 530026"/>
                <a:gd name="connsiteY24" fmla="*/ 270110 h 550412"/>
                <a:gd name="connsiteX25" fmla="*/ 62176 w 530026"/>
                <a:gd name="connsiteY25" fmla="*/ 261956 h 550412"/>
                <a:gd name="connsiteX26" fmla="*/ 266033 w 530026"/>
                <a:gd name="connsiteY26" fmla="*/ 60138 h 550412"/>
                <a:gd name="connsiteX27" fmla="*/ 266033 w 530026"/>
                <a:gd name="connsiteY27" fmla="*/ 60138 h 550412"/>
                <a:gd name="connsiteX28" fmla="*/ 266033 w 530026"/>
                <a:gd name="connsiteY28" fmla="*/ 60138 h 550412"/>
                <a:gd name="connsiteX29" fmla="*/ 266033 w 530026"/>
                <a:gd name="connsiteY29" fmla="*/ 60138 h 550412"/>
                <a:gd name="connsiteX30" fmla="*/ 266033 w 530026"/>
                <a:gd name="connsiteY30" fmla="*/ 60138 h 550412"/>
                <a:gd name="connsiteX31" fmla="*/ 266033 w 530026"/>
                <a:gd name="connsiteY31" fmla="*/ 60138 h 550412"/>
                <a:gd name="connsiteX32" fmla="*/ 266033 w 530026"/>
                <a:gd name="connsiteY32" fmla="*/ 60138 h 550412"/>
                <a:gd name="connsiteX33" fmla="*/ 469889 w 530026"/>
                <a:gd name="connsiteY33" fmla="*/ 261956 h 550412"/>
                <a:gd name="connsiteX34" fmla="*/ 469889 w 530026"/>
                <a:gd name="connsiteY34" fmla="*/ 270110 h 550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0026" h="550412">
                  <a:moveTo>
                    <a:pt x="265013" y="0"/>
                  </a:moveTo>
                  <a:cubicBezTo>
                    <a:pt x="265013" y="0"/>
                    <a:pt x="265013" y="0"/>
                    <a:pt x="265013" y="0"/>
                  </a:cubicBezTo>
                  <a:cubicBezTo>
                    <a:pt x="265013" y="0"/>
                    <a:pt x="265013" y="0"/>
                    <a:pt x="265013" y="0"/>
                  </a:cubicBezTo>
                  <a:cubicBezTo>
                    <a:pt x="120275" y="1019"/>
                    <a:pt x="3058" y="117217"/>
                    <a:pt x="0" y="261956"/>
                  </a:cubicBezTo>
                  <a:lnTo>
                    <a:pt x="0" y="271129"/>
                  </a:lnTo>
                  <a:cubicBezTo>
                    <a:pt x="1019" y="302727"/>
                    <a:pt x="7135" y="333305"/>
                    <a:pt x="18347" y="362864"/>
                  </a:cubicBezTo>
                  <a:cubicBezTo>
                    <a:pt x="29559" y="390385"/>
                    <a:pt x="44848" y="415867"/>
                    <a:pt x="64215" y="438291"/>
                  </a:cubicBezTo>
                  <a:cubicBezTo>
                    <a:pt x="88678" y="464793"/>
                    <a:pt x="115179" y="516776"/>
                    <a:pt x="126391" y="539200"/>
                  </a:cubicBezTo>
                  <a:cubicBezTo>
                    <a:pt x="129449" y="546335"/>
                    <a:pt x="136584" y="550412"/>
                    <a:pt x="144738" y="550412"/>
                  </a:cubicBezTo>
                  <a:lnTo>
                    <a:pt x="385289" y="550412"/>
                  </a:lnTo>
                  <a:cubicBezTo>
                    <a:pt x="393443" y="550412"/>
                    <a:pt x="400578" y="546335"/>
                    <a:pt x="403636" y="539200"/>
                  </a:cubicBezTo>
                  <a:cubicBezTo>
                    <a:pt x="414848" y="516776"/>
                    <a:pt x="441349" y="464793"/>
                    <a:pt x="465812" y="438291"/>
                  </a:cubicBezTo>
                  <a:cubicBezTo>
                    <a:pt x="485178" y="415867"/>
                    <a:pt x="501487" y="390385"/>
                    <a:pt x="511680" y="362864"/>
                  </a:cubicBezTo>
                  <a:cubicBezTo>
                    <a:pt x="522892" y="333305"/>
                    <a:pt x="529008" y="302727"/>
                    <a:pt x="530027" y="271129"/>
                  </a:cubicBezTo>
                  <a:lnTo>
                    <a:pt x="530027" y="261956"/>
                  </a:lnTo>
                  <a:cubicBezTo>
                    <a:pt x="526969" y="117217"/>
                    <a:pt x="409752" y="1019"/>
                    <a:pt x="265013" y="0"/>
                  </a:cubicBezTo>
                  <a:close/>
                  <a:moveTo>
                    <a:pt x="468870" y="270110"/>
                  </a:moveTo>
                  <a:cubicBezTo>
                    <a:pt x="467851" y="294573"/>
                    <a:pt x="462754" y="319035"/>
                    <a:pt x="454600" y="341460"/>
                  </a:cubicBezTo>
                  <a:cubicBezTo>
                    <a:pt x="446446" y="361845"/>
                    <a:pt x="435234" y="381212"/>
                    <a:pt x="419944" y="397520"/>
                  </a:cubicBezTo>
                  <a:cubicBezTo>
                    <a:pt x="396501" y="426060"/>
                    <a:pt x="376115" y="456638"/>
                    <a:pt x="360826" y="489256"/>
                  </a:cubicBezTo>
                  <a:lnTo>
                    <a:pt x="265013" y="489256"/>
                  </a:lnTo>
                  <a:lnTo>
                    <a:pt x="170220" y="489256"/>
                  </a:lnTo>
                  <a:cubicBezTo>
                    <a:pt x="153912" y="456638"/>
                    <a:pt x="133526" y="426060"/>
                    <a:pt x="111102" y="397520"/>
                  </a:cubicBezTo>
                  <a:cubicBezTo>
                    <a:pt x="96832" y="381212"/>
                    <a:pt x="84600" y="361845"/>
                    <a:pt x="76446" y="341460"/>
                  </a:cubicBezTo>
                  <a:cubicBezTo>
                    <a:pt x="67273" y="319035"/>
                    <a:pt x="63196" y="294573"/>
                    <a:pt x="62176" y="270110"/>
                  </a:cubicBezTo>
                  <a:lnTo>
                    <a:pt x="62176" y="261956"/>
                  </a:lnTo>
                  <a:cubicBezTo>
                    <a:pt x="64215" y="150854"/>
                    <a:pt x="154931" y="61157"/>
                    <a:pt x="266033" y="60138"/>
                  </a:cubicBezTo>
                  <a:lnTo>
                    <a:pt x="266033" y="60138"/>
                  </a:lnTo>
                  <a:lnTo>
                    <a:pt x="266033" y="60138"/>
                  </a:lnTo>
                  <a:cubicBezTo>
                    <a:pt x="266033" y="60138"/>
                    <a:pt x="266033" y="60138"/>
                    <a:pt x="266033" y="60138"/>
                  </a:cubicBezTo>
                  <a:cubicBezTo>
                    <a:pt x="266033" y="60138"/>
                    <a:pt x="266033" y="60138"/>
                    <a:pt x="266033" y="60138"/>
                  </a:cubicBezTo>
                  <a:lnTo>
                    <a:pt x="266033" y="60138"/>
                  </a:lnTo>
                  <a:lnTo>
                    <a:pt x="266033" y="60138"/>
                  </a:lnTo>
                  <a:cubicBezTo>
                    <a:pt x="377134" y="61157"/>
                    <a:pt x="467851" y="149835"/>
                    <a:pt x="469889" y="261956"/>
                  </a:cubicBezTo>
                  <a:lnTo>
                    <a:pt x="469889" y="270110"/>
                  </a:lnTo>
                  <a:close/>
                </a:path>
              </a:pathLst>
            </a:custGeom>
            <a:solidFill>
              <a:schemeClr val="accent1"/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52" name="Slide Number Placeholder 51">
            <a:extLst>
              <a:ext uri="{FF2B5EF4-FFF2-40B4-BE49-F238E27FC236}">
                <a16:creationId xmlns:a16="http://schemas.microsoft.com/office/drawing/2014/main" id="{947A81F6-261F-44F4-B660-7BD323AE29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CDC0198-E919-4071-9C4B-5B3D19A46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1800471" y="1569192"/>
            <a:ext cx="906419" cy="906419"/>
            <a:chOff x="5482999" y="1607028"/>
            <a:chExt cx="1200866" cy="120086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67DDF34-4085-4945-A320-585AC8EBAAF2}"/>
                </a:ext>
              </a:extLst>
            </p:cNvPr>
            <p:cNvSpPr/>
            <p:nvPr/>
          </p:nvSpPr>
          <p:spPr>
            <a:xfrm>
              <a:off x="5587207" y="1711236"/>
              <a:ext cx="992451" cy="992451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D521D40-9109-4214-B458-FAB53B1DA80D}"/>
                </a:ext>
              </a:extLst>
            </p:cNvPr>
            <p:cNvSpPr/>
            <p:nvPr/>
          </p:nvSpPr>
          <p:spPr>
            <a:xfrm>
              <a:off x="5482999" y="1607028"/>
              <a:ext cx="1200866" cy="1200866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4320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D429F02-7E8D-405F-86D3-2E794F83D8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A1A809FF-6A0F-B4C4-58EB-B686840CC5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290" y="204280"/>
            <a:ext cx="10500722" cy="665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40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Placeholder 47" descr="Doctor pointing at CAT scans">
            <a:extLst>
              <a:ext uri="{FF2B5EF4-FFF2-40B4-BE49-F238E27FC236}">
                <a16:creationId xmlns:a16="http://schemas.microsoft.com/office/drawing/2014/main" id="{51DAB4F3-6A41-481C-8A3E-932EDFC9FEDE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2601" y="586562"/>
            <a:ext cx="11832000" cy="6763833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34E91A8-F608-453C-810A-BE9918180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Health Care Costs</a:t>
            </a:r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B898379A-942F-47A5-80B4-B1C6F09FCB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000" y="6782914"/>
            <a:ext cx="7560000" cy="360000"/>
          </a:xfrm>
        </p:spPr>
        <p:txBody>
          <a:bodyPr/>
          <a:lstStyle/>
          <a:p>
            <a:r>
              <a:rPr lang="en-US" dirty="0"/>
              <a:t>* According to Healthy People 2030..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DDB908-45C5-4999-982F-0A82DA013F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B821A5-5262-4D44-AFEB-D049F229C8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4213" y="3097188"/>
            <a:ext cx="1652587" cy="435600"/>
          </a:xfrm>
        </p:spPr>
        <p:txBody>
          <a:bodyPr/>
          <a:lstStyle/>
          <a:p>
            <a:r>
              <a:rPr lang="en-US" dirty="0"/>
              <a:t>19.7%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27E535-262E-40B8-A9E1-0C08FFD8090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0455" y="3695377"/>
            <a:ext cx="1999889" cy="846137"/>
          </a:xfrm>
        </p:spPr>
        <p:txBody>
          <a:bodyPr/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% of Gross Domestic Product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30E095F-965E-476E-B681-EE615BECB08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971013" y="3097188"/>
            <a:ext cx="1652587" cy="435600"/>
          </a:xfrm>
        </p:spPr>
        <p:txBody>
          <a:bodyPr/>
          <a:lstStyle/>
          <a:p>
            <a:r>
              <a:rPr lang="en-US" dirty="0"/>
              <a:t>$4.1t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A5735F7-BDC6-4ACD-B0DE-4AB63D30BA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970799" y="3695377"/>
            <a:ext cx="1652801" cy="846137"/>
          </a:xfrm>
        </p:spPr>
        <p:txBody>
          <a:bodyPr/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National Healthcare Spending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405F6BC-5682-4AA1-9F61-DDF021E685B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69707" y="3097188"/>
            <a:ext cx="1652587" cy="435600"/>
          </a:xfrm>
        </p:spPr>
        <p:txBody>
          <a:bodyPr/>
          <a:lstStyle/>
          <a:p>
            <a:r>
              <a:rPr lang="en-US" dirty="0"/>
              <a:t>$12,530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7BC20BC-85E6-48CD-B755-5D4149953C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69493" y="3741411"/>
            <a:ext cx="1652801" cy="846137"/>
          </a:xfrm>
        </p:spPr>
        <p:txBody>
          <a:bodyPr/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Average annual expenditures per individual</a:t>
            </a:r>
          </a:p>
        </p:txBody>
      </p:sp>
      <p:pic>
        <p:nvPicPr>
          <p:cNvPr id="53" name="Picture Placeholder 52" descr="Wallet">
            <a:extLst>
              <a:ext uri="{FF2B5EF4-FFF2-40B4-BE49-F238E27FC236}">
                <a16:creationId xmlns:a16="http://schemas.microsoft.com/office/drawing/2014/main" id="{560A3C83-28A8-4054-B787-033808650715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5903820" y="2437246"/>
            <a:ext cx="384361" cy="384361"/>
          </a:xfrm>
        </p:spPr>
      </p:pic>
      <p:pic>
        <p:nvPicPr>
          <p:cNvPr id="56" name="Picture Placeholder 55" descr="Stethoscope">
            <a:extLst>
              <a:ext uri="{FF2B5EF4-FFF2-40B4-BE49-F238E27FC236}">
                <a16:creationId xmlns:a16="http://schemas.microsoft.com/office/drawing/2014/main" id="{5CABC6B7-0A04-4890-B978-4D4F54B3CDC3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8178726" y="2437246"/>
            <a:ext cx="384361" cy="384361"/>
          </a:xfrm>
        </p:spPr>
      </p:pic>
      <p:pic>
        <p:nvPicPr>
          <p:cNvPr id="60" name="Picture Placeholder 59" descr="Upward trend">
            <a:extLst>
              <a:ext uri="{FF2B5EF4-FFF2-40B4-BE49-F238E27FC236}">
                <a16:creationId xmlns:a16="http://schemas.microsoft.com/office/drawing/2014/main" id="{8C1A4036-A328-4600-8C42-B65922A2C149}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>
          <a:xfrm>
            <a:off x="10465525" y="2437246"/>
            <a:ext cx="384361" cy="384361"/>
          </a:xfrm>
        </p:spPr>
      </p:pic>
      <p:sp>
        <p:nvSpPr>
          <p:cNvPr id="19" name="object 7" descr="Beige rectangle">
            <a:extLst>
              <a:ext uri="{FF2B5EF4-FFF2-40B4-BE49-F238E27FC236}">
                <a16:creationId xmlns:a16="http://schemas.microsoft.com/office/drawing/2014/main" id="{9B6BE182-7444-49DA-B6FA-215DD68D50CA}"/>
              </a:ext>
            </a:extLst>
          </p:cNvPr>
          <p:cNvSpPr/>
          <p:nvPr/>
        </p:nvSpPr>
        <p:spPr bwMode="white">
          <a:xfrm>
            <a:off x="722098" y="2771274"/>
            <a:ext cx="6200195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 cmpd="sng">
            <a:solidFill>
              <a:schemeClr val="bg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 lang="en-US" dirty="0">
              <a:highlight>
                <a:srgbClr val="00FFFF"/>
              </a:highlight>
            </a:endParaRP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8070A33-7382-44AE-AC77-685B09986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8332700" y="4527746"/>
            <a:ext cx="0" cy="311308"/>
          </a:xfrm>
          <a:prstGeom prst="line">
            <a:avLst/>
          </a:prstGeom>
          <a:ln w="3175">
            <a:solidFill>
              <a:schemeClr val="bg2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E2C35B1-F420-4244-8B67-EA845C8CAF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7914029" y="2224959"/>
            <a:ext cx="896287" cy="745643"/>
            <a:chOff x="1824638" y="1733550"/>
            <a:chExt cx="1192959" cy="99245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5DB04D1-9BD5-4C35-8B33-0432F97A6012}"/>
                </a:ext>
              </a:extLst>
            </p:cNvPr>
            <p:cNvSpPr/>
            <p:nvPr/>
          </p:nvSpPr>
          <p:spPr>
            <a:xfrm>
              <a:off x="1824638" y="1733550"/>
              <a:ext cx="992451" cy="992451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C23B33E-1386-44B0-B24A-50A8F9B55FFD}"/>
                </a:ext>
              </a:extLst>
            </p:cNvPr>
            <p:cNvSpPr/>
            <p:nvPr/>
          </p:nvSpPr>
          <p:spPr>
            <a:xfrm>
              <a:off x="1925901" y="1819672"/>
              <a:ext cx="1091696" cy="820207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ACC6B18-DB03-4AC5-B015-6374FF16D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10310145" y="2224959"/>
            <a:ext cx="926876" cy="745643"/>
            <a:chOff x="7901577" y="2268089"/>
            <a:chExt cx="926876" cy="745643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BAA099B-7326-44B7-B125-672BA72A6C05}"/>
                </a:ext>
              </a:extLst>
            </p:cNvPr>
            <p:cNvSpPr/>
            <p:nvPr/>
          </p:nvSpPr>
          <p:spPr>
            <a:xfrm flipH="1">
              <a:off x="8516862" y="2268089"/>
              <a:ext cx="311591" cy="745643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6107D1A-01D9-4CE4-9A22-FC55274F17C6}"/>
                </a:ext>
              </a:extLst>
            </p:cNvPr>
            <p:cNvSpPr/>
            <p:nvPr/>
          </p:nvSpPr>
          <p:spPr>
            <a:xfrm flipH="1">
              <a:off x="7901577" y="2332794"/>
              <a:ext cx="781787" cy="616234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5074261-BBC0-4AF3-AF09-C64386DBB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949886" y="2224959"/>
            <a:ext cx="926876" cy="745643"/>
            <a:chOff x="7901577" y="2268089"/>
            <a:chExt cx="926876" cy="745643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4BF8F4D-C494-48D1-8EDB-FE34A665FBEE}"/>
                </a:ext>
              </a:extLst>
            </p:cNvPr>
            <p:cNvSpPr/>
            <p:nvPr/>
          </p:nvSpPr>
          <p:spPr>
            <a:xfrm flipH="1">
              <a:off x="8516862" y="2268089"/>
              <a:ext cx="311591" cy="745643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F7A8167-402E-4636-8949-042E663C233E}"/>
                </a:ext>
              </a:extLst>
            </p:cNvPr>
            <p:cNvSpPr/>
            <p:nvPr/>
          </p:nvSpPr>
          <p:spPr>
            <a:xfrm flipH="1">
              <a:off x="7901577" y="2332794"/>
              <a:ext cx="781787" cy="616234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092BE0B-DA3C-9210-38D2-9AE2D21DBCC9}"/>
              </a:ext>
            </a:extLst>
          </p:cNvPr>
          <p:cNvSpPr txBox="1"/>
          <p:nvPr/>
        </p:nvSpPr>
        <p:spPr>
          <a:xfrm>
            <a:off x="388802" y="4769164"/>
            <a:ext cx="71796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2060"/>
                </a:solidFill>
                <a:effectLst/>
                <a:latin typeface="Georgia" panose="02040502050405020303" pitchFamily="18" charset="0"/>
              </a:rPr>
              <a:t>“</a:t>
            </a:r>
            <a:r>
              <a:rPr lang="en-US" sz="1400" i="1" dirty="0">
                <a:solidFill>
                  <a:srgbClr val="002060"/>
                </a:solidFill>
                <a:effectLst/>
                <a:latin typeface="Georgia" panose="02040502050405020303" pitchFamily="18" charset="0"/>
              </a:rPr>
              <a:t>The provision of medical care makes up the vast majority of healthcare expenditures in the United States, it is estimated to contribute less than 20% to the modifiable impact on health outcomes; meanwhile, social and economic factors, personal behaviors, and physical environment collectively account for more than 80%.</a:t>
            </a:r>
            <a:r>
              <a:rPr lang="en-US" sz="1400" i="1" baseline="30000" dirty="0">
                <a:solidFill>
                  <a:srgbClr val="002060"/>
                </a:solidFill>
                <a:effectLst/>
                <a:latin typeface="Georgia" panose="02040502050405020303" pitchFamily="18" charset="0"/>
                <a:hlinkClick r:id="rId9" tooltip="Hood CM, Gennuso KP, Swain GR, Catlin BB. County health rankings: relationships between determinant factors and health outcomes. Am J Prev Med. 2016;50(2):129–135. &#10;                  https://doi.org/10.1016/j.amepre.2015.08.024&#10;                  &#10;                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400" i="1" dirty="0">
                <a:solidFill>
                  <a:srgbClr val="002060"/>
                </a:solidFill>
                <a:effectLst/>
                <a:latin typeface="Georgia" panose="02040502050405020303" pitchFamily="18" charset="0"/>
              </a:rPr>
              <a:t> Moreover, SDOH are a major contributor to health disparities, with certain groups suffering from disproportionately higher rates of social and economic burdens…”</a:t>
            </a:r>
            <a:endParaRPr lang="en-US" sz="1400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78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A2F6A-636F-4857-B3DF-84C40FD31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784865"/>
            <a:ext cx="7560000" cy="370166"/>
          </a:xfrm>
        </p:spPr>
        <p:txBody>
          <a:bodyPr/>
          <a:lstStyle/>
          <a:p>
            <a:r>
              <a:rPr lang="en-US" dirty="0"/>
              <a:t>Economic Stability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B296F-AA3C-49C5-A7FD-020BBA8074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Note:  Contracts required as part of </a:t>
            </a:r>
            <a:r>
              <a:rPr lang="en-US" dirty="0" err="1"/>
              <a:t>SdOH</a:t>
            </a:r>
            <a:r>
              <a:rPr lang="en-US" dirty="0"/>
              <a:t> to ensure compliance and Outcomes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6DEDAB-4595-4AAB-8FB4-F3036F68D7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36087DB-FF15-448E-ACA3-0466788AFD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4213" y="1405642"/>
            <a:ext cx="8485424" cy="4482410"/>
          </a:xfrm>
        </p:spPr>
        <p:txBody>
          <a:bodyPr/>
          <a:lstStyle/>
          <a:p>
            <a:endParaRPr lang="en-US" sz="900" dirty="0"/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Hillsborough County Health Care Plan (HCHCP) 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Over $1B to economy in last 10yrs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Ryan White Federal Grant ($10M) HIV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1800 Orient Road Step-Down Unit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On the Job Training (OJT)</a:t>
            </a:r>
          </a:p>
          <a:p>
            <a:pPr marL="733425" lvl="1" indent="-28575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Career source</a:t>
            </a:r>
          </a:p>
          <a:p>
            <a:pPr marL="733425" lvl="1" indent="-28575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Feeding Tampa Bay</a:t>
            </a:r>
          </a:p>
          <a:p>
            <a:pPr marL="733425" lvl="1" indent="-28575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Abe Brown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Required to follow OJT &amp; Placement for 6 Months</a:t>
            </a:r>
          </a:p>
          <a:p>
            <a:pPr>
              <a:buClr>
                <a:schemeClr val="bg1"/>
              </a:buClr>
            </a:pPr>
            <a:endParaRPr lang="en-US" sz="2000" dirty="0"/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 indent="0">
              <a:buNone/>
            </a:pPr>
            <a:endParaRPr lang="en-US" dirty="0"/>
          </a:p>
        </p:txBody>
      </p:sp>
      <p:sp>
        <p:nvSpPr>
          <p:cNvPr id="9" name="object 7" descr="Beige rectangle">
            <a:extLst>
              <a:ext uri="{FF2B5EF4-FFF2-40B4-BE49-F238E27FC236}">
                <a16:creationId xmlns:a16="http://schemas.microsoft.com/office/drawing/2014/main" id="{C88E3957-6CDD-4061-AA83-A074A57C9C12}"/>
              </a:ext>
            </a:extLst>
          </p:cNvPr>
          <p:cNvSpPr/>
          <p:nvPr/>
        </p:nvSpPr>
        <p:spPr bwMode="white">
          <a:xfrm>
            <a:off x="722099" y="1322787"/>
            <a:ext cx="4104000" cy="0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93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A2F6A-636F-4857-B3DF-84C40FD31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811" y="479323"/>
            <a:ext cx="7560000" cy="370166"/>
          </a:xfrm>
        </p:spPr>
        <p:txBody>
          <a:bodyPr/>
          <a:lstStyle/>
          <a:p>
            <a:r>
              <a:rPr lang="en-US" sz="2400" dirty="0"/>
              <a:t>Neighborhood and Physical environment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B296F-AA3C-49C5-A7FD-020BBA8074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Note:  Contracts required as part of </a:t>
            </a:r>
            <a:r>
              <a:rPr lang="en-US" dirty="0" err="1"/>
              <a:t>SdOH</a:t>
            </a:r>
            <a:r>
              <a:rPr lang="en-US" dirty="0"/>
              <a:t> to ensure compliance and Outcomes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6DEDAB-4595-4AAB-8FB4-F3036F68D7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36087DB-FF15-448E-ACA3-0466788AFD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1810" y="1219655"/>
            <a:ext cx="8485424" cy="4465769"/>
          </a:xfrm>
        </p:spPr>
        <p:txBody>
          <a:bodyPr/>
          <a:lstStyle/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Targeted Zip codes and Vulnerable/Diverse Populations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Housing Vouchers from THHI and Affordable Housing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Healthy Living – Health &amp; Wellness for HCHCP &amp; Targeted Communities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bg1"/>
                </a:solidFill>
              </a:rPr>
              <a:t>Community Resource Centers (Lee Davis, Plant City, &amp; South Shore)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bg1"/>
                </a:solidFill>
              </a:rPr>
              <a:t>Gym and Exercise with Educational Classes (Exercise Classes &amp; Other Prevention educational Classes, Health Literacy.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bg1"/>
                </a:solidFill>
              </a:rPr>
              <a:t>Nutritional Counseling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bg1"/>
                </a:solidFill>
              </a:rPr>
              <a:t>Yoga, with varying types 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bg1"/>
                </a:solidFill>
              </a:rPr>
              <a:t>Stress Reliever Training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bg1"/>
                </a:solidFill>
              </a:rPr>
              <a:t>Spanish and English Speaking with Language Line PRN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Public Health Water Testing, Environment Monitoring &amp; Other DOH Initiatives</a:t>
            </a:r>
          </a:p>
        </p:txBody>
      </p:sp>
      <p:sp>
        <p:nvSpPr>
          <p:cNvPr id="9" name="object 7" descr="Beige rectangle">
            <a:extLst>
              <a:ext uri="{FF2B5EF4-FFF2-40B4-BE49-F238E27FC236}">
                <a16:creationId xmlns:a16="http://schemas.microsoft.com/office/drawing/2014/main" id="{C88E3957-6CDD-4061-AA83-A074A57C9C12}"/>
              </a:ext>
            </a:extLst>
          </p:cNvPr>
          <p:cNvSpPr/>
          <p:nvPr/>
        </p:nvSpPr>
        <p:spPr bwMode="white">
          <a:xfrm flipV="1">
            <a:off x="611810" y="849489"/>
            <a:ext cx="7040273" cy="120371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79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A2F6A-636F-4857-B3DF-84C40FD31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098" y="306000"/>
            <a:ext cx="7560000" cy="370166"/>
          </a:xfrm>
        </p:spPr>
        <p:txBody>
          <a:bodyPr/>
          <a:lstStyle/>
          <a:p>
            <a:r>
              <a:rPr lang="en-US" dirty="0"/>
              <a:t>Education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B296F-AA3C-49C5-A7FD-020BBA8074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Note:  Contracts required as part of </a:t>
            </a:r>
            <a:r>
              <a:rPr lang="en-US" dirty="0" err="1"/>
              <a:t>SdOH</a:t>
            </a:r>
            <a:r>
              <a:rPr lang="en-US" dirty="0"/>
              <a:t> to ensure compliance and Outcomes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6DEDAB-4595-4AAB-8FB4-F3036F68D7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36087DB-FF15-448E-ACA3-0466788AFD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2098" y="966755"/>
            <a:ext cx="8485424" cy="4273263"/>
          </a:xfrm>
        </p:spPr>
        <p:txBody>
          <a:bodyPr/>
          <a:lstStyle/>
          <a:p>
            <a:endParaRPr lang="en-US" sz="900" dirty="0"/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Healthy Living Classes/Exercise Plans/Nutritional Counseling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Health Literacy through Health Care Providers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Communication Strategies and Implementation</a:t>
            </a:r>
          </a:p>
          <a:p>
            <a:pPr marL="790575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Community Outreach Plan in Coordination With Communications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Literacy referral and follow-thru:</a:t>
            </a:r>
          </a:p>
          <a:p>
            <a:pPr marL="790575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Family Health Care Foundation &amp; Hispanic Services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Language Line and Spanish speaking on staff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Targeted Zip codes and Vulnerable Populations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Referrals to Vocational Resources and Higher Educational Resources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lvl="1" indent="0">
              <a:buNone/>
            </a:pPr>
            <a:endParaRPr lang="en-US" dirty="0"/>
          </a:p>
        </p:txBody>
      </p:sp>
      <p:sp>
        <p:nvSpPr>
          <p:cNvPr id="9" name="object 7" descr="Beige rectangle">
            <a:extLst>
              <a:ext uri="{FF2B5EF4-FFF2-40B4-BE49-F238E27FC236}">
                <a16:creationId xmlns:a16="http://schemas.microsoft.com/office/drawing/2014/main" id="{C88E3957-6CDD-4061-AA83-A074A57C9C12}"/>
              </a:ext>
            </a:extLst>
          </p:cNvPr>
          <p:cNvSpPr/>
          <p:nvPr/>
        </p:nvSpPr>
        <p:spPr bwMode="white">
          <a:xfrm>
            <a:off x="722098" y="925328"/>
            <a:ext cx="6304343" cy="82855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A2F6A-636F-4857-B3DF-84C40FD31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161" y="306000"/>
            <a:ext cx="7560000" cy="370166"/>
          </a:xfrm>
        </p:spPr>
        <p:txBody>
          <a:bodyPr/>
          <a:lstStyle/>
          <a:p>
            <a:r>
              <a:rPr lang="en-US" dirty="0"/>
              <a:t>Food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B296F-AA3C-49C5-A7FD-020BBA8074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Note:  Contracts required as part of </a:t>
            </a:r>
            <a:r>
              <a:rPr lang="en-US" dirty="0" err="1"/>
              <a:t>SdOH</a:t>
            </a:r>
            <a:r>
              <a:rPr lang="en-US" dirty="0"/>
              <a:t> to ensure compliance and Outcomes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6DEDAB-4595-4AAB-8FB4-F3036F68D7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36087DB-FF15-448E-ACA3-0466788AFD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46161" y="1045987"/>
            <a:ext cx="8485424" cy="4482410"/>
          </a:xfrm>
        </p:spPr>
        <p:txBody>
          <a:bodyPr/>
          <a:lstStyle/>
          <a:p>
            <a:endParaRPr lang="en-US" sz="900" dirty="0"/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Medicaid Food Stamps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Healthy Living Events 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bg1"/>
                </a:solidFill>
              </a:rPr>
              <a:t>Feeding Tampa Bay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Nutritional Counseling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Nutritional Classes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Other Optional Food Resources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bg1"/>
                </a:solidFill>
              </a:rPr>
              <a:t>Food Pantries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bg1"/>
                </a:solidFill>
              </a:rPr>
              <a:t>Churches 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bg1"/>
                </a:solidFill>
              </a:rPr>
              <a:t>Non-profit </a:t>
            </a:r>
            <a:r>
              <a:rPr lang="en-US" sz="1600" dirty="0" err="1">
                <a:solidFill>
                  <a:schemeClr val="bg1"/>
                </a:solidFill>
              </a:rPr>
              <a:t>Activites</a:t>
            </a:r>
            <a:endParaRPr lang="en-US" sz="1600" dirty="0">
              <a:solidFill>
                <a:schemeClr val="bg1"/>
              </a:solidFill>
            </a:endParaRP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endParaRPr lang="en-US" dirty="0">
              <a:solidFill>
                <a:schemeClr val="bg1"/>
              </a:solidFill>
            </a:endParaRPr>
          </a:p>
          <a:p>
            <a:pPr lvl="1" indent="0">
              <a:buNone/>
            </a:pPr>
            <a:endParaRPr lang="en-US" dirty="0"/>
          </a:p>
        </p:txBody>
      </p:sp>
      <p:sp>
        <p:nvSpPr>
          <p:cNvPr id="9" name="object 7" descr="Beige rectangle">
            <a:extLst>
              <a:ext uri="{FF2B5EF4-FFF2-40B4-BE49-F238E27FC236}">
                <a16:creationId xmlns:a16="http://schemas.microsoft.com/office/drawing/2014/main" id="{C88E3957-6CDD-4061-AA83-A074A57C9C12}"/>
              </a:ext>
            </a:extLst>
          </p:cNvPr>
          <p:cNvSpPr/>
          <p:nvPr/>
        </p:nvSpPr>
        <p:spPr bwMode="white">
          <a:xfrm>
            <a:off x="746161" y="921135"/>
            <a:ext cx="5037017" cy="48813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59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A2F6A-636F-4857-B3DF-84C40FD31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099" y="306000"/>
            <a:ext cx="7560000" cy="370166"/>
          </a:xfrm>
        </p:spPr>
        <p:txBody>
          <a:bodyPr/>
          <a:lstStyle/>
          <a:p>
            <a:r>
              <a:rPr lang="en-US" dirty="0"/>
              <a:t>Community and Social Context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B296F-AA3C-49C5-A7FD-020BBA8074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Note:  Contracts required as part of </a:t>
            </a:r>
            <a:r>
              <a:rPr lang="en-US" dirty="0" err="1"/>
              <a:t>SdOH</a:t>
            </a:r>
            <a:r>
              <a:rPr lang="en-US" dirty="0"/>
              <a:t> to ensure compliance and Outcomes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6DEDAB-4595-4AAB-8FB4-F3036F68D7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36087DB-FF15-448E-ACA3-0466788AFD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78246" y="1043598"/>
            <a:ext cx="8485424" cy="4482410"/>
          </a:xfrm>
        </p:spPr>
        <p:txBody>
          <a:bodyPr/>
          <a:lstStyle/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Healthy Living integration in the Targeted Communities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bg1"/>
                </a:solidFill>
              </a:rPr>
              <a:t>Lee Davis, Plant City, Wimauma, and South Shore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bg1"/>
                </a:solidFill>
              </a:rPr>
              <a:t>Healthy Living Sponsored Events with Providers, DOH, Substance Abuse and BH providers in the Communities where they live.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bg1"/>
                </a:solidFill>
              </a:rPr>
              <a:t>Integration of Food into the Community Using Feeding Tampa Bay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bg1"/>
                </a:solidFill>
              </a:rPr>
              <a:t>Enrollments into the Hillsborough County Health Care Plan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bg1"/>
                </a:solidFill>
              </a:rPr>
              <a:t>Family Health Care Foundation and Hispanic Services</a:t>
            </a:r>
          </a:p>
          <a:p>
            <a:pPr marL="790575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bg1"/>
                </a:solidFill>
              </a:rPr>
              <a:t>Communication/Outreach Implemented Plans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Outreach other Community &amp; Religious Events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Targeted Zip Codes and Vulnerable/Diverse Populations within the communities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ACES information system &amp; Use of CMS Social Determinants of Health Survey Tool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Referrals and Tracking Mechanisms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lvl="1" indent="0">
              <a:buNone/>
            </a:pPr>
            <a:endParaRPr lang="en-US" dirty="0"/>
          </a:p>
        </p:txBody>
      </p:sp>
      <p:sp>
        <p:nvSpPr>
          <p:cNvPr id="9" name="object 7" descr="Beige rectangle">
            <a:extLst>
              <a:ext uri="{FF2B5EF4-FFF2-40B4-BE49-F238E27FC236}">
                <a16:creationId xmlns:a16="http://schemas.microsoft.com/office/drawing/2014/main" id="{C88E3957-6CDD-4061-AA83-A074A57C9C12}"/>
              </a:ext>
            </a:extLst>
          </p:cNvPr>
          <p:cNvSpPr/>
          <p:nvPr/>
        </p:nvSpPr>
        <p:spPr bwMode="white">
          <a:xfrm>
            <a:off x="778246" y="853542"/>
            <a:ext cx="7298954" cy="121184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2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MS Healthcare Pitch">
      <a:dk1>
        <a:sysClr val="windowText" lastClr="000000"/>
      </a:dk1>
      <a:lt1>
        <a:sysClr val="window" lastClr="FFFFFF"/>
      </a:lt1>
      <a:dk2>
        <a:srgbClr val="00292E"/>
      </a:dk2>
      <a:lt2>
        <a:srgbClr val="64B2C1"/>
      </a:lt2>
      <a:accent1>
        <a:srgbClr val="F0CDA1"/>
      </a:accent1>
      <a:accent2>
        <a:srgbClr val="107082"/>
      </a:accent2>
      <a:accent3>
        <a:srgbClr val="054854"/>
      </a:accent3>
      <a:accent4>
        <a:srgbClr val="00AEEF"/>
      </a:accent4>
      <a:accent5>
        <a:srgbClr val="F99927"/>
      </a:accent5>
      <a:accent6>
        <a:srgbClr val="EC7216"/>
      </a:accent6>
      <a:hlink>
        <a:srgbClr val="000000"/>
      </a:hlink>
      <a:folHlink>
        <a:srgbClr val="000000"/>
      </a:folHlink>
    </a:clrScheme>
    <a:fontScheme name="MS Healthcare Pitch">
      <a:majorFont>
        <a:latin typeface="Gill Sans MT"/>
        <a:ea typeface=""/>
        <a:cs typeface=""/>
      </a:majorFont>
      <a:minorFont>
        <a:latin typeface="Arial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2"/>
            </a:gs>
            <a:gs pos="100000">
              <a:schemeClr val="accent2"/>
            </a:gs>
          </a:gsLst>
          <a:lin ang="1440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MB Healthcare Pitch Deck SB_v3" id="{F20654C3-30CB-4A23-AE37-CA3918CCFD51}" vid="{71C4247B-9648-406B-9B0E-E712402798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3BAED8-F9E7-4D41-86E9-333473F909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4BDB64-2AF8-42D4-96C8-B6B6F098993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0C66BDC7-24D2-4343-8D41-18F9C23F86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Healthcare office pitch deck</Template>
  <TotalTime>396</TotalTime>
  <Words>726</Words>
  <Application>Microsoft Office PowerPoint</Application>
  <PresentationFormat>Widescreen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</vt:lpstr>
      <vt:lpstr>Calibri</vt:lpstr>
      <vt:lpstr>Courier New</vt:lpstr>
      <vt:lpstr>Georgia</vt:lpstr>
      <vt:lpstr>Gill Sans MT</vt:lpstr>
      <vt:lpstr>Montserrat</vt:lpstr>
      <vt:lpstr>Wingdings</vt:lpstr>
      <vt:lpstr>Office Theme</vt:lpstr>
      <vt:lpstr>Health Care Services   Social Determinants of Health</vt:lpstr>
      <vt:lpstr>Social Determinants of Health (Sdoh)</vt:lpstr>
      <vt:lpstr>PowerPoint Presentation</vt:lpstr>
      <vt:lpstr>Health Care Costs</vt:lpstr>
      <vt:lpstr>Economic Stability </vt:lpstr>
      <vt:lpstr>Neighborhood and Physical environment </vt:lpstr>
      <vt:lpstr>Education </vt:lpstr>
      <vt:lpstr>Food </vt:lpstr>
      <vt:lpstr>Community and Social Context  </vt:lpstr>
      <vt:lpstr>Health Care Access</vt:lpstr>
      <vt:lpstr>Questions?</vt:lpstr>
    </vt:vector>
  </TitlesOfParts>
  <Company>Hillsborough County BOCC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Care Services   Social Determinants of Health</dc:title>
  <dc:creator>Earley, Gene</dc:creator>
  <cp:lastModifiedBy>Earley, Gene</cp:lastModifiedBy>
  <cp:revision>9</cp:revision>
  <dcterms:created xsi:type="dcterms:W3CDTF">2022-11-22T17:31:06Z</dcterms:created>
  <dcterms:modified xsi:type="dcterms:W3CDTF">2022-11-28T15:07:57Z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