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8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6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6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691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45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43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14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3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5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7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81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45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7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9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08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22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5D671FE-AB7B-4F66-8C7A-7CB95131CBCD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5313D-932C-402F-96A1-5F74C2BA3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804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A0BFDD-C30D-036D-0AE4-DC5AD3860361}"/>
              </a:ext>
            </a:extLst>
          </p:cNvPr>
          <p:cNvSpPr txBox="1"/>
          <p:nvPr/>
        </p:nvSpPr>
        <p:spPr>
          <a:xfrm>
            <a:off x="2160953" y="2672861"/>
            <a:ext cx="787009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Housing Finance Authority (HFA) Activities</a:t>
            </a:r>
          </a:p>
          <a:p>
            <a:endParaRPr lang="en-US" sz="2800" b="1" dirty="0">
              <a:latin typeface="+mj-lt"/>
            </a:endParaRPr>
          </a:p>
          <a:p>
            <a:r>
              <a:rPr lang="en-US" sz="2800" b="1" dirty="0">
                <a:latin typeface="+mj-lt"/>
              </a:rPr>
              <a:t>Mark Hendrickson</a:t>
            </a:r>
          </a:p>
          <a:p>
            <a:r>
              <a:rPr lang="en-US" sz="2800" b="1" dirty="0">
                <a:latin typeface="+mj-lt"/>
              </a:rPr>
              <a:t>Executive Director, Florida Association of Local Housing Finance Authorities and </a:t>
            </a:r>
          </a:p>
          <a:p>
            <a:r>
              <a:rPr lang="en-US" sz="2800" b="1" dirty="0">
                <a:latin typeface="+mj-lt"/>
              </a:rPr>
              <a:t>Executive Director, HFA of Hillsborough County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CDD3028-A6B5-BF83-F9D5-3D7ABEA5F352}"/>
              </a:ext>
            </a:extLst>
          </p:cNvPr>
          <p:cNvCxnSpPr>
            <a:cxnSpLocks/>
          </p:cNvCxnSpPr>
          <p:nvPr/>
        </p:nvCxnSpPr>
        <p:spPr>
          <a:xfrm>
            <a:off x="1735015" y="3493477"/>
            <a:ext cx="776849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47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95B4B-827C-283A-E4DF-DDC90D9BE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HFA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8D5F4-BE90-1905-59BB-9D4AA278D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830411" cy="4195481"/>
          </a:xfrm>
        </p:spPr>
        <p:txBody>
          <a:bodyPr>
            <a:normAutofit/>
          </a:bodyPr>
          <a:lstStyle/>
          <a:p>
            <a:r>
              <a:rPr lang="en-US" sz="2400" dirty="0"/>
              <a:t>Homeownership Programs</a:t>
            </a:r>
          </a:p>
          <a:p>
            <a:r>
              <a:rPr lang="en-US" sz="2400" dirty="0"/>
              <a:t>Bonds for </a:t>
            </a:r>
            <a:r>
              <a:rPr lang="en-US" sz="2400"/>
              <a:t>Rental Housing</a:t>
            </a:r>
          </a:p>
          <a:p>
            <a:r>
              <a:rPr lang="en-US" sz="2400" dirty="0"/>
              <a:t>Working with local government to manage the selection of the local preference (LGAOF) deal for a 9% Housing Credit application (Hillsborough, Jacksonville, Pasco and Tallahassee/Leon)</a:t>
            </a:r>
          </a:p>
          <a:p>
            <a:r>
              <a:rPr lang="en-US" sz="2400" dirty="0"/>
              <a:t>Subsidy review (Leon County and the City of Tallahassee)</a:t>
            </a:r>
          </a:p>
          <a:p>
            <a:r>
              <a:rPr lang="en-US" sz="2400" dirty="0"/>
              <a:t>Homeless programs (Hillsborough)</a:t>
            </a:r>
          </a:p>
          <a:p>
            <a:r>
              <a:rPr lang="en-US" sz="2400" dirty="0"/>
              <a:t>Youth Aging out of Foster Care (Hillsborough and Manatee)</a:t>
            </a:r>
          </a:p>
        </p:txBody>
      </p:sp>
    </p:spTree>
    <p:extLst>
      <p:ext uri="{BB962C8B-B14F-4D97-AF65-F5344CB8AC3E}">
        <p14:creationId xmlns:p14="http://schemas.microsoft.com/office/powerpoint/2010/main" val="775752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1EB1E-33B3-8C29-F211-F87D2C955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HFA of Hillsborough County: Homeownership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E2E1A-4816-2811-844E-1B2663AB8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Interest Rate: 6.625% (varies as rates change)</a:t>
            </a:r>
          </a:p>
          <a:p>
            <a:r>
              <a:rPr lang="en-US" dirty="0"/>
              <a:t>$25,000 DPA Assistance (loan)</a:t>
            </a:r>
          </a:p>
          <a:p>
            <a:r>
              <a:rPr lang="en-US" dirty="0"/>
              <a:t>Mortgage Credit Certificate– value of $2,000 per year tax CREDIT</a:t>
            </a:r>
          </a:p>
          <a:p>
            <a:r>
              <a:rPr lang="en-US" dirty="0"/>
              <a:t>660 Minimum Credit Score (limited number of buyers at 640)</a:t>
            </a:r>
          </a:p>
          <a:p>
            <a:r>
              <a:rPr lang="en-US" dirty="0"/>
              <a:t>Sale Price Limit of $349,525</a:t>
            </a:r>
          </a:p>
          <a:p>
            <a:r>
              <a:rPr lang="en-US" dirty="0"/>
              <a:t>Income Limit 1-2 Person HH: $82,100</a:t>
            </a:r>
          </a:p>
          <a:p>
            <a:r>
              <a:rPr lang="en-US" dirty="0"/>
              <a:t>Income Limit 3+  Person HH: $94,415</a:t>
            </a:r>
          </a:p>
          <a:p>
            <a:r>
              <a:rPr lang="en-US" dirty="0"/>
              <a:t>Agreement with Hillsborough County to fund DPA loans</a:t>
            </a:r>
          </a:p>
        </p:txBody>
      </p:sp>
    </p:spTree>
    <p:extLst>
      <p:ext uri="{BB962C8B-B14F-4D97-AF65-F5344CB8AC3E}">
        <p14:creationId xmlns:p14="http://schemas.microsoft.com/office/powerpoint/2010/main" val="1129408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9C61-3055-1797-2A07-AB93F2345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Hillsborough County-HFA Partnership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58024-CD79-A530-FEBC-956828A9A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County commits SHIP funds for HFA DPA loans</a:t>
            </a:r>
          </a:p>
          <a:p>
            <a:r>
              <a:rPr lang="en-US" dirty="0"/>
              <a:t>Clear agreement on what needs to be in each loan file</a:t>
            </a:r>
          </a:p>
          <a:p>
            <a:r>
              <a:rPr lang="en-US" dirty="0"/>
              <a:t>HFA, through the HFA’s lenders, originates the first and second mortgages. The HFA funds the DPA loan.</a:t>
            </a:r>
          </a:p>
          <a:p>
            <a:r>
              <a:rPr lang="en-US" dirty="0"/>
              <a:t>County staff to not underwrite loan or have any administrative role as loans are originated</a:t>
            </a:r>
          </a:p>
          <a:p>
            <a:r>
              <a:rPr lang="en-US" dirty="0"/>
              <a:t>HFA delivers loan files to the County periodically for review. Review is verification that required information is in the loan file, not a re-underwriting. </a:t>
            </a:r>
          </a:p>
          <a:p>
            <a:r>
              <a:rPr lang="en-US" dirty="0"/>
              <a:t>County reimburses HFA</a:t>
            </a:r>
          </a:p>
          <a:p>
            <a:r>
              <a:rPr lang="en-US" dirty="0"/>
              <a:t>HFA agrees to reimburse the County for any loan found in non-compliance in SHIP audit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1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5152A-7C94-1253-30FF-F6C80677F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County-HFA Partnership:</a:t>
            </a:r>
            <a:br>
              <a:rPr lang="en-US" dirty="0"/>
            </a:br>
            <a:r>
              <a:rPr lang="en-US" dirty="0"/>
              <a:t>Benefits and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DEAD2-5139-DFBB-B191-770945A64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County staff workload significantly reduced, as there is no need to interact with lenders, homebuyers, underwrite loans or create loans files</a:t>
            </a:r>
          </a:p>
          <a:p>
            <a:r>
              <a:rPr lang="en-US" dirty="0"/>
              <a:t>HFA can provide greater amount of DPA than if funded only with HFA resources, reaching more buyers</a:t>
            </a:r>
          </a:p>
          <a:p>
            <a:r>
              <a:rPr lang="en-US" dirty="0"/>
              <a:t>County has funded $7.578 million of loans to date, with another      $2 million committed (most utilized)</a:t>
            </a:r>
          </a:p>
          <a:p>
            <a:r>
              <a:rPr lang="en-US" dirty="0"/>
              <a:t>County requires HFA to recycle all repayments of DPA loans to new SHIP eligible loans, with $1.65 million of repayments already recycled to new loans</a:t>
            </a:r>
          </a:p>
        </p:txBody>
      </p:sp>
    </p:spTree>
    <p:extLst>
      <p:ext uri="{BB962C8B-B14F-4D97-AF65-F5344CB8AC3E}">
        <p14:creationId xmlns:p14="http://schemas.microsoft.com/office/powerpoint/2010/main" val="2082113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</TotalTime>
  <Words>377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PowerPoint Presentation</vt:lpstr>
      <vt:lpstr>HFA Activities</vt:lpstr>
      <vt:lpstr>HFA of Hillsborough County: Homeownership Program</vt:lpstr>
      <vt:lpstr>Hillsborough County-HFA Partnership</vt:lpstr>
      <vt:lpstr>County-HFA Partnership: Benefits and Success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Hendrickson</dc:creator>
  <cp:lastModifiedBy>Abramsen, Jeniqua</cp:lastModifiedBy>
  <cp:revision>10</cp:revision>
  <dcterms:created xsi:type="dcterms:W3CDTF">2022-08-01T15:48:35Z</dcterms:created>
  <dcterms:modified xsi:type="dcterms:W3CDTF">2023-02-26T02:47:46Z</dcterms:modified>
</cp:coreProperties>
</file>