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15" r:id="rId3"/>
    <p:sldId id="317" r:id="rId4"/>
    <p:sldId id="323" r:id="rId5"/>
    <p:sldId id="330" r:id="rId6"/>
    <p:sldId id="336" r:id="rId7"/>
    <p:sldId id="337" r:id="rId8"/>
    <p:sldId id="332" r:id="rId9"/>
    <p:sldId id="338" r:id="rId10"/>
    <p:sldId id="333" r:id="rId11"/>
    <p:sldId id="334" r:id="rId12"/>
    <p:sldId id="335" r:id="rId13"/>
    <p:sldId id="319" r:id="rId14"/>
    <p:sldId id="339" r:id="rId15"/>
    <p:sldId id="354" r:id="rId16"/>
    <p:sldId id="340" r:id="rId17"/>
    <p:sldId id="324" r:id="rId18"/>
    <p:sldId id="320" r:id="rId19"/>
    <p:sldId id="341" r:id="rId20"/>
    <p:sldId id="342" r:id="rId21"/>
    <p:sldId id="343" r:id="rId22"/>
    <p:sldId id="344" r:id="rId23"/>
    <p:sldId id="321" r:id="rId24"/>
    <p:sldId id="345" r:id="rId25"/>
    <p:sldId id="346" r:id="rId26"/>
    <p:sldId id="347" r:id="rId27"/>
    <p:sldId id="348" r:id="rId28"/>
    <p:sldId id="329" r:id="rId29"/>
    <p:sldId id="352" r:id="rId30"/>
    <p:sldId id="353" r:id="rId31"/>
    <p:sldId id="326" r:id="rId32"/>
    <p:sldId id="328" r:id="rId33"/>
    <p:sldId id="350" r:id="rId34"/>
    <p:sldId id="351" r:id="rId35"/>
    <p:sldId id="322" r:id="rId36"/>
    <p:sldId id="325" r:id="rId37"/>
    <p:sldId id="316" r:id="rId38"/>
    <p:sldId id="29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BFF"/>
    <a:srgbClr val="FF8AD8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24"/>
    <p:restoredTop sz="94663"/>
  </p:normalViewPr>
  <p:slideViewPr>
    <p:cSldViewPr snapToGrid="0" snapToObjects="1">
      <p:cViewPr varScale="1">
        <p:scale>
          <a:sx n="95" d="100"/>
          <a:sy n="95" d="100"/>
        </p:scale>
        <p:origin x="184" y="8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16EA87-4A5B-496A-B413-44FEA70F12E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683D978-32EF-47A3-9AA8-026136504605}">
      <dgm:prSet/>
      <dgm:spPr/>
      <dgm:t>
        <a:bodyPr/>
        <a:lstStyle/>
        <a:p>
          <a:r>
            <a:rPr lang="en-US"/>
            <a:t>Introduction to IDIS Modules</a:t>
          </a:r>
        </a:p>
      </dgm:t>
    </dgm:pt>
    <dgm:pt modelId="{C820EEFC-F66B-4DA2-85CF-087D131AEAAC}" type="parTrans" cxnId="{894F931C-A339-42C2-9D47-DEBB093D9BB4}">
      <dgm:prSet/>
      <dgm:spPr/>
      <dgm:t>
        <a:bodyPr/>
        <a:lstStyle/>
        <a:p>
          <a:endParaRPr lang="en-US"/>
        </a:p>
      </dgm:t>
    </dgm:pt>
    <dgm:pt modelId="{96269533-FFEC-4FAA-BBE9-5CD82B90AE67}" type="sibTrans" cxnId="{894F931C-A339-42C2-9D47-DEBB093D9BB4}">
      <dgm:prSet/>
      <dgm:spPr/>
      <dgm:t>
        <a:bodyPr/>
        <a:lstStyle/>
        <a:p>
          <a:endParaRPr lang="en-US"/>
        </a:p>
      </dgm:t>
    </dgm:pt>
    <dgm:pt modelId="{C752ECC7-4D46-42FE-96BF-6B93E6111B47}">
      <dgm:prSet/>
      <dgm:spPr/>
      <dgm:t>
        <a:bodyPr/>
        <a:lstStyle/>
        <a:p>
          <a:r>
            <a:rPr lang="en-US"/>
            <a:t>Setting up CDBG Activities </a:t>
          </a:r>
        </a:p>
      </dgm:t>
    </dgm:pt>
    <dgm:pt modelId="{5930ADF1-2A96-4CCD-B96D-7B1EC5D49246}" type="parTrans" cxnId="{3DACACC2-3286-4874-8D66-60C27802747A}">
      <dgm:prSet/>
      <dgm:spPr/>
      <dgm:t>
        <a:bodyPr/>
        <a:lstStyle/>
        <a:p>
          <a:endParaRPr lang="en-US"/>
        </a:p>
      </dgm:t>
    </dgm:pt>
    <dgm:pt modelId="{C6EA3BF6-CFA3-468A-8E2B-732CB4696B05}" type="sibTrans" cxnId="{3DACACC2-3286-4874-8D66-60C27802747A}">
      <dgm:prSet/>
      <dgm:spPr/>
      <dgm:t>
        <a:bodyPr/>
        <a:lstStyle/>
        <a:p>
          <a:endParaRPr lang="en-US"/>
        </a:p>
      </dgm:t>
    </dgm:pt>
    <dgm:pt modelId="{9C59446B-4F8F-4416-A9C8-CD157568F765}">
      <dgm:prSet/>
      <dgm:spPr/>
      <dgm:t>
        <a:bodyPr/>
        <a:lstStyle/>
        <a:p>
          <a:r>
            <a:rPr lang="en-US"/>
            <a:t>Adding CDBG Accomplishments </a:t>
          </a:r>
        </a:p>
      </dgm:t>
    </dgm:pt>
    <dgm:pt modelId="{E862130A-A81D-484E-9147-7D1B90589895}" type="parTrans" cxnId="{C4727261-DEA2-416D-88C7-E83E704428E0}">
      <dgm:prSet/>
      <dgm:spPr/>
      <dgm:t>
        <a:bodyPr/>
        <a:lstStyle/>
        <a:p>
          <a:endParaRPr lang="en-US"/>
        </a:p>
      </dgm:t>
    </dgm:pt>
    <dgm:pt modelId="{DAE96845-C38C-4F65-9073-0DBB9D55ED82}" type="sibTrans" cxnId="{C4727261-DEA2-416D-88C7-E83E704428E0}">
      <dgm:prSet/>
      <dgm:spPr/>
      <dgm:t>
        <a:bodyPr/>
        <a:lstStyle/>
        <a:p>
          <a:endParaRPr lang="en-US"/>
        </a:p>
      </dgm:t>
    </dgm:pt>
    <dgm:pt modelId="{BD5601E6-960C-40F5-9BBA-DD8EE971F25B}">
      <dgm:prSet/>
      <dgm:spPr/>
      <dgm:t>
        <a:bodyPr/>
        <a:lstStyle/>
        <a:p>
          <a:r>
            <a:rPr lang="en-US"/>
            <a:t>Setting up HOME Activities</a:t>
          </a:r>
        </a:p>
      </dgm:t>
    </dgm:pt>
    <dgm:pt modelId="{C7002AC2-5C90-4829-8006-93776C3D432F}" type="parTrans" cxnId="{00CFC998-3509-447E-804E-CB0D1C22517E}">
      <dgm:prSet/>
      <dgm:spPr/>
      <dgm:t>
        <a:bodyPr/>
        <a:lstStyle/>
        <a:p>
          <a:endParaRPr lang="en-US"/>
        </a:p>
      </dgm:t>
    </dgm:pt>
    <dgm:pt modelId="{9F05EB30-2CBE-4609-A57B-70D55646616B}" type="sibTrans" cxnId="{00CFC998-3509-447E-804E-CB0D1C22517E}">
      <dgm:prSet/>
      <dgm:spPr/>
      <dgm:t>
        <a:bodyPr/>
        <a:lstStyle/>
        <a:p>
          <a:endParaRPr lang="en-US"/>
        </a:p>
      </dgm:t>
    </dgm:pt>
    <dgm:pt modelId="{0EB7A458-F020-477B-8445-D0CDE664782F}">
      <dgm:prSet/>
      <dgm:spPr/>
      <dgm:t>
        <a:bodyPr/>
        <a:lstStyle/>
        <a:p>
          <a:r>
            <a:rPr lang="en-US" dirty="0"/>
            <a:t>Adding HOME Accomplishments</a:t>
          </a:r>
        </a:p>
      </dgm:t>
    </dgm:pt>
    <dgm:pt modelId="{2ED81AFB-653A-4B3E-A3EB-839A440D3ACE}" type="parTrans" cxnId="{265235D3-E3DD-4545-8071-44E6660CE720}">
      <dgm:prSet/>
      <dgm:spPr/>
      <dgm:t>
        <a:bodyPr/>
        <a:lstStyle/>
        <a:p>
          <a:endParaRPr lang="en-US"/>
        </a:p>
      </dgm:t>
    </dgm:pt>
    <dgm:pt modelId="{425CFC06-883A-468D-AF7C-F8FB235E9715}" type="sibTrans" cxnId="{265235D3-E3DD-4545-8071-44E6660CE720}">
      <dgm:prSet/>
      <dgm:spPr/>
      <dgm:t>
        <a:bodyPr/>
        <a:lstStyle/>
        <a:p>
          <a:endParaRPr lang="en-US"/>
        </a:p>
      </dgm:t>
    </dgm:pt>
    <dgm:pt modelId="{D2FF02F3-0562-4850-84A0-EFC1CD2F3CFE}">
      <dgm:prSet/>
      <dgm:spPr/>
      <dgm:t>
        <a:bodyPr/>
        <a:lstStyle/>
        <a:p>
          <a:r>
            <a:rPr lang="en-US" dirty="0"/>
            <a:t>Funding Module </a:t>
          </a:r>
        </a:p>
      </dgm:t>
    </dgm:pt>
    <dgm:pt modelId="{E5A1BDC7-1506-4082-B03D-1C7CFC286C67}" type="parTrans" cxnId="{1DECAD9F-2445-416B-BDC4-A1D50186BDA2}">
      <dgm:prSet/>
      <dgm:spPr/>
      <dgm:t>
        <a:bodyPr/>
        <a:lstStyle/>
        <a:p>
          <a:endParaRPr lang="en-US"/>
        </a:p>
      </dgm:t>
    </dgm:pt>
    <dgm:pt modelId="{42D519DC-13EE-42BA-AA23-E47335A1ABE4}" type="sibTrans" cxnId="{1DECAD9F-2445-416B-BDC4-A1D50186BDA2}">
      <dgm:prSet/>
      <dgm:spPr/>
      <dgm:t>
        <a:bodyPr/>
        <a:lstStyle/>
        <a:p>
          <a:endParaRPr lang="en-US"/>
        </a:p>
      </dgm:t>
    </dgm:pt>
    <dgm:pt modelId="{AA1C3205-FACC-4A60-A2EA-802206DEFA9F}">
      <dgm:prSet/>
      <dgm:spPr/>
      <dgm:t>
        <a:bodyPr/>
        <a:lstStyle/>
        <a:p>
          <a:r>
            <a:rPr lang="en-US" dirty="0"/>
            <a:t>Reports Module</a:t>
          </a:r>
        </a:p>
      </dgm:t>
    </dgm:pt>
    <dgm:pt modelId="{C49CAC21-9CD5-41C7-AA00-9D5F0AB49B06}" type="parTrans" cxnId="{4F1A734A-4E04-4F12-AD1A-D5C37E04762E}">
      <dgm:prSet/>
      <dgm:spPr/>
      <dgm:t>
        <a:bodyPr/>
        <a:lstStyle/>
        <a:p>
          <a:endParaRPr lang="en-US"/>
        </a:p>
      </dgm:t>
    </dgm:pt>
    <dgm:pt modelId="{F8DFC826-B7FD-416F-A703-F3D92092B377}" type="sibTrans" cxnId="{4F1A734A-4E04-4F12-AD1A-D5C37E04762E}">
      <dgm:prSet/>
      <dgm:spPr/>
      <dgm:t>
        <a:bodyPr/>
        <a:lstStyle/>
        <a:p>
          <a:endParaRPr lang="en-US"/>
        </a:p>
      </dgm:t>
    </dgm:pt>
    <dgm:pt modelId="{AF6D800B-61BB-914E-AA65-74CC2D299A73}">
      <dgm:prSet/>
      <dgm:spPr/>
      <dgm:t>
        <a:bodyPr/>
        <a:lstStyle/>
        <a:p>
          <a:r>
            <a:rPr lang="en-US" dirty="0"/>
            <a:t>Questions</a:t>
          </a:r>
        </a:p>
      </dgm:t>
    </dgm:pt>
    <dgm:pt modelId="{85F791A4-E212-2D4F-BB94-B0D6CAEB0BA4}" type="parTrans" cxnId="{A32104C1-9858-AF40-834C-CCC31698C994}">
      <dgm:prSet/>
      <dgm:spPr/>
      <dgm:t>
        <a:bodyPr/>
        <a:lstStyle/>
        <a:p>
          <a:endParaRPr lang="en-US"/>
        </a:p>
      </dgm:t>
    </dgm:pt>
    <dgm:pt modelId="{CB881399-0094-224C-A807-D10D0566BBD6}" type="sibTrans" cxnId="{A32104C1-9858-AF40-834C-CCC31698C994}">
      <dgm:prSet/>
      <dgm:spPr/>
      <dgm:t>
        <a:bodyPr/>
        <a:lstStyle/>
        <a:p>
          <a:endParaRPr lang="en-US"/>
        </a:p>
      </dgm:t>
    </dgm:pt>
    <dgm:pt modelId="{2116B576-D25E-A947-8055-A56B62968AA8}" type="pres">
      <dgm:prSet presAssocID="{DD16EA87-4A5B-496A-B413-44FEA70F12E8}" presName="vert0" presStyleCnt="0">
        <dgm:presLayoutVars>
          <dgm:dir/>
          <dgm:animOne val="branch"/>
          <dgm:animLvl val="lvl"/>
        </dgm:presLayoutVars>
      </dgm:prSet>
      <dgm:spPr/>
    </dgm:pt>
    <dgm:pt modelId="{E177B98F-965A-FB45-85FA-EFE679209B76}" type="pres">
      <dgm:prSet presAssocID="{3683D978-32EF-47A3-9AA8-026136504605}" presName="thickLine" presStyleLbl="alignNode1" presStyleIdx="0" presStyleCnt="8"/>
      <dgm:spPr/>
    </dgm:pt>
    <dgm:pt modelId="{7D02E6CD-EB4F-A940-A77C-D9823FD308B8}" type="pres">
      <dgm:prSet presAssocID="{3683D978-32EF-47A3-9AA8-026136504605}" presName="horz1" presStyleCnt="0"/>
      <dgm:spPr/>
    </dgm:pt>
    <dgm:pt modelId="{489CAE82-48B2-9F49-9E30-896BA94DAD63}" type="pres">
      <dgm:prSet presAssocID="{3683D978-32EF-47A3-9AA8-026136504605}" presName="tx1" presStyleLbl="revTx" presStyleIdx="0" presStyleCnt="8"/>
      <dgm:spPr/>
    </dgm:pt>
    <dgm:pt modelId="{5F931572-0E4C-7943-96BE-21B31557790F}" type="pres">
      <dgm:prSet presAssocID="{3683D978-32EF-47A3-9AA8-026136504605}" presName="vert1" presStyleCnt="0"/>
      <dgm:spPr/>
    </dgm:pt>
    <dgm:pt modelId="{0889EA2E-CF59-8E44-A901-A4592A4DF239}" type="pres">
      <dgm:prSet presAssocID="{C752ECC7-4D46-42FE-96BF-6B93E6111B47}" presName="thickLine" presStyleLbl="alignNode1" presStyleIdx="1" presStyleCnt="8"/>
      <dgm:spPr/>
    </dgm:pt>
    <dgm:pt modelId="{EAFA48D2-7E26-6D40-88C1-3643F462BCEF}" type="pres">
      <dgm:prSet presAssocID="{C752ECC7-4D46-42FE-96BF-6B93E6111B47}" presName="horz1" presStyleCnt="0"/>
      <dgm:spPr/>
    </dgm:pt>
    <dgm:pt modelId="{F8A18DE5-428F-D04B-97C9-8FA9D01587FB}" type="pres">
      <dgm:prSet presAssocID="{C752ECC7-4D46-42FE-96BF-6B93E6111B47}" presName="tx1" presStyleLbl="revTx" presStyleIdx="1" presStyleCnt="8"/>
      <dgm:spPr/>
    </dgm:pt>
    <dgm:pt modelId="{B6184D61-300B-C944-B294-95D22FEAB5C6}" type="pres">
      <dgm:prSet presAssocID="{C752ECC7-4D46-42FE-96BF-6B93E6111B47}" presName="vert1" presStyleCnt="0"/>
      <dgm:spPr/>
    </dgm:pt>
    <dgm:pt modelId="{584A4410-CDFC-8F4B-9944-8C3363762782}" type="pres">
      <dgm:prSet presAssocID="{9C59446B-4F8F-4416-A9C8-CD157568F765}" presName="thickLine" presStyleLbl="alignNode1" presStyleIdx="2" presStyleCnt="8"/>
      <dgm:spPr/>
    </dgm:pt>
    <dgm:pt modelId="{40BAA594-63B1-7A43-AC96-867D63A19B61}" type="pres">
      <dgm:prSet presAssocID="{9C59446B-4F8F-4416-A9C8-CD157568F765}" presName="horz1" presStyleCnt="0"/>
      <dgm:spPr/>
    </dgm:pt>
    <dgm:pt modelId="{9E09054C-4AB9-0549-8713-B261DC0D13AA}" type="pres">
      <dgm:prSet presAssocID="{9C59446B-4F8F-4416-A9C8-CD157568F765}" presName="tx1" presStyleLbl="revTx" presStyleIdx="2" presStyleCnt="8"/>
      <dgm:spPr/>
    </dgm:pt>
    <dgm:pt modelId="{01056E50-3657-5C41-BDB5-3FC9C2ACE20E}" type="pres">
      <dgm:prSet presAssocID="{9C59446B-4F8F-4416-A9C8-CD157568F765}" presName="vert1" presStyleCnt="0"/>
      <dgm:spPr/>
    </dgm:pt>
    <dgm:pt modelId="{BDF29D6F-B3AA-3349-96AE-C4E3B6822B36}" type="pres">
      <dgm:prSet presAssocID="{BD5601E6-960C-40F5-9BBA-DD8EE971F25B}" presName="thickLine" presStyleLbl="alignNode1" presStyleIdx="3" presStyleCnt="8"/>
      <dgm:spPr/>
    </dgm:pt>
    <dgm:pt modelId="{30171F0C-04CD-A34D-8D4F-149B7613F798}" type="pres">
      <dgm:prSet presAssocID="{BD5601E6-960C-40F5-9BBA-DD8EE971F25B}" presName="horz1" presStyleCnt="0"/>
      <dgm:spPr/>
    </dgm:pt>
    <dgm:pt modelId="{826829E4-D62F-3A4D-B5B8-16A239E4763F}" type="pres">
      <dgm:prSet presAssocID="{BD5601E6-960C-40F5-9BBA-DD8EE971F25B}" presName="tx1" presStyleLbl="revTx" presStyleIdx="3" presStyleCnt="8"/>
      <dgm:spPr/>
    </dgm:pt>
    <dgm:pt modelId="{D649FF00-A6D6-5343-BA4F-41523C08E5B0}" type="pres">
      <dgm:prSet presAssocID="{BD5601E6-960C-40F5-9BBA-DD8EE971F25B}" presName="vert1" presStyleCnt="0"/>
      <dgm:spPr/>
    </dgm:pt>
    <dgm:pt modelId="{20F59269-99C6-A547-9774-D9475B360FDE}" type="pres">
      <dgm:prSet presAssocID="{0EB7A458-F020-477B-8445-D0CDE664782F}" presName="thickLine" presStyleLbl="alignNode1" presStyleIdx="4" presStyleCnt="8"/>
      <dgm:spPr/>
    </dgm:pt>
    <dgm:pt modelId="{970FD9F4-C985-D947-9D74-53CBABA1DA63}" type="pres">
      <dgm:prSet presAssocID="{0EB7A458-F020-477B-8445-D0CDE664782F}" presName="horz1" presStyleCnt="0"/>
      <dgm:spPr/>
    </dgm:pt>
    <dgm:pt modelId="{36877783-2DC4-4543-B862-9B3AE5948633}" type="pres">
      <dgm:prSet presAssocID="{0EB7A458-F020-477B-8445-D0CDE664782F}" presName="tx1" presStyleLbl="revTx" presStyleIdx="4" presStyleCnt="8"/>
      <dgm:spPr/>
    </dgm:pt>
    <dgm:pt modelId="{82F53BDA-1013-C34F-B242-0F48743E7060}" type="pres">
      <dgm:prSet presAssocID="{0EB7A458-F020-477B-8445-D0CDE664782F}" presName="vert1" presStyleCnt="0"/>
      <dgm:spPr/>
    </dgm:pt>
    <dgm:pt modelId="{30E14875-1F45-AA42-93D2-1CC3C9636437}" type="pres">
      <dgm:prSet presAssocID="{D2FF02F3-0562-4850-84A0-EFC1CD2F3CFE}" presName="thickLine" presStyleLbl="alignNode1" presStyleIdx="5" presStyleCnt="8"/>
      <dgm:spPr/>
    </dgm:pt>
    <dgm:pt modelId="{E690D5DB-00A1-6143-889E-5D935E858767}" type="pres">
      <dgm:prSet presAssocID="{D2FF02F3-0562-4850-84A0-EFC1CD2F3CFE}" presName="horz1" presStyleCnt="0"/>
      <dgm:spPr/>
    </dgm:pt>
    <dgm:pt modelId="{FA47B542-38A5-D04C-BA4B-EF4558839666}" type="pres">
      <dgm:prSet presAssocID="{D2FF02F3-0562-4850-84A0-EFC1CD2F3CFE}" presName="tx1" presStyleLbl="revTx" presStyleIdx="5" presStyleCnt="8"/>
      <dgm:spPr/>
    </dgm:pt>
    <dgm:pt modelId="{62A6FB14-8F3F-A64A-BBDC-54BE0CA0C7D3}" type="pres">
      <dgm:prSet presAssocID="{D2FF02F3-0562-4850-84A0-EFC1CD2F3CFE}" presName="vert1" presStyleCnt="0"/>
      <dgm:spPr/>
    </dgm:pt>
    <dgm:pt modelId="{E20D525A-81FA-1143-AFDC-475774EBE745}" type="pres">
      <dgm:prSet presAssocID="{AA1C3205-FACC-4A60-A2EA-802206DEFA9F}" presName="thickLine" presStyleLbl="alignNode1" presStyleIdx="6" presStyleCnt="8"/>
      <dgm:spPr/>
    </dgm:pt>
    <dgm:pt modelId="{1D7EBDDD-922C-BC48-A95D-96A0D7D8BA00}" type="pres">
      <dgm:prSet presAssocID="{AA1C3205-FACC-4A60-A2EA-802206DEFA9F}" presName="horz1" presStyleCnt="0"/>
      <dgm:spPr/>
    </dgm:pt>
    <dgm:pt modelId="{07B80DF1-8078-2246-990D-6ECE0E7E2D5F}" type="pres">
      <dgm:prSet presAssocID="{AA1C3205-FACC-4A60-A2EA-802206DEFA9F}" presName="tx1" presStyleLbl="revTx" presStyleIdx="6" presStyleCnt="8"/>
      <dgm:spPr/>
    </dgm:pt>
    <dgm:pt modelId="{BED21FF5-0FFE-FE4E-8F9B-7EAB4B5366FC}" type="pres">
      <dgm:prSet presAssocID="{AA1C3205-FACC-4A60-A2EA-802206DEFA9F}" presName="vert1" presStyleCnt="0"/>
      <dgm:spPr/>
    </dgm:pt>
    <dgm:pt modelId="{A53C1712-69B5-3E48-9699-7BDD2ABF3F79}" type="pres">
      <dgm:prSet presAssocID="{AF6D800B-61BB-914E-AA65-74CC2D299A73}" presName="thickLine" presStyleLbl="alignNode1" presStyleIdx="7" presStyleCnt="8"/>
      <dgm:spPr/>
    </dgm:pt>
    <dgm:pt modelId="{AE42EC8A-1D6D-A646-A275-AE7B0D36E773}" type="pres">
      <dgm:prSet presAssocID="{AF6D800B-61BB-914E-AA65-74CC2D299A73}" presName="horz1" presStyleCnt="0"/>
      <dgm:spPr/>
    </dgm:pt>
    <dgm:pt modelId="{00F1F785-9FDF-7542-8404-7C01C2750F6B}" type="pres">
      <dgm:prSet presAssocID="{AF6D800B-61BB-914E-AA65-74CC2D299A73}" presName="tx1" presStyleLbl="revTx" presStyleIdx="7" presStyleCnt="8"/>
      <dgm:spPr/>
    </dgm:pt>
    <dgm:pt modelId="{0DCEE6C6-2D53-874C-8B4C-5F09625FB767}" type="pres">
      <dgm:prSet presAssocID="{AF6D800B-61BB-914E-AA65-74CC2D299A73}" presName="vert1" presStyleCnt="0"/>
      <dgm:spPr/>
    </dgm:pt>
  </dgm:ptLst>
  <dgm:cxnLst>
    <dgm:cxn modelId="{3CFB4306-9C16-9A40-9931-9372B0C45BB1}" type="presOf" srcId="{C752ECC7-4D46-42FE-96BF-6B93E6111B47}" destId="{F8A18DE5-428F-D04B-97C9-8FA9D01587FB}" srcOrd="0" destOrd="0" presId="urn:microsoft.com/office/officeart/2008/layout/LinedList"/>
    <dgm:cxn modelId="{60EC600B-7744-C944-B322-EBCBAFB5EC6E}" type="presOf" srcId="{3683D978-32EF-47A3-9AA8-026136504605}" destId="{489CAE82-48B2-9F49-9E30-896BA94DAD63}" srcOrd="0" destOrd="0" presId="urn:microsoft.com/office/officeart/2008/layout/LinedList"/>
    <dgm:cxn modelId="{BFF93E10-4CB9-C142-987A-ECC675F69E6A}" type="presOf" srcId="{0EB7A458-F020-477B-8445-D0CDE664782F}" destId="{36877783-2DC4-4543-B862-9B3AE5948633}" srcOrd="0" destOrd="0" presId="urn:microsoft.com/office/officeart/2008/layout/LinedList"/>
    <dgm:cxn modelId="{894F931C-A339-42C2-9D47-DEBB093D9BB4}" srcId="{DD16EA87-4A5B-496A-B413-44FEA70F12E8}" destId="{3683D978-32EF-47A3-9AA8-026136504605}" srcOrd="0" destOrd="0" parTransId="{C820EEFC-F66B-4DA2-85CF-087D131AEAAC}" sibTransId="{96269533-FFEC-4FAA-BBE9-5CD82B90AE67}"/>
    <dgm:cxn modelId="{4F1A734A-4E04-4F12-AD1A-D5C37E04762E}" srcId="{DD16EA87-4A5B-496A-B413-44FEA70F12E8}" destId="{AA1C3205-FACC-4A60-A2EA-802206DEFA9F}" srcOrd="6" destOrd="0" parTransId="{C49CAC21-9CD5-41C7-AA00-9D5F0AB49B06}" sibTransId="{F8DFC826-B7FD-416F-A703-F3D92092B377}"/>
    <dgm:cxn modelId="{581D7352-B5DA-C84B-AFF0-3C3C9D3CC3C0}" type="presOf" srcId="{DD16EA87-4A5B-496A-B413-44FEA70F12E8}" destId="{2116B576-D25E-A947-8055-A56B62968AA8}" srcOrd="0" destOrd="0" presId="urn:microsoft.com/office/officeart/2008/layout/LinedList"/>
    <dgm:cxn modelId="{C4727261-DEA2-416D-88C7-E83E704428E0}" srcId="{DD16EA87-4A5B-496A-B413-44FEA70F12E8}" destId="{9C59446B-4F8F-4416-A9C8-CD157568F765}" srcOrd="2" destOrd="0" parTransId="{E862130A-A81D-484E-9147-7D1B90589895}" sibTransId="{DAE96845-C38C-4F65-9073-0DBB9D55ED82}"/>
    <dgm:cxn modelId="{C8E13885-4418-AD46-8215-B92A398C3FFE}" type="presOf" srcId="{BD5601E6-960C-40F5-9BBA-DD8EE971F25B}" destId="{826829E4-D62F-3A4D-B5B8-16A239E4763F}" srcOrd="0" destOrd="0" presId="urn:microsoft.com/office/officeart/2008/layout/LinedList"/>
    <dgm:cxn modelId="{ABBDC18A-001D-FE44-A2CB-440309FF5EA4}" type="presOf" srcId="{AA1C3205-FACC-4A60-A2EA-802206DEFA9F}" destId="{07B80DF1-8078-2246-990D-6ECE0E7E2D5F}" srcOrd="0" destOrd="0" presId="urn:microsoft.com/office/officeart/2008/layout/LinedList"/>
    <dgm:cxn modelId="{00CFC998-3509-447E-804E-CB0D1C22517E}" srcId="{DD16EA87-4A5B-496A-B413-44FEA70F12E8}" destId="{BD5601E6-960C-40F5-9BBA-DD8EE971F25B}" srcOrd="3" destOrd="0" parTransId="{C7002AC2-5C90-4829-8006-93776C3D432F}" sibTransId="{9F05EB30-2CBE-4609-A57B-70D55646616B}"/>
    <dgm:cxn modelId="{1DECAD9F-2445-416B-BDC4-A1D50186BDA2}" srcId="{DD16EA87-4A5B-496A-B413-44FEA70F12E8}" destId="{D2FF02F3-0562-4850-84A0-EFC1CD2F3CFE}" srcOrd="5" destOrd="0" parTransId="{E5A1BDC7-1506-4082-B03D-1C7CFC286C67}" sibTransId="{42D519DC-13EE-42BA-AA23-E47335A1ABE4}"/>
    <dgm:cxn modelId="{23C89EA7-F104-7F42-A129-4CBFE2C984C7}" type="presOf" srcId="{AF6D800B-61BB-914E-AA65-74CC2D299A73}" destId="{00F1F785-9FDF-7542-8404-7C01C2750F6B}" srcOrd="0" destOrd="0" presId="urn:microsoft.com/office/officeart/2008/layout/LinedList"/>
    <dgm:cxn modelId="{A32104C1-9858-AF40-834C-CCC31698C994}" srcId="{DD16EA87-4A5B-496A-B413-44FEA70F12E8}" destId="{AF6D800B-61BB-914E-AA65-74CC2D299A73}" srcOrd="7" destOrd="0" parTransId="{85F791A4-E212-2D4F-BB94-B0D6CAEB0BA4}" sibTransId="{CB881399-0094-224C-A807-D10D0566BBD6}"/>
    <dgm:cxn modelId="{3DACACC2-3286-4874-8D66-60C27802747A}" srcId="{DD16EA87-4A5B-496A-B413-44FEA70F12E8}" destId="{C752ECC7-4D46-42FE-96BF-6B93E6111B47}" srcOrd="1" destOrd="0" parTransId="{5930ADF1-2A96-4CCD-B96D-7B1EC5D49246}" sibTransId="{C6EA3BF6-CFA3-468A-8E2B-732CB4696B05}"/>
    <dgm:cxn modelId="{27C3A6CC-A818-F544-955E-7BB25C9CA6AB}" type="presOf" srcId="{D2FF02F3-0562-4850-84A0-EFC1CD2F3CFE}" destId="{FA47B542-38A5-D04C-BA4B-EF4558839666}" srcOrd="0" destOrd="0" presId="urn:microsoft.com/office/officeart/2008/layout/LinedList"/>
    <dgm:cxn modelId="{265235D3-E3DD-4545-8071-44E6660CE720}" srcId="{DD16EA87-4A5B-496A-B413-44FEA70F12E8}" destId="{0EB7A458-F020-477B-8445-D0CDE664782F}" srcOrd="4" destOrd="0" parTransId="{2ED81AFB-653A-4B3E-A3EB-839A440D3ACE}" sibTransId="{425CFC06-883A-468D-AF7C-F8FB235E9715}"/>
    <dgm:cxn modelId="{C94AE1E4-0C00-064B-9442-B9A6FD1222A2}" type="presOf" srcId="{9C59446B-4F8F-4416-A9C8-CD157568F765}" destId="{9E09054C-4AB9-0549-8713-B261DC0D13AA}" srcOrd="0" destOrd="0" presId="urn:microsoft.com/office/officeart/2008/layout/LinedList"/>
    <dgm:cxn modelId="{489D35C9-A0A3-224C-9937-6463037B2038}" type="presParOf" srcId="{2116B576-D25E-A947-8055-A56B62968AA8}" destId="{E177B98F-965A-FB45-85FA-EFE679209B76}" srcOrd="0" destOrd="0" presId="urn:microsoft.com/office/officeart/2008/layout/LinedList"/>
    <dgm:cxn modelId="{E293E622-88FF-4C4D-8A75-90BBF0CAC9FB}" type="presParOf" srcId="{2116B576-D25E-A947-8055-A56B62968AA8}" destId="{7D02E6CD-EB4F-A940-A77C-D9823FD308B8}" srcOrd="1" destOrd="0" presId="urn:microsoft.com/office/officeart/2008/layout/LinedList"/>
    <dgm:cxn modelId="{4FB6750F-078C-0B4A-B4F8-030488641E43}" type="presParOf" srcId="{7D02E6CD-EB4F-A940-A77C-D9823FD308B8}" destId="{489CAE82-48B2-9F49-9E30-896BA94DAD63}" srcOrd="0" destOrd="0" presId="urn:microsoft.com/office/officeart/2008/layout/LinedList"/>
    <dgm:cxn modelId="{B29F8D68-2B3F-3A4F-A394-B895D104D475}" type="presParOf" srcId="{7D02E6CD-EB4F-A940-A77C-D9823FD308B8}" destId="{5F931572-0E4C-7943-96BE-21B31557790F}" srcOrd="1" destOrd="0" presId="urn:microsoft.com/office/officeart/2008/layout/LinedList"/>
    <dgm:cxn modelId="{90FF7405-D1B1-8848-BCA1-A9EB14540665}" type="presParOf" srcId="{2116B576-D25E-A947-8055-A56B62968AA8}" destId="{0889EA2E-CF59-8E44-A901-A4592A4DF239}" srcOrd="2" destOrd="0" presId="urn:microsoft.com/office/officeart/2008/layout/LinedList"/>
    <dgm:cxn modelId="{7EA65453-EDE0-EF44-B83B-D56689DD755E}" type="presParOf" srcId="{2116B576-D25E-A947-8055-A56B62968AA8}" destId="{EAFA48D2-7E26-6D40-88C1-3643F462BCEF}" srcOrd="3" destOrd="0" presId="urn:microsoft.com/office/officeart/2008/layout/LinedList"/>
    <dgm:cxn modelId="{31C197B4-5CC0-C44A-9ADA-DBD5B3019F96}" type="presParOf" srcId="{EAFA48D2-7E26-6D40-88C1-3643F462BCEF}" destId="{F8A18DE5-428F-D04B-97C9-8FA9D01587FB}" srcOrd="0" destOrd="0" presId="urn:microsoft.com/office/officeart/2008/layout/LinedList"/>
    <dgm:cxn modelId="{8FB34846-5515-EF47-B3FF-9AB886EDCF6B}" type="presParOf" srcId="{EAFA48D2-7E26-6D40-88C1-3643F462BCEF}" destId="{B6184D61-300B-C944-B294-95D22FEAB5C6}" srcOrd="1" destOrd="0" presId="urn:microsoft.com/office/officeart/2008/layout/LinedList"/>
    <dgm:cxn modelId="{E3D38AD8-5D73-E248-84F5-411F033476BA}" type="presParOf" srcId="{2116B576-D25E-A947-8055-A56B62968AA8}" destId="{584A4410-CDFC-8F4B-9944-8C3363762782}" srcOrd="4" destOrd="0" presId="urn:microsoft.com/office/officeart/2008/layout/LinedList"/>
    <dgm:cxn modelId="{55768069-C820-8342-B501-D54F927E2F46}" type="presParOf" srcId="{2116B576-D25E-A947-8055-A56B62968AA8}" destId="{40BAA594-63B1-7A43-AC96-867D63A19B61}" srcOrd="5" destOrd="0" presId="urn:microsoft.com/office/officeart/2008/layout/LinedList"/>
    <dgm:cxn modelId="{9EBF0230-B401-F847-B052-FEA35F40D7F4}" type="presParOf" srcId="{40BAA594-63B1-7A43-AC96-867D63A19B61}" destId="{9E09054C-4AB9-0549-8713-B261DC0D13AA}" srcOrd="0" destOrd="0" presId="urn:microsoft.com/office/officeart/2008/layout/LinedList"/>
    <dgm:cxn modelId="{4A0DB50C-0E99-B94F-86C5-05A7E209E934}" type="presParOf" srcId="{40BAA594-63B1-7A43-AC96-867D63A19B61}" destId="{01056E50-3657-5C41-BDB5-3FC9C2ACE20E}" srcOrd="1" destOrd="0" presId="urn:microsoft.com/office/officeart/2008/layout/LinedList"/>
    <dgm:cxn modelId="{10C314FE-810B-6F4A-8B44-54033310F92E}" type="presParOf" srcId="{2116B576-D25E-A947-8055-A56B62968AA8}" destId="{BDF29D6F-B3AA-3349-96AE-C4E3B6822B36}" srcOrd="6" destOrd="0" presId="urn:microsoft.com/office/officeart/2008/layout/LinedList"/>
    <dgm:cxn modelId="{7A028B5A-F570-4B40-9757-D9B1AC0B4B7E}" type="presParOf" srcId="{2116B576-D25E-A947-8055-A56B62968AA8}" destId="{30171F0C-04CD-A34D-8D4F-149B7613F798}" srcOrd="7" destOrd="0" presId="urn:microsoft.com/office/officeart/2008/layout/LinedList"/>
    <dgm:cxn modelId="{5404A2D1-E706-304F-9746-5FEA52AA03EF}" type="presParOf" srcId="{30171F0C-04CD-A34D-8D4F-149B7613F798}" destId="{826829E4-D62F-3A4D-B5B8-16A239E4763F}" srcOrd="0" destOrd="0" presId="urn:microsoft.com/office/officeart/2008/layout/LinedList"/>
    <dgm:cxn modelId="{3EFBAED3-B8D8-4843-B44C-684E0FCB3EBF}" type="presParOf" srcId="{30171F0C-04CD-A34D-8D4F-149B7613F798}" destId="{D649FF00-A6D6-5343-BA4F-41523C08E5B0}" srcOrd="1" destOrd="0" presId="urn:microsoft.com/office/officeart/2008/layout/LinedList"/>
    <dgm:cxn modelId="{7593FB17-33AD-5246-9D9A-987E573A93BD}" type="presParOf" srcId="{2116B576-D25E-A947-8055-A56B62968AA8}" destId="{20F59269-99C6-A547-9774-D9475B360FDE}" srcOrd="8" destOrd="0" presId="urn:microsoft.com/office/officeart/2008/layout/LinedList"/>
    <dgm:cxn modelId="{7D52DA77-8CDF-D548-9554-80E586F1BA1E}" type="presParOf" srcId="{2116B576-D25E-A947-8055-A56B62968AA8}" destId="{970FD9F4-C985-D947-9D74-53CBABA1DA63}" srcOrd="9" destOrd="0" presId="urn:microsoft.com/office/officeart/2008/layout/LinedList"/>
    <dgm:cxn modelId="{70C390D3-12B4-3044-A8C4-3EF9AC0025A0}" type="presParOf" srcId="{970FD9F4-C985-D947-9D74-53CBABA1DA63}" destId="{36877783-2DC4-4543-B862-9B3AE5948633}" srcOrd="0" destOrd="0" presId="urn:microsoft.com/office/officeart/2008/layout/LinedList"/>
    <dgm:cxn modelId="{737A3C40-93CA-E74D-B04D-0F68BAA4D484}" type="presParOf" srcId="{970FD9F4-C985-D947-9D74-53CBABA1DA63}" destId="{82F53BDA-1013-C34F-B242-0F48743E7060}" srcOrd="1" destOrd="0" presId="urn:microsoft.com/office/officeart/2008/layout/LinedList"/>
    <dgm:cxn modelId="{9A6D642A-C592-8B4F-9438-F0AC85C2183F}" type="presParOf" srcId="{2116B576-D25E-A947-8055-A56B62968AA8}" destId="{30E14875-1F45-AA42-93D2-1CC3C9636437}" srcOrd="10" destOrd="0" presId="urn:microsoft.com/office/officeart/2008/layout/LinedList"/>
    <dgm:cxn modelId="{4DAD86FA-A4A0-C74C-9023-892492D08DCA}" type="presParOf" srcId="{2116B576-D25E-A947-8055-A56B62968AA8}" destId="{E690D5DB-00A1-6143-889E-5D935E858767}" srcOrd="11" destOrd="0" presId="urn:microsoft.com/office/officeart/2008/layout/LinedList"/>
    <dgm:cxn modelId="{FDC09E14-323F-DE40-BEDD-45422AD950ED}" type="presParOf" srcId="{E690D5DB-00A1-6143-889E-5D935E858767}" destId="{FA47B542-38A5-D04C-BA4B-EF4558839666}" srcOrd="0" destOrd="0" presId="urn:microsoft.com/office/officeart/2008/layout/LinedList"/>
    <dgm:cxn modelId="{159AAFFE-72D6-7241-8BCF-D56945E7CF11}" type="presParOf" srcId="{E690D5DB-00A1-6143-889E-5D935E858767}" destId="{62A6FB14-8F3F-A64A-BBDC-54BE0CA0C7D3}" srcOrd="1" destOrd="0" presId="urn:microsoft.com/office/officeart/2008/layout/LinedList"/>
    <dgm:cxn modelId="{CF16ECCF-8002-024F-9E5D-AE624EB6AEB4}" type="presParOf" srcId="{2116B576-D25E-A947-8055-A56B62968AA8}" destId="{E20D525A-81FA-1143-AFDC-475774EBE745}" srcOrd="12" destOrd="0" presId="urn:microsoft.com/office/officeart/2008/layout/LinedList"/>
    <dgm:cxn modelId="{3A7DC3DC-7938-624F-8644-CD630708ED20}" type="presParOf" srcId="{2116B576-D25E-A947-8055-A56B62968AA8}" destId="{1D7EBDDD-922C-BC48-A95D-96A0D7D8BA00}" srcOrd="13" destOrd="0" presId="urn:microsoft.com/office/officeart/2008/layout/LinedList"/>
    <dgm:cxn modelId="{F894CEDA-C6CA-A24D-98E0-DB62E4B6F924}" type="presParOf" srcId="{1D7EBDDD-922C-BC48-A95D-96A0D7D8BA00}" destId="{07B80DF1-8078-2246-990D-6ECE0E7E2D5F}" srcOrd="0" destOrd="0" presId="urn:microsoft.com/office/officeart/2008/layout/LinedList"/>
    <dgm:cxn modelId="{E3489ABF-C4CB-B440-8CF0-C0130A2644C6}" type="presParOf" srcId="{1D7EBDDD-922C-BC48-A95D-96A0D7D8BA00}" destId="{BED21FF5-0FFE-FE4E-8F9B-7EAB4B5366FC}" srcOrd="1" destOrd="0" presId="urn:microsoft.com/office/officeart/2008/layout/LinedList"/>
    <dgm:cxn modelId="{7AA7C78E-726B-844A-B463-A398F41AC3D6}" type="presParOf" srcId="{2116B576-D25E-A947-8055-A56B62968AA8}" destId="{A53C1712-69B5-3E48-9699-7BDD2ABF3F79}" srcOrd="14" destOrd="0" presId="urn:microsoft.com/office/officeart/2008/layout/LinedList"/>
    <dgm:cxn modelId="{7086B4BD-1D35-A44C-965B-C4B49562DD12}" type="presParOf" srcId="{2116B576-D25E-A947-8055-A56B62968AA8}" destId="{AE42EC8A-1D6D-A646-A275-AE7B0D36E773}" srcOrd="15" destOrd="0" presId="urn:microsoft.com/office/officeart/2008/layout/LinedList"/>
    <dgm:cxn modelId="{A14ABA8D-CD80-3145-B63E-CD19751FA87C}" type="presParOf" srcId="{AE42EC8A-1D6D-A646-A275-AE7B0D36E773}" destId="{00F1F785-9FDF-7542-8404-7C01C2750F6B}" srcOrd="0" destOrd="0" presId="urn:microsoft.com/office/officeart/2008/layout/LinedList"/>
    <dgm:cxn modelId="{87473479-53E1-9943-9161-F612AFBC97DF}" type="presParOf" srcId="{AE42EC8A-1D6D-A646-A275-AE7B0D36E773}" destId="{0DCEE6C6-2D53-874C-8B4C-5F09625FB7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016ECF-B952-F445-9328-D635D011CCE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B52E21F-932B-8B47-8805-9ADF937EB06D}">
      <dgm:prSet/>
      <dgm:spPr/>
      <dgm:t>
        <a:bodyPr/>
        <a:lstStyle/>
        <a:p>
          <a:r>
            <a:rPr lang="en-US"/>
            <a:t>CDBG, HOME, ESG, HOPWA, and the Recovery Act programs all use the same screens to add a new activity, access an existing activity for update, copy an activity, and reopen a completed or canceled activity. </a:t>
          </a:r>
        </a:p>
      </dgm:t>
    </dgm:pt>
    <dgm:pt modelId="{7D8806CC-463B-D647-8EA3-F4AEDF9407C1}" type="parTrans" cxnId="{84AFFEC2-165D-C445-BB27-2A3215273C8B}">
      <dgm:prSet/>
      <dgm:spPr/>
      <dgm:t>
        <a:bodyPr/>
        <a:lstStyle/>
        <a:p>
          <a:endParaRPr lang="en-US"/>
        </a:p>
      </dgm:t>
    </dgm:pt>
    <dgm:pt modelId="{C4EA23CA-82C4-0A41-95E0-2387D0758326}" type="sibTrans" cxnId="{84AFFEC2-165D-C445-BB27-2A3215273C8B}">
      <dgm:prSet/>
      <dgm:spPr/>
      <dgm:t>
        <a:bodyPr/>
        <a:lstStyle/>
        <a:p>
          <a:endParaRPr lang="en-US"/>
        </a:p>
      </dgm:t>
    </dgm:pt>
    <dgm:pt modelId="{4AA39317-F3D7-7645-941A-363BF040A061}" type="pres">
      <dgm:prSet presAssocID="{94016ECF-B952-F445-9328-D635D011CCE9}" presName="linear" presStyleCnt="0">
        <dgm:presLayoutVars>
          <dgm:animLvl val="lvl"/>
          <dgm:resizeHandles val="exact"/>
        </dgm:presLayoutVars>
      </dgm:prSet>
      <dgm:spPr/>
    </dgm:pt>
    <dgm:pt modelId="{897B62D0-6614-7142-9D70-2EB5568A64F6}" type="pres">
      <dgm:prSet presAssocID="{3B52E21F-932B-8B47-8805-9ADF937EB06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A7C8F7E-46B8-8044-8CED-0581BB3123BA}" type="presOf" srcId="{94016ECF-B952-F445-9328-D635D011CCE9}" destId="{4AA39317-F3D7-7645-941A-363BF040A061}" srcOrd="0" destOrd="0" presId="urn:microsoft.com/office/officeart/2005/8/layout/vList2"/>
    <dgm:cxn modelId="{444DD1AB-3B20-2B4B-B70B-B820F9301A44}" type="presOf" srcId="{3B52E21F-932B-8B47-8805-9ADF937EB06D}" destId="{897B62D0-6614-7142-9D70-2EB5568A64F6}" srcOrd="0" destOrd="0" presId="urn:microsoft.com/office/officeart/2005/8/layout/vList2"/>
    <dgm:cxn modelId="{84AFFEC2-165D-C445-BB27-2A3215273C8B}" srcId="{94016ECF-B952-F445-9328-D635D011CCE9}" destId="{3B52E21F-932B-8B47-8805-9ADF937EB06D}" srcOrd="0" destOrd="0" parTransId="{7D8806CC-463B-D647-8EA3-F4AEDF9407C1}" sibTransId="{C4EA23CA-82C4-0A41-95E0-2387D0758326}"/>
    <dgm:cxn modelId="{CE0E9561-EB7D-904A-856B-B03AF57DA7D8}" type="presParOf" srcId="{4AA39317-F3D7-7645-941A-363BF040A061}" destId="{897B62D0-6614-7142-9D70-2EB5568A64F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7B98F-965A-FB45-85FA-EFE679209B76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CAE82-48B2-9F49-9E30-896BA94DAD63}">
      <dsp:nvSpPr>
        <dsp:cNvPr id="0" name=""/>
        <dsp:cNvSpPr/>
      </dsp:nvSpPr>
      <dsp:spPr>
        <a:xfrm>
          <a:off x="0" y="0"/>
          <a:ext cx="6492875" cy="63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Introduction to IDIS Modules</a:t>
          </a:r>
        </a:p>
      </dsp:txBody>
      <dsp:txXfrm>
        <a:off x="0" y="0"/>
        <a:ext cx="6492875" cy="638175"/>
      </dsp:txXfrm>
    </dsp:sp>
    <dsp:sp modelId="{0889EA2E-CF59-8E44-A901-A4592A4DF239}">
      <dsp:nvSpPr>
        <dsp:cNvPr id="0" name=""/>
        <dsp:cNvSpPr/>
      </dsp:nvSpPr>
      <dsp:spPr>
        <a:xfrm>
          <a:off x="0" y="638175"/>
          <a:ext cx="6492875" cy="0"/>
        </a:xfrm>
        <a:prstGeom prst="line">
          <a:avLst/>
        </a:prstGeom>
        <a:solidFill>
          <a:schemeClr val="accent2">
            <a:hueOff val="-189053"/>
            <a:satOff val="213"/>
            <a:lumOff val="504"/>
            <a:alphaOff val="0"/>
          </a:schemeClr>
        </a:solidFill>
        <a:ln w="12700" cap="flat" cmpd="sng" algn="ctr">
          <a:solidFill>
            <a:schemeClr val="accent2">
              <a:hueOff val="-189053"/>
              <a:satOff val="213"/>
              <a:lumOff val="5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A18DE5-428F-D04B-97C9-8FA9D01587FB}">
      <dsp:nvSpPr>
        <dsp:cNvPr id="0" name=""/>
        <dsp:cNvSpPr/>
      </dsp:nvSpPr>
      <dsp:spPr>
        <a:xfrm>
          <a:off x="0" y="638175"/>
          <a:ext cx="6492875" cy="63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Setting up CDBG Activities </a:t>
          </a:r>
        </a:p>
      </dsp:txBody>
      <dsp:txXfrm>
        <a:off x="0" y="638175"/>
        <a:ext cx="6492875" cy="638175"/>
      </dsp:txXfrm>
    </dsp:sp>
    <dsp:sp modelId="{584A4410-CDFC-8F4B-9944-8C3363762782}">
      <dsp:nvSpPr>
        <dsp:cNvPr id="0" name=""/>
        <dsp:cNvSpPr/>
      </dsp:nvSpPr>
      <dsp:spPr>
        <a:xfrm>
          <a:off x="0" y="1276350"/>
          <a:ext cx="6492875" cy="0"/>
        </a:xfrm>
        <a:prstGeom prst="line">
          <a:avLst/>
        </a:prstGeom>
        <a:solidFill>
          <a:schemeClr val="accent2">
            <a:hueOff val="-378107"/>
            <a:satOff val="426"/>
            <a:lumOff val="1009"/>
            <a:alphaOff val="0"/>
          </a:schemeClr>
        </a:solidFill>
        <a:ln w="12700" cap="flat" cmpd="sng" algn="ctr">
          <a:solidFill>
            <a:schemeClr val="accent2">
              <a:hueOff val="-378107"/>
              <a:satOff val="426"/>
              <a:lumOff val="10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09054C-4AB9-0549-8713-B261DC0D13AA}">
      <dsp:nvSpPr>
        <dsp:cNvPr id="0" name=""/>
        <dsp:cNvSpPr/>
      </dsp:nvSpPr>
      <dsp:spPr>
        <a:xfrm>
          <a:off x="0" y="1276350"/>
          <a:ext cx="6492875" cy="63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Adding CDBG Accomplishments </a:t>
          </a:r>
        </a:p>
      </dsp:txBody>
      <dsp:txXfrm>
        <a:off x="0" y="1276350"/>
        <a:ext cx="6492875" cy="638175"/>
      </dsp:txXfrm>
    </dsp:sp>
    <dsp:sp modelId="{BDF29D6F-B3AA-3349-96AE-C4E3B6822B36}">
      <dsp:nvSpPr>
        <dsp:cNvPr id="0" name=""/>
        <dsp:cNvSpPr/>
      </dsp:nvSpPr>
      <dsp:spPr>
        <a:xfrm>
          <a:off x="0" y="1914524"/>
          <a:ext cx="6492875" cy="0"/>
        </a:xfrm>
        <a:prstGeom prst="line">
          <a:avLst/>
        </a:prstGeom>
        <a:solidFill>
          <a:schemeClr val="accent2">
            <a:hueOff val="-567160"/>
            <a:satOff val="639"/>
            <a:lumOff val="1513"/>
            <a:alphaOff val="0"/>
          </a:schemeClr>
        </a:solidFill>
        <a:ln w="12700" cap="flat" cmpd="sng" algn="ctr">
          <a:solidFill>
            <a:schemeClr val="accent2">
              <a:hueOff val="-567160"/>
              <a:satOff val="639"/>
              <a:lumOff val="1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6829E4-D62F-3A4D-B5B8-16A239E4763F}">
      <dsp:nvSpPr>
        <dsp:cNvPr id="0" name=""/>
        <dsp:cNvSpPr/>
      </dsp:nvSpPr>
      <dsp:spPr>
        <a:xfrm>
          <a:off x="0" y="1914525"/>
          <a:ext cx="6492875" cy="63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Setting up HOME Activities</a:t>
          </a:r>
        </a:p>
      </dsp:txBody>
      <dsp:txXfrm>
        <a:off x="0" y="1914525"/>
        <a:ext cx="6492875" cy="638175"/>
      </dsp:txXfrm>
    </dsp:sp>
    <dsp:sp modelId="{20F59269-99C6-A547-9774-D9475B360FDE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2">
            <a:hueOff val="-756213"/>
            <a:satOff val="853"/>
            <a:lumOff val="2017"/>
            <a:alphaOff val="0"/>
          </a:schemeClr>
        </a:solidFill>
        <a:ln w="12700" cap="flat" cmpd="sng" algn="ctr">
          <a:solidFill>
            <a:schemeClr val="accent2">
              <a:hueOff val="-756213"/>
              <a:satOff val="853"/>
              <a:lumOff val="20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77783-2DC4-4543-B862-9B3AE5948633}">
      <dsp:nvSpPr>
        <dsp:cNvPr id="0" name=""/>
        <dsp:cNvSpPr/>
      </dsp:nvSpPr>
      <dsp:spPr>
        <a:xfrm>
          <a:off x="0" y="2552700"/>
          <a:ext cx="6492875" cy="63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Adding HOME Accomplishments</a:t>
          </a:r>
        </a:p>
      </dsp:txBody>
      <dsp:txXfrm>
        <a:off x="0" y="2552700"/>
        <a:ext cx="6492875" cy="638175"/>
      </dsp:txXfrm>
    </dsp:sp>
    <dsp:sp modelId="{30E14875-1F45-AA42-93D2-1CC3C9636437}">
      <dsp:nvSpPr>
        <dsp:cNvPr id="0" name=""/>
        <dsp:cNvSpPr/>
      </dsp:nvSpPr>
      <dsp:spPr>
        <a:xfrm>
          <a:off x="0" y="3190874"/>
          <a:ext cx="6492875" cy="0"/>
        </a:xfrm>
        <a:prstGeom prst="line">
          <a:avLst/>
        </a:prstGeom>
        <a:solidFill>
          <a:schemeClr val="accent2">
            <a:hueOff val="-945266"/>
            <a:satOff val="1066"/>
            <a:lumOff val="2521"/>
            <a:alphaOff val="0"/>
          </a:schemeClr>
        </a:solidFill>
        <a:ln w="12700" cap="flat" cmpd="sng" algn="ctr">
          <a:solidFill>
            <a:schemeClr val="accent2">
              <a:hueOff val="-945266"/>
              <a:satOff val="1066"/>
              <a:lumOff val="25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7B542-38A5-D04C-BA4B-EF4558839666}">
      <dsp:nvSpPr>
        <dsp:cNvPr id="0" name=""/>
        <dsp:cNvSpPr/>
      </dsp:nvSpPr>
      <dsp:spPr>
        <a:xfrm>
          <a:off x="0" y="3190875"/>
          <a:ext cx="6492875" cy="63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Funding Module </a:t>
          </a:r>
        </a:p>
      </dsp:txBody>
      <dsp:txXfrm>
        <a:off x="0" y="3190875"/>
        <a:ext cx="6492875" cy="638175"/>
      </dsp:txXfrm>
    </dsp:sp>
    <dsp:sp modelId="{E20D525A-81FA-1143-AFDC-475774EBE745}">
      <dsp:nvSpPr>
        <dsp:cNvPr id="0" name=""/>
        <dsp:cNvSpPr/>
      </dsp:nvSpPr>
      <dsp:spPr>
        <a:xfrm>
          <a:off x="0" y="3829050"/>
          <a:ext cx="6492875" cy="0"/>
        </a:xfrm>
        <a:prstGeom prst="line">
          <a:avLst/>
        </a:prstGeom>
        <a:solidFill>
          <a:schemeClr val="accent2">
            <a:hueOff val="-1134320"/>
            <a:satOff val="1279"/>
            <a:lumOff val="3026"/>
            <a:alphaOff val="0"/>
          </a:schemeClr>
        </a:solidFill>
        <a:ln w="12700" cap="flat" cmpd="sng" algn="ctr">
          <a:solidFill>
            <a:schemeClr val="accent2">
              <a:hueOff val="-1134320"/>
              <a:satOff val="1279"/>
              <a:lumOff val="30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80DF1-8078-2246-990D-6ECE0E7E2D5F}">
      <dsp:nvSpPr>
        <dsp:cNvPr id="0" name=""/>
        <dsp:cNvSpPr/>
      </dsp:nvSpPr>
      <dsp:spPr>
        <a:xfrm>
          <a:off x="0" y="3829050"/>
          <a:ext cx="6492875" cy="63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Reports Module</a:t>
          </a:r>
        </a:p>
      </dsp:txBody>
      <dsp:txXfrm>
        <a:off x="0" y="3829050"/>
        <a:ext cx="6492875" cy="638175"/>
      </dsp:txXfrm>
    </dsp:sp>
    <dsp:sp modelId="{A53C1712-69B5-3E48-9699-7BDD2ABF3F79}">
      <dsp:nvSpPr>
        <dsp:cNvPr id="0" name=""/>
        <dsp:cNvSpPr/>
      </dsp:nvSpPr>
      <dsp:spPr>
        <a:xfrm>
          <a:off x="0" y="4467225"/>
          <a:ext cx="6492875" cy="0"/>
        </a:xfrm>
        <a:prstGeom prst="line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2700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F1F785-9FDF-7542-8404-7C01C2750F6B}">
      <dsp:nvSpPr>
        <dsp:cNvPr id="0" name=""/>
        <dsp:cNvSpPr/>
      </dsp:nvSpPr>
      <dsp:spPr>
        <a:xfrm>
          <a:off x="0" y="4467225"/>
          <a:ext cx="6492875" cy="638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Questions</a:t>
          </a:r>
        </a:p>
      </dsp:txBody>
      <dsp:txXfrm>
        <a:off x="0" y="4467225"/>
        <a:ext cx="6492875" cy="6381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B62D0-6614-7142-9D70-2EB5568A64F6}">
      <dsp:nvSpPr>
        <dsp:cNvPr id="0" name=""/>
        <dsp:cNvSpPr/>
      </dsp:nvSpPr>
      <dsp:spPr>
        <a:xfrm>
          <a:off x="0" y="4925"/>
          <a:ext cx="11932954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CDBG, HOME, ESG, HOPWA, and the Recovery Act programs all use the same screens to add a new activity, access an existing activity for update, copy an activity, and reopen a completed or canceled activity. </a:t>
          </a:r>
        </a:p>
      </dsp:txBody>
      <dsp:txXfrm>
        <a:off x="31070" y="35995"/>
        <a:ext cx="11870814" cy="574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3AEFD-D5DE-2648-B9A3-B2003C256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E5C93F-0F67-9649-892E-E024BC6B2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8D118-4D88-364B-882C-238E95EFF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F574-60C6-DE4D-B5A6-ABAD4027B526}" type="datetimeFigureOut">
              <a:rPr lang="en-US" smtClean="0"/>
              <a:t>9/28/21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A0766-50A7-1E49-B1D3-A81137D5C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34925-0095-2B49-804D-BEEC8C53B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129F-E5E0-AB4B-B2A6-728971C6F4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874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FF8AE-ACBD-9440-A714-0434DC2D7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886187-2542-ED4C-A3DC-C874FCC1D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E94FF-E7D2-A948-8519-61740A014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F574-60C6-DE4D-B5A6-ABAD4027B526}" type="datetimeFigureOut">
              <a:rPr lang="en-US" smtClean="0"/>
              <a:t>9/28/21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83077-4F33-8E48-AD4D-1CBF0DE04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E4628-F9D8-5842-813A-3A838939A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129F-E5E0-AB4B-B2A6-728971C6F4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6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F50855-D8D8-F74E-97D4-88ADAE4467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8CC5FE-BA72-7743-AB9E-AA61A0290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5DA58-37F6-C642-A44F-F3E538430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F574-60C6-DE4D-B5A6-ABAD4027B526}" type="datetimeFigureOut">
              <a:rPr lang="en-US" smtClean="0"/>
              <a:t>9/28/21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C7A6F-68C7-6747-A82A-4269E23E2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E98E2-1FE8-354D-92BA-67E189BFC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129F-E5E0-AB4B-B2A6-728971C6F4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896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7170F-8DD9-2148-83DB-A33552E23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B192E-066C-E545-BEFA-454745DAE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68E15-4ACA-8D45-98A9-3F50D415F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F574-60C6-DE4D-B5A6-ABAD4027B526}" type="datetimeFigureOut">
              <a:rPr lang="en-US" smtClean="0"/>
              <a:t>9/28/21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54BA2-2540-A64C-B2DF-3CA9C694D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CCA9A-1B0A-684C-AE01-C71F23ACC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129F-E5E0-AB4B-B2A6-728971C6F4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55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18807-0876-E14E-B945-14A47918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E8E67-895C-CB4D-94E1-9CD9A5509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30F9B-9E18-124C-95A8-2D4C239B1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F574-60C6-DE4D-B5A6-ABAD4027B526}" type="datetimeFigureOut">
              <a:rPr lang="en-US" smtClean="0"/>
              <a:t>9/28/21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FCE29-1865-824D-897C-FB4B14373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B3E7-2C54-2B46-BB1D-040C940B5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129F-E5E0-AB4B-B2A6-728971C6F4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45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F6483-F543-444E-8079-153C2CC3C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81DFD-D0C7-1E42-8449-7E6C38379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84AC0E-66F8-2A4C-AB80-9F20A0B55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49B391-11E8-7840-B5D7-3D7D86C3D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F574-60C6-DE4D-B5A6-ABAD4027B526}" type="datetimeFigureOut">
              <a:rPr lang="en-US" smtClean="0"/>
              <a:t>9/28/21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358516-749D-AC4A-B35A-D6BEAEBA3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DB986-EA88-EF47-8D90-161A88D9F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129F-E5E0-AB4B-B2A6-728971C6F4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AE158-F2CC-2447-848C-D4B184E7D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C7A7E-E14F-054E-AFD7-372884D95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0188CD-71D7-DB40-A0EE-7F5B4130C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44820E-6812-ED44-81FA-4EADECD2CC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4B48A4-D8A1-8849-ABE3-00571D3200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A31262-DB2A-3C44-86D9-B1027A35A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F574-60C6-DE4D-B5A6-ABAD4027B526}" type="datetimeFigureOut">
              <a:rPr lang="en-US" smtClean="0"/>
              <a:t>9/28/21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43524-B268-F346-A910-09565A046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E0936B-E01C-9946-9937-B310D2952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129F-E5E0-AB4B-B2A6-728971C6F4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129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13190-E17B-C142-80AE-08C02FC7E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7B0020-C838-634A-A7C7-CAAAAC972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F574-60C6-DE4D-B5A6-ABAD4027B526}" type="datetimeFigureOut">
              <a:rPr lang="en-US" smtClean="0"/>
              <a:t>9/28/21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D9149C-A57C-3C46-A422-4F8F074CE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8CC87-C0B3-6D4D-A8B7-7323F450F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129F-E5E0-AB4B-B2A6-728971C6F4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267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7FEA98-DEE9-AB48-8C72-1EAAAE304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F574-60C6-DE4D-B5A6-ABAD4027B526}" type="datetimeFigureOut">
              <a:rPr lang="en-US" smtClean="0"/>
              <a:t>9/28/21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4A8097-92B1-CC44-9F2B-07C49C996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1D5E5F-6EF4-7C43-87E3-9FD5EE722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129F-E5E0-AB4B-B2A6-728971C6F4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63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9536D-3904-994D-A77F-B8C6F7A0B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3DF99-56A0-B04E-898E-5525A3083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4DB9AF-0744-7746-93D0-AD480ED9C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8685E7-BB08-EE48-AB83-8A66EF1BC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F574-60C6-DE4D-B5A6-ABAD4027B526}" type="datetimeFigureOut">
              <a:rPr lang="en-US" smtClean="0"/>
              <a:t>9/28/21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881DB-DB2F-8F48-BA4A-130DBC25D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92BDB-C9D9-9943-853D-CC1A459E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129F-E5E0-AB4B-B2A6-728971C6F4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06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6C633-8333-CF4E-AF80-27B9FF511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D986BF-D21E-DB45-8E39-3CA7636AC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B2B9BD-D887-8445-9A6E-FF8097940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6CB42-4C6B-4C42-AB87-B7EA88146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F574-60C6-DE4D-B5A6-ABAD4027B526}" type="datetimeFigureOut">
              <a:rPr lang="en-US" smtClean="0"/>
              <a:t>9/28/21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88503-9C66-4C44-8412-357CBA14D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BD9C94-C9CC-8C4E-AB61-CE97D132E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F129F-E5E0-AB4B-B2A6-728971C6F4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22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B88535-E6B4-7543-A2C5-5CA18B2D3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98FDB-A37F-C74E-ACA5-763349C1D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1B2A0-9EE1-974A-82CF-C85668134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DF574-60C6-DE4D-B5A6-ABAD4027B526}" type="datetimeFigureOut">
              <a:rPr lang="en-US" smtClean="0"/>
              <a:t>9/28/21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C786B-2F65-7B4F-A433-B5E996E667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EB6BD-5079-934B-ABCD-8DBE5981B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F129F-E5E0-AB4B-B2A6-728971C6F4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555B77DE-2413-DC45-A2BF-D96D438E8972}"/>
              </a:ext>
            </a:extLst>
          </p:cNvPr>
          <p:cNvSpPr/>
          <p:nvPr userDrawn="1"/>
        </p:nvSpPr>
        <p:spPr>
          <a:xfrm flipV="1">
            <a:off x="0" y="0"/>
            <a:ext cx="12192000" cy="767644"/>
          </a:xfrm>
          <a:prstGeom prst="triangle">
            <a:avLst>
              <a:gd name="adj" fmla="val 50794"/>
            </a:avLst>
          </a:prstGeom>
          <a:gradFill flip="none" rotWithShape="1">
            <a:gsLst>
              <a:gs pos="81000">
                <a:schemeClr val="bg1">
                  <a:lumMod val="95000"/>
                  <a:alpha val="51000"/>
                </a:schemeClr>
              </a:gs>
              <a:gs pos="53000">
                <a:schemeClr val="accent3">
                  <a:lumMod val="40000"/>
                  <a:lumOff val="60000"/>
                  <a:alpha val="33000"/>
                </a:schemeClr>
              </a:gs>
              <a:gs pos="7000">
                <a:schemeClr val="accent3">
                  <a:lumMod val="60000"/>
                  <a:lumOff val="40000"/>
                  <a:alpha val="83000"/>
                </a:schemeClr>
              </a:gs>
              <a:gs pos="24000">
                <a:schemeClr val="bg1">
                  <a:lumMod val="85000"/>
                  <a:alpha val="48000"/>
                </a:schemeClr>
              </a:gs>
              <a:gs pos="0">
                <a:schemeClr val="bg1">
                  <a:lumMod val="75000"/>
                  <a:alpha val="63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57BE53E5-B039-AE40-AE98-989EE9B776F9}"/>
              </a:ext>
            </a:extLst>
          </p:cNvPr>
          <p:cNvSpPr/>
          <p:nvPr userDrawn="1"/>
        </p:nvSpPr>
        <p:spPr>
          <a:xfrm rot="10800000" flipV="1">
            <a:off x="0" y="6109053"/>
            <a:ext cx="12192000" cy="767644"/>
          </a:xfrm>
          <a:prstGeom prst="triangle">
            <a:avLst>
              <a:gd name="adj" fmla="val 50794"/>
            </a:avLst>
          </a:prstGeom>
          <a:gradFill flip="none" rotWithShape="1">
            <a:gsLst>
              <a:gs pos="81000">
                <a:schemeClr val="bg1">
                  <a:lumMod val="95000"/>
                  <a:alpha val="51000"/>
                </a:schemeClr>
              </a:gs>
              <a:gs pos="53000">
                <a:schemeClr val="accent3">
                  <a:lumMod val="40000"/>
                  <a:lumOff val="60000"/>
                  <a:alpha val="33000"/>
                </a:schemeClr>
              </a:gs>
              <a:gs pos="7000">
                <a:schemeClr val="accent3">
                  <a:lumMod val="60000"/>
                  <a:lumOff val="40000"/>
                  <a:alpha val="83000"/>
                </a:schemeClr>
              </a:gs>
              <a:gs pos="24000">
                <a:schemeClr val="bg1">
                  <a:lumMod val="85000"/>
                  <a:alpha val="48000"/>
                </a:schemeClr>
              </a:gs>
              <a:gs pos="0">
                <a:schemeClr val="bg1">
                  <a:lumMod val="75000"/>
                  <a:alpha val="63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65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dexchange.info/resource/2545/matrix-code-definition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hudexchange.info/resource/2546/matrix-code-national-objective-table/" TargetMode="External"/><Relationship Id="rId4" Type="http://schemas.openxmlformats.org/officeDocument/2006/relationships/hyperlink" Target="https://www.hudexchange.info/resource/2555/national-objective-code-description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dexchange.info/resource/2465/home-idis-training-manual-for-pjs/" TargetMode="External"/><Relationship Id="rId2" Type="http://schemas.openxmlformats.org/officeDocument/2006/relationships/hyperlink" Target="https://www.hudexchange.info/programs/idis/guides/cdb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erich.chatham@civitassc.com" TargetMode="External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over-bottom.jpg">
            <a:extLst>
              <a:ext uri="{FF2B5EF4-FFF2-40B4-BE49-F238E27FC236}">
                <a16:creationId xmlns:a16="http://schemas.microsoft.com/office/drawing/2014/main" id="{C35B0DB6-4D9E-4A4E-A862-2F0B92728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00784" y="4897546"/>
            <a:ext cx="10491215" cy="1960453"/>
          </a:xfrm>
          <a:prstGeom prst="flowChartPunchedCard">
            <a:avLst/>
          </a:prstGeom>
          <a:noFill/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8796AF-79A0-47AC-BEFD-BFFC00F96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F3532D-D6E4-E246-9172-6689C4F90C63}"/>
              </a:ext>
            </a:extLst>
          </p:cNvPr>
          <p:cNvSpPr txBox="1"/>
          <p:nvPr/>
        </p:nvSpPr>
        <p:spPr>
          <a:xfrm>
            <a:off x="538466" y="1179337"/>
            <a:ext cx="3877056" cy="22494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latin typeface="+mj-lt"/>
                <a:ea typeface="+mj-ea"/>
                <a:cs typeface="+mj-cs"/>
              </a:rPr>
              <a:t>Introduction to IDIS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2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latin typeface="+mj-lt"/>
                <a:ea typeface="+mj-ea"/>
                <a:cs typeface="+mj-cs"/>
              </a:rPr>
              <a:t>CDBG &amp; </a:t>
            </a:r>
            <a:r>
              <a:rPr lang="en-US" sz="4200" b="1" dirty="0">
                <a:latin typeface="+mj-lt"/>
                <a:ea typeface="+mj-ea"/>
                <a:cs typeface="+mj-cs"/>
              </a:rPr>
              <a:t>HOME</a:t>
            </a:r>
            <a:r>
              <a:rPr lang="en-US" sz="4200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F43987-2B7E-C44E-814E-3F157E77E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7954" y="6189256"/>
            <a:ext cx="3209544" cy="11555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000" dirty="0"/>
              <a:t>Presented by Erich Chatham, Civitas LLC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C45F186-7673-BC44-B73A-A6CC60A98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851" y="565350"/>
            <a:ext cx="3099178" cy="30991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C112CB-E62E-7E47-888B-FA26167998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7100" y="6121097"/>
            <a:ext cx="915858" cy="6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96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31700-F350-2C47-AA67-DBD284D5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CDBG Activities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204E2-7BF6-7548-9870-BE373A194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1182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Edit CDBG Setup Detail </a:t>
            </a:r>
            <a:r>
              <a:rPr lang="en-US" sz="2400" dirty="0"/>
              <a:t>– </a:t>
            </a:r>
          </a:p>
          <a:p>
            <a:pPr marL="0" indent="0">
              <a:buNone/>
            </a:pPr>
            <a:r>
              <a:rPr lang="en-US" sz="2400" dirty="0"/>
              <a:t>Page (2/4)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HUD Funds</a:t>
            </a:r>
          </a:p>
          <a:p>
            <a:pPr marL="0" indent="0">
              <a:buNone/>
            </a:pPr>
            <a:r>
              <a:rPr lang="en-US" sz="2400" dirty="0"/>
              <a:t>Other:</a:t>
            </a:r>
          </a:p>
          <a:p>
            <a:pPr marL="0" indent="0">
              <a:buNone/>
            </a:pPr>
            <a:r>
              <a:rPr lang="en-US" sz="2400" dirty="0"/>
              <a:t>Leverage Ratio</a:t>
            </a:r>
          </a:p>
          <a:p>
            <a:pPr marL="0" indent="0">
              <a:buNone/>
            </a:pPr>
            <a:r>
              <a:rPr lang="en-US" sz="2400" dirty="0"/>
              <a:t>Grant/Loan Assistance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(Save and Continue)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301851A-42C1-F445-BCBC-0E39D3002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072" y="187104"/>
            <a:ext cx="987865" cy="98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CAC64C-C1F5-2B4D-A306-1121076F7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50" y="1407353"/>
            <a:ext cx="5098677" cy="53188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1544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31700-F350-2C47-AA67-DBD284D5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CDBG Activities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204E2-7BF6-7548-9870-BE373A194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3731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Edit CDBG Setup Detail </a:t>
            </a:r>
            <a:r>
              <a:rPr lang="en-US" sz="2400" dirty="0"/>
              <a:t>– Page (3/4)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For Public Facilities/ Infrastructure activities:</a:t>
            </a:r>
          </a:p>
          <a:p>
            <a:pPr marL="0" indent="0">
              <a:buNone/>
            </a:pPr>
            <a:r>
              <a:rPr lang="en-US" sz="2400" dirty="0"/>
              <a:t>Area Benefit Data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301851A-42C1-F445-BCBC-0E39D3002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072" y="187104"/>
            <a:ext cx="987865" cy="987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72DB10-0EDB-CB4E-A6B4-5DED20C3B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392" y="1506648"/>
            <a:ext cx="5898523" cy="51583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30845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31700-F350-2C47-AA67-DBD284D5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CDBG Activities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204E2-7BF6-7548-9870-BE373A194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9392"/>
            <a:ext cx="4725473" cy="698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Setup Detail – Page (4/4 continued)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301851A-42C1-F445-BCBC-0E39D3002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072" y="187104"/>
            <a:ext cx="987865" cy="98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94CFB5-12FD-C44F-81D6-D76B168A1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18" y="2343955"/>
            <a:ext cx="5130435" cy="43337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B53546-9E3A-4E46-8E2A-1C8578A48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018" y="2331076"/>
            <a:ext cx="5519986" cy="43466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1E4287-5A90-CB48-A068-70BFAFE9FE8E}"/>
              </a:ext>
            </a:extLst>
          </p:cNvPr>
          <p:cNvSpPr txBox="1"/>
          <p:nvPr/>
        </p:nvSpPr>
        <p:spPr>
          <a:xfrm>
            <a:off x="635718" y="1974623"/>
            <a:ext cx="1394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Setup Page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647F26-EE9A-B143-AA23-FCE89CCE507B}"/>
              </a:ext>
            </a:extLst>
          </p:cNvPr>
          <p:cNvSpPr txBox="1"/>
          <p:nvPr/>
        </p:nvSpPr>
        <p:spPr>
          <a:xfrm>
            <a:off x="6016018" y="1950138"/>
            <a:ext cx="1394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Setup Page 5</a:t>
            </a:r>
          </a:p>
        </p:txBody>
      </p:sp>
    </p:spTree>
    <p:extLst>
      <p:ext uri="{BB962C8B-B14F-4D97-AF65-F5344CB8AC3E}">
        <p14:creationId xmlns:p14="http://schemas.microsoft.com/office/powerpoint/2010/main" val="997331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31700-F350-2C47-AA67-DBD284D5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CDBG Accomplishments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301851A-42C1-F445-BCBC-0E39D3002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072" y="187104"/>
            <a:ext cx="987865" cy="98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173531-6F2D-8C49-804F-18BA6DF32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192" y="1352990"/>
            <a:ext cx="6567477" cy="52391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277AD1-3316-F746-8F54-064929A56173}"/>
              </a:ext>
            </a:extLst>
          </p:cNvPr>
          <p:cNvSpPr/>
          <p:nvPr/>
        </p:nvSpPr>
        <p:spPr>
          <a:xfrm>
            <a:off x="656823" y="1868709"/>
            <a:ext cx="38765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/>
              <a:t>Add CDBG Accomplishment Detail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4135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31700-F350-2C47-AA67-DBD284D5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CDBG Accomplishments (Area)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301851A-42C1-F445-BCBC-0E39D3002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072" y="187104"/>
            <a:ext cx="987865" cy="9878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277AD1-3316-F746-8F54-064929A56173}"/>
              </a:ext>
            </a:extLst>
          </p:cNvPr>
          <p:cNvSpPr/>
          <p:nvPr/>
        </p:nvSpPr>
        <p:spPr>
          <a:xfrm>
            <a:off x="656823" y="1868709"/>
            <a:ext cx="37735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/>
              <a:t>Add CDBG Accomplishment Detail </a:t>
            </a:r>
          </a:p>
          <a:p>
            <a:r>
              <a:rPr lang="en-US" sz="2400" dirty="0"/>
              <a:t>Page (1/2)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157A12-C98C-BE4C-A969-9BF37120B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656" y="1484626"/>
            <a:ext cx="5801383" cy="51673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2923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31700-F350-2C47-AA67-DBD284D5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CDBG Accomplishments (Direct)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301851A-42C1-F445-BCBC-0E39D3002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072" y="187104"/>
            <a:ext cx="987865" cy="9878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277AD1-3316-F746-8F54-064929A56173}"/>
              </a:ext>
            </a:extLst>
          </p:cNvPr>
          <p:cNvSpPr/>
          <p:nvPr/>
        </p:nvSpPr>
        <p:spPr>
          <a:xfrm>
            <a:off x="656823" y="1384615"/>
            <a:ext cx="37735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/>
              <a:t>Add CDBG Accomplishment Detail </a:t>
            </a:r>
          </a:p>
          <a:p>
            <a:r>
              <a:rPr lang="en-US" sz="2400" dirty="0"/>
              <a:t>Page (1/2)</a:t>
            </a:r>
          </a:p>
          <a:p>
            <a:endParaRPr lang="en-US" sz="2400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83095A3-36AE-9C40-9330-771E55C55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895" y="1868709"/>
            <a:ext cx="8994306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35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31700-F350-2C47-AA67-DBD284D5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CDBG Accomplishments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301851A-42C1-F445-BCBC-0E39D3002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072" y="187104"/>
            <a:ext cx="987865" cy="9878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277AD1-3316-F746-8F54-064929A56173}"/>
              </a:ext>
            </a:extLst>
          </p:cNvPr>
          <p:cNvSpPr/>
          <p:nvPr/>
        </p:nvSpPr>
        <p:spPr>
          <a:xfrm>
            <a:off x="656823" y="1868709"/>
            <a:ext cx="38765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/>
              <a:t>Add CDBG Accomplishment Detail </a:t>
            </a:r>
          </a:p>
          <a:p>
            <a:r>
              <a:rPr lang="en-US" sz="2400" dirty="0"/>
              <a:t>Page (2/2)</a:t>
            </a:r>
          </a:p>
          <a:p>
            <a:endParaRPr lang="en-US" sz="2400" u="sng" dirty="0"/>
          </a:p>
          <a:p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1F968D-0913-DE42-BBA0-93D0AFB3A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455" y="1536142"/>
            <a:ext cx="5971893" cy="49171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33132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31700-F350-2C47-AA67-DBD284D5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CDBG Activities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8677A80-C634-5249-955B-5FF6868BE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072" y="187104"/>
            <a:ext cx="987865" cy="98786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07E5DA-045B-B143-B78A-92C8B4826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Each CDBG Activity is associated with a CDBG Matrix Code and National Objective Code.</a:t>
            </a:r>
          </a:p>
          <a:p>
            <a:pPr marL="0" indent="0">
              <a:buNone/>
            </a:pPr>
            <a:r>
              <a:rPr lang="en-US" sz="2400" dirty="0"/>
              <a:t>Link to CDBG Matrix Code definitions: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https://www.hudexchange.info/resource/2545/matrix-code-definitions/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Link to National Objective Codes: </a:t>
            </a:r>
          </a:p>
          <a:p>
            <a:pPr marL="0" indent="0">
              <a:buNone/>
            </a:pPr>
            <a:r>
              <a:rPr lang="en-US" sz="2400" dirty="0">
                <a:hlinkClick r:id="rId4"/>
              </a:rPr>
              <a:t>https://www.hudexchange.info/resource/2555/national-objective-code-descriptions/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Link to allowable combinations of CDBG Matrix Codes and National Objective Codes:</a:t>
            </a:r>
          </a:p>
          <a:p>
            <a:pPr marL="0" indent="0">
              <a:buNone/>
            </a:pPr>
            <a:r>
              <a:rPr lang="en-US" sz="2400" dirty="0">
                <a:hlinkClick r:id="rId5"/>
              </a:rPr>
              <a:t>https://www.hudexchange.info/resource/2546/matrix-code-national-objective-table/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5634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31700-F350-2C47-AA67-DBD284D5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HOME Activities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A0EC83C-7855-AA4D-BC32-35ACEDFA5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072" y="187104"/>
            <a:ext cx="987865" cy="98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D01190-AE79-1E46-9DC3-313D5473D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405" y="1690688"/>
            <a:ext cx="8377081" cy="44118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4855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31700-F350-2C47-AA67-DBD284D5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HOME Activities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A0EC83C-7855-AA4D-BC32-35ACEDFA5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072" y="187104"/>
            <a:ext cx="987865" cy="98786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304E13-C6D3-1043-91F4-DF8438C9E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887" y="1645545"/>
            <a:ext cx="2755006" cy="1278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Add Activity: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F14F16-C48B-1542-A8F5-577E5583A5B6}"/>
              </a:ext>
            </a:extLst>
          </p:cNvPr>
          <p:cNvSpPr txBox="1"/>
          <p:nvPr/>
        </p:nvSpPr>
        <p:spPr>
          <a:xfrm>
            <a:off x="583886" y="2295933"/>
            <a:ext cx="298356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Determine: </a:t>
            </a:r>
          </a:p>
          <a:p>
            <a:pPr marL="457200" indent="-457200">
              <a:buAutoNum type="arabicParenBoth"/>
            </a:pPr>
            <a:r>
              <a:rPr lang="en-US" sz="2400" dirty="0"/>
              <a:t>HOME Activity Type</a:t>
            </a:r>
          </a:p>
          <a:p>
            <a:pPr marL="457200" indent="-457200">
              <a:buAutoNum type="arabicParenBoth"/>
            </a:pPr>
            <a:r>
              <a:rPr lang="en-US" sz="2400" dirty="0"/>
              <a:t>Section 3 requirement</a:t>
            </a:r>
          </a:p>
          <a:p>
            <a:pPr marL="457200" indent="-457200">
              <a:buAutoNum type="arabicParenBoth"/>
            </a:pPr>
            <a:r>
              <a:rPr lang="en-US" sz="2400" dirty="0"/>
              <a:t>Environmental Review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E829F0-9FE3-FE45-A65D-104E8B21B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714" y="1375088"/>
            <a:ext cx="5959655" cy="53054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1510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7DD36CD-008B-CB42-B4D7-EF8D7766C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 u="sng">
                <a:solidFill>
                  <a:srgbClr val="FFFFFF"/>
                </a:solidFill>
              </a:rPr>
              <a:t>Agenda</a:t>
            </a: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610DF4BF-0BEC-4E8C-9830-1C40836623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853953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9372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31700-F350-2C47-AA67-DBD284D5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HOME Activities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A0EC83C-7855-AA4D-BC32-35ACEDFA5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072" y="187104"/>
            <a:ext cx="987865" cy="98786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966913-003F-3E48-948A-697F47709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3511595" cy="3576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Edit HOME Setup Detail:</a:t>
            </a:r>
          </a:p>
          <a:p>
            <a:pPr marL="0" indent="0">
              <a:buNone/>
            </a:pPr>
            <a:r>
              <a:rPr lang="en-US" sz="2400" dirty="0"/>
              <a:t>Page (1/3)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Select Setup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EBE872-327E-7041-A7BB-3AD77331D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120" y="1442433"/>
            <a:ext cx="5072002" cy="52610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25871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31700-F350-2C47-AA67-DBD284D5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HOME Activities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A0EC83C-7855-AA4D-BC32-35ACEDFA5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072" y="187104"/>
            <a:ext cx="987865" cy="98786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671646-48A8-3D42-A0C4-843047CAC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4813092" cy="45901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Edit HOME Setup Detail:</a:t>
            </a:r>
          </a:p>
          <a:p>
            <a:pPr marL="0" indent="0">
              <a:buNone/>
            </a:pPr>
            <a:r>
              <a:rPr lang="en-US" sz="2400" dirty="0"/>
              <a:t>Page (2/3)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(1) Written Agreement Execution</a:t>
            </a:r>
          </a:p>
          <a:p>
            <a:pPr marL="0" indent="0">
              <a:buNone/>
            </a:pPr>
            <a:r>
              <a:rPr lang="en-US" sz="2400" dirty="0"/>
              <a:t>(2) Faith-based?</a:t>
            </a:r>
          </a:p>
          <a:p>
            <a:pPr marL="0" indent="0">
              <a:buNone/>
            </a:pPr>
            <a:r>
              <a:rPr lang="en-US" sz="2400" dirty="0"/>
              <a:t>(3) Setup Activity Type</a:t>
            </a:r>
          </a:p>
          <a:p>
            <a:pPr marL="0" indent="0">
              <a:buNone/>
            </a:pPr>
            <a:r>
              <a:rPr lang="en-US" sz="2400" dirty="0"/>
              <a:t>(4) Multi-Address/Loan Guarantee</a:t>
            </a:r>
          </a:p>
          <a:p>
            <a:pPr marL="0" indent="0">
              <a:buNone/>
            </a:pPr>
            <a:r>
              <a:rPr lang="en-US" sz="2400" dirty="0"/>
              <a:t>(5) Activity Address </a:t>
            </a:r>
          </a:p>
          <a:p>
            <a:pPr marL="0" indent="0">
              <a:buNone/>
            </a:pPr>
            <a:r>
              <a:rPr lang="en-US" sz="2400" dirty="0"/>
              <a:t>(6) Activity Estimates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A30278-5273-4644-8DF2-2DEA4040F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292" y="1352990"/>
            <a:ext cx="5688333" cy="53608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1579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31700-F350-2C47-AA67-DBD284D5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HOME Activities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A0EC83C-7855-AA4D-BC32-35ACEDFA5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072" y="187104"/>
            <a:ext cx="987865" cy="98786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702C76-54C3-8C4C-A5D0-6E534D471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4138534" cy="45901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Edit HOME Setup Detail:</a:t>
            </a:r>
          </a:p>
          <a:p>
            <a:pPr marL="0" indent="0">
              <a:buNone/>
            </a:pPr>
            <a:r>
              <a:rPr lang="en-US" sz="2400" dirty="0"/>
              <a:t>Page (3/3)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(1) Property Owned By</a:t>
            </a:r>
          </a:p>
          <a:p>
            <a:pPr marL="0" indent="0">
              <a:buNone/>
            </a:pPr>
            <a:r>
              <a:rPr lang="en-US" sz="2400" dirty="0"/>
              <a:t>(2) Property Owner Name</a:t>
            </a:r>
          </a:p>
          <a:p>
            <a:pPr marL="0" indent="0">
              <a:buNone/>
            </a:pPr>
            <a:r>
              <a:rPr lang="en-US" sz="2400" dirty="0"/>
              <a:t>(3) Property Owner Address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7952F2-DB92-FC47-8EF6-AD8BAD420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734" y="1488318"/>
            <a:ext cx="6430192" cy="51823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6940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31700-F350-2C47-AA67-DBD284D5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HOME Accomplishments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2B289F4-DACB-0F4B-816B-FA3586952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072" y="187104"/>
            <a:ext cx="987865" cy="987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B3EF70-80CC-7A49-BCBC-FE4921615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838" y="1530588"/>
            <a:ext cx="6978962" cy="51625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2BD0DED-7566-2542-B3D7-A44711427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3511595" cy="3576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Edit HOME Accomplishments:</a:t>
            </a:r>
          </a:p>
          <a:p>
            <a:pPr marL="0" indent="0">
              <a:buNone/>
            </a:pPr>
            <a:r>
              <a:rPr lang="en-US" sz="2400" dirty="0"/>
              <a:t>Page (1/3)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Select Accomplishments</a:t>
            </a:r>
          </a:p>
        </p:txBody>
      </p:sp>
    </p:spTree>
    <p:extLst>
      <p:ext uri="{BB962C8B-B14F-4D97-AF65-F5344CB8AC3E}">
        <p14:creationId xmlns:p14="http://schemas.microsoft.com/office/powerpoint/2010/main" val="4275242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31700-F350-2C47-AA67-DBD284D5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HOME Accomplishments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2B289F4-DACB-0F4B-816B-FA3586952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072" y="187104"/>
            <a:ext cx="987865" cy="98786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2BD0DED-7566-2542-B3D7-A44711427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3808751" cy="4919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Edit HOME Accomplishments:</a:t>
            </a:r>
          </a:p>
          <a:p>
            <a:pPr marL="0" indent="0">
              <a:buNone/>
            </a:pPr>
            <a:r>
              <a:rPr lang="en-US" sz="2400" dirty="0"/>
              <a:t>Page (2/3)</a:t>
            </a:r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AutoNum type="arabicParenBoth"/>
            </a:pPr>
            <a:r>
              <a:rPr lang="en-US" sz="2400" dirty="0"/>
              <a:t>Completion Activity Type / Property Type</a:t>
            </a:r>
          </a:p>
          <a:p>
            <a:pPr marL="457200" indent="-457200">
              <a:buAutoNum type="arabicParenBoth"/>
            </a:pPr>
            <a:r>
              <a:rPr lang="en-US" sz="2400" dirty="0"/>
              <a:t>Mixed Use / Income</a:t>
            </a:r>
          </a:p>
          <a:p>
            <a:pPr marL="457200" indent="-457200">
              <a:buAutoNum type="arabicParenBoth"/>
            </a:pPr>
            <a:r>
              <a:rPr lang="en-US" sz="2400" dirty="0"/>
              <a:t>Units: Total / HOME Assisted</a:t>
            </a:r>
          </a:p>
          <a:p>
            <a:pPr marL="457200" indent="-457200">
              <a:buAutoNum type="arabicParenBoth"/>
            </a:pPr>
            <a:r>
              <a:rPr lang="en-US" sz="2400" dirty="0"/>
              <a:t>Units: Type Completed</a:t>
            </a:r>
          </a:p>
          <a:p>
            <a:pPr marL="457200" indent="-457200">
              <a:buAutoNum type="arabicParenBoth"/>
            </a:pPr>
            <a:r>
              <a:rPr lang="en-US" sz="2400" dirty="0"/>
              <a:t>Period of Affordability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8EF2E3-50D0-0C4C-9144-93B872227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430" y="1326629"/>
            <a:ext cx="4844548" cy="53290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92796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31700-F350-2C47-AA67-DBD284D5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HOME Accomplishments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2B289F4-DACB-0F4B-816B-FA3586952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072" y="187104"/>
            <a:ext cx="987865" cy="98786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2BD0DED-7566-2542-B3D7-A44711427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3511595" cy="3576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Edit HOME Accomplishments:</a:t>
            </a:r>
          </a:p>
          <a:p>
            <a:pPr marL="0" indent="0">
              <a:buNone/>
            </a:pPr>
            <a:r>
              <a:rPr lang="en-US" sz="2400" dirty="0"/>
              <a:t>Page (3/3)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Location Tab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838C5B-18E8-7C48-A249-4F9230B60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187" y="1690687"/>
            <a:ext cx="7143751" cy="46991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5920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31700-F350-2C47-AA67-DBD284D5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HOME Accomplishments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2B289F4-DACB-0F4B-816B-FA3586952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072" y="187104"/>
            <a:ext cx="987865" cy="98786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2BD0DED-7566-2542-B3D7-A44711427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3511595" cy="3576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Edit HOME Accomplishments:</a:t>
            </a:r>
          </a:p>
          <a:p>
            <a:pPr marL="0" indent="0">
              <a:buNone/>
            </a:pPr>
            <a:r>
              <a:rPr lang="en-US" sz="2400" dirty="0"/>
              <a:t>Page (3/3)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Costs Tab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2EB689-943E-D34C-B578-B0478FF58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909" y="1333468"/>
            <a:ext cx="5429863" cy="54028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4668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31700-F350-2C47-AA67-DBD284D5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HOME Accomplishments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2B289F4-DACB-0F4B-816B-FA3586952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072" y="187104"/>
            <a:ext cx="987865" cy="98786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2BD0DED-7566-2542-B3D7-A44711427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3511595" cy="3576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Edit HOME Accomplishments:</a:t>
            </a:r>
          </a:p>
          <a:p>
            <a:pPr marL="0" indent="0">
              <a:buNone/>
            </a:pPr>
            <a:r>
              <a:rPr lang="en-US" sz="2400" dirty="0"/>
              <a:t>Page (3/3)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Beneficiaries</a:t>
            </a:r>
          </a:p>
          <a:p>
            <a:pPr marL="0" indent="0">
              <a:buNone/>
            </a:pPr>
            <a:r>
              <a:rPr lang="en-US" sz="2400" dirty="0"/>
              <a:t>Tab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4CCE67-8651-D14E-B7B8-8F2BA2D3F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765" y="1746389"/>
            <a:ext cx="8700172" cy="44695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5219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31700-F350-2C47-AA67-DBD284D5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204E2-7BF6-7548-9870-BE373A194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3742"/>
            <a:ext cx="2738120" cy="4400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Add/Edit Funding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301851A-42C1-F445-BCBC-0E39D3002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072" y="187104"/>
            <a:ext cx="987865" cy="987865"/>
          </a:xfrm>
          <a:prstGeom prst="rect">
            <a:avLst/>
          </a:prstGeom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4AE341F-14D4-D14E-BFAB-815C6F35A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80" y="2057400"/>
            <a:ext cx="11401840" cy="355226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4CC2528-CBC9-7447-928B-8538388CDD66}"/>
              </a:ext>
            </a:extLst>
          </p:cNvPr>
          <p:cNvCxnSpPr>
            <a:cxnSpLocks/>
          </p:cNvCxnSpPr>
          <p:nvPr/>
        </p:nvCxnSpPr>
        <p:spPr>
          <a:xfrm flipH="1" flipV="1">
            <a:off x="6321911" y="2175439"/>
            <a:ext cx="241449" cy="3242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DE4211F-E8BE-4E4A-8792-B87996482556}"/>
              </a:ext>
            </a:extLst>
          </p:cNvPr>
          <p:cNvCxnSpPr>
            <a:cxnSpLocks/>
          </p:cNvCxnSpPr>
          <p:nvPr/>
        </p:nvCxnSpPr>
        <p:spPr>
          <a:xfrm flipH="1">
            <a:off x="4663441" y="3429000"/>
            <a:ext cx="660399" cy="1473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71A5077-FA5C-5C47-A9D8-80172DD26671}"/>
              </a:ext>
            </a:extLst>
          </p:cNvPr>
          <p:cNvCxnSpPr>
            <a:cxnSpLocks/>
          </p:cNvCxnSpPr>
          <p:nvPr/>
        </p:nvCxnSpPr>
        <p:spPr>
          <a:xfrm flipH="1">
            <a:off x="11369538" y="4627880"/>
            <a:ext cx="660399" cy="1473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693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037B04D-16B7-ED49-A339-8172A9954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20" y="2060477"/>
            <a:ext cx="11236960" cy="37052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731700-F350-2C47-AA67-DBD284D5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204E2-7BF6-7548-9870-BE373A194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660"/>
            <a:ext cx="2738120" cy="4400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Add/Edit Funding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301851A-42C1-F445-BCBC-0E39D3002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2072" y="187104"/>
            <a:ext cx="987865" cy="987865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71A5077-FA5C-5C47-A9D8-80172DD26671}"/>
              </a:ext>
            </a:extLst>
          </p:cNvPr>
          <p:cNvCxnSpPr>
            <a:cxnSpLocks/>
          </p:cNvCxnSpPr>
          <p:nvPr/>
        </p:nvCxnSpPr>
        <p:spPr>
          <a:xfrm>
            <a:off x="10779760" y="4043680"/>
            <a:ext cx="262313" cy="2543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78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31700-F350-2C47-AA67-DBD284D5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IDIS 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204E2-7BF6-7548-9870-BE373A194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2" y="1690688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Basic Components of IDIS are: </a:t>
            </a:r>
          </a:p>
          <a:p>
            <a:r>
              <a:rPr lang="en-US" dirty="0"/>
              <a:t>Grants, Subfunds, and Subgrants </a:t>
            </a:r>
          </a:p>
          <a:p>
            <a:r>
              <a:rPr lang="en-US" dirty="0"/>
              <a:t>Consolidated Plan/Annual Action Plan </a:t>
            </a:r>
          </a:p>
          <a:p>
            <a:r>
              <a:rPr lang="en-US" dirty="0"/>
              <a:t>Projects </a:t>
            </a:r>
          </a:p>
          <a:p>
            <a:r>
              <a:rPr lang="en-US" dirty="0"/>
              <a:t>Activity Setup </a:t>
            </a:r>
          </a:p>
          <a:p>
            <a:r>
              <a:rPr lang="en-US" dirty="0"/>
              <a:t>Activity Funding </a:t>
            </a:r>
          </a:p>
          <a:p>
            <a:r>
              <a:rPr lang="en-US" dirty="0"/>
              <a:t>Receipts </a:t>
            </a:r>
          </a:p>
          <a:p>
            <a:r>
              <a:rPr lang="en-US" dirty="0"/>
              <a:t>Drawdowns </a:t>
            </a:r>
          </a:p>
          <a:p>
            <a:r>
              <a:rPr lang="en-US" dirty="0"/>
              <a:t>Accomplishment Reporting </a:t>
            </a:r>
          </a:p>
          <a:p>
            <a:r>
              <a:rPr lang="en-US" dirty="0"/>
              <a:t>Reports </a:t>
            </a:r>
          </a:p>
          <a:p>
            <a:r>
              <a:rPr lang="en-US" dirty="0"/>
              <a:t>Security and Data Access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E4DDC89-8D7C-E741-BF70-AF037F11A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072" y="187104"/>
            <a:ext cx="987865" cy="987865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7A4595B-01CF-AA4E-AF06-CD7F0C9D7907}"/>
              </a:ext>
            </a:extLst>
          </p:cNvPr>
          <p:cNvGraphicFramePr/>
          <p:nvPr/>
        </p:nvGraphicFramePr>
        <p:xfrm>
          <a:off x="96982" y="6169709"/>
          <a:ext cx="11932955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69887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5D4BDC53-4275-ED4C-8F18-9373B668F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783978"/>
            <a:ext cx="9296400" cy="48191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731700-F350-2C47-AA67-DBD284D5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204E2-7BF6-7548-9870-BE373A194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5204"/>
            <a:ext cx="2738120" cy="4400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Add/Edit Funding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301851A-42C1-F445-BCBC-0E39D3002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2072" y="187104"/>
            <a:ext cx="987865" cy="987865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71A5077-FA5C-5C47-A9D8-80172DD26671}"/>
              </a:ext>
            </a:extLst>
          </p:cNvPr>
          <p:cNvCxnSpPr>
            <a:cxnSpLocks/>
          </p:cNvCxnSpPr>
          <p:nvPr/>
        </p:nvCxnSpPr>
        <p:spPr>
          <a:xfrm>
            <a:off x="1492596" y="3567589"/>
            <a:ext cx="262313" cy="2543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ACA75E7-437A-5B43-9BB0-E0B6B32DF9AD}"/>
              </a:ext>
            </a:extLst>
          </p:cNvPr>
          <p:cNvCxnSpPr>
            <a:cxnSpLocks/>
          </p:cNvCxnSpPr>
          <p:nvPr/>
        </p:nvCxnSpPr>
        <p:spPr>
          <a:xfrm>
            <a:off x="1318028" y="6148229"/>
            <a:ext cx="262313" cy="2543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6831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31700-F350-2C47-AA67-DBD284D5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Module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301851A-42C1-F445-BCBC-0E39D3002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072" y="187104"/>
            <a:ext cx="987865" cy="98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7E758B-26C5-1A4D-A733-8B242F1C1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436" y="1690688"/>
            <a:ext cx="8379501" cy="45395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C9189D-C4D1-A442-A03E-1E12DEE33B1A}"/>
              </a:ext>
            </a:extLst>
          </p:cNvPr>
          <p:cNvSpPr txBox="1"/>
          <p:nvPr/>
        </p:nvSpPr>
        <p:spPr>
          <a:xfrm>
            <a:off x="712365" y="1868709"/>
            <a:ext cx="29380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Vouchers</a:t>
            </a:r>
            <a:r>
              <a:rPr lang="en-US" sz="2400" dirty="0"/>
              <a:t> can be created under the “Drawdown” menu item in the “Funding/Drawdown Module”</a:t>
            </a:r>
          </a:p>
        </p:txBody>
      </p:sp>
    </p:spTree>
    <p:extLst>
      <p:ext uri="{BB962C8B-B14F-4D97-AF65-F5344CB8AC3E}">
        <p14:creationId xmlns:p14="http://schemas.microsoft.com/office/powerpoint/2010/main" val="41743634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31700-F350-2C47-AA67-DBD284D5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204E2-7BF6-7548-9870-BE373A194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90934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Creating a Voucher</a:t>
            </a:r>
          </a:p>
          <a:p>
            <a:pPr marL="0" indent="0">
              <a:buNone/>
            </a:pPr>
            <a:r>
              <a:rPr lang="en-US" dirty="0"/>
              <a:t>Page (1/4)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Enter and Search for Activities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301851A-42C1-F445-BCBC-0E39D3002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072" y="187104"/>
            <a:ext cx="987865" cy="987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15CBEE-CEF0-7C43-918C-1E4A21DA5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659" y="1690688"/>
            <a:ext cx="8159278" cy="39247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55518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31700-F350-2C47-AA67-DBD284D5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204E2-7BF6-7548-9870-BE373A194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90934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Creating a Voucher</a:t>
            </a:r>
          </a:p>
          <a:p>
            <a:pPr marL="0" indent="0">
              <a:buNone/>
            </a:pPr>
            <a:r>
              <a:rPr lang="en-US" dirty="0"/>
              <a:t>Page (2/4)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Enter Drawdown Amount and Confirm Voucher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301851A-42C1-F445-BCBC-0E39D3002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072" y="187104"/>
            <a:ext cx="987865" cy="987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15B951-C7FD-664B-ADE2-B7ACDF2E8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541" y="1690688"/>
            <a:ext cx="8037450" cy="42903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8854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31700-F350-2C47-AA67-DBD284D5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204E2-7BF6-7548-9870-BE373A194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7631243" cy="4919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Creating a Voucher</a:t>
            </a:r>
          </a:p>
          <a:p>
            <a:pPr marL="0" indent="0">
              <a:buNone/>
            </a:pPr>
            <a:r>
              <a:rPr lang="en-US" dirty="0"/>
              <a:t>Page (3/4)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Request LOCCS </a:t>
            </a:r>
          </a:p>
          <a:p>
            <a:pPr marL="0" indent="0">
              <a:buNone/>
            </a:pPr>
            <a:r>
              <a:rPr lang="en-US" dirty="0"/>
              <a:t>Submission Date </a:t>
            </a:r>
          </a:p>
          <a:p>
            <a:pPr marL="0" indent="0">
              <a:buNone/>
            </a:pPr>
            <a:r>
              <a:rPr lang="en-US" dirty="0"/>
              <a:t>and Generate </a:t>
            </a:r>
          </a:p>
          <a:p>
            <a:pPr marL="0" indent="0">
              <a:buNone/>
            </a:pPr>
            <a:r>
              <a:rPr lang="en-US" dirty="0"/>
              <a:t>Voucher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Note: A second reviewer will approve the voucher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301851A-42C1-F445-BCBC-0E39D3002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072" y="187104"/>
            <a:ext cx="987865" cy="9878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40FCC6-954D-0446-B450-D47F0115F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595" y="1690689"/>
            <a:ext cx="8096559" cy="34659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95588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31700-F350-2C47-AA67-DBD284D5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 Module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204E2-7BF6-7548-9870-BE373A194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384"/>
            <a:ext cx="11036808" cy="5313616"/>
          </a:xfrm>
        </p:spPr>
        <p:txBody>
          <a:bodyPr>
            <a:noAutofit/>
          </a:bodyPr>
          <a:lstStyle/>
          <a:p>
            <a:r>
              <a:rPr lang="en-US" sz="2400" dirty="0"/>
              <a:t>IDIS offers numerous reports to grantees, including program year, activity and financials reports in the Reports Module (MicroStrategy).</a:t>
            </a:r>
          </a:p>
          <a:p>
            <a:r>
              <a:rPr lang="en-US" sz="2400" dirty="0"/>
              <a:t>MicroStrategy reports (PR reports) are used to inform the annual CAPER report and the performance review of programs.</a:t>
            </a:r>
          </a:p>
          <a:p>
            <a:pPr marL="0" indent="0">
              <a:buNone/>
            </a:pPr>
            <a:r>
              <a:rPr lang="en-US" sz="2400" dirty="0"/>
              <a:t>For the CAPER the following are a list of important PR reports for CDBG &amp; HOME:</a:t>
            </a:r>
          </a:p>
          <a:p>
            <a:pPr marL="0" indent="0">
              <a:buNone/>
            </a:pPr>
            <a:r>
              <a:rPr lang="en-US" sz="2400" b="1" dirty="0"/>
              <a:t>CDBG</a:t>
            </a:r>
          </a:p>
          <a:p>
            <a:r>
              <a:rPr lang="en-US" sz="2400" dirty="0"/>
              <a:t>PR02 – List of Activities</a:t>
            </a:r>
          </a:p>
          <a:p>
            <a:r>
              <a:rPr lang="en-US" sz="2400" dirty="0"/>
              <a:t>PR03 – CDBG Activity Summary</a:t>
            </a:r>
          </a:p>
          <a:p>
            <a:r>
              <a:rPr lang="en-US" sz="2400" dirty="0"/>
              <a:t>PR07 – Expenditures (use to calculate expenditures for program year) </a:t>
            </a:r>
          </a:p>
          <a:p>
            <a:r>
              <a:rPr lang="en-US" sz="2400" dirty="0"/>
              <a:t>PR23 – Summary of Accomplishments</a:t>
            </a:r>
          </a:p>
          <a:p>
            <a:r>
              <a:rPr lang="en-US" sz="2400" dirty="0"/>
              <a:t>PR26 – CDBG Financial Summary – Required as an upload with the CAPER submission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844AB2E-FF16-2A4C-8B05-8BF998E41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072" y="187104"/>
            <a:ext cx="987865" cy="98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20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31700-F350-2C47-AA67-DBD284D5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 Module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204E2-7BF6-7548-9870-BE373A194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849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HOME </a:t>
            </a:r>
          </a:p>
          <a:p>
            <a:r>
              <a:rPr lang="en-US" sz="2400" dirty="0"/>
              <a:t>PR02 – List of Activities</a:t>
            </a:r>
          </a:p>
          <a:p>
            <a:r>
              <a:rPr lang="en-US" sz="2400" dirty="0"/>
              <a:t>PR05 – Drawdown Report (use to calculate expenditures for program year) </a:t>
            </a:r>
          </a:p>
          <a:p>
            <a:r>
              <a:rPr lang="en-US" sz="2400" dirty="0"/>
              <a:t>PR07 – Expenditures (use to calculate expenditures for program year) </a:t>
            </a:r>
          </a:p>
          <a:p>
            <a:r>
              <a:rPr lang="en-US" sz="2400" dirty="0"/>
              <a:t>PR09 – HOME Program Income</a:t>
            </a:r>
          </a:p>
          <a:p>
            <a:r>
              <a:rPr lang="en-US" sz="2400" dirty="0"/>
              <a:t>PR20 – HOME Production report</a:t>
            </a:r>
          </a:p>
          <a:p>
            <a:r>
              <a:rPr lang="en-US" sz="2400" dirty="0"/>
              <a:t>PR23 – Summary of Accomplishments</a:t>
            </a:r>
          </a:p>
          <a:p>
            <a:r>
              <a:rPr lang="en-US" sz="2400" dirty="0"/>
              <a:t>PR33 – HOME Match Liability</a:t>
            </a:r>
          </a:p>
          <a:p>
            <a:r>
              <a:rPr lang="en-US" sz="2400" dirty="0"/>
              <a:t>PR22 – Status of HOME Activities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844AB2E-FF16-2A4C-8B05-8BF998E41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072" y="187104"/>
            <a:ext cx="987865" cy="98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499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31700-F350-2C47-AA67-DBD284D5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204E2-7BF6-7548-9870-BE373A194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34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IDIS Resources for the CDBG Program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https://www.hudexchange.info/programs/idis/guides/cdbg/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IDIS Resources for the HOME Program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https://www.hudexchange.info/resource/2465/home-idis-training-manual-for-pjs/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AA3429B-14CE-E148-8972-09DB2CF04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2072" y="187104"/>
            <a:ext cx="987865" cy="98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571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81461D-FBED-604B-8C82-0F6D64A44D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306"/>
          <a:stretch/>
        </p:blipFill>
        <p:spPr>
          <a:xfrm>
            <a:off x="456817" y="456986"/>
            <a:ext cx="11277600" cy="5943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B0EBB1-A0EF-8E4D-A937-369C6097AC24}"/>
              </a:ext>
            </a:extLst>
          </p:cNvPr>
          <p:cNvSpPr txBox="1"/>
          <p:nvPr/>
        </p:nvSpPr>
        <p:spPr>
          <a:xfrm>
            <a:off x="5310529" y="1963436"/>
            <a:ext cx="58906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Erich Chatham </a:t>
            </a:r>
          </a:p>
          <a:p>
            <a:r>
              <a:rPr lang="en-US" sz="3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(843) 573-7825 </a:t>
            </a:r>
          </a:p>
          <a:p>
            <a:r>
              <a:rPr lang="en-US" sz="3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erich.chatham@civitassc.com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www.civitassc.com</a:t>
            </a:r>
          </a:p>
        </p:txBody>
      </p:sp>
    </p:spTree>
    <p:extLst>
      <p:ext uri="{BB962C8B-B14F-4D97-AF65-F5344CB8AC3E}">
        <p14:creationId xmlns:p14="http://schemas.microsoft.com/office/powerpoint/2010/main" val="1805339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31700-F350-2C47-AA67-DBD284D5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CDBG Activities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8677A80-C634-5249-955B-5FF6868BE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072" y="187104"/>
            <a:ext cx="987865" cy="987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300C10-0C78-0C42-AD96-4CED38126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405" y="1690688"/>
            <a:ext cx="8377081" cy="44118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41355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31700-F350-2C47-AA67-DBD284D5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CDBG Activities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204E2-7BF6-7548-9870-BE373A194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887" y="1645545"/>
            <a:ext cx="2755006" cy="1278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Add Activity: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301851A-42C1-F445-BCBC-0E39D3002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072" y="187104"/>
            <a:ext cx="987865" cy="9878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887908-DD9D-BC4C-855C-D5E2167ABADA}"/>
              </a:ext>
            </a:extLst>
          </p:cNvPr>
          <p:cNvSpPr txBox="1"/>
          <p:nvPr/>
        </p:nvSpPr>
        <p:spPr>
          <a:xfrm>
            <a:off x="583886" y="2295933"/>
            <a:ext cx="298356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Determine: </a:t>
            </a:r>
          </a:p>
          <a:p>
            <a:pPr marL="457200" indent="-457200">
              <a:buAutoNum type="arabicParenBoth"/>
            </a:pPr>
            <a:r>
              <a:rPr lang="en-US" sz="2400" dirty="0"/>
              <a:t>CDBG Matrix Code and </a:t>
            </a:r>
          </a:p>
          <a:p>
            <a:pPr marL="457200" indent="-457200">
              <a:buAutoNum type="arabicParenBoth"/>
            </a:pPr>
            <a:r>
              <a:rPr lang="en-US" sz="2400" dirty="0"/>
              <a:t>Section 3 requirement</a:t>
            </a:r>
          </a:p>
          <a:p>
            <a:pPr marL="457200" indent="-457200">
              <a:buAutoNum type="arabicParenBoth"/>
            </a:pPr>
            <a:r>
              <a:rPr lang="en-US" sz="2400" dirty="0"/>
              <a:t>Environmental Review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270C21-8CCD-5D40-B036-489CCB932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752" y="1379311"/>
            <a:ext cx="5924281" cy="527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71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31700-F350-2C47-AA67-DBD284D5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CDBG Activities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204E2-7BF6-7548-9870-BE373A194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623" y="1690688"/>
            <a:ext cx="2755006" cy="2617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Edit Activity Screen: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Select CDBG Matrix Code by Activity Type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301851A-42C1-F445-BCBC-0E39D3002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072" y="187104"/>
            <a:ext cx="987865" cy="987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CA9AF4-3A61-C341-80BE-7896E364F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025" y="1317755"/>
            <a:ext cx="5346792" cy="529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53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31700-F350-2C47-AA67-DBD284D5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CDBG Activities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204E2-7BF6-7548-9870-BE373A194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2049"/>
            <a:ext cx="4976612" cy="5312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EXAMPLE: CDBG Matrix Codes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301851A-42C1-F445-BCBC-0E39D3002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072" y="187104"/>
            <a:ext cx="987865" cy="98786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9DCB60F-CAEB-0D4D-8282-6DB9EC2D0876}"/>
              </a:ext>
            </a:extLst>
          </p:cNvPr>
          <p:cNvSpPr txBox="1">
            <a:spLocks/>
          </p:cNvSpPr>
          <p:nvPr/>
        </p:nvSpPr>
        <p:spPr>
          <a:xfrm>
            <a:off x="838199" y="2228681"/>
            <a:ext cx="5189115" cy="4262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03A  Senior Center </a:t>
            </a:r>
          </a:p>
          <a:p>
            <a:r>
              <a:rPr lang="en-US" sz="2000" dirty="0"/>
              <a:t>03B  Facilities for Persons with Disabilities </a:t>
            </a:r>
          </a:p>
          <a:p>
            <a:r>
              <a:rPr lang="en-US" sz="2000" dirty="0"/>
              <a:t>03C  Homeless Facilities (not operating costs) </a:t>
            </a:r>
          </a:p>
          <a:p>
            <a:r>
              <a:rPr lang="en-US" sz="2000" dirty="0"/>
              <a:t>03D  Youth Centers </a:t>
            </a:r>
          </a:p>
          <a:p>
            <a:r>
              <a:rPr lang="en-US" sz="2000" dirty="0"/>
              <a:t>03E  Neighborhood Facilities </a:t>
            </a:r>
          </a:p>
          <a:p>
            <a:r>
              <a:rPr lang="en-US" sz="2000" dirty="0"/>
              <a:t>03F  Parks, Recreational Facilities </a:t>
            </a:r>
          </a:p>
          <a:p>
            <a:r>
              <a:rPr lang="en-US" sz="2000" dirty="0"/>
              <a:t>03G  Parking Facilities </a:t>
            </a:r>
          </a:p>
          <a:p>
            <a:r>
              <a:rPr lang="en-US" sz="2000" dirty="0"/>
              <a:t>03H  Solid Waste Disposal Improvements </a:t>
            </a:r>
          </a:p>
          <a:p>
            <a:r>
              <a:rPr lang="en-US" sz="2000" dirty="0"/>
              <a:t>03I  Flood Drainage Improvements </a:t>
            </a:r>
          </a:p>
          <a:p>
            <a:r>
              <a:rPr lang="en-US" sz="2000" dirty="0"/>
              <a:t>03J  Water/Sewer Improvements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A11AC0-B2C5-5D49-8D63-1D3E2B8B569B}"/>
              </a:ext>
            </a:extLst>
          </p:cNvPr>
          <p:cNvSpPr txBox="1">
            <a:spLocks/>
          </p:cNvSpPr>
          <p:nvPr/>
        </p:nvSpPr>
        <p:spPr>
          <a:xfrm>
            <a:off x="6490948" y="1868709"/>
            <a:ext cx="5538989" cy="4751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dirty="0"/>
              <a:t>03K  Street Improvements </a:t>
            </a:r>
          </a:p>
          <a:p>
            <a:r>
              <a:rPr lang="en-US" sz="5000" dirty="0"/>
              <a:t>03L  Sidewalks </a:t>
            </a:r>
          </a:p>
          <a:p>
            <a:r>
              <a:rPr lang="en-US" sz="5000" dirty="0"/>
              <a:t>03M  Child Care Centers </a:t>
            </a:r>
          </a:p>
          <a:p>
            <a:r>
              <a:rPr lang="en-US" sz="5000" dirty="0"/>
              <a:t>03N  Tree Planting </a:t>
            </a:r>
          </a:p>
          <a:p>
            <a:r>
              <a:rPr lang="en-US" sz="5000" dirty="0"/>
              <a:t>03O  Fire Stations/Equipment</a:t>
            </a:r>
          </a:p>
          <a:p>
            <a:r>
              <a:rPr lang="en-US" sz="5000" dirty="0"/>
              <a:t>03P  Health Facilities </a:t>
            </a:r>
          </a:p>
          <a:p>
            <a:r>
              <a:rPr lang="en-US" sz="5000" dirty="0"/>
              <a:t>05A  Senior Services </a:t>
            </a:r>
          </a:p>
          <a:p>
            <a:r>
              <a:rPr lang="en-US" sz="5000" dirty="0"/>
              <a:t>05B  Services for Persons with Disabilities </a:t>
            </a:r>
          </a:p>
          <a:p>
            <a:r>
              <a:rPr lang="en-US" sz="5000" dirty="0"/>
              <a:t>05C  Legal Services </a:t>
            </a:r>
          </a:p>
          <a:p>
            <a:r>
              <a:rPr lang="en-US" sz="5000" dirty="0"/>
              <a:t>05D  Youth Services </a:t>
            </a:r>
          </a:p>
          <a:p>
            <a:r>
              <a:rPr lang="en-US" sz="5000" dirty="0"/>
              <a:t>05E  Transportation Services </a:t>
            </a:r>
          </a:p>
          <a:p>
            <a:r>
              <a:rPr lang="en-US" sz="5000" dirty="0"/>
              <a:t>14A  Rehabilitation; Single-Unit Residential </a:t>
            </a:r>
          </a:p>
          <a:p>
            <a:r>
              <a:rPr lang="en-US" sz="5000" dirty="0"/>
              <a:t>14B  Rehabilitation: Multi-Unit Residential 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8125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31700-F350-2C47-AA67-DBD284D5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CDBG Activities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204E2-7BF6-7548-9870-BE373A194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399" y="1561899"/>
            <a:ext cx="46997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Edit CDBG Setup Detail – </a:t>
            </a:r>
          </a:p>
          <a:p>
            <a:pPr marL="0" indent="0">
              <a:buNone/>
            </a:pPr>
            <a:r>
              <a:rPr lang="en-US" sz="2400" u="sng" dirty="0"/>
              <a:t>Page (1/4)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1. National Objectives</a:t>
            </a:r>
          </a:p>
          <a:p>
            <a:pPr marL="0" indent="0">
              <a:buNone/>
            </a:pPr>
            <a:r>
              <a:rPr lang="en-US" sz="2400" dirty="0"/>
              <a:t>2. Accomplishment Type</a:t>
            </a:r>
          </a:p>
          <a:p>
            <a:pPr marL="0" indent="0">
              <a:buNone/>
            </a:pPr>
            <a:r>
              <a:rPr lang="en-US" sz="2400" dirty="0"/>
              <a:t>3. Program Year/Proposed Count</a:t>
            </a:r>
          </a:p>
          <a:p>
            <a:pPr marL="0" indent="0">
              <a:buNone/>
            </a:pPr>
            <a:r>
              <a:rPr lang="en-US" sz="2400" dirty="0"/>
              <a:t>4. Performance Objective/Outcome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301851A-42C1-F445-BCBC-0E39D3002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072" y="187104"/>
            <a:ext cx="987865" cy="9878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08EB75-75F2-7A48-B07D-D4D7C21BD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115" y="1352990"/>
            <a:ext cx="6728950" cy="52109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1169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31700-F350-2C47-AA67-DBD284D5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CDBG Activities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204E2-7BF6-7548-9870-BE373A194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38" y="1561898"/>
            <a:ext cx="390633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Edit CDBG Setup Detail – </a:t>
            </a:r>
          </a:p>
          <a:p>
            <a:pPr marL="0" indent="0">
              <a:buNone/>
            </a:pPr>
            <a:r>
              <a:rPr lang="en-US" sz="2400" u="sng" dirty="0"/>
              <a:t>Page (1/4 continued)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5. Address</a:t>
            </a:r>
          </a:p>
          <a:p>
            <a:pPr marL="0" indent="0">
              <a:buNone/>
            </a:pPr>
            <a:r>
              <a:rPr lang="en-US" sz="2400" dirty="0"/>
              <a:t>6. Activity Purpose</a:t>
            </a:r>
          </a:p>
          <a:p>
            <a:pPr marL="0" indent="0">
              <a:buNone/>
            </a:pPr>
            <a:r>
              <a:rPr lang="en-US" sz="2400" dirty="0"/>
              <a:t>7. Organization Carrying Out</a:t>
            </a:r>
          </a:p>
          <a:p>
            <a:pPr marL="0" indent="0">
              <a:buNone/>
            </a:pPr>
            <a:r>
              <a:rPr lang="en-US" sz="2400" dirty="0"/>
              <a:t>8. Target Area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(Save and Continue)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301851A-42C1-F445-BCBC-0E39D3002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072" y="187104"/>
            <a:ext cx="987865" cy="98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2445D5-D178-E844-B532-76AA2F327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535" y="1407353"/>
            <a:ext cx="5007483" cy="53089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79883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9506</TotalTime>
  <Words>1045</Words>
  <Application>Microsoft Macintosh PowerPoint</Application>
  <PresentationFormat>Widescreen</PresentationFormat>
  <Paragraphs>238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PowerPoint Presentation</vt:lpstr>
      <vt:lpstr>Agenda</vt:lpstr>
      <vt:lpstr>Introduction to IDIS Modules</vt:lpstr>
      <vt:lpstr>Setting up CDBG Activities </vt:lpstr>
      <vt:lpstr>Setting up CDBG Activities </vt:lpstr>
      <vt:lpstr>Setting up CDBG Activities </vt:lpstr>
      <vt:lpstr>Setting up CDBG Activities </vt:lpstr>
      <vt:lpstr>Setting up CDBG Activities </vt:lpstr>
      <vt:lpstr>Setting up CDBG Activities </vt:lpstr>
      <vt:lpstr>Setting up CDBG Activities </vt:lpstr>
      <vt:lpstr>Setting up CDBG Activities </vt:lpstr>
      <vt:lpstr>Setting up CDBG Activities </vt:lpstr>
      <vt:lpstr>Adding CDBG Accomplishments </vt:lpstr>
      <vt:lpstr>Adding CDBG Accomplishments (Area) </vt:lpstr>
      <vt:lpstr>Adding CDBG Accomplishments (Direct) </vt:lpstr>
      <vt:lpstr>Adding CDBG Accomplishments </vt:lpstr>
      <vt:lpstr>Setting up CDBG Activities </vt:lpstr>
      <vt:lpstr>Setting up HOME Activities</vt:lpstr>
      <vt:lpstr>Setting up HOME Activities</vt:lpstr>
      <vt:lpstr>Setting up HOME Activities</vt:lpstr>
      <vt:lpstr>Setting up HOME Activities</vt:lpstr>
      <vt:lpstr>Setting up HOME Activities</vt:lpstr>
      <vt:lpstr>Adding HOME Accomplishments</vt:lpstr>
      <vt:lpstr>Adding HOME Accomplishments</vt:lpstr>
      <vt:lpstr>Adding HOME Accomplishments</vt:lpstr>
      <vt:lpstr>Adding HOME Accomplishments</vt:lpstr>
      <vt:lpstr>Adding HOME Accomplishments</vt:lpstr>
      <vt:lpstr>Funding Module</vt:lpstr>
      <vt:lpstr>Funding Module</vt:lpstr>
      <vt:lpstr>Funding Module</vt:lpstr>
      <vt:lpstr>Funding Module</vt:lpstr>
      <vt:lpstr>Funding Module</vt:lpstr>
      <vt:lpstr>Funding Module</vt:lpstr>
      <vt:lpstr>Funding Module</vt:lpstr>
      <vt:lpstr>Reports Module </vt:lpstr>
      <vt:lpstr>Reports Module </vt:lpstr>
      <vt:lpstr>Additional 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Consolidated Plan and  Analysis of Impediments to Fair Housing Choice   Informational Presentation</dc:title>
  <dc:creator>Spencer Christian</dc:creator>
  <cp:lastModifiedBy>Karl Erich Chatham</cp:lastModifiedBy>
  <cp:revision>113</cp:revision>
  <dcterms:created xsi:type="dcterms:W3CDTF">2020-03-05T20:59:40Z</dcterms:created>
  <dcterms:modified xsi:type="dcterms:W3CDTF">2021-09-28T14:45:07Z</dcterms:modified>
</cp:coreProperties>
</file>