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4" r:id="rId2"/>
    <p:sldId id="342" r:id="rId3"/>
    <p:sldId id="317" r:id="rId4"/>
    <p:sldId id="325" r:id="rId5"/>
    <p:sldId id="326" r:id="rId6"/>
    <p:sldId id="327" r:id="rId7"/>
    <p:sldId id="318" r:id="rId8"/>
    <p:sldId id="329" r:id="rId9"/>
    <p:sldId id="319" r:id="rId10"/>
    <p:sldId id="332" r:id="rId11"/>
    <p:sldId id="335" r:id="rId12"/>
    <p:sldId id="334" r:id="rId13"/>
    <p:sldId id="333" r:id="rId14"/>
    <p:sldId id="330" r:id="rId15"/>
    <p:sldId id="320" r:id="rId16"/>
    <p:sldId id="336" r:id="rId17"/>
    <p:sldId id="349" r:id="rId18"/>
    <p:sldId id="343" r:id="rId19"/>
    <p:sldId id="344" r:id="rId20"/>
    <p:sldId id="350" r:id="rId21"/>
    <p:sldId id="351" r:id="rId22"/>
    <p:sldId id="322" r:id="rId23"/>
    <p:sldId id="345" r:id="rId24"/>
    <p:sldId id="337" r:id="rId25"/>
    <p:sldId id="341" r:id="rId26"/>
    <p:sldId id="346" r:id="rId27"/>
    <p:sldId id="347" r:id="rId28"/>
    <p:sldId id="339" r:id="rId29"/>
    <p:sldId id="323" r:id="rId30"/>
    <p:sldId id="340" r:id="rId31"/>
    <p:sldId id="316"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FF"/>
    <a:srgbClr val="FF8AD8"/>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p:restoredTop sz="94663"/>
  </p:normalViewPr>
  <p:slideViewPr>
    <p:cSldViewPr snapToGrid="0" snapToObjects="1">
      <p:cViewPr varScale="1">
        <p:scale>
          <a:sx n="128" d="100"/>
          <a:sy n="128" d="100"/>
        </p:scale>
        <p:origin x="5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289D6-75EF-4BDF-87CA-FFB5155E375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948561-F477-4D20-A098-0ADE9DA64154}">
      <dgm:prSet custT="1"/>
      <dgm:spPr/>
      <dgm:t>
        <a:bodyPr/>
        <a:lstStyle/>
        <a:p>
          <a:pPr>
            <a:defRPr cap="all"/>
          </a:pPr>
          <a:r>
            <a:rPr lang="en-US" sz="1600" dirty="0"/>
            <a:t>Preparing the Quarterly Cash on Hand Report</a:t>
          </a:r>
        </a:p>
      </dgm:t>
    </dgm:pt>
    <dgm:pt modelId="{4E2E5FB5-D265-46AB-BFCF-AE9BEC3447DB}" type="parTrans" cxnId="{B2354704-B6BC-4338-BC02-C434FC36CCC9}">
      <dgm:prSet/>
      <dgm:spPr/>
      <dgm:t>
        <a:bodyPr/>
        <a:lstStyle/>
        <a:p>
          <a:endParaRPr lang="en-US"/>
        </a:p>
      </dgm:t>
    </dgm:pt>
    <dgm:pt modelId="{693D9A6A-48B3-45AC-8C80-F150E47564C4}" type="sibTrans" cxnId="{B2354704-B6BC-4338-BC02-C434FC36CCC9}">
      <dgm:prSet/>
      <dgm:spPr/>
      <dgm:t>
        <a:bodyPr/>
        <a:lstStyle/>
        <a:p>
          <a:endParaRPr lang="en-US"/>
        </a:p>
      </dgm:t>
    </dgm:pt>
    <dgm:pt modelId="{7896B609-1C71-4944-A888-5D22DDC030C7}">
      <dgm:prSet custT="1"/>
      <dgm:spPr/>
      <dgm:t>
        <a:bodyPr/>
        <a:lstStyle/>
        <a:p>
          <a:pPr>
            <a:defRPr cap="all"/>
          </a:pPr>
          <a:r>
            <a:rPr lang="en-US" sz="1600" dirty="0"/>
            <a:t>CDBG-CV Activities &amp; Accomplishments </a:t>
          </a:r>
        </a:p>
      </dgm:t>
    </dgm:pt>
    <dgm:pt modelId="{D19BA6CE-17B9-42DE-B7A7-B99E629C07ED}" type="parTrans" cxnId="{34F403C5-2D43-4F5F-A9DC-53389BA07D0A}">
      <dgm:prSet/>
      <dgm:spPr/>
      <dgm:t>
        <a:bodyPr/>
        <a:lstStyle/>
        <a:p>
          <a:endParaRPr lang="en-US"/>
        </a:p>
      </dgm:t>
    </dgm:pt>
    <dgm:pt modelId="{A025AD22-D135-492A-9540-DC2A34CA9EF2}" type="sibTrans" cxnId="{34F403C5-2D43-4F5F-A9DC-53389BA07D0A}">
      <dgm:prSet/>
      <dgm:spPr/>
      <dgm:t>
        <a:bodyPr/>
        <a:lstStyle/>
        <a:p>
          <a:endParaRPr lang="en-US"/>
        </a:p>
      </dgm:t>
    </dgm:pt>
    <dgm:pt modelId="{836F3A6C-A716-4EB6-9DF9-AA2D0654460C}">
      <dgm:prSet/>
      <dgm:spPr/>
      <dgm:t>
        <a:bodyPr/>
        <a:lstStyle/>
        <a:p>
          <a:pPr>
            <a:defRPr cap="all"/>
          </a:pPr>
          <a:r>
            <a:rPr lang="en-US" dirty="0"/>
            <a:t>Annual PR-26 &amp; CDBG-CV PR-26 </a:t>
          </a:r>
        </a:p>
      </dgm:t>
    </dgm:pt>
    <dgm:pt modelId="{27AC1B9F-EC6E-49C2-9078-4F6D40C88575}" type="parTrans" cxnId="{8BB473F7-E867-46AD-8711-13FEB82165C3}">
      <dgm:prSet/>
      <dgm:spPr/>
      <dgm:t>
        <a:bodyPr/>
        <a:lstStyle/>
        <a:p>
          <a:endParaRPr lang="en-US"/>
        </a:p>
      </dgm:t>
    </dgm:pt>
    <dgm:pt modelId="{513789C9-E7D5-4E55-AF86-4725033B63BD}" type="sibTrans" cxnId="{8BB473F7-E867-46AD-8711-13FEB82165C3}">
      <dgm:prSet/>
      <dgm:spPr/>
      <dgm:t>
        <a:bodyPr/>
        <a:lstStyle/>
        <a:p>
          <a:endParaRPr lang="en-US"/>
        </a:p>
      </dgm:t>
    </dgm:pt>
    <dgm:pt modelId="{A1F38875-8D3B-4B40-A411-53153911F7AF}">
      <dgm:prSet/>
      <dgm:spPr/>
      <dgm:t>
        <a:bodyPr/>
        <a:lstStyle/>
        <a:p>
          <a:pPr>
            <a:defRPr cap="all"/>
          </a:pPr>
          <a:r>
            <a:rPr lang="en-US" dirty="0"/>
            <a:t>HOME Commitments</a:t>
          </a:r>
        </a:p>
      </dgm:t>
    </dgm:pt>
    <dgm:pt modelId="{44E8FA5E-433E-488B-9C4C-2B0DDF8458C2}" type="parTrans" cxnId="{1FA31414-9088-4A42-8544-99C0723F36F7}">
      <dgm:prSet/>
      <dgm:spPr/>
      <dgm:t>
        <a:bodyPr/>
        <a:lstStyle/>
        <a:p>
          <a:endParaRPr lang="en-US"/>
        </a:p>
      </dgm:t>
    </dgm:pt>
    <dgm:pt modelId="{A5E295AE-97EE-4DD7-A60B-1B4BBB031234}" type="sibTrans" cxnId="{1FA31414-9088-4A42-8544-99C0723F36F7}">
      <dgm:prSet/>
      <dgm:spPr/>
      <dgm:t>
        <a:bodyPr/>
        <a:lstStyle/>
        <a:p>
          <a:endParaRPr lang="en-US"/>
        </a:p>
      </dgm:t>
    </dgm:pt>
    <dgm:pt modelId="{7FB89224-A2FD-4F8E-B6ED-115906576F5A}">
      <dgm:prSet/>
      <dgm:spPr/>
      <dgm:t>
        <a:bodyPr/>
        <a:lstStyle/>
        <a:p>
          <a:pPr>
            <a:defRPr cap="all"/>
          </a:pPr>
          <a:r>
            <a:rPr lang="en-US" dirty="0"/>
            <a:t>Section 3 Requirements </a:t>
          </a:r>
        </a:p>
      </dgm:t>
    </dgm:pt>
    <dgm:pt modelId="{8D6AFE02-9B37-42C2-8276-9B60D929E0AC}" type="parTrans" cxnId="{438AA3F8-3E73-4410-BCB6-19585F3B1F25}">
      <dgm:prSet/>
      <dgm:spPr/>
      <dgm:t>
        <a:bodyPr/>
        <a:lstStyle/>
        <a:p>
          <a:endParaRPr lang="en-US"/>
        </a:p>
      </dgm:t>
    </dgm:pt>
    <dgm:pt modelId="{0F05183D-AE60-46CB-81F2-E18B06B275A1}" type="sibTrans" cxnId="{438AA3F8-3E73-4410-BCB6-19585F3B1F25}">
      <dgm:prSet/>
      <dgm:spPr/>
      <dgm:t>
        <a:bodyPr/>
        <a:lstStyle/>
        <a:p>
          <a:endParaRPr lang="en-US"/>
        </a:p>
      </dgm:t>
    </dgm:pt>
    <dgm:pt modelId="{28B26F54-3A73-4AC9-8EAE-A21D2B3B8072}">
      <dgm:prSet/>
      <dgm:spPr/>
      <dgm:t>
        <a:bodyPr/>
        <a:lstStyle/>
        <a:p>
          <a:pPr>
            <a:defRPr cap="all"/>
          </a:pPr>
          <a:r>
            <a:rPr lang="en-US" dirty="0"/>
            <a:t>HOME-ARP</a:t>
          </a:r>
        </a:p>
      </dgm:t>
    </dgm:pt>
    <dgm:pt modelId="{82967E81-E178-40E2-81BB-644B05D3E1C8}" type="parTrans" cxnId="{BC14F16F-3C41-4C7E-9431-4CCA9BD5E8FC}">
      <dgm:prSet/>
      <dgm:spPr/>
      <dgm:t>
        <a:bodyPr/>
        <a:lstStyle/>
        <a:p>
          <a:endParaRPr lang="en-US"/>
        </a:p>
      </dgm:t>
    </dgm:pt>
    <dgm:pt modelId="{3BD4E582-58DB-47A0-83CD-C650959FFACF}" type="sibTrans" cxnId="{BC14F16F-3C41-4C7E-9431-4CCA9BD5E8FC}">
      <dgm:prSet/>
      <dgm:spPr/>
      <dgm:t>
        <a:bodyPr/>
        <a:lstStyle/>
        <a:p>
          <a:endParaRPr lang="en-US"/>
        </a:p>
      </dgm:t>
    </dgm:pt>
    <dgm:pt modelId="{BBC07649-930D-4178-8AF4-D106C4A18D45}">
      <dgm:prSet/>
      <dgm:spPr/>
      <dgm:t>
        <a:bodyPr/>
        <a:lstStyle/>
        <a:p>
          <a:pPr>
            <a:defRPr cap="all"/>
          </a:pPr>
          <a:r>
            <a:rPr lang="en-US" dirty="0"/>
            <a:t>Reports Module </a:t>
          </a:r>
        </a:p>
      </dgm:t>
    </dgm:pt>
    <dgm:pt modelId="{C9C48B53-5E41-448C-8C6B-A94644BFA141}" type="parTrans" cxnId="{3985CEB7-F199-49F8-B17B-CDE0AF2E0DC2}">
      <dgm:prSet/>
      <dgm:spPr/>
      <dgm:t>
        <a:bodyPr/>
        <a:lstStyle/>
        <a:p>
          <a:endParaRPr lang="en-US"/>
        </a:p>
      </dgm:t>
    </dgm:pt>
    <dgm:pt modelId="{9DBE9811-DAE4-4B8E-979D-9FEFF559886A}" type="sibTrans" cxnId="{3985CEB7-F199-49F8-B17B-CDE0AF2E0DC2}">
      <dgm:prSet/>
      <dgm:spPr/>
      <dgm:t>
        <a:bodyPr/>
        <a:lstStyle/>
        <a:p>
          <a:endParaRPr lang="en-US"/>
        </a:p>
      </dgm:t>
    </dgm:pt>
    <dgm:pt modelId="{86F22983-3FF1-4897-8EDD-2FFFFA1BFA53}">
      <dgm:prSet/>
      <dgm:spPr/>
      <dgm:t>
        <a:bodyPr/>
        <a:lstStyle/>
        <a:p>
          <a:pPr>
            <a:defRPr cap="all"/>
          </a:pPr>
          <a:r>
            <a:rPr lang="en-US"/>
            <a:t>Questions </a:t>
          </a:r>
        </a:p>
      </dgm:t>
    </dgm:pt>
    <dgm:pt modelId="{02D27C06-9C44-480A-9694-FDB2FE25B647}" type="parTrans" cxnId="{946EFE47-262E-4342-9D5F-5A6AC56AF3CB}">
      <dgm:prSet/>
      <dgm:spPr/>
      <dgm:t>
        <a:bodyPr/>
        <a:lstStyle/>
        <a:p>
          <a:endParaRPr lang="en-US"/>
        </a:p>
      </dgm:t>
    </dgm:pt>
    <dgm:pt modelId="{D2FF09CE-8782-426A-9809-42D5195649C5}" type="sibTrans" cxnId="{946EFE47-262E-4342-9D5F-5A6AC56AF3CB}">
      <dgm:prSet/>
      <dgm:spPr/>
      <dgm:t>
        <a:bodyPr/>
        <a:lstStyle/>
        <a:p>
          <a:endParaRPr lang="en-US"/>
        </a:p>
      </dgm:t>
    </dgm:pt>
    <dgm:pt modelId="{2F869B39-0F8F-4B4A-80D4-1CE1F92D8540}" type="pres">
      <dgm:prSet presAssocID="{3D7289D6-75EF-4BDF-87CA-FFB5155E375B}" presName="root" presStyleCnt="0">
        <dgm:presLayoutVars>
          <dgm:dir/>
          <dgm:resizeHandles val="exact"/>
        </dgm:presLayoutVars>
      </dgm:prSet>
      <dgm:spPr/>
    </dgm:pt>
    <dgm:pt modelId="{338A160B-FC0F-44E7-882B-770CA12232AD}" type="pres">
      <dgm:prSet presAssocID="{39948561-F477-4D20-A098-0ADE9DA64154}" presName="compNode" presStyleCnt="0"/>
      <dgm:spPr/>
    </dgm:pt>
    <dgm:pt modelId="{75775DEF-5C8F-4CA1-B21D-79E4F5AC5F3C}" type="pres">
      <dgm:prSet presAssocID="{39948561-F477-4D20-A098-0ADE9DA64154}" presName="iconBgRect" presStyleLbl="bgShp" presStyleIdx="0" presStyleCnt="8"/>
      <dgm:spPr/>
    </dgm:pt>
    <dgm:pt modelId="{EE3659E5-88C4-49DC-A42A-96F3F689C0C7}" type="pres">
      <dgm:prSet presAssocID="{39948561-F477-4D20-A098-0ADE9DA6415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AF3FF9C-1C29-4438-8458-36BB3615EC4F}" type="pres">
      <dgm:prSet presAssocID="{39948561-F477-4D20-A098-0ADE9DA64154}" presName="spaceRect" presStyleCnt="0"/>
      <dgm:spPr/>
    </dgm:pt>
    <dgm:pt modelId="{F73333E3-48FD-4A12-A8EC-E61F1395CBBA}" type="pres">
      <dgm:prSet presAssocID="{39948561-F477-4D20-A098-0ADE9DA64154}" presName="textRect" presStyleLbl="revTx" presStyleIdx="0" presStyleCnt="8">
        <dgm:presLayoutVars>
          <dgm:chMax val="1"/>
          <dgm:chPref val="1"/>
        </dgm:presLayoutVars>
      </dgm:prSet>
      <dgm:spPr/>
    </dgm:pt>
    <dgm:pt modelId="{5766F53E-197A-476A-8F1B-DB04EA6A8A79}" type="pres">
      <dgm:prSet presAssocID="{693D9A6A-48B3-45AC-8C80-F150E47564C4}" presName="sibTrans" presStyleCnt="0"/>
      <dgm:spPr/>
    </dgm:pt>
    <dgm:pt modelId="{C25D41B2-45CB-462A-8A14-77A4BA7AE602}" type="pres">
      <dgm:prSet presAssocID="{7896B609-1C71-4944-A888-5D22DDC030C7}" presName="compNode" presStyleCnt="0"/>
      <dgm:spPr/>
    </dgm:pt>
    <dgm:pt modelId="{E4273EDF-2758-4998-B1F8-CD04CF5B30A7}" type="pres">
      <dgm:prSet presAssocID="{7896B609-1C71-4944-A888-5D22DDC030C7}" presName="iconBgRect" presStyleLbl="bgShp" presStyleIdx="1" presStyleCnt="8"/>
      <dgm:spPr/>
    </dgm:pt>
    <dgm:pt modelId="{47657B3E-1917-4338-A11D-173EAE55D66A}" type="pres">
      <dgm:prSet presAssocID="{7896B609-1C71-4944-A888-5D22DDC030C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BDA6C9C-3389-4B6C-BC57-871D9A140FBB}" type="pres">
      <dgm:prSet presAssocID="{7896B609-1C71-4944-A888-5D22DDC030C7}" presName="spaceRect" presStyleCnt="0"/>
      <dgm:spPr/>
    </dgm:pt>
    <dgm:pt modelId="{E651B6DF-F6DA-4CD0-B7A3-F65265C26AD3}" type="pres">
      <dgm:prSet presAssocID="{7896B609-1C71-4944-A888-5D22DDC030C7}" presName="textRect" presStyleLbl="revTx" presStyleIdx="1" presStyleCnt="8" custScaleX="113374">
        <dgm:presLayoutVars>
          <dgm:chMax val="1"/>
          <dgm:chPref val="1"/>
        </dgm:presLayoutVars>
      </dgm:prSet>
      <dgm:spPr/>
    </dgm:pt>
    <dgm:pt modelId="{98E90CF6-2F9F-4F8D-A1BB-1AFBDF79CD62}" type="pres">
      <dgm:prSet presAssocID="{A025AD22-D135-492A-9540-DC2A34CA9EF2}" presName="sibTrans" presStyleCnt="0"/>
      <dgm:spPr/>
    </dgm:pt>
    <dgm:pt modelId="{05758988-046F-49BB-8FF2-644229DF6644}" type="pres">
      <dgm:prSet presAssocID="{836F3A6C-A716-4EB6-9DF9-AA2D0654460C}" presName="compNode" presStyleCnt="0"/>
      <dgm:spPr/>
    </dgm:pt>
    <dgm:pt modelId="{01316609-1A87-4ED8-A4A0-868611AA6FAA}" type="pres">
      <dgm:prSet presAssocID="{836F3A6C-A716-4EB6-9DF9-AA2D0654460C}" presName="iconBgRect" presStyleLbl="bgShp" presStyleIdx="2" presStyleCnt="8"/>
      <dgm:spPr/>
    </dgm:pt>
    <dgm:pt modelId="{3A823E28-EA6C-401E-93EB-0C010F3F43AD}" type="pres">
      <dgm:prSet presAssocID="{836F3A6C-A716-4EB6-9DF9-AA2D0654460C}"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mpleted with solid fill"/>
        </a:ext>
      </dgm:extLst>
    </dgm:pt>
    <dgm:pt modelId="{4E2196A9-C6D3-40F7-86B3-B7FE4B0921FC}" type="pres">
      <dgm:prSet presAssocID="{836F3A6C-A716-4EB6-9DF9-AA2D0654460C}" presName="spaceRect" presStyleCnt="0"/>
      <dgm:spPr/>
    </dgm:pt>
    <dgm:pt modelId="{0796E16F-98E6-4727-AEBF-2B2A5771A174}" type="pres">
      <dgm:prSet presAssocID="{836F3A6C-A716-4EB6-9DF9-AA2D0654460C}" presName="textRect" presStyleLbl="revTx" presStyleIdx="2" presStyleCnt="8">
        <dgm:presLayoutVars>
          <dgm:chMax val="1"/>
          <dgm:chPref val="1"/>
        </dgm:presLayoutVars>
      </dgm:prSet>
      <dgm:spPr/>
    </dgm:pt>
    <dgm:pt modelId="{09EDFBB5-EA4A-4D40-9FAA-FB49E4EAB97A}" type="pres">
      <dgm:prSet presAssocID="{513789C9-E7D5-4E55-AF86-4725033B63BD}" presName="sibTrans" presStyleCnt="0"/>
      <dgm:spPr/>
    </dgm:pt>
    <dgm:pt modelId="{6F75441C-4EE1-4947-86C7-B1C68493747B}" type="pres">
      <dgm:prSet presAssocID="{A1F38875-8D3B-4B40-A411-53153911F7AF}" presName="compNode" presStyleCnt="0"/>
      <dgm:spPr/>
    </dgm:pt>
    <dgm:pt modelId="{027E99E2-43DF-405D-9AF4-BC4418DDC130}" type="pres">
      <dgm:prSet presAssocID="{A1F38875-8D3B-4B40-A411-53153911F7AF}" presName="iconBgRect" presStyleLbl="bgShp" presStyleIdx="3" presStyleCnt="8"/>
      <dgm:spPr/>
    </dgm:pt>
    <dgm:pt modelId="{99723AD0-86F7-489A-87DB-287B46BA21A4}" type="pres">
      <dgm:prSet presAssocID="{A1F38875-8D3B-4B40-A411-53153911F7A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F6AC6658-D321-498F-A5C1-94D2127B3882}" type="pres">
      <dgm:prSet presAssocID="{A1F38875-8D3B-4B40-A411-53153911F7AF}" presName="spaceRect" presStyleCnt="0"/>
      <dgm:spPr/>
    </dgm:pt>
    <dgm:pt modelId="{50D5174F-1963-43CE-B05A-44EAE90E101D}" type="pres">
      <dgm:prSet presAssocID="{A1F38875-8D3B-4B40-A411-53153911F7AF}" presName="textRect" presStyleLbl="revTx" presStyleIdx="3" presStyleCnt="8">
        <dgm:presLayoutVars>
          <dgm:chMax val="1"/>
          <dgm:chPref val="1"/>
        </dgm:presLayoutVars>
      </dgm:prSet>
      <dgm:spPr/>
    </dgm:pt>
    <dgm:pt modelId="{A32AA005-721A-4942-A51F-182E7D1E8333}" type="pres">
      <dgm:prSet presAssocID="{A5E295AE-97EE-4DD7-A60B-1B4BBB031234}" presName="sibTrans" presStyleCnt="0"/>
      <dgm:spPr/>
    </dgm:pt>
    <dgm:pt modelId="{BA4B241E-2DE4-4097-BF85-28CB01872839}" type="pres">
      <dgm:prSet presAssocID="{7FB89224-A2FD-4F8E-B6ED-115906576F5A}" presName="compNode" presStyleCnt="0"/>
      <dgm:spPr/>
    </dgm:pt>
    <dgm:pt modelId="{DCD3F4ED-25FA-4F34-A24F-9186E94F5C11}" type="pres">
      <dgm:prSet presAssocID="{7FB89224-A2FD-4F8E-B6ED-115906576F5A}" presName="iconBgRect" presStyleLbl="bgShp" presStyleIdx="4" presStyleCnt="8"/>
      <dgm:spPr/>
    </dgm:pt>
    <dgm:pt modelId="{B1D80571-4C4D-4C46-9FBB-4E692EE69D38}" type="pres">
      <dgm:prSet presAssocID="{7FB89224-A2FD-4F8E-B6ED-115906576F5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E5203549-3043-4649-AACD-33FCF0A8D887}" type="pres">
      <dgm:prSet presAssocID="{7FB89224-A2FD-4F8E-B6ED-115906576F5A}" presName="spaceRect" presStyleCnt="0"/>
      <dgm:spPr/>
    </dgm:pt>
    <dgm:pt modelId="{C20E20BD-EA37-4C88-B79E-557CD6E4C34C}" type="pres">
      <dgm:prSet presAssocID="{7FB89224-A2FD-4F8E-B6ED-115906576F5A}" presName="textRect" presStyleLbl="revTx" presStyleIdx="4" presStyleCnt="8">
        <dgm:presLayoutVars>
          <dgm:chMax val="1"/>
          <dgm:chPref val="1"/>
        </dgm:presLayoutVars>
      </dgm:prSet>
      <dgm:spPr/>
    </dgm:pt>
    <dgm:pt modelId="{3654631A-E80B-40A4-9211-F9CB0C30B3DA}" type="pres">
      <dgm:prSet presAssocID="{0F05183D-AE60-46CB-81F2-E18B06B275A1}" presName="sibTrans" presStyleCnt="0"/>
      <dgm:spPr/>
    </dgm:pt>
    <dgm:pt modelId="{65D1C00E-9ABF-4B18-A0FD-E58D7C8E2708}" type="pres">
      <dgm:prSet presAssocID="{28B26F54-3A73-4AC9-8EAE-A21D2B3B8072}" presName="compNode" presStyleCnt="0"/>
      <dgm:spPr/>
    </dgm:pt>
    <dgm:pt modelId="{5D0D415D-FB4A-4F10-B2C2-847F082EC5D3}" type="pres">
      <dgm:prSet presAssocID="{28B26F54-3A73-4AC9-8EAE-A21D2B3B8072}" presName="iconBgRect" presStyleLbl="bgShp" presStyleIdx="5" presStyleCnt="8"/>
      <dgm:spPr/>
    </dgm:pt>
    <dgm:pt modelId="{4C396D3A-0272-41C2-8AD4-65362594A366}" type="pres">
      <dgm:prSet presAssocID="{28B26F54-3A73-4AC9-8EAE-A21D2B3B807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me"/>
        </a:ext>
      </dgm:extLst>
    </dgm:pt>
    <dgm:pt modelId="{23E24B8F-5A40-4FCF-A9C2-C2D683B15FDB}" type="pres">
      <dgm:prSet presAssocID="{28B26F54-3A73-4AC9-8EAE-A21D2B3B8072}" presName="spaceRect" presStyleCnt="0"/>
      <dgm:spPr/>
    </dgm:pt>
    <dgm:pt modelId="{0C4D6C73-3040-4DE5-9286-329AF0E3B5D2}" type="pres">
      <dgm:prSet presAssocID="{28B26F54-3A73-4AC9-8EAE-A21D2B3B8072}" presName="textRect" presStyleLbl="revTx" presStyleIdx="5" presStyleCnt="8">
        <dgm:presLayoutVars>
          <dgm:chMax val="1"/>
          <dgm:chPref val="1"/>
        </dgm:presLayoutVars>
      </dgm:prSet>
      <dgm:spPr/>
    </dgm:pt>
    <dgm:pt modelId="{84485309-1DC7-4FF6-BADF-B2C2CADA4F77}" type="pres">
      <dgm:prSet presAssocID="{3BD4E582-58DB-47A0-83CD-C650959FFACF}" presName="sibTrans" presStyleCnt="0"/>
      <dgm:spPr/>
    </dgm:pt>
    <dgm:pt modelId="{0D1C3FB8-1B67-4699-9D6C-B008E4A1B32E}" type="pres">
      <dgm:prSet presAssocID="{BBC07649-930D-4178-8AF4-D106C4A18D45}" presName="compNode" presStyleCnt="0"/>
      <dgm:spPr/>
    </dgm:pt>
    <dgm:pt modelId="{0C08D8E1-0124-4E22-A2D2-17404DC015B1}" type="pres">
      <dgm:prSet presAssocID="{BBC07649-930D-4178-8AF4-D106C4A18D45}" presName="iconBgRect" presStyleLbl="bgShp" presStyleIdx="6" presStyleCnt="8"/>
      <dgm:spPr/>
    </dgm:pt>
    <dgm:pt modelId="{925436F0-6974-4A86-83F1-181D5463424C}" type="pres">
      <dgm:prSet presAssocID="{BBC07649-930D-4178-8AF4-D106C4A18D45}"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ument"/>
        </a:ext>
      </dgm:extLst>
    </dgm:pt>
    <dgm:pt modelId="{88CB79DD-D216-41BC-9639-F428985DD84A}" type="pres">
      <dgm:prSet presAssocID="{BBC07649-930D-4178-8AF4-D106C4A18D45}" presName="spaceRect" presStyleCnt="0"/>
      <dgm:spPr/>
    </dgm:pt>
    <dgm:pt modelId="{078DD4FE-DF10-41FF-AA28-757AC615F8B1}" type="pres">
      <dgm:prSet presAssocID="{BBC07649-930D-4178-8AF4-D106C4A18D45}" presName="textRect" presStyleLbl="revTx" presStyleIdx="6" presStyleCnt="8">
        <dgm:presLayoutVars>
          <dgm:chMax val="1"/>
          <dgm:chPref val="1"/>
        </dgm:presLayoutVars>
      </dgm:prSet>
      <dgm:spPr/>
    </dgm:pt>
    <dgm:pt modelId="{250CAC22-6BED-44BB-AE95-62509D5A953E}" type="pres">
      <dgm:prSet presAssocID="{9DBE9811-DAE4-4B8E-979D-9FEFF559886A}" presName="sibTrans" presStyleCnt="0"/>
      <dgm:spPr/>
    </dgm:pt>
    <dgm:pt modelId="{CE13F94A-0762-40E9-A029-8868AF6CF02C}" type="pres">
      <dgm:prSet presAssocID="{86F22983-3FF1-4897-8EDD-2FFFFA1BFA53}" presName="compNode" presStyleCnt="0"/>
      <dgm:spPr/>
    </dgm:pt>
    <dgm:pt modelId="{47094A02-D493-4D48-AD91-E7BB918BBF63}" type="pres">
      <dgm:prSet presAssocID="{86F22983-3FF1-4897-8EDD-2FFFFA1BFA53}" presName="iconBgRect" presStyleLbl="bgShp" presStyleIdx="7" presStyleCnt="8"/>
      <dgm:spPr/>
    </dgm:pt>
    <dgm:pt modelId="{7FDA5175-CB42-4AE5-BFB4-F14294EED74F}" type="pres">
      <dgm:prSet presAssocID="{86F22983-3FF1-4897-8EDD-2FFFFA1BFA5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elp"/>
        </a:ext>
      </dgm:extLst>
    </dgm:pt>
    <dgm:pt modelId="{CF6D87F5-E163-44E1-88B1-6C233E66375F}" type="pres">
      <dgm:prSet presAssocID="{86F22983-3FF1-4897-8EDD-2FFFFA1BFA53}" presName="spaceRect" presStyleCnt="0"/>
      <dgm:spPr/>
    </dgm:pt>
    <dgm:pt modelId="{175F7FC5-1809-460B-9768-ED95C089E755}" type="pres">
      <dgm:prSet presAssocID="{86F22983-3FF1-4897-8EDD-2FFFFA1BFA53}" presName="textRect" presStyleLbl="revTx" presStyleIdx="7" presStyleCnt="8">
        <dgm:presLayoutVars>
          <dgm:chMax val="1"/>
          <dgm:chPref val="1"/>
        </dgm:presLayoutVars>
      </dgm:prSet>
      <dgm:spPr/>
    </dgm:pt>
  </dgm:ptLst>
  <dgm:cxnLst>
    <dgm:cxn modelId="{B2354704-B6BC-4338-BC02-C434FC36CCC9}" srcId="{3D7289D6-75EF-4BDF-87CA-FFB5155E375B}" destId="{39948561-F477-4D20-A098-0ADE9DA64154}" srcOrd="0" destOrd="0" parTransId="{4E2E5FB5-D265-46AB-BFCF-AE9BEC3447DB}" sibTransId="{693D9A6A-48B3-45AC-8C80-F150E47564C4}"/>
    <dgm:cxn modelId="{1FA31414-9088-4A42-8544-99C0723F36F7}" srcId="{3D7289D6-75EF-4BDF-87CA-FFB5155E375B}" destId="{A1F38875-8D3B-4B40-A411-53153911F7AF}" srcOrd="3" destOrd="0" parTransId="{44E8FA5E-433E-488B-9C4C-2B0DDF8458C2}" sibTransId="{A5E295AE-97EE-4DD7-A60B-1B4BBB031234}"/>
    <dgm:cxn modelId="{32B6E63A-4891-4C1C-9B0A-BD60136631FD}" type="presOf" srcId="{A1F38875-8D3B-4B40-A411-53153911F7AF}" destId="{50D5174F-1963-43CE-B05A-44EAE90E101D}" srcOrd="0" destOrd="0" presId="urn:microsoft.com/office/officeart/2018/5/layout/IconCircleLabelList"/>
    <dgm:cxn modelId="{37B9F33A-0195-41F6-94D2-18DEC60A81E4}" type="presOf" srcId="{86F22983-3FF1-4897-8EDD-2FFFFA1BFA53}" destId="{175F7FC5-1809-460B-9768-ED95C089E755}" srcOrd="0" destOrd="0" presId="urn:microsoft.com/office/officeart/2018/5/layout/IconCircleLabelList"/>
    <dgm:cxn modelId="{1DA58B44-BC0C-4F22-B638-8631B4C367F8}" type="presOf" srcId="{3D7289D6-75EF-4BDF-87CA-FFB5155E375B}" destId="{2F869B39-0F8F-4B4A-80D4-1CE1F92D8540}" srcOrd="0" destOrd="0" presId="urn:microsoft.com/office/officeart/2018/5/layout/IconCircleLabelList"/>
    <dgm:cxn modelId="{946EFE47-262E-4342-9D5F-5A6AC56AF3CB}" srcId="{3D7289D6-75EF-4BDF-87CA-FFB5155E375B}" destId="{86F22983-3FF1-4897-8EDD-2FFFFA1BFA53}" srcOrd="7" destOrd="0" parTransId="{02D27C06-9C44-480A-9694-FDB2FE25B647}" sibTransId="{D2FF09CE-8782-426A-9809-42D5195649C5}"/>
    <dgm:cxn modelId="{BC14F16F-3C41-4C7E-9431-4CCA9BD5E8FC}" srcId="{3D7289D6-75EF-4BDF-87CA-FFB5155E375B}" destId="{28B26F54-3A73-4AC9-8EAE-A21D2B3B8072}" srcOrd="5" destOrd="0" parTransId="{82967E81-E178-40E2-81BB-644B05D3E1C8}" sibTransId="{3BD4E582-58DB-47A0-83CD-C650959FFACF}"/>
    <dgm:cxn modelId="{E6BC308B-9B08-4BE7-A49F-DED16F7B9016}" type="presOf" srcId="{7896B609-1C71-4944-A888-5D22DDC030C7}" destId="{E651B6DF-F6DA-4CD0-B7A3-F65265C26AD3}" srcOrd="0" destOrd="0" presId="urn:microsoft.com/office/officeart/2018/5/layout/IconCircleLabelList"/>
    <dgm:cxn modelId="{A2DC4B8D-6447-44C2-B768-70AB90ED9ACA}" type="presOf" srcId="{28B26F54-3A73-4AC9-8EAE-A21D2B3B8072}" destId="{0C4D6C73-3040-4DE5-9286-329AF0E3B5D2}" srcOrd="0" destOrd="0" presId="urn:microsoft.com/office/officeart/2018/5/layout/IconCircleLabelList"/>
    <dgm:cxn modelId="{2DCAF492-F255-4280-8AB5-9569E50A3219}" type="presOf" srcId="{BBC07649-930D-4178-8AF4-D106C4A18D45}" destId="{078DD4FE-DF10-41FF-AA28-757AC615F8B1}" srcOrd="0" destOrd="0" presId="urn:microsoft.com/office/officeart/2018/5/layout/IconCircleLabelList"/>
    <dgm:cxn modelId="{B8AEF59C-6932-4E80-8055-23B2C0AFA147}" type="presOf" srcId="{39948561-F477-4D20-A098-0ADE9DA64154}" destId="{F73333E3-48FD-4A12-A8EC-E61F1395CBBA}" srcOrd="0" destOrd="0" presId="urn:microsoft.com/office/officeart/2018/5/layout/IconCircleLabelList"/>
    <dgm:cxn modelId="{3985CEB7-F199-49F8-B17B-CDE0AF2E0DC2}" srcId="{3D7289D6-75EF-4BDF-87CA-FFB5155E375B}" destId="{BBC07649-930D-4178-8AF4-D106C4A18D45}" srcOrd="6" destOrd="0" parTransId="{C9C48B53-5E41-448C-8C6B-A94644BFA141}" sibTransId="{9DBE9811-DAE4-4B8E-979D-9FEFF559886A}"/>
    <dgm:cxn modelId="{34F403C5-2D43-4F5F-A9DC-53389BA07D0A}" srcId="{3D7289D6-75EF-4BDF-87CA-FFB5155E375B}" destId="{7896B609-1C71-4944-A888-5D22DDC030C7}" srcOrd="1" destOrd="0" parTransId="{D19BA6CE-17B9-42DE-B7A7-B99E629C07ED}" sibTransId="{A025AD22-D135-492A-9540-DC2A34CA9EF2}"/>
    <dgm:cxn modelId="{700F4CC5-B938-4240-B5A5-71CAC9B696A8}" type="presOf" srcId="{7FB89224-A2FD-4F8E-B6ED-115906576F5A}" destId="{C20E20BD-EA37-4C88-B79E-557CD6E4C34C}" srcOrd="0" destOrd="0" presId="urn:microsoft.com/office/officeart/2018/5/layout/IconCircleLabelList"/>
    <dgm:cxn modelId="{8BB473F7-E867-46AD-8711-13FEB82165C3}" srcId="{3D7289D6-75EF-4BDF-87CA-FFB5155E375B}" destId="{836F3A6C-A716-4EB6-9DF9-AA2D0654460C}" srcOrd="2" destOrd="0" parTransId="{27AC1B9F-EC6E-49C2-9078-4F6D40C88575}" sibTransId="{513789C9-E7D5-4E55-AF86-4725033B63BD}"/>
    <dgm:cxn modelId="{01F377F7-A459-4EB2-A295-B3F42309CB51}" type="presOf" srcId="{836F3A6C-A716-4EB6-9DF9-AA2D0654460C}" destId="{0796E16F-98E6-4727-AEBF-2B2A5771A174}" srcOrd="0" destOrd="0" presId="urn:microsoft.com/office/officeart/2018/5/layout/IconCircleLabelList"/>
    <dgm:cxn modelId="{438AA3F8-3E73-4410-BCB6-19585F3B1F25}" srcId="{3D7289D6-75EF-4BDF-87CA-FFB5155E375B}" destId="{7FB89224-A2FD-4F8E-B6ED-115906576F5A}" srcOrd="4" destOrd="0" parTransId="{8D6AFE02-9B37-42C2-8276-9B60D929E0AC}" sibTransId="{0F05183D-AE60-46CB-81F2-E18B06B275A1}"/>
    <dgm:cxn modelId="{CEBBB04C-3279-4C86-9C3E-C6FAD20691CF}" type="presParOf" srcId="{2F869B39-0F8F-4B4A-80D4-1CE1F92D8540}" destId="{338A160B-FC0F-44E7-882B-770CA12232AD}" srcOrd="0" destOrd="0" presId="urn:microsoft.com/office/officeart/2018/5/layout/IconCircleLabelList"/>
    <dgm:cxn modelId="{4B53FB50-654E-41CB-9ADF-27CAFB686385}" type="presParOf" srcId="{338A160B-FC0F-44E7-882B-770CA12232AD}" destId="{75775DEF-5C8F-4CA1-B21D-79E4F5AC5F3C}" srcOrd="0" destOrd="0" presId="urn:microsoft.com/office/officeart/2018/5/layout/IconCircleLabelList"/>
    <dgm:cxn modelId="{C9BDB2EC-1222-42EA-872D-A4B3C02B10C5}" type="presParOf" srcId="{338A160B-FC0F-44E7-882B-770CA12232AD}" destId="{EE3659E5-88C4-49DC-A42A-96F3F689C0C7}" srcOrd="1" destOrd="0" presId="urn:microsoft.com/office/officeart/2018/5/layout/IconCircleLabelList"/>
    <dgm:cxn modelId="{3130191D-79AB-4620-AB1B-8E9DB6F77DA0}" type="presParOf" srcId="{338A160B-FC0F-44E7-882B-770CA12232AD}" destId="{7AF3FF9C-1C29-4438-8458-36BB3615EC4F}" srcOrd="2" destOrd="0" presId="urn:microsoft.com/office/officeart/2018/5/layout/IconCircleLabelList"/>
    <dgm:cxn modelId="{D1B7FDAB-AAB6-42A5-B9CF-DF609439D0CE}" type="presParOf" srcId="{338A160B-FC0F-44E7-882B-770CA12232AD}" destId="{F73333E3-48FD-4A12-A8EC-E61F1395CBBA}" srcOrd="3" destOrd="0" presId="urn:microsoft.com/office/officeart/2018/5/layout/IconCircleLabelList"/>
    <dgm:cxn modelId="{D8C697A9-796A-4A9A-84D9-87E80FCBECD2}" type="presParOf" srcId="{2F869B39-0F8F-4B4A-80D4-1CE1F92D8540}" destId="{5766F53E-197A-476A-8F1B-DB04EA6A8A79}" srcOrd="1" destOrd="0" presId="urn:microsoft.com/office/officeart/2018/5/layout/IconCircleLabelList"/>
    <dgm:cxn modelId="{EB49FA7B-F34A-4AB1-A7D8-A9D097D211BA}" type="presParOf" srcId="{2F869B39-0F8F-4B4A-80D4-1CE1F92D8540}" destId="{C25D41B2-45CB-462A-8A14-77A4BA7AE602}" srcOrd="2" destOrd="0" presId="urn:microsoft.com/office/officeart/2018/5/layout/IconCircleLabelList"/>
    <dgm:cxn modelId="{53BA3C04-2249-4969-AD70-378A62F07311}" type="presParOf" srcId="{C25D41B2-45CB-462A-8A14-77A4BA7AE602}" destId="{E4273EDF-2758-4998-B1F8-CD04CF5B30A7}" srcOrd="0" destOrd="0" presId="urn:microsoft.com/office/officeart/2018/5/layout/IconCircleLabelList"/>
    <dgm:cxn modelId="{3919AB79-5FA8-424D-9F1D-1730E4942877}" type="presParOf" srcId="{C25D41B2-45CB-462A-8A14-77A4BA7AE602}" destId="{47657B3E-1917-4338-A11D-173EAE55D66A}" srcOrd="1" destOrd="0" presId="urn:microsoft.com/office/officeart/2018/5/layout/IconCircleLabelList"/>
    <dgm:cxn modelId="{1B17A321-26E2-4FD1-97B1-7B0AF7E0C0C5}" type="presParOf" srcId="{C25D41B2-45CB-462A-8A14-77A4BA7AE602}" destId="{7BDA6C9C-3389-4B6C-BC57-871D9A140FBB}" srcOrd="2" destOrd="0" presId="urn:microsoft.com/office/officeart/2018/5/layout/IconCircleLabelList"/>
    <dgm:cxn modelId="{9A93137B-2F5B-4454-9E64-F1FED3D602DF}" type="presParOf" srcId="{C25D41B2-45CB-462A-8A14-77A4BA7AE602}" destId="{E651B6DF-F6DA-4CD0-B7A3-F65265C26AD3}" srcOrd="3" destOrd="0" presId="urn:microsoft.com/office/officeart/2018/5/layout/IconCircleLabelList"/>
    <dgm:cxn modelId="{854D2FD9-8044-428A-9309-0A53D5F2036D}" type="presParOf" srcId="{2F869B39-0F8F-4B4A-80D4-1CE1F92D8540}" destId="{98E90CF6-2F9F-4F8D-A1BB-1AFBDF79CD62}" srcOrd="3" destOrd="0" presId="urn:microsoft.com/office/officeart/2018/5/layout/IconCircleLabelList"/>
    <dgm:cxn modelId="{CCD31A48-6463-4171-B7AD-4B6A73BA181F}" type="presParOf" srcId="{2F869B39-0F8F-4B4A-80D4-1CE1F92D8540}" destId="{05758988-046F-49BB-8FF2-644229DF6644}" srcOrd="4" destOrd="0" presId="urn:microsoft.com/office/officeart/2018/5/layout/IconCircleLabelList"/>
    <dgm:cxn modelId="{07EEAE27-9B60-44E9-B98F-CA6DDEA45C9A}" type="presParOf" srcId="{05758988-046F-49BB-8FF2-644229DF6644}" destId="{01316609-1A87-4ED8-A4A0-868611AA6FAA}" srcOrd="0" destOrd="0" presId="urn:microsoft.com/office/officeart/2018/5/layout/IconCircleLabelList"/>
    <dgm:cxn modelId="{A806B78B-77D6-41EC-95F1-8AA8894B5D2A}" type="presParOf" srcId="{05758988-046F-49BB-8FF2-644229DF6644}" destId="{3A823E28-EA6C-401E-93EB-0C010F3F43AD}" srcOrd="1" destOrd="0" presId="urn:microsoft.com/office/officeart/2018/5/layout/IconCircleLabelList"/>
    <dgm:cxn modelId="{96EA7CAC-333E-46C0-9482-B2060FC543D5}" type="presParOf" srcId="{05758988-046F-49BB-8FF2-644229DF6644}" destId="{4E2196A9-C6D3-40F7-86B3-B7FE4B0921FC}" srcOrd="2" destOrd="0" presId="urn:microsoft.com/office/officeart/2018/5/layout/IconCircleLabelList"/>
    <dgm:cxn modelId="{0D2E71ED-3FF5-4531-90C5-C1D9829C4888}" type="presParOf" srcId="{05758988-046F-49BB-8FF2-644229DF6644}" destId="{0796E16F-98E6-4727-AEBF-2B2A5771A174}" srcOrd="3" destOrd="0" presId="urn:microsoft.com/office/officeart/2018/5/layout/IconCircleLabelList"/>
    <dgm:cxn modelId="{D4CDC992-070F-4976-A214-4966D213DB0E}" type="presParOf" srcId="{2F869B39-0F8F-4B4A-80D4-1CE1F92D8540}" destId="{09EDFBB5-EA4A-4D40-9FAA-FB49E4EAB97A}" srcOrd="5" destOrd="0" presId="urn:microsoft.com/office/officeart/2018/5/layout/IconCircleLabelList"/>
    <dgm:cxn modelId="{92AB522A-F913-4F91-A9A5-0DC859D19B62}" type="presParOf" srcId="{2F869B39-0F8F-4B4A-80D4-1CE1F92D8540}" destId="{6F75441C-4EE1-4947-86C7-B1C68493747B}" srcOrd="6" destOrd="0" presId="urn:microsoft.com/office/officeart/2018/5/layout/IconCircleLabelList"/>
    <dgm:cxn modelId="{D6808641-BC4C-4362-BCD0-A4A133FAEEEE}" type="presParOf" srcId="{6F75441C-4EE1-4947-86C7-B1C68493747B}" destId="{027E99E2-43DF-405D-9AF4-BC4418DDC130}" srcOrd="0" destOrd="0" presId="urn:microsoft.com/office/officeart/2018/5/layout/IconCircleLabelList"/>
    <dgm:cxn modelId="{59AFA81E-99A1-4558-9370-8BB13DE98F18}" type="presParOf" srcId="{6F75441C-4EE1-4947-86C7-B1C68493747B}" destId="{99723AD0-86F7-489A-87DB-287B46BA21A4}" srcOrd="1" destOrd="0" presId="urn:microsoft.com/office/officeart/2018/5/layout/IconCircleLabelList"/>
    <dgm:cxn modelId="{CC690D04-CCC2-4D34-89ED-0D46E8CC5808}" type="presParOf" srcId="{6F75441C-4EE1-4947-86C7-B1C68493747B}" destId="{F6AC6658-D321-498F-A5C1-94D2127B3882}" srcOrd="2" destOrd="0" presId="urn:microsoft.com/office/officeart/2018/5/layout/IconCircleLabelList"/>
    <dgm:cxn modelId="{C52D57ED-F50E-44DE-AFF6-C42E3CF49B34}" type="presParOf" srcId="{6F75441C-4EE1-4947-86C7-B1C68493747B}" destId="{50D5174F-1963-43CE-B05A-44EAE90E101D}" srcOrd="3" destOrd="0" presId="urn:microsoft.com/office/officeart/2018/5/layout/IconCircleLabelList"/>
    <dgm:cxn modelId="{655F0705-E1ED-485A-8706-537932497490}" type="presParOf" srcId="{2F869B39-0F8F-4B4A-80D4-1CE1F92D8540}" destId="{A32AA005-721A-4942-A51F-182E7D1E8333}" srcOrd="7" destOrd="0" presId="urn:microsoft.com/office/officeart/2018/5/layout/IconCircleLabelList"/>
    <dgm:cxn modelId="{544D6EB0-ADC2-4654-8323-DB066889DFF8}" type="presParOf" srcId="{2F869B39-0F8F-4B4A-80D4-1CE1F92D8540}" destId="{BA4B241E-2DE4-4097-BF85-28CB01872839}" srcOrd="8" destOrd="0" presId="urn:microsoft.com/office/officeart/2018/5/layout/IconCircleLabelList"/>
    <dgm:cxn modelId="{CE412D27-6C91-48EE-BF0A-B2D8726627DF}" type="presParOf" srcId="{BA4B241E-2DE4-4097-BF85-28CB01872839}" destId="{DCD3F4ED-25FA-4F34-A24F-9186E94F5C11}" srcOrd="0" destOrd="0" presId="urn:microsoft.com/office/officeart/2018/5/layout/IconCircleLabelList"/>
    <dgm:cxn modelId="{5A2EF11D-ED14-45F1-9F14-97A79B8668B5}" type="presParOf" srcId="{BA4B241E-2DE4-4097-BF85-28CB01872839}" destId="{B1D80571-4C4D-4C46-9FBB-4E692EE69D38}" srcOrd="1" destOrd="0" presId="urn:microsoft.com/office/officeart/2018/5/layout/IconCircleLabelList"/>
    <dgm:cxn modelId="{879BC4F5-F066-4B43-8D9F-7B26CAC52430}" type="presParOf" srcId="{BA4B241E-2DE4-4097-BF85-28CB01872839}" destId="{E5203549-3043-4649-AACD-33FCF0A8D887}" srcOrd="2" destOrd="0" presId="urn:microsoft.com/office/officeart/2018/5/layout/IconCircleLabelList"/>
    <dgm:cxn modelId="{B93AE7C8-AB4D-4FA4-955B-D2CD4CC5476B}" type="presParOf" srcId="{BA4B241E-2DE4-4097-BF85-28CB01872839}" destId="{C20E20BD-EA37-4C88-B79E-557CD6E4C34C}" srcOrd="3" destOrd="0" presId="urn:microsoft.com/office/officeart/2018/5/layout/IconCircleLabelList"/>
    <dgm:cxn modelId="{CB12BCD7-F1D5-40E2-AF11-831644198AE1}" type="presParOf" srcId="{2F869B39-0F8F-4B4A-80D4-1CE1F92D8540}" destId="{3654631A-E80B-40A4-9211-F9CB0C30B3DA}" srcOrd="9" destOrd="0" presId="urn:microsoft.com/office/officeart/2018/5/layout/IconCircleLabelList"/>
    <dgm:cxn modelId="{BA7F21D8-520E-43AD-8050-6D894D8A972E}" type="presParOf" srcId="{2F869B39-0F8F-4B4A-80D4-1CE1F92D8540}" destId="{65D1C00E-9ABF-4B18-A0FD-E58D7C8E2708}" srcOrd="10" destOrd="0" presId="urn:microsoft.com/office/officeart/2018/5/layout/IconCircleLabelList"/>
    <dgm:cxn modelId="{1838000F-51BD-402B-B79C-A242ABBE4DF9}" type="presParOf" srcId="{65D1C00E-9ABF-4B18-A0FD-E58D7C8E2708}" destId="{5D0D415D-FB4A-4F10-B2C2-847F082EC5D3}" srcOrd="0" destOrd="0" presId="urn:microsoft.com/office/officeart/2018/5/layout/IconCircleLabelList"/>
    <dgm:cxn modelId="{5ADE5FC0-0460-4BF3-94B8-FEDDA53C0B70}" type="presParOf" srcId="{65D1C00E-9ABF-4B18-A0FD-E58D7C8E2708}" destId="{4C396D3A-0272-41C2-8AD4-65362594A366}" srcOrd="1" destOrd="0" presId="urn:microsoft.com/office/officeart/2018/5/layout/IconCircleLabelList"/>
    <dgm:cxn modelId="{23254EC4-26B0-4139-874B-A57A5E1067A4}" type="presParOf" srcId="{65D1C00E-9ABF-4B18-A0FD-E58D7C8E2708}" destId="{23E24B8F-5A40-4FCF-A9C2-C2D683B15FDB}" srcOrd="2" destOrd="0" presId="urn:microsoft.com/office/officeart/2018/5/layout/IconCircleLabelList"/>
    <dgm:cxn modelId="{5323A6F0-5674-45C7-9A81-1F066B7ECC81}" type="presParOf" srcId="{65D1C00E-9ABF-4B18-A0FD-E58D7C8E2708}" destId="{0C4D6C73-3040-4DE5-9286-329AF0E3B5D2}" srcOrd="3" destOrd="0" presId="urn:microsoft.com/office/officeart/2018/5/layout/IconCircleLabelList"/>
    <dgm:cxn modelId="{A9AA0408-77C0-4E43-9C98-22DEDCA72EE6}" type="presParOf" srcId="{2F869B39-0F8F-4B4A-80D4-1CE1F92D8540}" destId="{84485309-1DC7-4FF6-BADF-B2C2CADA4F77}" srcOrd="11" destOrd="0" presId="urn:microsoft.com/office/officeart/2018/5/layout/IconCircleLabelList"/>
    <dgm:cxn modelId="{3C4368AA-3B2E-4EE0-AC52-E0910E615A02}" type="presParOf" srcId="{2F869B39-0F8F-4B4A-80D4-1CE1F92D8540}" destId="{0D1C3FB8-1B67-4699-9D6C-B008E4A1B32E}" srcOrd="12" destOrd="0" presId="urn:microsoft.com/office/officeart/2018/5/layout/IconCircleLabelList"/>
    <dgm:cxn modelId="{F1D37262-E961-4570-9059-BEE895229341}" type="presParOf" srcId="{0D1C3FB8-1B67-4699-9D6C-B008E4A1B32E}" destId="{0C08D8E1-0124-4E22-A2D2-17404DC015B1}" srcOrd="0" destOrd="0" presId="urn:microsoft.com/office/officeart/2018/5/layout/IconCircleLabelList"/>
    <dgm:cxn modelId="{10E750D0-1826-4C88-A7F4-72528C4A6F6D}" type="presParOf" srcId="{0D1C3FB8-1B67-4699-9D6C-B008E4A1B32E}" destId="{925436F0-6974-4A86-83F1-181D5463424C}" srcOrd="1" destOrd="0" presId="urn:microsoft.com/office/officeart/2018/5/layout/IconCircleLabelList"/>
    <dgm:cxn modelId="{08EC7854-B098-4869-A84F-2A78B5B7A6E5}" type="presParOf" srcId="{0D1C3FB8-1B67-4699-9D6C-B008E4A1B32E}" destId="{88CB79DD-D216-41BC-9639-F428985DD84A}" srcOrd="2" destOrd="0" presId="urn:microsoft.com/office/officeart/2018/5/layout/IconCircleLabelList"/>
    <dgm:cxn modelId="{1D921380-D2F6-4B26-9B66-5F136497280C}" type="presParOf" srcId="{0D1C3FB8-1B67-4699-9D6C-B008E4A1B32E}" destId="{078DD4FE-DF10-41FF-AA28-757AC615F8B1}" srcOrd="3" destOrd="0" presId="urn:microsoft.com/office/officeart/2018/5/layout/IconCircleLabelList"/>
    <dgm:cxn modelId="{2C10C2D3-ABBB-4AC4-8C6D-1CDE9A1750A6}" type="presParOf" srcId="{2F869B39-0F8F-4B4A-80D4-1CE1F92D8540}" destId="{250CAC22-6BED-44BB-AE95-62509D5A953E}" srcOrd="13" destOrd="0" presId="urn:microsoft.com/office/officeart/2018/5/layout/IconCircleLabelList"/>
    <dgm:cxn modelId="{3B0DAC97-F568-48F1-BE06-E8D18BDFC67A}" type="presParOf" srcId="{2F869B39-0F8F-4B4A-80D4-1CE1F92D8540}" destId="{CE13F94A-0762-40E9-A029-8868AF6CF02C}" srcOrd="14" destOrd="0" presId="urn:microsoft.com/office/officeart/2018/5/layout/IconCircleLabelList"/>
    <dgm:cxn modelId="{418F40FD-DCF5-4DC1-9765-1A511E014CAC}" type="presParOf" srcId="{CE13F94A-0762-40E9-A029-8868AF6CF02C}" destId="{47094A02-D493-4D48-AD91-E7BB918BBF63}" srcOrd="0" destOrd="0" presId="urn:microsoft.com/office/officeart/2018/5/layout/IconCircleLabelList"/>
    <dgm:cxn modelId="{0A0547D1-B1BD-4DB3-9BC5-634FCBD7E954}" type="presParOf" srcId="{CE13F94A-0762-40E9-A029-8868AF6CF02C}" destId="{7FDA5175-CB42-4AE5-BFB4-F14294EED74F}" srcOrd="1" destOrd="0" presId="urn:microsoft.com/office/officeart/2018/5/layout/IconCircleLabelList"/>
    <dgm:cxn modelId="{681304DA-E91C-4785-89B8-FEBD9B8BFB7D}" type="presParOf" srcId="{CE13F94A-0762-40E9-A029-8868AF6CF02C}" destId="{CF6D87F5-E163-44E1-88B1-6C233E66375F}" srcOrd="2" destOrd="0" presId="urn:microsoft.com/office/officeart/2018/5/layout/IconCircleLabelList"/>
    <dgm:cxn modelId="{22660864-CA90-433C-A0E0-BC14287ADE32}" type="presParOf" srcId="{CE13F94A-0762-40E9-A029-8868AF6CF02C}" destId="{175F7FC5-1809-460B-9768-ED95C089E755}"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7A352-FCB0-034E-817B-71F19F5760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C7723C-56B9-AC4A-B4DE-4B0EDBB1CC2F}">
      <dgm:prSet/>
      <dgm:spPr/>
      <dgm:t>
        <a:bodyPr/>
        <a:lstStyle/>
        <a:p>
          <a:r>
            <a:rPr lang="en-US"/>
            <a:t>Detailed instruction: https://www.hudexchange.info/resource/5947/instructions-for-idis-cash-on-hand-quarterly-report/ </a:t>
          </a:r>
        </a:p>
      </dgm:t>
    </dgm:pt>
    <dgm:pt modelId="{826D3A21-AD06-4543-B224-D8A4094EBC9B}" type="parTrans" cxnId="{63FF54AF-10C0-F646-A90A-79C84F855D05}">
      <dgm:prSet/>
      <dgm:spPr/>
      <dgm:t>
        <a:bodyPr/>
        <a:lstStyle/>
        <a:p>
          <a:endParaRPr lang="en-US"/>
        </a:p>
      </dgm:t>
    </dgm:pt>
    <dgm:pt modelId="{7E27963E-14A1-BA49-82AB-521A91220CF2}" type="sibTrans" cxnId="{63FF54AF-10C0-F646-A90A-79C84F855D05}">
      <dgm:prSet/>
      <dgm:spPr/>
      <dgm:t>
        <a:bodyPr/>
        <a:lstStyle/>
        <a:p>
          <a:endParaRPr lang="en-US"/>
        </a:p>
      </dgm:t>
    </dgm:pt>
    <dgm:pt modelId="{B8F11909-B19B-EF48-AF03-986EC43BD949}" type="pres">
      <dgm:prSet presAssocID="{1337A352-FCB0-034E-817B-71F19F5760AB}" presName="linear" presStyleCnt="0">
        <dgm:presLayoutVars>
          <dgm:animLvl val="lvl"/>
          <dgm:resizeHandles val="exact"/>
        </dgm:presLayoutVars>
      </dgm:prSet>
      <dgm:spPr/>
    </dgm:pt>
    <dgm:pt modelId="{677E833D-07DE-C641-B99E-2AA6EBF29157}" type="pres">
      <dgm:prSet presAssocID="{10C7723C-56B9-AC4A-B4DE-4B0EDBB1CC2F}" presName="parentText" presStyleLbl="node1" presStyleIdx="0" presStyleCnt="1" custLinFactNeighborY="41234">
        <dgm:presLayoutVars>
          <dgm:chMax val="0"/>
          <dgm:bulletEnabled val="1"/>
        </dgm:presLayoutVars>
      </dgm:prSet>
      <dgm:spPr/>
    </dgm:pt>
  </dgm:ptLst>
  <dgm:cxnLst>
    <dgm:cxn modelId="{FCB9FF86-B4B8-2B4E-843C-E8E5581E096D}" type="presOf" srcId="{1337A352-FCB0-034E-817B-71F19F5760AB}" destId="{B8F11909-B19B-EF48-AF03-986EC43BD949}" srcOrd="0" destOrd="0" presId="urn:microsoft.com/office/officeart/2005/8/layout/vList2"/>
    <dgm:cxn modelId="{63FF54AF-10C0-F646-A90A-79C84F855D05}" srcId="{1337A352-FCB0-034E-817B-71F19F5760AB}" destId="{10C7723C-56B9-AC4A-B4DE-4B0EDBB1CC2F}" srcOrd="0" destOrd="0" parTransId="{826D3A21-AD06-4543-B224-D8A4094EBC9B}" sibTransId="{7E27963E-14A1-BA49-82AB-521A91220CF2}"/>
    <dgm:cxn modelId="{4A0AD8DC-8E26-244C-AE6E-14889948631C}" type="presOf" srcId="{10C7723C-56B9-AC4A-B4DE-4B0EDBB1CC2F}" destId="{677E833D-07DE-C641-B99E-2AA6EBF29157}" srcOrd="0" destOrd="0" presId="urn:microsoft.com/office/officeart/2005/8/layout/vList2"/>
    <dgm:cxn modelId="{0DB476F8-3B4C-0E48-AB8C-102F57E0ACF9}" type="presParOf" srcId="{B8F11909-B19B-EF48-AF03-986EC43BD949}" destId="{677E833D-07DE-C641-B99E-2AA6EBF2915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75DEF-5C8F-4CA1-B21D-79E4F5AC5F3C}">
      <dsp:nvSpPr>
        <dsp:cNvPr id="0" name=""/>
        <dsp:cNvSpPr/>
      </dsp:nvSpPr>
      <dsp:spPr>
        <a:xfrm>
          <a:off x="1064092" y="28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659E5-88C4-49DC-A42A-96F3F689C0C7}">
      <dsp:nvSpPr>
        <dsp:cNvPr id="0" name=""/>
        <dsp:cNvSpPr/>
      </dsp:nvSpPr>
      <dsp:spPr>
        <a:xfrm>
          <a:off x="1277526"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3333E3-48FD-4A12-A8EC-E61F1395CBBA}">
      <dsp:nvSpPr>
        <dsp:cNvPr id="0" name=""/>
        <dsp:cNvSpPr/>
      </dsp:nvSpPr>
      <dsp:spPr>
        <a:xfrm>
          <a:off x="74394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Preparing the Quarterly Cash on Hand Report</a:t>
          </a:r>
        </a:p>
      </dsp:txBody>
      <dsp:txXfrm>
        <a:off x="743942" y="1313725"/>
        <a:ext cx="1641796" cy="656718"/>
      </dsp:txXfrm>
    </dsp:sp>
    <dsp:sp modelId="{E4273EDF-2758-4998-B1F8-CD04CF5B30A7}">
      <dsp:nvSpPr>
        <dsp:cNvPr id="0" name=""/>
        <dsp:cNvSpPr/>
      </dsp:nvSpPr>
      <dsp:spPr>
        <a:xfrm>
          <a:off x="3102991"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57B3E-1917-4338-A11D-173EAE55D66A}">
      <dsp:nvSpPr>
        <dsp:cNvPr id="0" name=""/>
        <dsp:cNvSpPr/>
      </dsp:nvSpPr>
      <dsp:spPr>
        <a:xfrm>
          <a:off x="3316424"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51B6DF-F6DA-4CD0-B7A3-F65265C26AD3}">
      <dsp:nvSpPr>
        <dsp:cNvPr id="0" name=""/>
        <dsp:cNvSpPr/>
      </dsp:nvSpPr>
      <dsp:spPr>
        <a:xfrm>
          <a:off x="2673053" y="1313725"/>
          <a:ext cx="1861370"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CDBG-CV Activities &amp; Accomplishments </a:t>
          </a:r>
        </a:p>
      </dsp:txBody>
      <dsp:txXfrm>
        <a:off x="2673053" y="1313725"/>
        <a:ext cx="1861370" cy="656718"/>
      </dsp:txXfrm>
    </dsp:sp>
    <dsp:sp modelId="{01316609-1A87-4ED8-A4A0-868611AA6FAA}">
      <dsp:nvSpPr>
        <dsp:cNvPr id="0" name=""/>
        <dsp:cNvSpPr/>
      </dsp:nvSpPr>
      <dsp:spPr>
        <a:xfrm>
          <a:off x="5141889" y="288"/>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23E28-EA6C-401E-93EB-0C010F3F43AD}">
      <dsp:nvSpPr>
        <dsp:cNvPr id="0" name=""/>
        <dsp:cNvSpPr/>
      </dsp:nvSpPr>
      <dsp:spPr>
        <a:xfrm>
          <a:off x="5355323" y="213721"/>
          <a:ext cx="574628" cy="57462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96E16F-98E6-4727-AEBF-2B2A5771A174}">
      <dsp:nvSpPr>
        <dsp:cNvPr id="0" name=""/>
        <dsp:cNvSpPr/>
      </dsp:nvSpPr>
      <dsp:spPr>
        <a:xfrm>
          <a:off x="4821739"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Annual PR-26 &amp; CDBG-CV PR-26 </a:t>
          </a:r>
        </a:p>
      </dsp:txBody>
      <dsp:txXfrm>
        <a:off x="4821739" y="1313725"/>
        <a:ext cx="1641796" cy="656718"/>
      </dsp:txXfrm>
    </dsp:sp>
    <dsp:sp modelId="{027E99E2-43DF-405D-9AF4-BC4418DDC130}">
      <dsp:nvSpPr>
        <dsp:cNvPr id="0" name=""/>
        <dsp:cNvSpPr/>
      </dsp:nvSpPr>
      <dsp:spPr>
        <a:xfrm>
          <a:off x="7071000" y="288"/>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23AD0-86F7-489A-87DB-287B46BA21A4}">
      <dsp:nvSpPr>
        <dsp:cNvPr id="0" name=""/>
        <dsp:cNvSpPr/>
      </dsp:nvSpPr>
      <dsp:spPr>
        <a:xfrm>
          <a:off x="7284434"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D5174F-1963-43CE-B05A-44EAE90E101D}">
      <dsp:nvSpPr>
        <dsp:cNvPr id="0" name=""/>
        <dsp:cNvSpPr/>
      </dsp:nvSpPr>
      <dsp:spPr>
        <a:xfrm>
          <a:off x="675085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HOME Commitments</a:t>
          </a:r>
        </a:p>
      </dsp:txBody>
      <dsp:txXfrm>
        <a:off x="6750850" y="1313725"/>
        <a:ext cx="1641796" cy="656718"/>
      </dsp:txXfrm>
    </dsp:sp>
    <dsp:sp modelId="{DCD3F4ED-25FA-4F34-A24F-9186E94F5C11}">
      <dsp:nvSpPr>
        <dsp:cNvPr id="0" name=""/>
        <dsp:cNvSpPr/>
      </dsp:nvSpPr>
      <dsp:spPr>
        <a:xfrm>
          <a:off x="9000112" y="288"/>
          <a:ext cx="1001496" cy="10014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80571-4C4D-4C46-9FBB-4E692EE69D38}">
      <dsp:nvSpPr>
        <dsp:cNvPr id="0" name=""/>
        <dsp:cNvSpPr/>
      </dsp:nvSpPr>
      <dsp:spPr>
        <a:xfrm>
          <a:off x="9213545" y="213721"/>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E20BD-EA37-4C88-B79E-557CD6E4C34C}">
      <dsp:nvSpPr>
        <dsp:cNvPr id="0" name=""/>
        <dsp:cNvSpPr/>
      </dsp:nvSpPr>
      <dsp:spPr>
        <a:xfrm>
          <a:off x="867996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Section 3 Requirements </a:t>
          </a:r>
        </a:p>
      </dsp:txBody>
      <dsp:txXfrm>
        <a:off x="8679961" y="1313725"/>
        <a:ext cx="1641796" cy="656718"/>
      </dsp:txXfrm>
    </dsp:sp>
    <dsp:sp modelId="{5D0D415D-FB4A-4F10-B2C2-847F082EC5D3}">
      <dsp:nvSpPr>
        <dsp:cNvPr id="0" name=""/>
        <dsp:cNvSpPr/>
      </dsp:nvSpPr>
      <dsp:spPr>
        <a:xfrm>
          <a:off x="3102991" y="2380893"/>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96D3A-0272-41C2-8AD4-65362594A366}">
      <dsp:nvSpPr>
        <dsp:cNvPr id="0" name=""/>
        <dsp:cNvSpPr/>
      </dsp:nvSpPr>
      <dsp:spPr>
        <a:xfrm>
          <a:off x="3316424"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4D6C73-3040-4DE5-9286-329AF0E3B5D2}">
      <dsp:nvSpPr>
        <dsp:cNvPr id="0" name=""/>
        <dsp:cNvSpPr/>
      </dsp:nvSpPr>
      <dsp:spPr>
        <a:xfrm>
          <a:off x="278284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HOME-ARP</a:t>
          </a:r>
        </a:p>
      </dsp:txBody>
      <dsp:txXfrm>
        <a:off x="2782840" y="3694331"/>
        <a:ext cx="1641796" cy="656718"/>
      </dsp:txXfrm>
    </dsp:sp>
    <dsp:sp modelId="{0C08D8E1-0124-4E22-A2D2-17404DC015B1}">
      <dsp:nvSpPr>
        <dsp:cNvPr id="0" name=""/>
        <dsp:cNvSpPr/>
      </dsp:nvSpPr>
      <dsp:spPr>
        <a:xfrm>
          <a:off x="5032102" y="2380893"/>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436F0-6974-4A86-83F1-181D5463424C}">
      <dsp:nvSpPr>
        <dsp:cNvPr id="0" name=""/>
        <dsp:cNvSpPr/>
      </dsp:nvSpPr>
      <dsp:spPr>
        <a:xfrm>
          <a:off x="5245536"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DD4FE-DF10-41FF-AA28-757AC615F8B1}">
      <dsp:nvSpPr>
        <dsp:cNvPr id="0" name=""/>
        <dsp:cNvSpPr/>
      </dsp:nvSpPr>
      <dsp:spPr>
        <a:xfrm>
          <a:off x="471195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Reports Module </a:t>
          </a:r>
        </a:p>
      </dsp:txBody>
      <dsp:txXfrm>
        <a:off x="4711952" y="3694331"/>
        <a:ext cx="1641796" cy="656718"/>
      </dsp:txXfrm>
    </dsp:sp>
    <dsp:sp modelId="{47094A02-D493-4D48-AD91-E7BB918BBF63}">
      <dsp:nvSpPr>
        <dsp:cNvPr id="0" name=""/>
        <dsp:cNvSpPr/>
      </dsp:nvSpPr>
      <dsp:spPr>
        <a:xfrm>
          <a:off x="6961213" y="2380893"/>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A5175-CB42-4AE5-BFB4-F14294EED74F}">
      <dsp:nvSpPr>
        <dsp:cNvPr id="0" name=""/>
        <dsp:cNvSpPr/>
      </dsp:nvSpPr>
      <dsp:spPr>
        <a:xfrm>
          <a:off x="7174647" y="2594327"/>
          <a:ext cx="574628" cy="5746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5F7FC5-1809-460B-9768-ED95C089E755}">
      <dsp:nvSpPr>
        <dsp:cNvPr id="0" name=""/>
        <dsp:cNvSpPr/>
      </dsp:nvSpPr>
      <dsp:spPr>
        <a:xfrm>
          <a:off x="6641063"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Questions </a:t>
          </a:r>
        </a:p>
      </dsp:txBody>
      <dsp:txXfrm>
        <a:off x="6641063" y="3694331"/>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E833D-07DE-C641-B99E-2AA6EBF29157}">
      <dsp:nvSpPr>
        <dsp:cNvPr id="0" name=""/>
        <dsp:cNvSpPr/>
      </dsp:nvSpPr>
      <dsp:spPr>
        <a:xfrm>
          <a:off x="0" y="36990"/>
          <a:ext cx="11633771"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Detailed instruction: https://www.hudexchange.info/resource/5947/instructions-for-idis-cash-on-hand-quarterly-report/ </a:t>
          </a:r>
        </a:p>
      </dsp:txBody>
      <dsp:txXfrm>
        <a:off x="21075" y="58065"/>
        <a:ext cx="11591621" cy="38958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AEFD-D5DE-2648-B9A3-B2003C256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5C93F-0F67-9649-892E-E024BC6B2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8D118-4D88-364B-882C-238E95EFF8E2}"/>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5" name="Footer Placeholder 4">
            <a:extLst>
              <a:ext uri="{FF2B5EF4-FFF2-40B4-BE49-F238E27FC236}">
                <a16:creationId xmlns:a16="http://schemas.microsoft.com/office/drawing/2014/main" id="{6EFA0766-50A7-1E49-B1D3-A81137D5C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934925-0095-2B49-804D-BEEC8C53B767}"/>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109987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F8AE-ACBD-9440-A714-0434DC2D7C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86187-2542-ED4C-A3DC-C874FCC1D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E94FF-E7D2-A948-8519-61740A014021}"/>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5" name="Footer Placeholder 4">
            <a:extLst>
              <a:ext uri="{FF2B5EF4-FFF2-40B4-BE49-F238E27FC236}">
                <a16:creationId xmlns:a16="http://schemas.microsoft.com/office/drawing/2014/main" id="{69983077-4F33-8E48-AD4D-1CBF0DE04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4628-F9D8-5842-813A-3A838939A0C4}"/>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301846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50855-D8D8-F74E-97D4-88ADAE4467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8CC5FE-BA72-7743-AB9E-AA61A0290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5DA58-37F6-C642-A44F-F3E5384307CD}"/>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5" name="Footer Placeholder 4">
            <a:extLst>
              <a:ext uri="{FF2B5EF4-FFF2-40B4-BE49-F238E27FC236}">
                <a16:creationId xmlns:a16="http://schemas.microsoft.com/office/drawing/2014/main" id="{725C7A6F-68C7-6747-A82A-4269E23E23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7E98E2-1FE8-354D-92BA-67E189BFC2E2}"/>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156889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170F-8DD9-2148-83DB-A33552E23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B192E-066C-E545-BEFA-454745DAE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68E15-4ACA-8D45-98A9-3F50D415FE82}"/>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5" name="Footer Placeholder 4">
            <a:extLst>
              <a:ext uri="{FF2B5EF4-FFF2-40B4-BE49-F238E27FC236}">
                <a16:creationId xmlns:a16="http://schemas.microsoft.com/office/drawing/2014/main" id="{BC054BA2-2540-A64C-B2DF-3CA9C694DA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0CCA9A-1B0A-684C-AE01-C71F23ACC2E2}"/>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181955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8807-0876-E14E-B945-14A479188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E8E67-895C-CB4D-94E1-9CD9A55099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30F9B-9E18-124C-95A8-2D4C239B1356}"/>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5" name="Footer Placeholder 4">
            <a:extLst>
              <a:ext uri="{FF2B5EF4-FFF2-40B4-BE49-F238E27FC236}">
                <a16:creationId xmlns:a16="http://schemas.microsoft.com/office/drawing/2014/main" id="{B1DFCE29-1865-824D-897C-FB4B143738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18B3E7-2C54-2B46-BB1D-040C940B51D8}"/>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38824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6483-F543-444E-8079-153C2CC3CF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81DFD-D0C7-1E42-8449-7E6C38379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4AC0E-66F8-2A4C-AB80-9F20A0B55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9B391-11E8-7840-B5D7-3D7D86C3DE6F}"/>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6" name="Footer Placeholder 5">
            <a:extLst>
              <a:ext uri="{FF2B5EF4-FFF2-40B4-BE49-F238E27FC236}">
                <a16:creationId xmlns:a16="http://schemas.microsoft.com/office/drawing/2014/main" id="{38358516-749D-AC4A-B35A-D6BEAEBA3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BDB986-EA88-EF47-8D90-161A88D9FF93}"/>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3448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E158-F2CC-2447-848C-D4B184E7D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C7A7E-E14F-054E-AFD7-372884D95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188CD-71D7-DB40-A0EE-7F5B4130C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4820E-6812-ED44-81FA-4EADECD2C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B48A4-D8A1-8849-ABE3-00571D32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A31262-DB2A-3C44-86D9-B1027A35A071}"/>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8" name="Footer Placeholder 7">
            <a:extLst>
              <a:ext uri="{FF2B5EF4-FFF2-40B4-BE49-F238E27FC236}">
                <a16:creationId xmlns:a16="http://schemas.microsoft.com/office/drawing/2014/main" id="{82543524-B268-F346-A910-09565A046A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E0936B-E01C-9946-9937-B310D295209A}"/>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166912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3190-E17B-C142-80AE-08C02FC7E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B0020-C838-634A-A7C7-CAAAAC972D8A}"/>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4" name="Footer Placeholder 3">
            <a:extLst>
              <a:ext uri="{FF2B5EF4-FFF2-40B4-BE49-F238E27FC236}">
                <a16:creationId xmlns:a16="http://schemas.microsoft.com/office/drawing/2014/main" id="{B3D9149C-A57C-3C46-A422-4F8F074CE2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48CC87-C0B3-6D4D-A8B7-7323F450FB91}"/>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28172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FEA98-DEE9-AB48-8C72-1EAAAE304090}"/>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3" name="Footer Placeholder 2">
            <a:extLst>
              <a:ext uri="{FF2B5EF4-FFF2-40B4-BE49-F238E27FC236}">
                <a16:creationId xmlns:a16="http://schemas.microsoft.com/office/drawing/2014/main" id="{734A8097-92B1-CC44-9F2B-07C49C9963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1D5E5F-6EF4-7C43-87E3-9FD5EE7229E7}"/>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321936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536D-3904-994D-A77F-B8C6F7A0B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3DF99-56A0-B04E-898E-5525A3083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DB9AF-0744-7746-93D0-AD480ED9C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685E7-BB08-EE48-AB83-8A66EF1BCEDE}"/>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6" name="Footer Placeholder 5">
            <a:extLst>
              <a:ext uri="{FF2B5EF4-FFF2-40B4-BE49-F238E27FC236}">
                <a16:creationId xmlns:a16="http://schemas.microsoft.com/office/drawing/2014/main" id="{06D881DB-DB2F-8F48-BA4A-130DBC25DF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92BDB-C9D9-9943-853D-CC1A459E59DA}"/>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33890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C633-8333-CF4E-AF80-27B9FF511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D986BF-D21E-DB45-8E39-3CA7636AC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CB2B9BD-D887-8445-9A6E-FF8097940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6CB42-4C6B-4C42-AB87-B7EA881466CF}"/>
              </a:ext>
            </a:extLst>
          </p:cNvPr>
          <p:cNvSpPr>
            <a:spLocks noGrp="1"/>
          </p:cNvSpPr>
          <p:nvPr>
            <p:ph type="dt" sz="half" idx="10"/>
          </p:nvPr>
        </p:nvSpPr>
        <p:spPr/>
        <p:txBody>
          <a:bodyPr/>
          <a:lstStyle/>
          <a:p>
            <a:fld id="{D91DF574-60C6-DE4D-B5A6-ABAD4027B526}" type="datetimeFigureOut">
              <a:rPr lang="en-US" smtClean="0"/>
              <a:t>9/28/21</a:t>
            </a:fld>
            <a:endParaRPr lang="en-US" dirty="0"/>
          </a:p>
        </p:txBody>
      </p:sp>
      <p:sp>
        <p:nvSpPr>
          <p:cNvPr id="6" name="Footer Placeholder 5">
            <a:extLst>
              <a:ext uri="{FF2B5EF4-FFF2-40B4-BE49-F238E27FC236}">
                <a16:creationId xmlns:a16="http://schemas.microsoft.com/office/drawing/2014/main" id="{92488503-9C66-4C44-8412-357CBA14DC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BD9C94-C9CC-8C4E-AB61-CE97D132E29C}"/>
              </a:ext>
            </a:extLst>
          </p:cNvPr>
          <p:cNvSpPr>
            <a:spLocks noGrp="1"/>
          </p:cNvSpPr>
          <p:nvPr>
            <p:ph type="sldNum" sz="quarter" idx="12"/>
          </p:nvPr>
        </p:nvSpPr>
        <p:spPr/>
        <p:txBody>
          <a:bodyPr/>
          <a:lstStyle/>
          <a:p>
            <a:fld id="{C20F129F-E5E0-AB4B-B2A6-728971C6F4F5}" type="slidenum">
              <a:rPr lang="en-US" smtClean="0"/>
              <a:t>‹#›</a:t>
            </a:fld>
            <a:endParaRPr lang="en-US" dirty="0"/>
          </a:p>
        </p:txBody>
      </p:sp>
    </p:spTree>
    <p:extLst>
      <p:ext uri="{BB962C8B-B14F-4D97-AF65-F5344CB8AC3E}">
        <p14:creationId xmlns:p14="http://schemas.microsoft.com/office/powerpoint/2010/main" val="259022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88535-E6B4-7543-A2C5-5CA18B2D3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98FDB-A37F-C74E-ACA5-763349C1D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1B2A0-9EE1-974A-82CF-C85668134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DF574-60C6-DE4D-B5A6-ABAD4027B526}" type="datetimeFigureOut">
              <a:rPr lang="en-US" smtClean="0"/>
              <a:t>9/28/21</a:t>
            </a:fld>
            <a:endParaRPr lang="en-US" dirty="0"/>
          </a:p>
        </p:txBody>
      </p:sp>
      <p:sp>
        <p:nvSpPr>
          <p:cNvPr id="5" name="Footer Placeholder 4">
            <a:extLst>
              <a:ext uri="{FF2B5EF4-FFF2-40B4-BE49-F238E27FC236}">
                <a16:creationId xmlns:a16="http://schemas.microsoft.com/office/drawing/2014/main" id="{671C786B-2F65-7B4F-A433-B5E996E66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FEB6BD-5079-934B-ABCD-8DBE5981B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F129F-E5E0-AB4B-B2A6-728971C6F4F5}" type="slidenum">
              <a:rPr lang="en-US" smtClean="0"/>
              <a:t>‹#›</a:t>
            </a:fld>
            <a:endParaRPr lang="en-US" dirty="0"/>
          </a:p>
        </p:txBody>
      </p:sp>
      <p:sp>
        <p:nvSpPr>
          <p:cNvPr id="9" name="Triangle 8">
            <a:extLst>
              <a:ext uri="{FF2B5EF4-FFF2-40B4-BE49-F238E27FC236}">
                <a16:creationId xmlns:a16="http://schemas.microsoft.com/office/drawing/2014/main" id="{555B77DE-2413-DC45-A2BF-D96D438E8972}"/>
              </a:ext>
            </a:extLst>
          </p:cNvPr>
          <p:cNvSpPr/>
          <p:nvPr userDrawn="1"/>
        </p:nvSpPr>
        <p:spPr>
          <a:xfrm flipV="1">
            <a:off x="0" y="0"/>
            <a:ext cx="12192000" cy="767644"/>
          </a:xfrm>
          <a:prstGeom prst="triangle">
            <a:avLst>
              <a:gd name="adj" fmla="val 50794"/>
            </a:avLst>
          </a:prstGeom>
          <a:gradFill flip="none" rotWithShape="1">
            <a:gsLst>
              <a:gs pos="81000">
                <a:schemeClr val="bg1">
                  <a:lumMod val="95000"/>
                  <a:alpha val="51000"/>
                </a:schemeClr>
              </a:gs>
              <a:gs pos="53000">
                <a:schemeClr val="accent3">
                  <a:lumMod val="40000"/>
                  <a:lumOff val="60000"/>
                  <a:alpha val="33000"/>
                </a:schemeClr>
              </a:gs>
              <a:gs pos="7000">
                <a:schemeClr val="accent3">
                  <a:lumMod val="60000"/>
                  <a:lumOff val="40000"/>
                  <a:alpha val="83000"/>
                </a:schemeClr>
              </a:gs>
              <a:gs pos="24000">
                <a:schemeClr val="bg1">
                  <a:lumMod val="85000"/>
                  <a:alpha val="48000"/>
                </a:schemeClr>
              </a:gs>
              <a:gs pos="0">
                <a:schemeClr val="bg1">
                  <a:lumMod val="75000"/>
                  <a:alpha val="6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9">
            <a:extLst>
              <a:ext uri="{FF2B5EF4-FFF2-40B4-BE49-F238E27FC236}">
                <a16:creationId xmlns:a16="http://schemas.microsoft.com/office/drawing/2014/main" id="{57BE53E5-B039-AE40-AE98-989EE9B776F9}"/>
              </a:ext>
            </a:extLst>
          </p:cNvPr>
          <p:cNvSpPr/>
          <p:nvPr userDrawn="1"/>
        </p:nvSpPr>
        <p:spPr>
          <a:xfrm rot="10800000" flipV="1">
            <a:off x="0" y="6109053"/>
            <a:ext cx="12192000" cy="767644"/>
          </a:xfrm>
          <a:prstGeom prst="triangle">
            <a:avLst>
              <a:gd name="adj" fmla="val 50794"/>
            </a:avLst>
          </a:prstGeom>
          <a:gradFill flip="none" rotWithShape="1">
            <a:gsLst>
              <a:gs pos="81000">
                <a:schemeClr val="bg1">
                  <a:lumMod val="95000"/>
                  <a:alpha val="51000"/>
                </a:schemeClr>
              </a:gs>
              <a:gs pos="53000">
                <a:schemeClr val="accent3">
                  <a:lumMod val="40000"/>
                  <a:lumOff val="60000"/>
                  <a:alpha val="33000"/>
                </a:schemeClr>
              </a:gs>
              <a:gs pos="7000">
                <a:schemeClr val="accent3">
                  <a:lumMod val="60000"/>
                  <a:lumOff val="40000"/>
                  <a:alpha val="83000"/>
                </a:schemeClr>
              </a:gs>
              <a:gs pos="24000">
                <a:schemeClr val="bg1">
                  <a:lumMod val="85000"/>
                  <a:alpha val="48000"/>
                </a:schemeClr>
              </a:gs>
              <a:gs pos="0">
                <a:schemeClr val="bg1">
                  <a:lumMod val="75000"/>
                  <a:alpha val="6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865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udexchange.info/resource/6286/pr-26-cdbg-cv-financial-summary-report-instructions/" TargetMode="External"/><Relationship Id="rId2" Type="http://schemas.openxmlformats.org/officeDocument/2006/relationships/hyperlink" Target="https://www.hudexchange.info/resource/2652/updated-instructions-completing-cdbg-financial-summary-report-pr26/"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hudexchange.inf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rich.chatham@civitassc.com" TargetMode="External"/><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over-bottom.jpg">
            <a:extLst>
              <a:ext uri="{FF2B5EF4-FFF2-40B4-BE49-F238E27FC236}">
                <a16:creationId xmlns:a16="http://schemas.microsoft.com/office/drawing/2014/main" id="{C35B0DB6-4D9E-4A4E-A862-2F0B92728681}"/>
              </a:ext>
            </a:extLst>
          </p:cNvPr>
          <p:cNvPicPr>
            <a:picLocks noChangeAspect="1"/>
          </p:cNvPicPr>
          <p:nvPr/>
        </p:nvPicPr>
        <p:blipFill>
          <a:blip r:embed="rId2"/>
          <a:stretch>
            <a:fillRect/>
          </a:stretch>
        </p:blipFill>
        <p:spPr bwMode="auto">
          <a:xfrm>
            <a:off x="1700784" y="4897546"/>
            <a:ext cx="10491215" cy="1960453"/>
          </a:xfrm>
          <a:prstGeom prst="flowChartPunchedCard">
            <a:avLst/>
          </a:prstGeom>
          <a:noFill/>
        </p:spPr>
      </p:pic>
      <p:sp>
        <p:nvSpPr>
          <p:cNvPr id="16" name="Freeform: Shape 15">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2F3532D-D6E4-E246-9172-6689C4F90C63}"/>
              </a:ext>
            </a:extLst>
          </p:cNvPr>
          <p:cNvSpPr txBox="1"/>
          <p:nvPr/>
        </p:nvSpPr>
        <p:spPr>
          <a:xfrm>
            <a:off x="35265" y="809856"/>
            <a:ext cx="4509522" cy="2610166"/>
          </a:xfrm>
          <a:prstGeom prst="rect">
            <a:avLst/>
          </a:prstGeom>
        </p:spPr>
        <p:txBody>
          <a:bodyPr vert="horz" lIns="91440" tIns="45720" rIns="91440" bIns="45720" rtlCol="0" anchor="b">
            <a:noAutofit/>
          </a:bodyPr>
          <a:lstStyle/>
          <a:p>
            <a:pPr algn="ctr"/>
            <a:r>
              <a:rPr lang="en-US" sz="4400" u="sng" dirty="0">
                <a:cs typeface="Euphemia UCAS" panose="020B0503040102020104" pitchFamily="34" charset="-79"/>
              </a:rPr>
              <a:t>Hot Topics in IDIS</a:t>
            </a:r>
            <a:r>
              <a:rPr lang="en-US" sz="4400" dirty="0">
                <a:cs typeface="Euphemia UCAS" panose="020B0503040102020104" pitchFamily="34" charset="-79"/>
              </a:rPr>
              <a:t>:</a:t>
            </a:r>
          </a:p>
          <a:p>
            <a:pPr algn="ctr"/>
            <a:r>
              <a:rPr lang="en-US" sz="4400" dirty="0">
                <a:cs typeface="Euphemia UCAS" panose="020B0503040102020104" pitchFamily="34" charset="-79"/>
              </a:rPr>
              <a:t>Understanding Recent Updates </a:t>
            </a:r>
          </a:p>
        </p:txBody>
      </p:sp>
      <p:sp>
        <p:nvSpPr>
          <p:cNvPr id="3" name="Subtitle 2">
            <a:extLst>
              <a:ext uri="{FF2B5EF4-FFF2-40B4-BE49-F238E27FC236}">
                <a16:creationId xmlns:a16="http://schemas.microsoft.com/office/drawing/2014/main" id="{E6F43987-2B7E-C44E-814E-3F157E77EA54}"/>
              </a:ext>
            </a:extLst>
          </p:cNvPr>
          <p:cNvSpPr>
            <a:spLocks noGrp="1"/>
          </p:cNvSpPr>
          <p:nvPr>
            <p:ph type="subTitle" idx="1"/>
          </p:nvPr>
        </p:nvSpPr>
        <p:spPr>
          <a:xfrm>
            <a:off x="7777954" y="6189256"/>
            <a:ext cx="3209544" cy="1155525"/>
          </a:xfrm>
        </p:spPr>
        <p:txBody>
          <a:bodyPr vert="horz" lIns="91440" tIns="45720" rIns="91440" bIns="45720" rtlCol="0" anchor="t">
            <a:normAutofit/>
          </a:bodyPr>
          <a:lstStyle/>
          <a:p>
            <a:pPr algn="l"/>
            <a:r>
              <a:rPr lang="en-US" sz="2000" dirty="0"/>
              <a:t>Presented by Erich Chatham, Civitas LLC</a:t>
            </a:r>
          </a:p>
        </p:txBody>
      </p:sp>
      <p:pic>
        <p:nvPicPr>
          <p:cNvPr id="4" name="Picture 3" descr="Logo&#10;&#10;Description automatically generated">
            <a:extLst>
              <a:ext uri="{FF2B5EF4-FFF2-40B4-BE49-F238E27FC236}">
                <a16:creationId xmlns:a16="http://schemas.microsoft.com/office/drawing/2014/main" id="{4C45F186-7673-BC44-B73A-A6CC60A98A5E}"/>
              </a:ext>
            </a:extLst>
          </p:cNvPr>
          <p:cNvPicPr>
            <a:picLocks noChangeAspect="1"/>
          </p:cNvPicPr>
          <p:nvPr/>
        </p:nvPicPr>
        <p:blipFill>
          <a:blip r:embed="rId3"/>
          <a:stretch>
            <a:fillRect/>
          </a:stretch>
        </p:blipFill>
        <p:spPr>
          <a:xfrm>
            <a:off x="8445851" y="565350"/>
            <a:ext cx="3099178" cy="3099178"/>
          </a:xfrm>
          <a:prstGeom prst="rect">
            <a:avLst/>
          </a:prstGeom>
        </p:spPr>
      </p:pic>
      <p:pic>
        <p:nvPicPr>
          <p:cNvPr id="6" name="Picture 5">
            <a:extLst>
              <a:ext uri="{FF2B5EF4-FFF2-40B4-BE49-F238E27FC236}">
                <a16:creationId xmlns:a16="http://schemas.microsoft.com/office/drawing/2014/main" id="{D1C112CB-E62E-7E47-888B-FA26167998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7100" y="6121097"/>
            <a:ext cx="915858" cy="645922"/>
          </a:xfrm>
          <a:prstGeom prst="rect">
            <a:avLst/>
          </a:prstGeom>
        </p:spPr>
      </p:pic>
    </p:spTree>
    <p:extLst>
      <p:ext uri="{BB962C8B-B14F-4D97-AF65-F5344CB8AC3E}">
        <p14:creationId xmlns:p14="http://schemas.microsoft.com/office/powerpoint/2010/main" val="2779607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Annual PR-26 &amp; CDBG-CV PR-26 </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6" name="Content Placeholder 5">
            <a:extLst>
              <a:ext uri="{FF2B5EF4-FFF2-40B4-BE49-F238E27FC236}">
                <a16:creationId xmlns:a16="http://schemas.microsoft.com/office/drawing/2014/main" id="{F76F4FFF-CCA6-2B4F-9C67-E6939DBA3E9F}"/>
              </a:ext>
            </a:extLst>
          </p:cNvPr>
          <p:cNvSpPr>
            <a:spLocks noGrp="1"/>
          </p:cNvSpPr>
          <p:nvPr>
            <p:ph idx="1"/>
          </p:nvPr>
        </p:nvSpPr>
        <p:spPr>
          <a:xfrm>
            <a:off x="838200" y="1825625"/>
            <a:ext cx="3416808" cy="1027303"/>
          </a:xfrm>
        </p:spPr>
        <p:txBody>
          <a:bodyPr/>
          <a:lstStyle/>
          <a:p>
            <a:pPr marL="0" indent="0">
              <a:buNone/>
            </a:pPr>
            <a:r>
              <a:rPr lang="en-US" b="1" dirty="0"/>
              <a:t>Annual PR-26</a:t>
            </a:r>
          </a:p>
          <a:p>
            <a:pPr marL="0" indent="0">
              <a:buNone/>
            </a:pPr>
            <a:r>
              <a:rPr lang="en-US" sz="2000" dirty="0">
                <a:solidFill>
                  <a:srgbClr val="FF0000"/>
                </a:solidFill>
              </a:rPr>
              <a:t>(Select in Red)</a:t>
            </a:r>
          </a:p>
        </p:txBody>
      </p:sp>
      <p:sp>
        <p:nvSpPr>
          <p:cNvPr id="9" name="TextBox 8">
            <a:extLst>
              <a:ext uri="{FF2B5EF4-FFF2-40B4-BE49-F238E27FC236}">
                <a16:creationId xmlns:a16="http://schemas.microsoft.com/office/drawing/2014/main" id="{C313B239-E7DD-5B47-AD4E-847ADA264971}"/>
              </a:ext>
            </a:extLst>
          </p:cNvPr>
          <p:cNvSpPr txBox="1"/>
          <p:nvPr/>
        </p:nvSpPr>
        <p:spPr>
          <a:xfrm>
            <a:off x="729465" y="3612051"/>
            <a:ext cx="11300472" cy="1754326"/>
          </a:xfrm>
          <a:prstGeom prst="rect">
            <a:avLst/>
          </a:prstGeom>
          <a:noFill/>
        </p:spPr>
        <p:txBody>
          <a:bodyPr wrap="square" rtlCol="0">
            <a:spAutoFit/>
          </a:bodyPr>
          <a:lstStyle/>
          <a:p>
            <a:r>
              <a:rPr lang="en-US" b="1" dirty="0"/>
              <a:t>PR26 - CDBG Financial Summary Report</a:t>
            </a:r>
          </a:p>
          <a:p>
            <a:pPr marL="285750" indent="-285750">
              <a:buFont typeface="Arial" panose="020B0604020202020204" pitchFamily="34" charset="0"/>
              <a:buChar char="•"/>
            </a:pPr>
            <a:r>
              <a:rPr lang="en-US" dirty="0"/>
              <a:t>This report is the original PR26 CDBG report. </a:t>
            </a:r>
          </a:p>
          <a:p>
            <a:pPr marL="285750" indent="-285750">
              <a:buFont typeface="Arial" panose="020B0604020202020204" pitchFamily="34" charset="0"/>
              <a:buChar char="•"/>
            </a:pPr>
            <a:r>
              <a:rPr lang="en-US" dirty="0"/>
              <a:t>Documents a grantee’s (1) compliance with the LMI benefit requirement, (2) the amount obligated and expended for public services, and (3) the amount obligated for planning and administration for the selected PY. </a:t>
            </a:r>
          </a:p>
          <a:p>
            <a:r>
              <a:rPr lang="en-US" b="1" dirty="0"/>
              <a:t> </a:t>
            </a:r>
            <a:endParaRPr lang="en-US" dirty="0"/>
          </a:p>
          <a:p>
            <a:endParaRPr lang="en-US" dirty="0"/>
          </a:p>
        </p:txBody>
      </p:sp>
      <p:sp>
        <p:nvSpPr>
          <p:cNvPr id="10" name="TextBox 9">
            <a:extLst>
              <a:ext uri="{FF2B5EF4-FFF2-40B4-BE49-F238E27FC236}">
                <a16:creationId xmlns:a16="http://schemas.microsoft.com/office/drawing/2014/main" id="{690FF170-A765-294B-B3AE-5654FF483FF1}"/>
              </a:ext>
            </a:extLst>
          </p:cNvPr>
          <p:cNvSpPr txBox="1"/>
          <p:nvPr/>
        </p:nvSpPr>
        <p:spPr>
          <a:xfrm>
            <a:off x="729465" y="4979114"/>
            <a:ext cx="11300472" cy="1477328"/>
          </a:xfrm>
          <a:prstGeom prst="rect">
            <a:avLst/>
          </a:prstGeom>
          <a:noFill/>
        </p:spPr>
        <p:txBody>
          <a:bodyPr wrap="square" rtlCol="0">
            <a:spAutoFit/>
          </a:bodyPr>
          <a:lstStyle/>
          <a:p>
            <a:r>
              <a:rPr lang="en-US" b="1" dirty="0"/>
              <a:t>PR26 - Activity Summary by Selected Grant </a:t>
            </a:r>
            <a:endParaRPr lang="en-US" dirty="0"/>
          </a:p>
          <a:p>
            <a:pPr marL="285750" indent="-285750">
              <a:buFont typeface="Arial" panose="020B0604020202020204" pitchFamily="34" charset="0"/>
              <a:buChar char="•"/>
            </a:pPr>
            <a:r>
              <a:rPr lang="en-US" dirty="0"/>
              <a:t>Documents the grantee’s compliance with the amount of CDBG funds expended for planning and administration. </a:t>
            </a:r>
          </a:p>
          <a:p>
            <a:pPr marL="285750" indent="-285750">
              <a:buFont typeface="Arial" panose="020B0604020202020204" pitchFamily="34" charset="0"/>
              <a:buChar char="•"/>
            </a:pPr>
            <a:r>
              <a:rPr lang="en-US" dirty="0"/>
              <a:t>This is a new requirement under §570.200(g)(1) as a result of grant-based accounting currently being implemented. </a:t>
            </a:r>
          </a:p>
          <a:p>
            <a:r>
              <a:rPr lang="en-US" b="1" dirty="0"/>
              <a:t> </a:t>
            </a:r>
            <a:endParaRPr lang="en-US" dirty="0"/>
          </a:p>
          <a:p>
            <a:endParaRPr lang="en-US" dirty="0"/>
          </a:p>
        </p:txBody>
      </p:sp>
      <p:pic>
        <p:nvPicPr>
          <p:cNvPr id="13" name="Picture 12">
            <a:extLst>
              <a:ext uri="{FF2B5EF4-FFF2-40B4-BE49-F238E27FC236}">
                <a16:creationId xmlns:a16="http://schemas.microsoft.com/office/drawing/2014/main" id="{F484DF5C-1D63-DA49-A7DE-A660C82398BE}"/>
              </a:ext>
            </a:extLst>
          </p:cNvPr>
          <p:cNvPicPr>
            <a:picLocks noChangeAspect="1"/>
          </p:cNvPicPr>
          <p:nvPr/>
        </p:nvPicPr>
        <p:blipFill>
          <a:blip r:embed="rId3"/>
          <a:stretch>
            <a:fillRect/>
          </a:stretch>
        </p:blipFill>
        <p:spPr>
          <a:xfrm>
            <a:off x="3655824" y="1650016"/>
            <a:ext cx="7880180" cy="1784032"/>
          </a:xfrm>
          <a:prstGeom prst="rect">
            <a:avLst/>
          </a:prstGeom>
        </p:spPr>
      </p:pic>
    </p:spTree>
    <p:extLst>
      <p:ext uri="{BB962C8B-B14F-4D97-AF65-F5344CB8AC3E}">
        <p14:creationId xmlns:p14="http://schemas.microsoft.com/office/powerpoint/2010/main" val="61009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Annual PR-26 &amp; CDBG-CV PR-26 </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6" name="Content Placeholder 5">
            <a:extLst>
              <a:ext uri="{FF2B5EF4-FFF2-40B4-BE49-F238E27FC236}">
                <a16:creationId xmlns:a16="http://schemas.microsoft.com/office/drawing/2014/main" id="{F76F4FFF-CCA6-2B4F-9C67-E6939DBA3E9F}"/>
              </a:ext>
            </a:extLst>
          </p:cNvPr>
          <p:cNvSpPr>
            <a:spLocks noGrp="1"/>
          </p:cNvSpPr>
          <p:nvPr>
            <p:ph idx="1"/>
          </p:nvPr>
        </p:nvSpPr>
        <p:spPr>
          <a:xfrm>
            <a:off x="838200" y="1531841"/>
            <a:ext cx="3416808" cy="673735"/>
          </a:xfrm>
        </p:spPr>
        <p:txBody>
          <a:bodyPr/>
          <a:lstStyle/>
          <a:p>
            <a:pPr marL="0" indent="0">
              <a:buNone/>
            </a:pPr>
            <a:r>
              <a:rPr lang="en-US" b="1" dirty="0"/>
              <a:t>Annual PR-26</a:t>
            </a:r>
          </a:p>
        </p:txBody>
      </p:sp>
      <p:sp>
        <p:nvSpPr>
          <p:cNvPr id="5" name="Rectangle 4">
            <a:extLst>
              <a:ext uri="{FF2B5EF4-FFF2-40B4-BE49-F238E27FC236}">
                <a16:creationId xmlns:a16="http://schemas.microsoft.com/office/drawing/2014/main" id="{045C33EE-10E8-294A-B394-A7E097CC5A75}"/>
              </a:ext>
            </a:extLst>
          </p:cNvPr>
          <p:cNvSpPr/>
          <p:nvPr/>
        </p:nvSpPr>
        <p:spPr>
          <a:xfrm>
            <a:off x="838200" y="2137751"/>
            <a:ext cx="11028452" cy="3970318"/>
          </a:xfrm>
          <a:prstGeom prst="rect">
            <a:avLst/>
          </a:prstGeom>
        </p:spPr>
        <p:txBody>
          <a:bodyPr wrap="square">
            <a:spAutoFit/>
          </a:bodyPr>
          <a:lstStyle/>
          <a:p>
            <a:r>
              <a:rPr lang="en-US" b="1" u="sng" dirty="0"/>
              <a:t>Important PR Reports for Reviewing the CDBG-CV PR26</a:t>
            </a:r>
          </a:p>
          <a:p>
            <a:endParaRPr lang="en-US" b="1" dirty="0"/>
          </a:p>
          <a:p>
            <a:r>
              <a:rPr lang="en-US" b="1" dirty="0"/>
              <a:t>PR03 – CDBG Activity Summary Report</a:t>
            </a:r>
          </a:p>
          <a:p>
            <a:pPr marL="522288" lvl="1" indent="-287338">
              <a:buFont typeface="Arial" panose="020B0604020202020204" pitchFamily="34" charset="0"/>
              <a:buChar char="•"/>
            </a:pPr>
            <a:r>
              <a:rPr lang="en-US" dirty="0"/>
              <a:t>Displays program and financial information on projects and activities that have been funded with CDBG dollars. </a:t>
            </a:r>
          </a:p>
          <a:p>
            <a:r>
              <a:rPr lang="en-US" b="1" dirty="0"/>
              <a:t>PR07 – Drawdown Report by Voucher Number</a:t>
            </a:r>
          </a:p>
          <a:p>
            <a:pPr marL="522288" lvl="1" indent="-287338">
              <a:buFont typeface="Arial" panose="020B0604020202020204" pitchFamily="34" charset="0"/>
              <a:buChar char="•"/>
            </a:pPr>
            <a:r>
              <a:rPr lang="en-US" dirty="0"/>
              <a:t>Displays all drawdown vouchers by date, and provides details by voucher including the activity IDs, status, amount drawn, the voucher creation date, and the date the voucher was (or will be) sent to LOCCS. </a:t>
            </a:r>
          </a:p>
          <a:p>
            <a:r>
              <a:rPr lang="en-US" b="1" dirty="0"/>
              <a:t>PR09 – Program Income Detail Report by Program Year and Program</a:t>
            </a:r>
          </a:p>
          <a:p>
            <a:pPr marL="522288" lvl="1" indent="-287338">
              <a:buFont typeface="Arial" panose="020B0604020202020204" pitchFamily="34" charset="0"/>
              <a:buChar char="•"/>
              <a:tabLst>
                <a:tab pos="223838" algn="l"/>
              </a:tabLst>
            </a:pPr>
            <a:r>
              <a:rPr lang="en-US" dirty="0"/>
              <a:t>Provides a list of all receipts for program income (PI), revolving loan funds (RL), Section 108 program income (SI), and funds returned to the local program account (LA). </a:t>
            </a:r>
          </a:p>
          <a:p>
            <a:pPr marL="522288" lvl="1" indent="-287338">
              <a:buFont typeface="Arial" panose="020B0604020202020204" pitchFamily="34" charset="0"/>
              <a:buChar char="•"/>
              <a:tabLst>
                <a:tab pos="223838" algn="l"/>
              </a:tabLst>
            </a:pPr>
            <a:r>
              <a:rPr lang="en-US" dirty="0"/>
              <a:t>This report is most useful when run using the default parameters of day 1 of the grantee’s program year through to the current day. </a:t>
            </a:r>
          </a:p>
          <a:p>
            <a:r>
              <a:rPr lang="en-US" b="1" dirty="0"/>
              <a:t>PR26 – CDBG Financial Summary Report (Prior Year)</a:t>
            </a:r>
          </a:p>
          <a:p>
            <a:pPr marL="522288" lvl="1" indent="-287338">
              <a:buFont typeface="Arial" panose="020B0604020202020204" pitchFamily="34" charset="0"/>
              <a:buChar char="•"/>
            </a:pPr>
            <a:r>
              <a:rPr lang="en-US" dirty="0"/>
              <a:t>The prior year PR26 report is needed to review and reconcile the current year PR26 Report. </a:t>
            </a:r>
          </a:p>
        </p:txBody>
      </p:sp>
    </p:spTree>
    <p:extLst>
      <p:ext uri="{BB962C8B-B14F-4D97-AF65-F5344CB8AC3E}">
        <p14:creationId xmlns:p14="http://schemas.microsoft.com/office/powerpoint/2010/main" val="407557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Annual PR-26 &amp; CDBG-CV PR-26 </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6" name="Content Placeholder 5">
            <a:extLst>
              <a:ext uri="{FF2B5EF4-FFF2-40B4-BE49-F238E27FC236}">
                <a16:creationId xmlns:a16="http://schemas.microsoft.com/office/drawing/2014/main" id="{F76F4FFF-CCA6-2B4F-9C67-E6939DBA3E9F}"/>
              </a:ext>
            </a:extLst>
          </p:cNvPr>
          <p:cNvSpPr>
            <a:spLocks noGrp="1"/>
          </p:cNvSpPr>
          <p:nvPr>
            <p:ph idx="1"/>
          </p:nvPr>
        </p:nvSpPr>
        <p:spPr>
          <a:xfrm>
            <a:off x="992312" y="1682622"/>
            <a:ext cx="3441192" cy="1929940"/>
          </a:xfrm>
        </p:spPr>
        <p:txBody>
          <a:bodyPr>
            <a:normAutofit/>
          </a:bodyPr>
          <a:lstStyle/>
          <a:p>
            <a:pPr marL="0" indent="0">
              <a:buNone/>
            </a:pPr>
            <a:r>
              <a:rPr lang="en-US" b="1" dirty="0"/>
              <a:t>CDBG-CV PR-26</a:t>
            </a:r>
          </a:p>
          <a:p>
            <a:pPr marL="0" indent="0">
              <a:buNone/>
            </a:pPr>
            <a:r>
              <a:rPr lang="en-US" sz="2400" dirty="0">
                <a:solidFill>
                  <a:srgbClr val="00B050"/>
                </a:solidFill>
              </a:rPr>
              <a:t>(Select in green)</a:t>
            </a:r>
          </a:p>
          <a:p>
            <a:pPr marL="0" indent="0">
              <a:buNone/>
            </a:pPr>
            <a:endParaRPr lang="en-US" sz="2000" dirty="0"/>
          </a:p>
          <a:p>
            <a:pPr marL="0" indent="0">
              <a:buNone/>
            </a:pPr>
            <a:endParaRPr lang="en-US" dirty="0"/>
          </a:p>
        </p:txBody>
      </p:sp>
      <p:pic>
        <p:nvPicPr>
          <p:cNvPr id="5" name="Picture 4">
            <a:extLst>
              <a:ext uri="{FF2B5EF4-FFF2-40B4-BE49-F238E27FC236}">
                <a16:creationId xmlns:a16="http://schemas.microsoft.com/office/drawing/2014/main" id="{896384BB-994C-CA4C-A609-4F1C9B98F91A}"/>
              </a:ext>
            </a:extLst>
          </p:cNvPr>
          <p:cNvPicPr>
            <a:picLocks noChangeAspect="1"/>
          </p:cNvPicPr>
          <p:nvPr/>
        </p:nvPicPr>
        <p:blipFill>
          <a:blip r:embed="rId3"/>
          <a:stretch>
            <a:fillRect/>
          </a:stretch>
        </p:blipFill>
        <p:spPr>
          <a:xfrm>
            <a:off x="4187489" y="1481687"/>
            <a:ext cx="7234936" cy="1637952"/>
          </a:xfrm>
          <a:prstGeom prst="rect">
            <a:avLst/>
          </a:prstGeom>
        </p:spPr>
      </p:pic>
      <p:sp>
        <p:nvSpPr>
          <p:cNvPr id="8" name="TextBox 7">
            <a:extLst>
              <a:ext uri="{FF2B5EF4-FFF2-40B4-BE49-F238E27FC236}">
                <a16:creationId xmlns:a16="http://schemas.microsoft.com/office/drawing/2014/main" id="{8F6C1924-1FFE-474D-A9C4-FD799881AA25}"/>
              </a:ext>
            </a:extLst>
          </p:cNvPr>
          <p:cNvSpPr txBox="1"/>
          <p:nvPr/>
        </p:nvSpPr>
        <p:spPr>
          <a:xfrm>
            <a:off x="390418" y="3068269"/>
            <a:ext cx="11801582" cy="3970318"/>
          </a:xfrm>
          <a:prstGeom prst="rect">
            <a:avLst/>
          </a:prstGeom>
          <a:noFill/>
        </p:spPr>
        <p:txBody>
          <a:bodyPr wrap="square" rtlCol="0">
            <a:spAutoFit/>
          </a:bodyPr>
          <a:lstStyle/>
          <a:p>
            <a:r>
              <a:rPr lang="en-US" b="1" u="sng" dirty="0"/>
              <a:t>Important PR Reports for reviewing the CDBG-CV PR26</a:t>
            </a:r>
          </a:p>
          <a:p>
            <a:r>
              <a:rPr lang="en-US" b="1" dirty="0"/>
              <a:t>PR05 – Drawdown Report by Project and Activity</a:t>
            </a:r>
          </a:p>
          <a:p>
            <a:pPr marL="285750" indent="-285750">
              <a:buFontTx/>
              <a:buChar char="-"/>
            </a:pPr>
            <a:r>
              <a:rPr lang="en-US" dirty="0"/>
              <a:t>Displays voucher line items by project and activity. </a:t>
            </a:r>
          </a:p>
          <a:p>
            <a:pPr marL="285750" indent="-285750">
              <a:buFontTx/>
              <a:buChar char="-"/>
            </a:pPr>
            <a:r>
              <a:rPr lang="en-US" dirty="0"/>
              <a:t>Produces totals by activity, project, and program year. There is a prompt to select CARES Act Grants Only. </a:t>
            </a:r>
          </a:p>
          <a:p>
            <a:r>
              <a:rPr lang="en-US" b="1" dirty="0"/>
              <a:t>PR07 – Drawdown Report by Voucher Number</a:t>
            </a:r>
          </a:p>
          <a:p>
            <a:pPr marL="285750" indent="-285750">
              <a:buFontTx/>
              <a:buChar char="-"/>
            </a:pPr>
            <a:r>
              <a:rPr lang="en-US" dirty="0"/>
              <a:t>Displays all drawdown vouchers by date. </a:t>
            </a:r>
          </a:p>
          <a:p>
            <a:pPr marL="285750" indent="-285750">
              <a:buFontTx/>
              <a:buChar char="-"/>
            </a:pPr>
            <a:r>
              <a:rPr lang="en-US" dirty="0"/>
              <a:t>Details by voucher include the activity IDs, status, amount drawn, creation date, and the date (or will be) sent to LOCCS. There is a prompt to select CARES Act Grants Only. </a:t>
            </a:r>
          </a:p>
          <a:p>
            <a:r>
              <a:rPr lang="en-US" b="1" dirty="0"/>
              <a:t>PR26 – CDBG Activity Summary Report by Selected Grant</a:t>
            </a:r>
          </a:p>
          <a:p>
            <a:pPr marL="285750" indent="-285750">
              <a:buFontTx/>
              <a:buChar char="-"/>
            </a:pPr>
            <a:r>
              <a:rPr lang="en-US" dirty="0"/>
              <a:t>Groups activities by grant year and activity type. </a:t>
            </a:r>
          </a:p>
          <a:p>
            <a:pPr marL="285750" indent="-285750">
              <a:buFontTx/>
              <a:buChar char="-"/>
            </a:pPr>
            <a:r>
              <a:rPr lang="en-US" dirty="0"/>
              <a:t>Can be generated for a single origin grant year or multiple origin grant years. </a:t>
            </a:r>
          </a:p>
          <a:p>
            <a:pPr marL="285750" indent="-285750">
              <a:buFontTx/>
              <a:buChar char="-"/>
            </a:pPr>
            <a:r>
              <a:rPr lang="en-US" dirty="0"/>
              <a:t>Can be used to determine if no more than 20% of CDBG-CV grant has been expended for planning and program administrative costs. </a:t>
            </a:r>
          </a:p>
          <a:p>
            <a:endParaRPr lang="en-US" dirty="0"/>
          </a:p>
        </p:txBody>
      </p:sp>
    </p:spTree>
    <p:extLst>
      <p:ext uri="{BB962C8B-B14F-4D97-AF65-F5344CB8AC3E}">
        <p14:creationId xmlns:p14="http://schemas.microsoft.com/office/powerpoint/2010/main" val="38728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Annual PR-26 &amp; CDBG-CV PR-26 </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6" name="Content Placeholder 5">
            <a:extLst>
              <a:ext uri="{FF2B5EF4-FFF2-40B4-BE49-F238E27FC236}">
                <a16:creationId xmlns:a16="http://schemas.microsoft.com/office/drawing/2014/main" id="{F76F4FFF-CCA6-2B4F-9C67-E6939DBA3E9F}"/>
              </a:ext>
            </a:extLst>
          </p:cNvPr>
          <p:cNvSpPr>
            <a:spLocks noGrp="1"/>
          </p:cNvSpPr>
          <p:nvPr>
            <p:ph idx="1"/>
          </p:nvPr>
        </p:nvSpPr>
        <p:spPr>
          <a:xfrm>
            <a:off x="400691" y="1825625"/>
            <a:ext cx="4232271" cy="4197223"/>
          </a:xfrm>
        </p:spPr>
        <p:txBody>
          <a:bodyPr>
            <a:normAutofit/>
          </a:bodyPr>
          <a:lstStyle/>
          <a:p>
            <a:pPr marL="0" indent="0">
              <a:buNone/>
            </a:pPr>
            <a:r>
              <a:rPr lang="en-US" b="1" u="sng" dirty="0"/>
              <a:t>CDBG-CV PR-26</a:t>
            </a:r>
          </a:p>
          <a:p>
            <a:r>
              <a:rPr lang="en-US" sz="2400" dirty="0"/>
              <a:t>Designed explicitly to report on the status of CDBG-CV funds allocated through the CARES Act.</a:t>
            </a:r>
          </a:p>
          <a:p>
            <a:pPr marL="0" indent="0">
              <a:buNone/>
            </a:pPr>
            <a:endParaRPr lang="en-US" sz="2000" dirty="0"/>
          </a:p>
          <a:p>
            <a:pPr marL="0" indent="0">
              <a:buNone/>
            </a:pPr>
            <a:endParaRPr lang="en-US" dirty="0"/>
          </a:p>
        </p:txBody>
      </p:sp>
      <p:pic>
        <p:nvPicPr>
          <p:cNvPr id="7" name="Picture 6">
            <a:extLst>
              <a:ext uri="{FF2B5EF4-FFF2-40B4-BE49-F238E27FC236}">
                <a16:creationId xmlns:a16="http://schemas.microsoft.com/office/drawing/2014/main" id="{C4A70389-C749-B843-A3B5-8C8CE49803B4}"/>
              </a:ext>
            </a:extLst>
          </p:cNvPr>
          <p:cNvPicPr>
            <a:picLocks noChangeAspect="1"/>
          </p:cNvPicPr>
          <p:nvPr/>
        </p:nvPicPr>
        <p:blipFill>
          <a:blip r:embed="rId3"/>
          <a:stretch>
            <a:fillRect/>
          </a:stretch>
        </p:blipFill>
        <p:spPr>
          <a:xfrm>
            <a:off x="4632963" y="1352990"/>
            <a:ext cx="7058905" cy="5322874"/>
          </a:xfrm>
          <a:prstGeom prst="rect">
            <a:avLst/>
          </a:prstGeom>
        </p:spPr>
      </p:pic>
    </p:spTree>
    <p:extLst>
      <p:ext uri="{BB962C8B-B14F-4D97-AF65-F5344CB8AC3E}">
        <p14:creationId xmlns:p14="http://schemas.microsoft.com/office/powerpoint/2010/main" val="294401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Annual PR-26 &amp; CDBG-CV PR-26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p:txBody>
          <a:bodyPr>
            <a:normAutofit/>
          </a:bodyPr>
          <a:lstStyle/>
          <a:p>
            <a:r>
              <a:rPr lang="en-US" sz="2400" dirty="0"/>
              <a:t>For information on how to prepare the </a:t>
            </a:r>
            <a:r>
              <a:rPr lang="en-US" sz="2400" b="1" dirty="0"/>
              <a:t>Annual PR-26:</a:t>
            </a:r>
          </a:p>
          <a:p>
            <a:pPr marL="0" indent="0">
              <a:buNone/>
            </a:pPr>
            <a:r>
              <a:rPr lang="en-US" sz="2400" dirty="0">
                <a:hlinkClick r:id="rId2"/>
              </a:rPr>
              <a:t>https://www.hudexchange.info/resource/2652/updated-instructions-completing-cdbg-financial-summary-report-pr26/</a:t>
            </a:r>
            <a:endParaRPr lang="en-US" sz="2400" dirty="0"/>
          </a:p>
          <a:p>
            <a:pPr marL="0" indent="0">
              <a:buNone/>
            </a:pPr>
            <a:endParaRPr lang="en-US" sz="2400" dirty="0"/>
          </a:p>
          <a:p>
            <a:r>
              <a:rPr lang="en-US" sz="2400" dirty="0"/>
              <a:t>For information on how to prepare the </a:t>
            </a:r>
            <a:r>
              <a:rPr lang="en-US" sz="2400" b="1" dirty="0"/>
              <a:t>CDBG-CV PR-26:</a:t>
            </a:r>
          </a:p>
          <a:p>
            <a:pPr marL="0" indent="0">
              <a:buNone/>
            </a:pPr>
            <a:r>
              <a:rPr lang="en-US" sz="2400" dirty="0">
                <a:hlinkClick r:id="rId3"/>
              </a:rPr>
              <a:t>https://www.hudexchange.info/resource/6286/pr-26-cdbg-cv-financial-summary-report-instructions/</a:t>
            </a:r>
            <a:endParaRPr lang="en-US" sz="2400" dirty="0"/>
          </a:p>
          <a:p>
            <a:pPr marL="0" indent="0">
              <a:buNone/>
            </a:pPr>
            <a:endParaRPr lang="en-US" sz="2400"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4"/>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388085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HOME Commitments</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3" name="TextBox 2">
            <a:extLst>
              <a:ext uri="{FF2B5EF4-FFF2-40B4-BE49-F238E27FC236}">
                <a16:creationId xmlns:a16="http://schemas.microsoft.com/office/drawing/2014/main" id="{28F9DC57-0637-FB4E-A1F3-8381BC11518E}"/>
              </a:ext>
            </a:extLst>
          </p:cNvPr>
          <p:cNvSpPr txBox="1"/>
          <p:nvPr/>
        </p:nvSpPr>
        <p:spPr>
          <a:xfrm>
            <a:off x="838200" y="2301897"/>
            <a:ext cx="10675620" cy="3693319"/>
          </a:xfrm>
          <a:prstGeom prst="rect">
            <a:avLst/>
          </a:prstGeom>
          <a:noFill/>
        </p:spPr>
        <p:txBody>
          <a:bodyPr wrap="square" rtlCol="0">
            <a:spAutoFit/>
          </a:bodyPr>
          <a:lstStyle/>
          <a:p>
            <a:r>
              <a:rPr lang="en-US" sz="2400" dirty="0"/>
              <a:t>The Consolidated Appropriations Act of 2019 includes a provision suspending the 24-month commitment requirement for:</a:t>
            </a:r>
          </a:p>
          <a:p>
            <a:endParaRPr lang="en-US" sz="2400" dirty="0"/>
          </a:p>
          <a:p>
            <a:pPr marL="457200" indent="-457200">
              <a:buAutoNum type="arabicParenBoth"/>
            </a:pPr>
            <a:r>
              <a:rPr lang="en-US" sz="2400" dirty="0"/>
              <a:t>Community Housing Development Organization (CHDO) set-aside funds, as well as </a:t>
            </a:r>
          </a:p>
          <a:p>
            <a:pPr marL="457200" indent="-457200">
              <a:buAutoNum type="arabicParenBoth"/>
            </a:pPr>
            <a:r>
              <a:rPr lang="en-US" sz="2400" dirty="0"/>
              <a:t>Continuing the suspension of the 24-month commitment requirement for regular HOME Investment Partnerships Program (HOME) funds. </a:t>
            </a:r>
          </a:p>
          <a:p>
            <a:endParaRPr lang="en-US" sz="2400" dirty="0"/>
          </a:p>
          <a:p>
            <a:r>
              <a:rPr lang="en-US" sz="2400" dirty="0"/>
              <a:t>Both deadline requirements are suspended through December 31, 2021. </a:t>
            </a:r>
          </a:p>
          <a:p>
            <a:endParaRPr lang="en-US" dirty="0"/>
          </a:p>
        </p:txBody>
      </p:sp>
      <p:sp>
        <p:nvSpPr>
          <p:cNvPr id="5" name="TextBox 4">
            <a:extLst>
              <a:ext uri="{FF2B5EF4-FFF2-40B4-BE49-F238E27FC236}">
                <a16:creationId xmlns:a16="http://schemas.microsoft.com/office/drawing/2014/main" id="{91D829AB-EBFE-EC46-BDF0-69FF2E996083}"/>
              </a:ext>
            </a:extLst>
          </p:cNvPr>
          <p:cNvSpPr txBox="1"/>
          <p:nvPr/>
        </p:nvSpPr>
        <p:spPr>
          <a:xfrm>
            <a:off x="838200" y="1680733"/>
            <a:ext cx="10880286" cy="800219"/>
          </a:xfrm>
          <a:prstGeom prst="rect">
            <a:avLst/>
          </a:prstGeom>
          <a:noFill/>
        </p:spPr>
        <p:txBody>
          <a:bodyPr wrap="none" rtlCol="0">
            <a:spAutoFit/>
          </a:bodyPr>
          <a:lstStyle/>
          <a:p>
            <a:r>
              <a:rPr lang="en-US" sz="2800" b="1" dirty="0"/>
              <a:t>Suspension of the HOME Commitment and CHDO Reservation Deadline </a:t>
            </a:r>
          </a:p>
          <a:p>
            <a:endParaRPr lang="en-US" dirty="0"/>
          </a:p>
        </p:txBody>
      </p:sp>
    </p:spTree>
    <p:extLst>
      <p:ext uri="{BB962C8B-B14F-4D97-AF65-F5344CB8AC3E}">
        <p14:creationId xmlns:p14="http://schemas.microsoft.com/office/powerpoint/2010/main" val="121575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HOME Commitments</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9" name="TextBox 8">
            <a:extLst>
              <a:ext uri="{FF2B5EF4-FFF2-40B4-BE49-F238E27FC236}">
                <a16:creationId xmlns:a16="http://schemas.microsoft.com/office/drawing/2014/main" id="{33830606-88AE-E647-ACD1-B06B3528BAD0}"/>
              </a:ext>
            </a:extLst>
          </p:cNvPr>
          <p:cNvSpPr txBox="1"/>
          <p:nvPr/>
        </p:nvSpPr>
        <p:spPr>
          <a:xfrm>
            <a:off x="838200" y="4492491"/>
            <a:ext cx="4266745" cy="461665"/>
          </a:xfrm>
          <a:prstGeom prst="rect">
            <a:avLst/>
          </a:prstGeom>
          <a:noFill/>
        </p:spPr>
        <p:txBody>
          <a:bodyPr wrap="none" rtlCol="0">
            <a:spAutoFit/>
          </a:bodyPr>
          <a:lstStyle/>
          <a:p>
            <a:r>
              <a:rPr lang="en-US" sz="2400" u="sng" dirty="0"/>
              <a:t>CHDO Reservation Requirement</a:t>
            </a:r>
          </a:p>
        </p:txBody>
      </p:sp>
      <p:sp>
        <p:nvSpPr>
          <p:cNvPr id="5" name="Rectangle 1">
            <a:extLst>
              <a:ext uri="{FF2B5EF4-FFF2-40B4-BE49-F238E27FC236}">
                <a16:creationId xmlns:a16="http://schemas.microsoft.com/office/drawing/2014/main" id="{85C1CD3D-EE05-FF43-A27A-0F03E8983F5F}"/>
              </a:ext>
            </a:extLst>
          </p:cNvPr>
          <p:cNvSpPr>
            <a:spLocks noChangeArrowheads="1"/>
          </p:cNvSpPr>
          <p:nvPr/>
        </p:nvSpPr>
        <p:spPr bwMode="auto">
          <a:xfrm>
            <a:off x="838200" y="5101179"/>
            <a:ext cx="1067913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Section 231, NAHA – PJs must reserve 15% of allocation to CHDOs within 24 months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 HUD implemented as a “cumulative average”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chemeClr val="tx1"/>
                </a:solidFill>
                <a:effectLst/>
              </a:rPr>
              <a:t>HUD measures whether PJ reserved an average of at least 15% of HOME funds to CHDOs from all HOME allocations </a:t>
            </a:r>
            <a:endParaRPr kumimoji="0" lang="en-US"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6" name="Rectangle 3">
            <a:extLst>
              <a:ext uri="{FF2B5EF4-FFF2-40B4-BE49-F238E27FC236}">
                <a16:creationId xmlns:a16="http://schemas.microsoft.com/office/drawing/2014/main" id="{820F2263-4751-8846-B720-0B38B379ED75}"/>
              </a:ext>
            </a:extLst>
          </p:cNvPr>
          <p:cNvSpPr>
            <a:spLocks noChangeArrowheads="1"/>
          </p:cNvSpPr>
          <p:nvPr/>
        </p:nvSpPr>
        <p:spPr bwMode="auto">
          <a:xfrm>
            <a:off x="834090" y="2746170"/>
            <a:ext cx="1068324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Section 218(g), NAHA: PJs must commit HOME allocation within 24 months of last day of month in which HUD obligated the grant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 HUD implemented commitment requirement using “cumulative method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1" u="none" strike="noStrike" cap="none" normalizeH="0" baseline="0" dirty="0">
                <a:ln>
                  <a:noFill/>
                </a:ln>
                <a:solidFill>
                  <a:schemeClr val="tx1"/>
                </a:solidFill>
                <a:effectLst/>
              </a:rPr>
              <a:t>Total commitments from ALL grants must be Equal to or greater than Total amount required to be committed through grant year being examined </a:t>
            </a:r>
            <a:endParaRPr kumimoji="0" lang="en-US"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9C77713-DDEB-DE46-AD79-54001A940DA7}"/>
              </a:ext>
            </a:extLst>
          </p:cNvPr>
          <p:cNvSpPr txBox="1"/>
          <p:nvPr/>
        </p:nvSpPr>
        <p:spPr>
          <a:xfrm>
            <a:off x="834090" y="2137482"/>
            <a:ext cx="4497450" cy="461665"/>
          </a:xfrm>
          <a:prstGeom prst="rect">
            <a:avLst/>
          </a:prstGeom>
          <a:noFill/>
        </p:spPr>
        <p:txBody>
          <a:bodyPr wrap="none" rtlCol="0">
            <a:spAutoFit/>
          </a:bodyPr>
          <a:lstStyle/>
          <a:p>
            <a:r>
              <a:rPr lang="en-US" sz="2400" u="sng" dirty="0"/>
              <a:t>HOME Commitment Requirement</a:t>
            </a:r>
          </a:p>
        </p:txBody>
      </p:sp>
      <p:sp>
        <p:nvSpPr>
          <p:cNvPr id="3" name="TextBox 2">
            <a:extLst>
              <a:ext uri="{FF2B5EF4-FFF2-40B4-BE49-F238E27FC236}">
                <a16:creationId xmlns:a16="http://schemas.microsoft.com/office/drawing/2014/main" id="{947D5B1D-0825-A147-BF65-CC07374F2B67}"/>
              </a:ext>
            </a:extLst>
          </p:cNvPr>
          <p:cNvSpPr txBox="1"/>
          <p:nvPr/>
        </p:nvSpPr>
        <p:spPr>
          <a:xfrm>
            <a:off x="834090" y="1525931"/>
            <a:ext cx="3813223" cy="523220"/>
          </a:xfrm>
          <a:prstGeom prst="rect">
            <a:avLst/>
          </a:prstGeom>
          <a:noFill/>
        </p:spPr>
        <p:txBody>
          <a:bodyPr wrap="none" rtlCol="0">
            <a:spAutoFit/>
          </a:bodyPr>
          <a:lstStyle/>
          <a:p>
            <a:r>
              <a:rPr lang="en-US" sz="2800" b="1" dirty="0"/>
              <a:t>Background Information</a:t>
            </a:r>
          </a:p>
        </p:txBody>
      </p:sp>
    </p:spTree>
    <p:extLst>
      <p:ext uri="{BB962C8B-B14F-4D97-AF65-F5344CB8AC3E}">
        <p14:creationId xmlns:p14="http://schemas.microsoft.com/office/powerpoint/2010/main" val="417536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HOME Commitments/Written Agreements</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0FB4DB02-899B-0B45-9334-3B2E1E5C4C90}"/>
              </a:ext>
            </a:extLst>
          </p:cNvPr>
          <p:cNvPicPr>
            <a:picLocks noChangeAspect="1"/>
          </p:cNvPicPr>
          <p:nvPr/>
        </p:nvPicPr>
        <p:blipFill>
          <a:blip r:embed="rId3"/>
          <a:stretch>
            <a:fillRect/>
          </a:stretch>
        </p:blipFill>
        <p:spPr>
          <a:xfrm>
            <a:off x="1492702" y="1414396"/>
            <a:ext cx="7939668" cy="4576303"/>
          </a:xfrm>
          <a:prstGeom prst="rect">
            <a:avLst/>
          </a:prstGeom>
        </p:spPr>
      </p:pic>
      <p:cxnSp>
        <p:nvCxnSpPr>
          <p:cNvPr id="13" name="Straight Arrow Connector 12">
            <a:extLst>
              <a:ext uri="{FF2B5EF4-FFF2-40B4-BE49-F238E27FC236}">
                <a16:creationId xmlns:a16="http://schemas.microsoft.com/office/drawing/2014/main" id="{77CF9D0C-6DD2-2047-84EB-DBCF3686115F}"/>
              </a:ext>
            </a:extLst>
          </p:cNvPr>
          <p:cNvCxnSpPr/>
          <p:nvPr/>
        </p:nvCxnSpPr>
        <p:spPr>
          <a:xfrm flipH="1">
            <a:off x="3095356" y="2930764"/>
            <a:ext cx="814039" cy="41259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185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Section 3 Requirements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p:txBody>
          <a:bodyPr>
            <a:normAutofit/>
          </a:bodyPr>
          <a:lstStyle/>
          <a:p>
            <a:r>
              <a:rPr lang="en-US" sz="2400" dirty="0"/>
              <a:t>Grantees </a:t>
            </a:r>
            <a:r>
              <a:rPr lang="en-US" sz="2400" u="sng" dirty="0"/>
              <a:t>now required </a:t>
            </a:r>
            <a:r>
              <a:rPr lang="en-US" sz="2400" dirty="0"/>
              <a:t>to report Section 3 data in IDIS </a:t>
            </a:r>
          </a:p>
          <a:p>
            <a:r>
              <a:rPr lang="en-US" sz="2400" dirty="0"/>
              <a:t>Section 3 reporting data fields are available on the IDIS activity setup and accomplishment screens </a:t>
            </a:r>
          </a:p>
          <a:p>
            <a:r>
              <a:rPr lang="en-US" sz="2400" dirty="0"/>
              <a:t>Grantees must enter Section 3 applicability and data </a:t>
            </a:r>
            <a:r>
              <a:rPr lang="en-US" sz="2400" b="1" dirty="0"/>
              <a:t>before</a:t>
            </a:r>
            <a:r>
              <a:rPr lang="en-US" sz="2400" dirty="0"/>
              <a:t> they can mark a CDBG, Section 108 or CDBG-CV rehabilitation or construction activity complete in IDIS </a:t>
            </a:r>
          </a:p>
          <a:p>
            <a:r>
              <a:rPr lang="en-US" sz="2400" dirty="0"/>
              <a:t>The data reported at the activity level in IDIS will be populated into the CAPER and a Section 3 MicroStrategy report </a:t>
            </a:r>
          </a:p>
          <a:p>
            <a:r>
              <a:rPr lang="en-US" sz="2400" dirty="0"/>
              <a:t>When grantees submit their CAPER, they will fulfill the requirement for annual reporting. </a:t>
            </a: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414439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Section 3 Requirements - Benchmarks</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838200" y="1825625"/>
            <a:ext cx="10381180" cy="4351338"/>
          </a:xfrm>
        </p:spPr>
        <p:txBody>
          <a:bodyPr>
            <a:noAutofit/>
          </a:bodyPr>
          <a:lstStyle/>
          <a:p>
            <a:r>
              <a:rPr lang="en-US" sz="2400" dirty="0"/>
              <a:t>Section 3 regulations at 24 CFR 75.25 provide a list of </a:t>
            </a:r>
            <a:r>
              <a:rPr lang="en-US" sz="2400" b="1" dirty="0"/>
              <a:t>qualitative efforts </a:t>
            </a:r>
            <a:r>
              <a:rPr lang="en-US" sz="2400" dirty="0"/>
              <a:t>that demonstrate what HUD considers to be efforts to comply with the Section 3 benchmarks. </a:t>
            </a:r>
          </a:p>
          <a:p>
            <a:r>
              <a:rPr lang="en-US" sz="2400" dirty="0"/>
              <a:t>If a grantee did not meet benchmarks for a Section 3-triggered activity, IDIS will display a checklist of the qualitative efforts on the activity accomplishment screen.</a:t>
            </a:r>
          </a:p>
          <a:p>
            <a:r>
              <a:rPr lang="en-US" sz="2400" dirty="0"/>
              <a:t>Section 3 Grantees and/or its recipients must also maintain records in their project files to document the efforts reported in IDIS. </a:t>
            </a:r>
          </a:p>
          <a:p>
            <a:r>
              <a:rPr lang="en-US" sz="2400" dirty="0"/>
              <a:t>IDIS has an empty text box next to “Other” to give grantees the option of entering a description about efforts taken that are not included in the list of qualitative efforts provided. </a:t>
            </a:r>
          </a:p>
          <a:p>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grpSp>
        <p:nvGrpSpPr>
          <p:cNvPr id="5" name="Group 4">
            <a:extLst>
              <a:ext uri="{FF2B5EF4-FFF2-40B4-BE49-F238E27FC236}">
                <a16:creationId xmlns:a16="http://schemas.microsoft.com/office/drawing/2014/main" id="{BCC372B8-8E43-D74D-8D0E-6E914A41A433}"/>
              </a:ext>
            </a:extLst>
          </p:cNvPr>
          <p:cNvGrpSpPr/>
          <p:nvPr/>
        </p:nvGrpSpPr>
        <p:grpSpPr>
          <a:xfrm>
            <a:off x="279114" y="6426270"/>
            <a:ext cx="11633771" cy="431730"/>
            <a:chOff x="0" y="36990"/>
            <a:chExt cx="11633771" cy="431730"/>
          </a:xfrm>
        </p:grpSpPr>
        <p:sp>
          <p:nvSpPr>
            <p:cNvPr id="6" name="Rounded Rectangle 5">
              <a:extLst>
                <a:ext uri="{FF2B5EF4-FFF2-40B4-BE49-F238E27FC236}">
                  <a16:creationId xmlns:a16="http://schemas.microsoft.com/office/drawing/2014/main" id="{3C872B94-FBBA-C74A-81D1-CF81949BA500}"/>
                </a:ext>
              </a:extLst>
            </p:cNvPr>
            <p:cNvSpPr/>
            <p:nvPr/>
          </p:nvSpPr>
          <p:spPr>
            <a:xfrm>
              <a:off x="0" y="36990"/>
              <a:ext cx="1163377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8E4D5CC2-5BFD-3443-953F-40CC89492C3B}"/>
                </a:ext>
              </a:extLst>
            </p:cNvPr>
            <p:cNvSpPr txBox="1"/>
            <p:nvPr/>
          </p:nvSpPr>
          <p:spPr>
            <a:xfrm>
              <a:off x="21075" y="58065"/>
              <a:ext cx="1159162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sz="1800" kern="1200" dirty="0"/>
                <a:t>Section 3 Overview</a:t>
              </a:r>
              <a:r>
                <a:rPr lang="en-US" dirty="0"/>
                <a:t>: https://</a:t>
              </a:r>
              <a:r>
                <a:rPr lang="en-US" dirty="0" err="1"/>
                <a:t>www.hudexchange.info</a:t>
              </a:r>
              <a:r>
                <a:rPr lang="en-US" dirty="0"/>
                <a:t>/programs/section-3/ </a:t>
              </a:r>
              <a:endParaRPr lang="en-US" sz="1800" kern="1200" dirty="0"/>
            </a:p>
          </p:txBody>
        </p:sp>
      </p:grpSp>
    </p:spTree>
    <p:extLst>
      <p:ext uri="{BB962C8B-B14F-4D97-AF65-F5344CB8AC3E}">
        <p14:creationId xmlns:p14="http://schemas.microsoft.com/office/powerpoint/2010/main" val="213451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238BE80-021E-456B-B012-B76EE8A7B3FB}"/>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colorTemperature colorTemp="3638"/>
                    </a14:imgEffect>
                    <a14:imgEffect>
                      <a14:saturation sat="63000"/>
                    </a14:imgEffect>
                  </a14:imgLayer>
                </a14:imgProps>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7DD36CD-008B-CB42-B4D7-EF8D7766C3D2}"/>
              </a:ext>
            </a:extLst>
          </p:cNvPr>
          <p:cNvSpPr>
            <a:spLocks noGrp="1"/>
          </p:cNvSpPr>
          <p:nvPr>
            <p:ph type="title"/>
          </p:nvPr>
        </p:nvSpPr>
        <p:spPr>
          <a:xfrm>
            <a:off x="838200" y="365125"/>
            <a:ext cx="10515600" cy="1325563"/>
          </a:xfrm>
        </p:spPr>
        <p:txBody>
          <a:bodyPr>
            <a:normAutofit/>
          </a:bodyPr>
          <a:lstStyle/>
          <a:p>
            <a:r>
              <a:rPr lang="en-US" u="sng">
                <a:solidFill>
                  <a:srgbClr val="FFFFFF"/>
                </a:solidFill>
              </a:rPr>
              <a:t>Agenda</a:t>
            </a:r>
          </a:p>
        </p:txBody>
      </p:sp>
      <p:graphicFrame>
        <p:nvGraphicFramePr>
          <p:cNvPr id="36" name="Content Placeholder 2">
            <a:extLst>
              <a:ext uri="{FF2B5EF4-FFF2-40B4-BE49-F238E27FC236}">
                <a16:creationId xmlns:a16="http://schemas.microsoft.com/office/drawing/2014/main" id="{BEA520D8-D2A9-496B-8634-B32943DE7E75}"/>
              </a:ext>
            </a:extLst>
          </p:cNvPr>
          <p:cNvGraphicFramePr>
            <a:graphicFrameLocks noGrp="1"/>
          </p:cNvGraphicFramePr>
          <p:nvPr>
            <p:ph idx="1"/>
          </p:nvPr>
        </p:nvGraphicFramePr>
        <p:xfrm>
          <a:off x="288099" y="1825625"/>
          <a:ext cx="1106570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41534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Section 3 Requirements – Benchmarks (yes)</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grpSp>
        <p:nvGrpSpPr>
          <p:cNvPr id="5" name="Group 4">
            <a:extLst>
              <a:ext uri="{FF2B5EF4-FFF2-40B4-BE49-F238E27FC236}">
                <a16:creationId xmlns:a16="http://schemas.microsoft.com/office/drawing/2014/main" id="{BCC372B8-8E43-D74D-8D0E-6E914A41A433}"/>
              </a:ext>
            </a:extLst>
          </p:cNvPr>
          <p:cNvGrpSpPr/>
          <p:nvPr/>
        </p:nvGrpSpPr>
        <p:grpSpPr>
          <a:xfrm>
            <a:off x="279114" y="6426270"/>
            <a:ext cx="11633771" cy="431730"/>
            <a:chOff x="0" y="36990"/>
            <a:chExt cx="11633771" cy="431730"/>
          </a:xfrm>
        </p:grpSpPr>
        <p:sp>
          <p:nvSpPr>
            <p:cNvPr id="6" name="Rounded Rectangle 5">
              <a:extLst>
                <a:ext uri="{FF2B5EF4-FFF2-40B4-BE49-F238E27FC236}">
                  <a16:creationId xmlns:a16="http://schemas.microsoft.com/office/drawing/2014/main" id="{3C872B94-FBBA-C74A-81D1-CF81949BA500}"/>
                </a:ext>
              </a:extLst>
            </p:cNvPr>
            <p:cNvSpPr/>
            <p:nvPr/>
          </p:nvSpPr>
          <p:spPr>
            <a:xfrm>
              <a:off x="0" y="36990"/>
              <a:ext cx="1163377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8E4D5CC2-5BFD-3443-953F-40CC89492C3B}"/>
                </a:ext>
              </a:extLst>
            </p:cNvPr>
            <p:cNvSpPr txBox="1"/>
            <p:nvPr/>
          </p:nvSpPr>
          <p:spPr>
            <a:xfrm>
              <a:off x="21075" y="58065"/>
              <a:ext cx="1159162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sz="1800" kern="1200" dirty="0"/>
                <a:t>Section 3 Overview</a:t>
              </a:r>
              <a:r>
                <a:rPr lang="en-US" dirty="0"/>
                <a:t>: https://</a:t>
              </a:r>
              <a:r>
                <a:rPr lang="en-US" dirty="0" err="1"/>
                <a:t>www.hudexchange.info</a:t>
              </a:r>
              <a:r>
                <a:rPr lang="en-US" dirty="0"/>
                <a:t>/programs/section-3/ </a:t>
              </a:r>
              <a:endParaRPr lang="en-US" sz="1800" kern="1200" dirty="0"/>
            </a:p>
          </p:txBody>
        </p:sp>
      </p:grpSp>
      <p:pic>
        <p:nvPicPr>
          <p:cNvPr id="13" name="Picture 12" descr="Graphical user interface, text, application, email&#10;&#10;Description automatically generated">
            <a:extLst>
              <a:ext uri="{FF2B5EF4-FFF2-40B4-BE49-F238E27FC236}">
                <a16:creationId xmlns:a16="http://schemas.microsoft.com/office/drawing/2014/main" id="{09AF9F94-93D1-244B-B1EA-E2DAB1006AF2}"/>
              </a:ext>
            </a:extLst>
          </p:cNvPr>
          <p:cNvPicPr>
            <a:picLocks noChangeAspect="1"/>
          </p:cNvPicPr>
          <p:nvPr/>
        </p:nvPicPr>
        <p:blipFill>
          <a:blip r:embed="rId3"/>
          <a:stretch>
            <a:fillRect/>
          </a:stretch>
        </p:blipFill>
        <p:spPr>
          <a:xfrm>
            <a:off x="1459384" y="1453193"/>
            <a:ext cx="8458340" cy="4694854"/>
          </a:xfrm>
          <a:prstGeom prst="rect">
            <a:avLst/>
          </a:prstGeom>
        </p:spPr>
      </p:pic>
    </p:spTree>
    <p:extLst>
      <p:ext uri="{BB962C8B-B14F-4D97-AF65-F5344CB8AC3E}">
        <p14:creationId xmlns:p14="http://schemas.microsoft.com/office/powerpoint/2010/main" val="307760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Section 3 Requirements – Benchmarks (no)</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grpSp>
        <p:nvGrpSpPr>
          <p:cNvPr id="5" name="Group 4">
            <a:extLst>
              <a:ext uri="{FF2B5EF4-FFF2-40B4-BE49-F238E27FC236}">
                <a16:creationId xmlns:a16="http://schemas.microsoft.com/office/drawing/2014/main" id="{BCC372B8-8E43-D74D-8D0E-6E914A41A433}"/>
              </a:ext>
            </a:extLst>
          </p:cNvPr>
          <p:cNvGrpSpPr/>
          <p:nvPr/>
        </p:nvGrpSpPr>
        <p:grpSpPr>
          <a:xfrm>
            <a:off x="279114" y="6426270"/>
            <a:ext cx="11633771" cy="431730"/>
            <a:chOff x="0" y="36990"/>
            <a:chExt cx="11633771" cy="431730"/>
          </a:xfrm>
        </p:grpSpPr>
        <p:sp>
          <p:nvSpPr>
            <p:cNvPr id="6" name="Rounded Rectangle 5">
              <a:extLst>
                <a:ext uri="{FF2B5EF4-FFF2-40B4-BE49-F238E27FC236}">
                  <a16:creationId xmlns:a16="http://schemas.microsoft.com/office/drawing/2014/main" id="{3C872B94-FBBA-C74A-81D1-CF81949BA500}"/>
                </a:ext>
              </a:extLst>
            </p:cNvPr>
            <p:cNvSpPr/>
            <p:nvPr/>
          </p:nvSpPr>
          <p:spPr>
            <a:xfrm>
              <a:off x="0" y="36990"/>
              <a:ext cx="1163377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8E4D5CC2-5BFD-3443-953F-40CC89492C3B}"/>
                </a:ext>
              </a:extLst>
            </p:cNvPr>
            <p:cNvSpPr txBox="1"/>
            <p:nvPr/>
          </p:nvSpPr>
          <p:spPr>
            <a:xfrm>
              <a:off x="21075" y="58065"/>
              <a:ext cx="1159162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sz="1800" kern="1200" dirty="0"/>
                <a:t>Section 3 Overview</a:t>
              </a:r>
              <a:r>
                <a:rPr lang="en-US" dirty="0"/>
                <a:t>: https://</a:t>
              </a:r>
              <a:r>
                <a:rPr lang="en-US" dirty="0" err="1"/>
                <a:t>www.hudexchange.info</a:t>
              </a:r>
              <a:r>
                <a:rPr lang="en-US" dirty="0"/>
                <a:t>/programs/section-3/ </a:t>
              </a:r>
              <a:endParaRPr lang="en-US" sz="1800" kern="1200" dirty="0"/>
            </a:p>
          </p:txBody>
        </p:sp>
      </p:grpSp>
      <p:pic>
        <p:nvPicPr>
          <p:cNvPr id="8" name="Picture 7" descr="Graphical user interface, text, application&#10;&#10;Description automatically generated">
            <a:extLst>
              <a:ext uri="{FF2B5EF4-FFF2-40B4-BE49-F238E27FC236}">
                <a16:creationId xmlns:a16="http://schemas.microsoft.com/office/drawing/2014/main" id="{73A1CAF6-64EE-C24D-A874-75A0CE8009FB}"/>
              </a:ext>
            </a:extLst>
          </p:cNvPr>
          <p:cNvPicPr>
            <a:picLocks noChangeAspect="1"/>
          </p:cNvPicPr>
          <p:nvPr/>
        </p:nvPicPr>
        <p:blipFill>
          <a:blip r:embed="rId3"/>
          <a:stretch>
            <a:fillRect/>
          </a:stretch>
        </p:blipFill>
        <p:spPr>
          <a:xfrm>
            <a:off x="974690" y="1379189"/>
            <a:ext cx="9801945" cy="4597704"/>
          </a:xfrm>
          <a:prstGeom prst="rect">
            <a:avLst/>
          </a:prstGeom>
        </p:spPr>
      </p:pic>
    </p:spTree>
    <p:extLst>
      <p:ext uri="{BB962C8B-B14F-4D97-AF65-F5344CB8AC3E}">
        <p14:creationId xmlns:p14="http://schemas.microsoft.com/office/powerpoint/2010/main" val="22090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HOME-American Rescue Plan (ARP)</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534257" y="1592494"/>
            <a:ext cx="11404314" cy="4993241"/>
          </a:xfrm>
        </p:spPr>
        <p:txBody>
          <a:bodyPr>
            <a:normAutofit fontScale="92500" lnSpcReduction="10000"/>
          </a:bodyPr>
          <a:lstStyle/>
          <a:p>
            <a:r>
              <a:rPr lang="en-US" dirty="0"/>
              <a:t>ARP provides funds for homelessness and supportive services assistance </a:t>
            </a:r>
          </a:p>
          <a:p>
            <a:r>
              <a:rPr lang="en-US" dirty="0"/>
              <a:t>Funds must be used to primarily benefit the qualifying populations through the four eligible activities: </a:t>
            </a:r>
          </a:p>
          <a:p>
            <a:pPr marL="808038" lvl="1" indent="-350838">
              <a:buFont typeface="+mj-lt"/>
              <a:buAutoNum type="arabicPeriod"/>
            </a:pPr>
            <a:r>
              <a:rPr lang="en-US" dirty="0"/>
              <a:t>Tenant-Base Rental Assistance (TBRA),</a:t>
            </a:r>
          </a:p>
          <a:p>
            <a:pPr marL="808038" lvl="1" indent="-350838">
              <a:buFont typeface="+mj-lt"/>
              <a:buAutoNum type="arabicPeriod"/>
            </a:pPr>
            <a:r>
              <a:rPr lang="en-US" dirty="0"/>
              <a:t>Development and support of affordable housing,</a:t>
            </a:r>
          </a:p>
          <a:p>
            <a:pPr marL="808038" lvl="1" indent="-350838">
              <a:buFont typeface="+mj-lt"/>
              <a:buAutoNum type="arabicPeriod"/>
            </a:pPr>
            <a:r>
              <a:rPr lang="en-US" dirty="0"/>
              <a:t>Provision of supportive services; and </a:t>
            </a:r>
          </a:p>
          <a:p>
            <a:pPr marL="808038" lvl="1" indent="-350838">
              <a:buFont typeface="+mj-lt"/>
              <a:buAutoNum type="arabicPeriod"/>
            </a:pPr>
            <a:r>
              <a:rPr lang="en-US" dirty="0"/>
              <a:t>Acquisition and development of non-congregate shelter (NCS) units. </a:t>
            </a:r>
          </a:p>
          <a:p>
            <a:r>
              <a:rPr lang="en-US" dirty="0"/>
              <a:t>PJ staff with HOME IDIS privileges will have identical IDIS privileges for HOME-ARP. </a:t>
            </a:r>
          </a:p>
          <a:p>
            <a:r>
              <a:rPr lang="en-US" dirty="0"/>
              <a:t>The PJ will use IDIS to </a:t>
            </a:r>
          </a:p>
          <a:p>
            <a:pPr lvl="1"/>
            <a:r>
              <a:rPr lang="en-US" dirty="0"/>
              <a:t>Set up HOME-ARP eligible activities; </a:t>
            </a:r>
          </a:p>
          <a:p>
            <a:pPr lvl="1"/>
            <a:r>
              <a:rPr lang="en-US" dirty="0"/>
              <a:t>Fund the activities with HOME-ARP funds pursuant to a commitment of funds, </a:t>
            </a:r>
          </a:p>
          <a:p>
            <a:pPr lvl="1"/>
            <a:r>
              <a:rPr lang="en-US" dirty="0"/>
              <a:t>Drawdown the funds for eligible costs, and </a:t>
            </a:r>
          </a:p>
          <a:p>
            <a:pPr lvl="1"/>
            <a:r>
              <a:rPr lang="en-US" dirty="0"/>
              <a:t>Report HOME-ARP accomplishments. </a:t>
            </a:r>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170240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HOME-ARP</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534257" y="1458930"/>
            <a:ext cx="11137186" cy="5033945"/>
          </a:xfrm>
        </p:spPr>
        <p:txBody>
          <a:bodyPr>
            <a:normAutofit fontScale="92500" lnSpcReduction="10000"/>
          </a:bodyPr>
          <a:lstStyle/>
          <a:p>
            <a:pPr>
              <a:lnSpc>
                <a:spcPct val="120000"/>
              </a:lnSpc>
            </a:pPr>
            <a:r>
              <a:rPr lang="en-US" dirty="0"/>
              <a:t>When a HOME-ARP grant is entered into IDIS, the PJ’s access to the funds will be </a:t>
            </a:r>
            <a:r>
              <a:rPr lang="en-US" b="1" dirty="0"/>
              <a:t>limited</a:t>
            </a:r>
            <a:r>
              <a:rPr lang="en-US" dirty="0"/>
              <a:t> to 5% of the total grant amount for a portion of the administrative and planning set-aside. </a:t>
            </a:r>
          </a:p>
          <a:p>
            <a:pPr lvl="1">
              <a:lnSpc>
                <a:spcPct val="120000"/>
              </a:lnSpc>
              <a:buFont typeface="System Font Regular"/>
              <a:buChar char="-"/>
            </a:pPr>
            <a:r>
              <a:rPr lang="en-US" dirty="0"/>
              <a:t>The remaining grant amount, including the remaining 10% administrative and planning set-aside funds, </a:t>
            </a:r>
            <a:r>
              <a:rPr lang="en-US" u="sng" dirty="0"/>
              <a:t>will not </a:t>
            </a:r>
            <a:r>
              <a:rPr lang="en-US" dirty="0"/>
              <a:t>be available to commit or drawdown until HUD reviews and accepts the PJ’s HOME-ARP Allocation Plan. </a:t>
            </a:r>
          </a:p>
          <a:p>
            <a:pPr>
              <a:lnSpc>
                <a:spcPct val="120000"/>
              </a:lnSpc>
            </a:pPr>
            <a:r>
              <a:rPr lang="en-US" dirty="0"/>
              <a:t>A PJ may use the administrative and planning funds for eligible costs (outlined in Section VI.A of the Notice) by funding an AD/CO/CB activity in IDIS and drawing down the funds for eligible administrative and planning costs. </a:t>
            </a:r>
          </a:p>
          <a:p>
            <a:pPr>
              <a:lnSpc>
                <a:spcPct val="120000"/>
              </a:lnSpc>
            </a:pPr>
            <a:r>
              <a:rPr lang="en-US" dirty="0"/>
              <a:t>The PJ </a:t>
            </a:r>
            <a:r>
              <a:rPr lang="en-US" u="sng" dirty="0"/>
              <a:t>may not </a:t>
            </a:r>
            <a:r>
              <a:rPr lang="en-US" dirty="0"/>
              <a:t>commit funds to HOME-ARP projects until it has submitted its HOME-ARP Allocation Plan and HUD has reviewed and accepted the Plan. </a:t>
            </a:r>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115425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534256" y="1825625"/>
            <a:ext cx="10819544" cy="4124071"/>
          </a:xfrm>
        </p:spPr>
        <p:txBody>
          <a:bodyPr/>
          <a:lstStyle/>
          <a:p>
            <a:r>
              <a:rPr lang="en-US" sz="2400" dirty="0"/>
              <a:t>The Reports Module (or “MicroStrategy”) is a vital tool available to grantees to analyze and/or troubleshoot data already entered into IDIS. </a:t>
            </a:r>
          </a:p>
          <a:p>
            <a:r>
              <a:rPr lang="en-US" sz="2400" dirty="0"/>
              <a:t>Grantees are highly encouraged to utilize MicroStrategy (PR) reports to review a series of data elements including financial information, accomplishment information, and user account information. </a:t>
            </a:r>
          </a:p>
          <a:p>
            <a:r>
              <a:rPr lang="en-US" sz="2400" dirty="0"/>
              <a:t>PR reports are used to inform the annual CAPER report, quarterly COH reports and the performance review of programs.</a:t>
            </a:r>
          </a:p>
          <a:p>
            <a:pPr marL="0" indent="0">
              <a:buNone/>
            </a:pPr>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200653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478605" y="1868709"/>
            <a:ext cx="3347437" cy="4124071"/>
          </a:xfrm>
        </p:spPr>
        <p:txBody>
          <a:bodyPr/>
          <a:lstStyle/>
          <a:p>
            <a:pPr marL="0" indent="0">
              <a:buNone/>
            </a:pPr>
            <a:r>
              <a:rPr lang="en-US" sz="2400" dirty="0"/>
              <a:t>Accessed through </a:t>
            </a:r>
          </a:p>
          <a:p>
            <a:r>
              <a:rPr lang="en-US" sz="2400" dirty="0"/>
              <a:t>The “Reports” link in the left-hand menu </a:t>
            </a:r>
          </a:p>
          <a:p>
            <a:r>
              <a:rPr lang="en-US" sz="2400" dirty="0"/>
              <a:t>Under the ”Reports” module.</a:t>
            </a:r>
          </a:p>
          <a:p>
            <a:pPr marL="0" indent="0">
              <a:buNone/>
            </a:pPr>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pic>
        <p:nvPicPr>
          <p:cNvPr id="7" name="Picture 6">
            <a:extLst>
              <a:ext uri="{FF2B5EF4-FFF2-40B4-BE49-F238E27FC236}">
                <a16:creationId xmlns:a16="http://schemas.microsoft.com/office/drawing/2014/main" id="{CFF4F3B4-2C5E-424A-8BFF-268F5B23CB70}"/>
              </a:ext>
            </a:extLst>
          </p:cNvPr>
          <p:cNvPicPr>
            <a:picLocks noChangeAspect="1"/>
          </p:cNvPicPr>
          <p:nvPr/>
        </p:nvPicPr>
        <p:blipFill>
          <a:blip r:embed="rId3"/>
          <a:stretch>
            <a:fillRect/>
          </a:stretch>
        </p:blipFill>
        <p:spPr>
          <a:xfrm>
            <a:off x="3826042" y="1690688"/>
            <a:ext cx="7969114" cy="4878554"/>
          </a:xfrm>
          <a:prstGeom prst="rect">
            <a:avLst/>
          </a:prstGeom>
          <a:ln>
            <a:solidFill>
              <a:schemeClr val="tx1"/>
            </a:solidFill>
          </a:ln>
        </p:spPr>
      </p:pic>
    </p:spTree>
    <p:extLst>
      <p:ext uri="{BB962C8B-B14F-4D97-AF65-F5344CB8AC3E}">
        <p14:creationId xmlns:p14="http://schemas.microsoft.com/office/powerpoint/2010/main" val="241853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478605" y="1868709"/>
            <a:ext cx="3347437" cy="4124071"/>
          </a:xfrm>
        </p:spPr>
        <p:txBody>
          <a:bodyPr/>
          <a:lstStyle/>
          <a:p>
            <a:pPr marL="0" indent="0">
              <a:buNone/>
            </a:pPr>
            <a:r>
              <a:rPr lang="en-US" sz="2400" dirty="0"/>
              <a:t>Select red option for PR reports.</a:t>
            </a:r>
          </a:p>
          <a:p>
            <a:pPr marL="0" indent="0">
              <a:buNone/>
            </a:pPr>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pic>
        <p:nvPicPr>
          <p:cNvPr id="6" name="Picture 5">
            <a:extLst>
              <a:ext uri="{FF2B5EF4-FFF2-40B4-BE49-F238E27FC236}">
                <a16:creationId xmlns:a16="http://schemas.microsoft.com/office/drawing/2014/main" id="{CD4FD5BE-1657-264B-85DB-5A4115D04E98}"/>
              </a:ext>
            </a:extLst>
          </p:cNvPr>
          <p:cNvPicPr>
            <a:picLocks noChangeAspect="1"/>
          </p:cNvPicPr>
          <p:nvPr/>
        </p:nvPicPr>
        <p:blipFill>
          <a:blip r:embed="rId3"/>
          <a:stretch>
            <a:fillRect/>
          </a:stretch>
        </p:blipFill>
        <p:spPr>
          <a:xfrm>
            <a:off x="3980345" y="1868709"/>
            <a:ext cx="7806257" cy="3104482"/>
          </a:xfrm>
          <a:prstGeom prst="rect">
            <a:avLst/>
          </a:prstGeom>
          <a:ln>
            <a:solidFill>
              <a:schemeClr val="tx1"/>
            </a:solidFill>
          </a:ln>
        </p:spPr>
      </p:pic>
    </p:spTree>
    <p:extLst>
      <p:ext uri="{BB962C8B-B14F-4D97-AF65-F5344CB8AC3E}">
        <p14:creationId xmlns:p14="http://schemas.microsoft.com/office/powerpoint/2010/main" val="40768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478605" y="1868709"/>
            <a:ext cx="3347437" cy="4124071"/>
          </a:xfrm>
        </p:spPr>
        <p:txBody>
          <a:bodyPr/>
          <a:lstStyle/>
          <a:p>
            <a:pPr marL="0" indent="0">
              <a:buNone/>
            </a:pPr>
            <a:r>
              <a:rPr lang="en-US" sz="2400" dirty="0"/>
              <a:t>Select “Shared Reports” for access to list of PR reports.</a:t>
            </a:r>
          </a:p>
          <a:p>
            <a:pPr marL="0" indent="0">
              <a:buNone/>
            </a:pPr>
            <a:endParaRPr lang="en-US" sz="2400" dirty="0"/>
          </a:p>
          <a:p>
            <a:pPr marL="0" indent="0">
              <a:buNone/>
            </a:pPr>
            <a:r>
              <a:rPr lang="en-US" sz="2400" dirty="0"/>
              <a:t>PR reports may be generated in Excel or PDFs</a:t>
            </a:r>
          </a:p>
          <a:p>
            <a:pPr marL="0" indent="0">
              <a:buNone/>
            </a:pPr>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pic>
        <p:nvPicPr>
          <p:cNvPr id="7" name="Picture 6">
            <a:extLst>
              <a:ext uri="{FF2B5EF4-FFF2-40B4-BE49-F238E27FC236}">
                <a16:creationId xmlns:a16="http://schemas.microsoft.com/office/drawing/2014/main" id="{E517936B-B3BD-0B42-9C7D-F6603BBFE36A}"/>
              </a:ext>
            </a:extLst>
          </p:cNvPr>
          <p:cNvPicPr>
            <a:picLocks noChangeAspect="1"/>
          </p:cNvPicPr>
          <p:nvPr/>
        </p:nvPicPr>
        <p:blipFill>
          <a:blip r:embed="rId3"/>
          <a:stretch>
            <a:fillRect/>
          </a:stretch>
        </p:blipFill>
        <p:spPr>
          <a:xfrm>
            <a:off x="4246674" y="1519102"/>
            <a:ext cx="6882537" cy="5063980"/>
          </a:xfrm>
          <a:prstGeom prst="rect">
            <a:avLst/>
          </a:prstGeom>
          <a:ln>
            <a:solidFill>
              <a:schemeClr val="tx1"/>
            </a:solidFill>
          </a:ln>
        </p:spPr>
      </p:pic>
    </p:spTree>
    <p:extLst>
      <p:ext uri="{BB962C8B-B14F-4D97-AF65-F5344CB8AC3E}">
        <p14:creationId xmlns:p14="http://schemas.microsoft.com/office/powerpoint/2010/main" val="3082589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838200" y="1352990"/>
            <a:ext cx="11024937" cy="5204346"/>
          </a:xfrm>
        </p:spPr>
        <p:txBody>
          <a:bodyPr>
            <a:noAutofit/>
          </a:bodyPr>
          <a:lstStyle/>
          <a:p>
            <a:pPr marL="0" indent="0">
              <a:buNone/>
            </a:pPr>
            <a:r>
              <a:rPr lang="en-US" sz="2400" b="1" u="sng" dirty="0"/>
              <a:t>Important PR Reports for the CAPER Submission</a:t>
            </a:r>
            <a:endParaRPr lang="en-US" sz="2400" u="sng" dirty="0"/>
          </a:p>
          <a:p>
            <a:pPr marL="0" indent="0">
              <a:buNone/>
            </a:pPr>
            <a:r>
              <a:rPr lang="en-US" sz="2400" b="1" dirty="0"/>
              <a:t>CDBG</a:t>
            </a:r>
          </a:p>
          <a:p>
            <a:r>
              <a:rPr lang="en-US" sz="2400" dirty="0"/>
              <a:t>PR02 – List of Activities</a:t>
            </a:r>
          </a:p>
          <a:p>
            <a:r>
              <a:rPr lang="en-US" sz="2400" dirty="0"/>
              <a:t>PR03 – CDBG Activity Summary</a:t>
            </a:r>
          </a:p>
          <a:p>
            <a:r>
              <a:rPr lang="en-US" sz="2400" dirty="0"/>
              <a:t>PR07 – Expenditures (use to calculate expenditures for program year) </a:t>
            </a:r>
          </a:p>
          <a:p>
            <a:r>
              <a:rPr lang="en-US" sz="2400" dirty="0"/>
              <a:t>PR23 – Summary of Accomplishments</a:t>
            </a:r>
          </a:p>
          <a:p>
            <a:r>
              <a:rPr lang="en-US" sz="2400" dirty="0"/>
              <a:t>PR26 – CDBG Financial Summary – Required as an upload with the CAPER submission</a:t>
            </a:r>
          </a:p>
          <a:p>
            <a:pPr marL="0" indent="0">
              <a:buNone/>
            </a:pPr>
            <a:r>
              <a:rPr lang="en-US" sz="2400" b="1" dirty="0"/>
              <a:t>ESG (Note: ESG accomplishments are reported from the ESG Sage Report)</a:t>
            </a:r>
            <a:endParaRPr lang="en-US" sz="2400" dirty="0"/>
          </a:p>
          <a:p>
            <a:r>
              <a:rPr lang="en-US" sz="2400" dirty="0"/>
              <a:t>PR02 – List of Activities</a:t>
            </a:r>
          </a:p>
          <a:p>
            <a:r>
              <a:rPr lang="en-US" sz="2400" dirty="0"/>
              <a:t>PR07 – Expenditures (use to calculate expenditures for program year) </a:t>
            </a:r>
          </a:p>
          <a:p>
            <a:r>
              <a:rPr lang="en-US" sz="2400" dirty="0"/>
              <a:t>PR91 – ESG Financial Summary</a:t>
            </a:r>
          </a:p>
          <a:p>
            <a:pPr marL="0" indent="0">
              <a:buNone/>
            </a:pPr>
            <a:endParaRPr lang="en-US" dirty="0"/>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98240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838200" y="1352989"/>
            <a:ext cx="11353800" cy="5505011"/>
          </a:xfrm>
        </p:spPr>
        <p:txBody>
          <a:bodyPr>
            <a:noAutofit/>
          </a:bodyPr>
          <a:lstStyle/>
          <a:p>
            <a:pPr marL="0" indent="0">
              <a:buNone/>
            </a:pPr>
            <a:r>
              <a:rPr lang="en-US" sz="2400" b="1" u="sng" dirty="0"/>
              <a:t>Important PR Reports for the CAPER Submission</a:t>
            </a:r>
            <a:endParaRPr lang="en-US" sz="2400" u="sng" dirty="0"/>
          </a:p>
          <a:p>
            <a:pPr marL="0" indent="0">
              <a:buNone/>
            </a:pPr>
            <a:r>
              <a:rPr lang="en-US" sz="2400" b="1" dirty="0"/>
              <a:t>HOME </a:t>
            </a:r>
          </a:p>
          <a:p>
            <a:r>
              <a:rPr lang="en-US" sz="2400" dirty="0"/>
              <a:t>PR02 – List of Activities</a:t>
            </a:r>
          </a:p>
          <a:p>
            <a:r>
              <a:rPr lang="en-US" sz="2400" dirty="0"/>
              <a:t>PR05 – Drawdown Report (use to calculate expenditures for program year) </a:t>
            </a:r>
          </a:p>
          <a:p>
            <a:r>
              <a:rPr lang="en-US" sz="2400" dirty="0"/>
              <a:t>PR07 – Expenditures (use to calculate expenditures for program year) </a:t>
            </a:r>
          </a:p>
          <a:p>
            <a:r>
              <a:rPr lang="en-US" sz="2400" dirty="0"/>
              <a:t>PR09 – HOME Program Income</a:t>
            </a:r>
          </a:p>
          <a:p>
            <a:r>
              <a:rPr lang="en-US" sz="2400" dirty="0"/>
              <a:t>PR20 – HOME Production report</a:t>
            </a:r>
          </a:p>
          <a:p>
            <a:r>
              <a:rPr lang="en-US" sz="2400" dirty="0"/>
              <a:t>PR23 – Summary of Accomplishments</a:t>
            </a:r>
          </a:p>
          <a:p>
            <a:r>
              <a:rPr lang="en-US" sz="2400" dirty="0"/>
              <a:t>PR33 – HOME Match Liability</a:t>
            </a:r>
          </a:p>
          <a:p>
            <a:r>
              <a:rPr lang="en-US" sz="2400" dirty="0"/>
              <a:t>PR22 – Status of HOME Activities</a:t>
            </a:r>
          </a:p>
          <a:p>
            <a:pPr marL="0" indent="0">
              <a:buNone/>
            </a:pPr>
            <a:r>
              <a:rPr lang="en-US" sz="2400" b="1" dirty="0"/>
              <a:t>HOPWA (Note: HOPWA accomplishments are reported from the HOPWA CAPER Report)</a:t>
            </a:r>
            <a:endParaRPr lang="en-US" sz="2400" dirty="0"/>
          </a:p>
          <a:p>
            <a:r>
              <a:rPr lang="en-US" sz="2400" dirty="0"/>
              <a:t>PR-07 – for expenditures for program year.</a:t>
            </a:r>
          </a:p>
          <a:p>
            <a:pPr marL="0" indent="0">
              <a:buNone/>
            </a:pPr>
            <a:endParaRPr lang="en-US" sz="2000" dirty="0"/>
          </a:p>
          <a:p>
            <a:endParaRPr lang="en-US" sz="2000"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22480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Preparing the Quarterly Cash on Hand Report</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838199" y="1690689"/>
            <a:ext cx="10864065" cy="2418974"/>
          </a:xfrm>
        </p:spPr>
        <p:txBody>
          <a:bodyPr>
            <a:normAutofit/>
          </a:bodyPr>
          <a:lstStyle/>
          <a:p>
            <a:r>
              <a:rPr lang="en-US" sz="2400" dirty="0"/>
              <a:t>Entitlement Communities are required to </a:t>
            </a:r>
          </a:p>
          <a:p>
            <a:pPr lvl="1">
              <a:buFont typeface="System Font Regular"/>
              <a:buChar char="-"/>
            </a:pPr>
            <a:r>
              <a:rPr lang="en-US" dirty="0"/>
              <a:t>Complete the Cash on Hand (COH) Quarterly Report and </a:t>
            </a:r>
          </a:p>
          <a:p>
            <a:pPr lvl="1">
              <a:buFont typeface="System Font Regular"/>
              <a:buChar char="-"/>
            </a:pPr>
            <a:r>
              <a:rPr lang="en-US" dirty="0"/>
              <a:t>Submit it to grantee’s HUD local field office through IDIS </a:t>
            </a:r>
          </a:p>
          <a:p>
            <a:pPr lvl="1"/>
            <a:endParaRPr lang="en-US" sz="2000" dirty="0"/>
          </a:p>
          <a:p>
            <a:r>
              <a:rPr lang="en-US" sz="2400" dirty="0"/>
              <a:t>Federal fiscal year quarter reporting periods (to be used for all quarterly reports): </a:t>
            </a:r>
          </a:p>
          <a:p>
            <a:pPr marL="0" indent="0">
              <a:buNone/>
            </a:pPr>
            <a:endParaRPr lang="en-US" dirty="0"/>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graphicFrame>
        <p:nvGraphicFramePr>
          <p:cNvPr id="5" name="Table 4">
            <a:extLst>
              <a:ext uri="{FF2B5EF4-FFF2-40B4-BE49-F238E27FC236}">
                <a16:creationId xmlns:a16="http://schemas.microsoft.com/office/drawing/2014/main" id="{4B3E32F6-4BC2-2D4D-9B17-D9F95850A156}"/>
              </a:ext>
            </a:extLst>
          </p:cNvPr>
          <p:cNvGraphicFramePr>
            <a:graphicFrameLocks noGrp="1"/>
          </p:cNvGraphicFramePr>
          <p:nvPr>
            <p:extLst>
              <p:ext uri="{D42A27DB-BD31-4B8C-83A1-F6EECF244321}">
                <p14:modId xmlns:p14="http://schemas.microsoft.com/office/powerpoint/2010/main" val="469776040"/>
              </p:ext>
            </p:extLst>
          </p:nvPr>
        </p:nvGraphicFramePr>
        <p:xfrm>
          <a:off x="2032000" y="3767331"/>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31869601"/>
                    </a:ext>
                  </a:extLst>
                </a:gridCol>
                <a:gridCol w="4064000">
                  <a:extLst>
                    <a:ext uri="{9D8B030D-6E8A-4147-A177-3AD203B41FA5}">
                      <a16:colId xmlns:a16="http://schemas.microsoft.com/office/drawing/2014/main" val="490381797"/>
                    </a:ext>
                  </a:extLst>
                </a:gridCol>
              </a:tblGrid>
              <a:tr h="370840">
                <a:tc>
                  <a:txBody>
                    <a:bodyPr/>
                    <a:lstStyle/>
                    <a:p>
                      <a:r>
                        <a:rPr lang="en-US" sz="2400" dirty="0"/>
                        <a:t>Reporting Period (Quarters)</a:t>
                      </a:r>
                    </a:p>
                  </a:txBody>
                  <a:tcPr/>
                </a:tc>
                <a:tc>
                  <a:txBody>
                    <a:bodyPr/>
                    <a:lstStyle/>
                    <a:p>
                      <a:r>
                        <a:rPr lang="en-US" sz="2400" dirty="0"/>
                        <a:t>Due Date of Report</a:t>
                      </a:r>
                    </a:p>
                  </a:txBody>
                  <a:tcPr/>
                </a:tc>
                <a:extLst>
                  <a:ext uri="{0D108BD9-81ED-4DB2-BD59-A6C34878D82A}">
                    <a16:rowId xmlns:a16="http://schemas.microsoft.com/office/drawing/2014/main" val="386893743"/>
                  </a:ext>
                </a:extLst>
              </a:tr>
              <a:tr h="370840">
                <a:tc>
                  <a:txBody>
                    <a:bodyPr/>
                    <a:lstStyle/>
                    <a:p>
                      <a:r>
                        <a:rPr lang="en-US" sz="2400" dirty="0"/>
                        <a:t>Q1: 10/1 – 12/31</a:t>
                      </a:r>
                    </a:p>
                  </a:txBody>
                  <a:tcPr/>
                </a:tc>
                <a:tc>
                  <a:txBody>
                    <a:bodyPr/>
                    <a:lstStyle/>
                    <a:p>
                      <a:r>
                        <a:rPr lang="en-US" sz="2400" dirty="0"/>
                        <a:t>1/30</a:t>
                      </a:r>
                    </a:p>
                  </a:txBody>
                  <a:tcPr/>
                </a:tc>
                <a:extLst>
                  <a:ext uri="{0D108BD9-81ED-4DB2-BD59-A6C34878D82A}">
                    <a16:rowId xmlns:a16="http://schemas.microsoft.com/office/drawing/2014/main" val="3510132265"/>
                  </a:ext>
                </a:extLst>
              </a:tr>
              <a:tr h="370840">
                <a:tc>
                  <a:txBody>
                    <a:bodyPr/>
                    <a:lstStyle/>
                    <a:p>
                      <a:r>
                        <a:rPr lang="en-US" sz="2400" dirty="0"/>
                        <a:t>Q2: 1/1 – 3/31</a:t>
                      </a:r>
                    </a:p>
                  </a:txBody>
                  <a:tcPr/>
                </a:tc>
                <a:tc>
                  <a:txBody>
                    <a:bodyPr/>
                    <a:lstStyle/>
                    <a:p>
                      <a:r>
                        <a:rPr lang="en-US" sz="2400" dirty="0"/>
                        <a:t>4/30</a:t>
                      </a:r>
                    </a:p>
                  </a:txBody>
                  <a:tcPr/>
                </a:tc>
                <a:extLst>
                  <a:ext uri="{0D108BD9-81ED-4DB2-BD59-A6C34878D82A}">
                    <a16:rowId xmlns:a16="http://schemas.microsoft.com/office/drawing/2014/main" val="2472070346"/>
                  </a:ext>
                </a:extLst>
              </a:tr>
              <a:tr h="370840">
                <a:tc>
                  <a:txBody>
                    <a:bodyPr/>
                    <a:lstStyle/>
                    <a:p>
                      <a:r>
                        <a:rPr lang="en-US" sz="2400" dirty="0"/>
                        <a:t>Q3: 4/1 – 6/30</a:t>
                      </a:r>
                    </a:p>
                  </a:txBody>
                  <a:tcPr/>
                </a:tc>
                <a:tc>
                  <a:txBody>
                    <a:bodyPr/>
                    <a:lstStyle/>
                    <a:p>
                      <a:r>
                        <a:rPr lang="en-US" sz="2400" dirty="0"/>
                        <a:t>7/30</a:t>
                      </a:r>
                    </a:p>
                  </a:txBody>
                  <a:tcPr/>
                </a:tc>
                <a:extLst>
                  <a:ext uri="{0D108BD9-81ED-4DB2-BD59-A6C34878D82A}">
                    <a16:rowId xmlns:a16="http://schemas.microsoft.com/office/drawing/2014/main" val="964475392"/>
                  </a:ext>
                </a:extLst>
              </a:tr>
              <a:tr h="370840">
                <a:tc>
                  <a:txBody>
                    <a:bodyPr/>
                    <a:lstStyle/>
                    <a:p>
                      <a:r>
                        <a:rPr lang="en-US" sz="2400" dirty="0"/>
                        <a:t>Q4: 7/1 – 9/30</a:t>
                      </a:r>
                    </a:p>
                  </a:txBody>
                  <a:tcPr/>
                </a:tc>
                <a:tc>
                  <a:txBody>
                    <a:bodyPr/>
                    <a:lstStyle/>
                    <a:p>
                      <a:r>
                        <a:rPr lang="en-US" sz="2400" dirty="0"/>
                        <a:t>10/30</a:t>
                      </a:r>
                    </a:p>
                  </a:txBody>
                  <a:tcPr/>
                </a:tc>
                <a:extLst>
                  <a:ext uri="{0D108BD9-81ED-4DB2-BD59-A6C34878D82A}">
                    <a16:rowId xmlns:a16="http://schemas.microsoft.com/office/drawing/2014/main" val="395994181"/>
                  </a:ext>
                </a:extLst>
              </a:tr>
            </a:tbl>
          </a:graphicData>
        </a:graphic>
      </p:graphicFrame>
    </p:spTree>
    <p:extLst>
      <p:ext uri="{BB962C8B-B14F-4D97-AF65-F5344CB8AC3E}">
        <p14:creationId xmlns:p14="http://schemas.microsoft.com/office/powerpoint/2010/main" val="197698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Reports Module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a:xfrm>
            <a:off x="838200" y="1580960"/>
            <a:ext cx="10515600" cy="4929568"/>
          </a:xfrm>
        </p:spPr>
        <p:txBody>
          <a:bodyPr>
            <a:noAutofit/>
          </a:bodyPr>
          <a:lstStyle/>
          <a:p>
            <a:pPr marL="0" indent="0">
              <a:buNone/>
            </a:pPr>
            <a:r>
              <a:rPr lang="en-US" sz="2400" b="1" u="sng" dirty="0"/>
              <a:t>Important PR Reports for the Quarterly Cash on Hand report.</a:t>
            </a:r>
            <a:endParaRPr lang="en-US" sz="2400" u="sng" dirty="0"/>
          </a:p>
          <a:p>
            <a:pPr marL="0" indent="0">
              <a:buNone/>
            </a:pPr>
            <a:r>
              <a:rPr lang="en-US" sz="2400" b="1" dirty="0"/>
              <a:t>CDBG</a:t>
            </a:r>
          </a:p>
          <a:p>
            <a:r>
              <a:rPr lang="en-US" sz="2400" dirty="0"/>
              <a:t>PR05 – Drawdown Report (use to calculate expenditures for quarter) </a:t>
            </a:r>
          </a:p>
          <a:p>
            <a:r>
              <a:rPr lang="en-US" sz="2400" dirty="0"/>
              <a:t>PR07 – Expenditures (use to calculate expenditures for quarter) </a:t>
            </a:r>
          </a:p>
          <a:p>
            <a:r>
              <a:rPr lang="en-US" sz="2400" dirty="0"/>
              <a:t>PR09 – LA / PI / RL funds (use to calculate expenditures for quarter) </a:t>
            </a:r>
          </a:p>
          <a:p>
            <a:endParaRPr lang="en-US" sz="2000" dirty="0"/>
          </a:p>
          <a:p>
            <a:pPr marL="0" indent="0">
              <a:buNone/>
            </a:pPr>
            <a:endParaRPr lang="en-US" sz="2000" dirty="0"/>
          </a:p>
          <a:p>
            <a:endParaRPr lang="en-US" sz="2000"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288493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Additional Resources</a:t>
            </a:r>
          </a:p>
        </p:txBody>
      </p:sp>
      <p:sp>
        <p:nvSpPr>
          <p:cNvPr id="5" name="Content Placeholder 4">
            <a:extLst>
              <a:ext uri="{FF2B5EF4-FFF2-40B4-BE49-F238E27FC236}">
                <a16:creationId xmlns:a16="http://schemas.microsoft.com/office/drawing/2014/main" id="{9525960E-4A6B-9446-94D2-711EC17F602B}"/>
              </a:ext>
            </a:extLst>
          </p:cNvPr>
          <p:cNvSpPr>
            <a:spLocks noGrp="1"/>
          </p:cNvSpPr>
          <p:nvPr>
            <p:ph idx="1"/>
          </p:nvPr>
        </p:nvSpPr>
        <p:spPr>
          <a:xfrm>
            <a:off x="838199" y="1825625"/>
            <a:ext cx="10884613" cy="4351338"/>
          </a:xfrm>
        </p:spPr>
        <p:txBody>
          <a:bodyPr>
            <a:normAutofit/>
          </a:bodyPr>
          <a:lstStyle/>
          <a:p>
            <a:r>
              <a:rPr lang="en-US" sz="2400" dirty="0"/>
              <a:t>For more information on all HUD grants:</a:t>
            </a:r>
          </a:p>
          <a:p>
            <a:pPr marL="0" indent="0">
              <a:buNone/>
            </a:pPr>
            <a:r>
              <a:rPr lang="en-US" sz="2400" dirty="0">
                <a:hlinkClick r:id="rId2">
                  <a:extLst>
                    <a:ext uri="{A12FA001-AC4F-418D-AE19-62706E023703}">
                      <ahyp:hlinkClr xmlns:ahyp="http://schemas.microsoft.com/office/drawing/2018/hyperlinkcolor" val="tx"/>
                    </a:ext>
                  </a:extLst>
                </a:hlinkClick>
              </a:rPr>
              <a:t>https://www.hudexchange.info</a:t>
            </a:r>
            <a:endParaRPr lang="en-US" sz="2400" dirty="0"/>
          </a:p>
          <a:p>
            <a:r>
              <a:rPr lang="en-US" sz="2400" dirty="0"/>
              <a:t>CDBG-CV program:</a:t>
            </a:r>
          </a:p>
          <a:p>
            <a:pPr marL="0" indent="0">
              <a:buNone/>
            </a:pPr>
            <a:r>
              <a:rPr lang="en-US" sz="2400" dirty="0"/>
              <a:t>https://</a:t>
            </a:r>
            <a:r>
              <a:rPr lang="en-US" sz="2400" dirty="0" err="1"/>
              <a:t>www.hudexchange.info</a:t>
            </a:r>
            <a:r>
              <a:rPr lang="en-US" sz="2400" dirty="0"/>
              <a:t>/programs/</a:t>
            </a:r>
            <a:r>
              <a:rPr lang="en-US" sz="2400" dirty="0" err="1"/>
              <a:t>cdbg</a:t>
            </a:r>
            <a:r>
              <a:rPr lang="en-US" sz="2400" dirty="0"/>
              <a:t>-cv/</a:t>
            </a:r>
          </a:p>
          <a:p>
            <a:r>
              <a:rPr lang="en-US" sz="2400" dirty="0"/>
              <a:t>HUD Section 3 Notice: CPD-21-09:</a:t>
            </a:r>
          </a:p>
          <a:p>
            <a:pPr marL="0" indent="0">
              <a:buNone/>
            </a:pPr>
            <a:r>
              <a:rPr lang="en-US" sz="2400" dirty="0"/>
              <a:t>https://</a:t>
            </a:r>
            <a:r>
              <a:rPr lang="en-US" sz="2400" dirty="0" err="1"/>
              <a:t>www.hud.gov</a:t>
            </a:r>
            <a:r>
              <a:rPr lang="en-US" sz="2400" dirty="0"/>
              <a:t>/sites/</a:t>
            </a:r>
            <a:r>
              <a:rPr lang="en-US" sz="2400" dirty="0" err="1"/>
              <a:t>dfiles</a:t>
            </a:r>
            <a:r>
              <a:rPr lang="en-US" sz="2400" dirty="0"/>
              <a:t>/OCHCO/documents/2021-09cpdn.pdf</a:t>
            </a:r>
          </a:p>
          <a:p>
            <a:r>
              <a:rPr lang="en-US" sz="2400" dirty="0"/>
              <a:t>HUD HOME-ARP CPD-21-10 </a:t>
            </a:r>
          </a:p>
          <a:p>
            <a:pPr marL="0" indent="0">
              <a:buNone/>
            </a:pPr>
            <a:r>
              <a:rPr lang="en-US" sz="2400" dirty="0"/>
              <a:t>https://</a:t>
            </a:r>
            <a:r>
              <a:rPr lang="en-US" sz="2400" dirty="0" err="1"/>
              <a:t>www.hud.gov</a:t>
            </a:r>
            <a:r>
              <a:rPr lang="en-US" sz="2400" dirty="0"/>
              <a:t>/sites/</a:t>
            </a:r>
            <a:r>
              <a:rPr lang="en-US" sz="2400" dirty="0" err="1"/>
              <a:t>dfiles</a:t>
            </a:r>
            <a:r>
              <a:rPr lang="en-US" sz="2400" dirty="0"/>
              <a:t>/OCHCO/documents/2021-10cpdn.pdf</a:t>
            </a: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EA2CB271-8166-254B-9138-D322AD01A18C}"/>
              </a:ext>
            </a:extLst>
          </p:cNvPr>
          <p:cNvPicPr>
            <a:picLocks noChangeAspect="1"/>
          </p:cNvPicPr>
          <p:nvPr/>
        </p:nvPicPr>
        <p:blipFill>
          <a:blip r:embed="rId3"/>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170925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A81461D-FBED-604B-8C82-0F6D64A44D8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6306"/>
          <a:stretch/>
        </p:blipFill>
        <p:spPr>
          <a:xfrm>
            <a:off x="456817" y="456986"/>
            <a:ext cx="11277600" cy="5943600"/>
          </a:xfrm>
          <a:prstGeom prst="rect">
            <a:avLst/>
          </a:prstGeom>
        </p:spPr>
      </p:pic>
      <p:sp>
        <p:nvSpPr>
          <p:cNvPr id="8" name="TextBox 7">
            <a:extLst>
              <a:ext uri="{FF2B5EF4-FFF2-40B4-BE49-F238E27FC236}">
                <a16:creationId xmlns:a16="http://schemas.microsoft.com/office/drawing/2014/main" id="{2F02FE3D-27FB-1143-81A0-A96D9F057DDF}"/>
              </a:ext>
            </a:extLst>
          </p:cNvPr>
          <p:cNvSpPr txBox="1"/>
          <p:nvPr/>
        </p:nvSpPr>
        <p:spPr>
          <a:xfrm>
            <a:off x="4899573" y="1963436"/>
            <a:ext cx="5890661" cy="2308324"/>
          </a:xfrm>
          <a:prstGeom prst="rect">
            <a:avLst/>
          </a:prstGeom>
          <a:noFill/>
        </p:spPr>
        <p:txBody>
          <a:bodyPr wrap="square" rtlCol="0">
            <a:spAutoFit/>
          </a:bodyPr>
          <a:lstStyle/>
          <a:p>
            <a:r>
              <a:rPr lang="en-US" sz="3600" dirty="0">
                <a:solidFill>
                  <a:schemeClr val="bg1"/>
                </a:solidFill>
                <a:hlinkClick r:id="" action="ppaction://noaction">
                  <a:extLst>
                    <a:ext uri="{A12FA001-AC4F-418D-AE19-62706E023703}">
                      <ahyp:hlinkClr xmlns:ahyp="http://schemas.microsoft.com/office/drawing/2018/hyperlinkcolor" val="tx"/>
                    </a:ext>
                  </a:extLst>
                </a:hlinkClick>
              </a:rPr>
              <a:t>Erich Chatham </a:t>
            </a:r>
          </a:p>
          <a:p>
            <a:r>
              <a:rPr lang="en-US" sz="3600" dirty="0">
                <a:solidFill>
                  <a:schemeClr val="bg1"/>
                </a:solidFill>
                <a:hlinkClick r:id="" action="ppaction://noaction">
                  <a:extLst>
                    <a:ext uri="{A12FA001-AC4F-418D-AE19-62706E023703}">
                      <ahyp:hlinkClr xmlns:ahyp="http://schemas.microsoft.com/office/drawing/2018/hyperlinkcolor" val="tx"/>
                    </a:ext>
                  </a:extLst>
                </a:hlinkClick>
              </a:rPr>
              <a:t>(843) 573-7825 </a:t>
            </a:r>
          </a:p>
          <a:p>
            <a:r>
              <a:rPr lang="en-US" sz="3600" dirty="0">
                <a:solidFill>
                  <a:schemeClr val="bg1"/>
                </a:solidFill>
                <a:hlinkClick r:id="" action="ppaction://noaction">
                  <a:extLst>
                    <a:ext uri="{A12FA001-AC4F-418D-AE19-62706E023703}">
                      <ahyp:hlinkClr xmlns:ahyp="http://schemas.microsoft.com/office/drawing/2018/hyperlinkcolor" val="tx"/>
                    </a:ext>
                  </a:extLst>
                </a:hlinkClick>
              </a:rPr>
              <a:t>erich</a:t>
            </a:r>
            <a:r>
              <a:rPr lang="en-US" sz="3600" dirty="0">
                <a:solidFill>
                  <a:schemeClr val="bg1"/>
                </a:solidFill>
                <a:hlinkClick r:id="rId3">
                  <a:extLst>
                    <a:ext uri="{A12FA001-AC4F-418D-AE19-62706E023703}">
                      <ahyp:hlinkClr xmlns:ahyp="http://schemas.microsoft.com/office/drawing/2018/hyperlinkcolor" val="tx"/>
                    </a:ext>
                  </a:extLst>
                </a:hlinkClick>
              </a:rPr>
              <a:t>.chatham@civitassc.com</a:t>
            </a:r>
            <a:endParaRPr lang="en-US" sz="3600" dirty="0">
              <a:solidFill>
                <a:schemeClr val="bg1"/>
              </a:solidFill>
            </a:endParaRPr>
          </a:p>
          <a:p>
            <a:r>
              <a:rPr lang="en-US" sz="3600" dirty="0">
                <a:solidFill>
                  <a:schemeClr val="bg1"/>
                </a:solidFill>
              </a:rPr>
              <a:t>www.civitassc.com</a:t>
            </a:r>
          </a:p>
        </p:txBody>
      </p:sp>
    </p:spTree>
    <p:extLst>
      <p:ext uri="{BB962C8B-B14F-4D97-AF65-F5344CB8AC3E}">
        <p14:creationId xmlns:p14="http://schemas.microsoft.com/office/powerpoint/2010/main" val="180533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Preparing the Quarterly Cash on Hand Report</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8" name="TextBox 7">
            <a:extLst>
              <a:ext uri="{FF2B5EF4-FFF2-40B4-BE49-F238E27FC236}">
                <a16:creationId xmlns:a16="http://schemas.microsoft.com/office/drawing/2014/main" id="{94F7C222-402E-A742-B72D-E3226BD43084}"/>
              </a:ext>
            </a:extLst>
          </p:cNvPr>
          <p:cNvSpPr txBox="1"/>
          <p:nvPr/>
        </p:nvSpPr>
        <p:spPr>
          <a:xfrm>
            <a:off x="297951" y="2579025"/>
            <a:ext cx="490077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COH reports access:</a:t>
            </a:r>
          </a:p>
          <a:p>
            <a:pPr marL="746125" lvl="1" indent="-288925">
              <a:buFont typeface="System Font Regular"/>
              <a:buChar char="-"/>
            </a:pPr>
            <a:r>
              <a:rPr lang="en-US" sz="2400" dirty="0"/>
              <a:t>Under the “Grant” module</a:t>
            </a:r>
          </a:p>
          <a:p>
            <a:pPr marL="746125" lvl="1" indent="-288925">
              <a:buFont typeface="System Font Regular"/>
              <a:buChar char="-"/>
            </a:pPr>
            <a:r>
              <a:rPr lang="en-US" sz="2400" dirty="0"/>
              <a:t>CDBG Cash on Hand  “View/Submit” link </a:t>
            </a:r>
          </a:p>
        </p:txBody>
      </p:sp>
      <p:sp>
        <p:nvSpPr>
          <p:cNvPr id="10" name="TextBox 9">
            <a:extLst>
              <a:ext uri="{FF2B5EF4-FFF2-40B4-BE49-F238E27FC236}">
                <a16:creationId xmlns:a16="http://schemas.microsoft.com/office/drawing/2014/main" id="{6AAE9EBD-E2E4-F449-B431-DDC6E82C6E46}"/>
              </a:ext>
            </a:extLst>
          </p:cNvPr>
          <p:cNvSpPr txBox="1"/>
          <p:nvPr/>
        </p:nvSpPr>
        <p:spPr>
          <a:xfrm>
            <a:off x="297951" y="1799841"/>
            <a:ext cx="4900773" cy="461665"/>
          </a:xfrm>
          <a:prstGeom prst="rect">
            <a:avLst/>
          </a:prstGeom>
          <a:noFill/>
        </p:spPr>
        <p:txBody>
          <a:bodyPr wrap="square" rtlCol="0">
            <a:spAutoFit/>
          </a:bodyPr>
          <a:lstStyle/>
          <a:p>
            <a:r>
              <a:rPr lang="en-US" sz="2400" b="1" u="sng" dirty="0"/>
              <a:t>Accessing the COH View/Edit Screen</a:t>
            </a:r>
          </a:p>
        </p:txBody>
      </p:sp>
      <p:pic>
        <p:nvPicPr>
          <p:cNvPr id="12" name="Picture 11">
            <a:extLst>
              <a:ext uri="{FF2B5EF4-FFF2-40B4-BE49-F238E27FC236}">
                <a16:creationId xmlns:a16="http://schemas.microsoft.com/office/drawing/2014/main" id="{AA75F0E3-9776-A94B-AC0D-72AB824C687E}"/>
              </a:ext>
            </a:extLst>
          </p:cNvPr>
          <p:cNvPicPr>
            <a:picLocks noChangeAspect="1"/>
          </p:cNvPicPr>
          <p:nvPr/>
        </p:nvPicPr>
        <p:blipFill>
          <a:blip r:embed="rId3"/>
          <a:stretch>
            <a:fillRect/>
          </a:stretch>
        </p:blipFill>
        <p:spPr>
          <a:xfrm>
            <a:off x="5144369" y="1690687"/>
            <a:ext cx="6885567" cy="5041967"/>
          </a:xfrm>
          <a:prstGeom prst="rect">
            <a:avLst/>
          </a:prstGeom>
          <a:ln>
            <a:solidFill>
              <a:schemeClr val="tx1"/>
            </a:solidFill>
          </a:ln>
        </p:spPr>
      </p:pic>
    </p:spTree>
    <p:extLst>
      <p:ext uri="{BB962C8B-B14F-4D97-AF65-F5344CB8AC3E}">
        <p14:creationId xmlns:p14="http://schemas.microsoft.com/office/powerpoint/2010/main" val="254909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Preparing the Quarterly Cash on Hand Report</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11" name="TextBox 10">
            <a:extLst>
              <a:ext uri="{FF2B5EF4-FFF2-40B4-BE49-F238E27FC236}">
                <a16:creationId xmlns:a16="http://schemas.microsoft.com/office/drawing/2014/main" id="{D622E4EE-19AE-7E4E-A258-D690AC3E675C}"/>
              </a:ext>
            </a:extLst>
          </p:cNvPr>
          <p:cNvSpPr txBox="1"/>
          <p:nvPr/>
        </p:nvSpPr>
        <p:spPr>
          <a:xfrm>
            <a:off x="622443" y="2380701"/>
            <a:ext cx="4268056" cy="2616101"/>
          </a:xfrm>
          <a:prstGeom prst="rect">
            <a:avLst/>
          </a:prstGeom>
          <a:noFill/>
        </p:spPr>
        <p:txBody>
          <a:bodyPr wrap="square" rtlCol="0">
            <a:spAutoFit/>
          </a:bodyPr>
          <a:lstStyle/>
          <a:p>
            <a:r>
              <a:rPr lang="en-US" sz="2400" dirty="0"/>
              <a:t>Three parts:</a:t>
            </a:r>
          </a:p>
          <a:p>
            <a:pPr marL="573088" lvl="1" indent="-338138">
              <a:buFont typeface="+mj-lt"/>
              <a:buAutoNum type="arabicPeriod"/>
            </a:pPr>
            <a:r>
              <a:rPr lang="en-US" sz="2400" dirty="0"/>
              <a:t>Federal Cash (Grant Funds): EN CDBG, EN CDBG-CV &amp; LA</a:t>
            </a:r>
          </a:p>
          <a:p>
            <a:pPr marL="573088" lvl="1" indent="-338138">
              <a:buFont typeface="+mj-lt"/>
              <a:buAutoNum type="arabicPeriod"/>
            </a:pPr>
            <a:r>
              <a:rPr lang="en-US" sz="2400" dirty="0"/>
              <a:t>Program Income</a:t>
            </a:r>
          </a:p>
          <a:p>
            <a:pPr marL="573088" lvl="1" indent="-338138">
              <a:buFont typeface="+mj-lt"/>
              <a:buAutoNum type="arabicPeriod"/>
            </a:pPr>
            <a:r>
              <a:rPr lang="en-US" sz="2400" dirty="0"/>
              <a:t>Revolving Funds</a:t>
            </a:r>
          </a:p>
          <a:p>
            <a:endParaRPr lang="en-US" sz="2000" dirty="0"/>
          </a:p>
          <a:p>
            <a:endParaRPr lang="en-US" sz="2400" dirty="0"/>
          </a:p>
        </p:txBody>
      </p:sp>
      <p:sp>
        <p:nvSpPr>
          <p:cNvPr id="12" name="TextBox 11">
            <a:extLst>
              <a:ext uri="{FF2B5EF4-FFF2-40B4-BE49-F238E27FC236}">
                <a16:creationId xmlns:a16="http://schemas.microsoft.com/office/drawing/2014/main" id="{477B906A-795E-394E-8DD7-63C5FCBEE6DA}"/>
              </a:ext>
            </a:extLst>
          </p:cNvPr>
          <p:cNvSpPr txBox="1"/>
          <p:nvPr/>
        </p:nvSpPr>
        <p:spPr>
          <a:xfrm>
            <a:off x="544975" y="1804862"/>
            <a:ext cx="4165316" cy="461665"/>
          </a:xfrm>
          <a:prstGeom prst="rect">
            <a:avLst/>
          </a:prstGeom>
          <a:noFill/>
        </p:spPr>
        <p:txBody>
          <a:bodyPr wrap="square" rtlCol="0">
            <a:spAutoFit/>
          </a:bodyPr>
          <a:lstStyle/>
          <a:p>
            <a:r>
              <a:rPr lang="en-US" sz="2400" b="1" u="sng" dirty="0"/>
              <a:t>Entering the COH Report in IDIS</a:t>
            </a:r>
          </a:p>
        </p:txBody>
      </p:sp>
      <p:graphicFrame>
        <p:nvGraphicFramePr>
          <p:cNvPr id="6" name="Diagram 5">
            <a:extLst>
              <a:ext uri="{FF2B5EF4-FFF2-40B4-BE49-F238E27FC236}">
                <a16:creationId xmlns:a16="http://schemas.microsoft.com/office/drawing/2014/main" id="{112B2E36-0587-6A49-BC4C-E826C78E0D34}"/>
              </a:ext>
            </a:extLst>
          </p:cNvPr>
          <p:cNvGraphicFramePr/>
          <p:nvPr>
            <p:extLst>
              <p:ext uri="{D42A27DB-BD31-4B8C-83A1-F6EECF244321}">
                <p14:modId xmlns:p14="http://schemas.microsoft.com/office/powerpoint/2010/main" val="13390401"/>
              </p:ext>
            </p:extLst>
          </p:nvPr>
        </p:nvGraphicFramePr>
        <p:xfrm>
          <a:off x="279114" y="6403849"/>
          <a:ext cx="11633771" cy="468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8077637-DF79-114E-9E26-D8AC436E7CF1}"/>
              </a:ext>
            </a:extLst>
          </p:cNvPr>
          <p:cNvPicPr>
            <a:picLocks noChangeAspect="1"/>
          </p:cNvPicPr>
          <p:nvPr/>
        </p:nvPicPr>
        <p:blipFill>
          <a:blip r:embed="rId8"/>
          <a:stretch>
            <a:fillRect/>
          </a:stretch>
        </p:blipFill>
        <p:spPr>
          <a:xfrm>
            <a:off x="5168455" y="1448468"/>
            <a:ext cx="6744430" cy="4955381"/>
          </a:xfrm>
          <a:prstGeom prst="rect">
            <a:avLst/>
          </a:prstGeom>
          <a:ln>
            <a:solidFill>
              <a:schemeClr val="tx1"/>
            </a:solidFill>
          </a:ln>
        </p:spPr>
      </p:pic>
    </p:spTree>
    <p:extLst>
      <p:ext uri="{BB962C8B-B14F-4D97-AF65-F5344CB8AC3E}">
        <p14:creationId xmlns:p14="http://schemas.microsoft.com/office/powerpoint/2010/main" val="101449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Preparing the Quarterly Cash on Hand Report</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11" name="TextBox 10">
            <a:extLst>
              <a:ext uri="{FF2B5EF4-FFF2-40B4-BE49-F238E27FC236}">
                <a16:creationId xmlns:a16="http://schemas.microsoft.com/office/drawing/2014/main" id="{D622E4EE-19AE-7E4E-A258-D690AC3E675C}"/>
              </a:ext>
            </a:extLst>
          </p:cNvPr>
          <p:cNvSpPr txBox="1"/>
          <p:nvPr/>
        </p:nvSpPr>
        <p:spPr>
          <a:xfrm>
            <a:off x="250065" y="2596154"/>
            <a:ext cx="11691869" cy="2554545"/>
          </a:xfrm>
          <a:prstGeom prst="rect">
            <a:avLst/>
          </a:prstGeom>
          <a:noFill/>
        </p:spPr>
        <p:txBody>
          <a:bodyPr wrap="square" rtlCol="0">
            <a:spAutoFit/>
          </a:bodyPr>
          <a:lstStyle/>
          <a:p>
            <a:pPr marL="234950" indent="-234950">
              <a:buFont typeface="Arial" panose="020B0604020202020204" pitchFamily="34" charset="0"/>
              <a:buChar char="•"/>
            </a:pPr>
            <a:r>
              <a:rPr lang="en-US" sz="2000" dirty="0"/>
              <a:t>PR07 - </a:t>
            </a:r>
            <a:r>
              <a:rPr lang="en-US" sz="2000" i="1" dirty="0"/>
              <a:t>Drawdown Report by Voucher Number </a:t>
            </a:r>
            <a:r>
              <a:rPr lang="en-US" sz="2000" dirty="0"/>
              <a:t>- Vouchers Submitted to Line of Credit Control System (</a:t>
            </a:r>
            <a:r>
              <a:rPr lang="en-US" sz="2000" b="1" dirty="0"/>
              <a:t>LOCCS</a:t>
            </a:r>
            <a:r>
              <a:rPr lang="en-US" sz="2000" dirty="0"/>
              <a:t>)</a:t>
            </a:r>
          </a:p>
          <a:p>
            <a:endParaRPr lang="en-US" sz="2000" dirty="0"/>
          </a:p>
          <a:p>
            <a:pPr marL="800100" lvl="1" indent="-342900">
              <a:buFont typeface="System Font Regular"/>
              <a:buChar char="-"/>
            </a:pPr>
            <a:r>
              <a:rPr lang="en-US" sz="2000" dirty="0"/>
              <a:t>This report is run for EN funds (CDBG &amp; CDBG-CV) </a:t>
            </a:r>
          </a:p>
          <a:p>
            <a:pPr marL="234950" indent="-234950">
              <a:buFont typeface="Arial" panose="020B0604020202020204" pitchFamily="34" charset="0"/>
              <a:buChar char="•"/>
            </a:pPr>
            <a:endParaRPr lang="en-US" sz="2000" dirty="0"/>
          </a:p>
          <a:p>
            <a:pPr marL="234950" indent="-234950">
              <a:buFont typeface="Arial" panose="020B0604020202020204" pitchFamily="34" charset="0"/>
              <a:buChar char="•"/>
            </a:pPr>
            <a:r>
              <a:rPr lang="en-US" sz="2000" dirty="0"/>
              <a:t>PR09 - </a:t>
            </a:r>
            <a:r>
              <a:rPr lang="en-US" sz="2000" i="1" dirty="0"/>
              <a:t>Receipt Fund Type Detail Report</a:t>
            </a:r>
          </a:p>
          <a:p>
            <a:pPr marL="234950" indent="-234950">
              <a:buFont typeface="Arial" panose="020B0604020202020204" pitchFamily="34" charset="0"/>
              <a:buChar char="•"/>
            </a:pPr>
            <a:endParaRPr lang="en-US" sz="2000" dirty="0"/>
          </a:p>
          <a:p>
            <a:pPr marL="800100" lvl="1" indent="-342900">
              <a:buFont typeface="System Font Regular"/>
              <a:buChar char="-"/>
            </a:pPr>
            <a:r>
              <a:rPr lang="en-US" sz="2000" dirty="0"/>
              <a:t>This report is run for LA, PI &amp; RL funds, entering the start and end dates of the quarter that is being reported on.</a:t>
            </a:r>
          </a:p>
        </p:txBody>
      </p:sp>
      <p:sp>
        <p:nvSpPr>
          <p:cNvPr id="12" name="TextBox 11">
            <a:extLst>
              <a:ext uri="{FF2B5EF4-FFF2-40B4-BE49-F238E27FC236}">
                <a16:creationId xmlns:a16="http://schemas.microsoft.com/office/drawing/2014/main" id="{477B906A-795E-394E-8DD7-63C5FCBEE6DA}"/>
              </a:ext>
            </a:extLst>
          </p:cNvPr>
          <p:cNvSpPr txBox="1"/>
          <p:nvPr/>
        </p:nvSpPr>
        <p:spPr>
          <a:xfrm>
            <a:off x="838200" y="1799841"/>
            <a:ext cx="6769608" cy="461665"/>
          </a:xfrm>
          <a:prstGeom prst="rect">
            <a:avLst/>
          </a:prstGeom>
          <a:noFill/>
        </p:spPr>
        <p:txBody>
          <a:bodyPr wrap="square" rtlCol="0">
            <a:spAutoFit/>
          </a:bodyPr>
          <a:lstStyle/>
          <a:p>
            <a:r>
              <a:rPr lang="en-US" sz="2400" b="1" u="sng" dirty="0"/>
              <a:t>Helpful PR Reports for the Quarterly COH Report</a:t>
            </a:r>
          </a:p>
        </p:txBody>
      </p:sp>
    </p:spTree>
    <p:extLst>
      <p:ext uri="{BB962C8B-B14F-4D97-AF65-F5344CB8AC3E}">
        <p14:creationId xmlns:p14="http://schemas.microsoft.com/office/powerpoint/2010/main" val="317441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CDBG-CV Activities &amp; Accomplishments </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
        <p:nvSpPr>
          <p:cNvPr id="9" name="Content Placeholder 8">
            <a:extLst>
              <a:ext uri="{FF2B5EF4-FFF2-40B4-BE49-F238E27FC236}">
                <a16:creationId xmlns:a16="http://schemas.microsoft.com/office/drawing/2014/main" id="{12A94804-F9A3-324E-84A5-D1F53259D9A2}"/>
              </a:ext>
            </a:extLst>
          </p:cNvPr>
          <p:cNvSpPr>
            <a:spLocks noGrp="1"/>
          </p:cNvSpPr>
          <p:nvPr>
            <p:ph idx="1"/>
          </p:nvPr>
        </p:nvSpPr>
        <p:spPr>
          <a:xfrm>
            <a:off x="405830" y="1825625"/>
            <a:ext cx="11203968" cy="4351338"/>
          </a:xfrm>
        </p:spPr>
        <p:txBody>
          <a:bodyPr>
            <a:normAutofit/>
          </a:bodyPr>
          <a:lstStyle/>
          <a:p>
            <a:r>
              <a:rPr lang="en-US" sz="2400" u="sng" dirty="0"/>
              <a:t>CDBG-CV Activities </a:t>
            </a:r>
          </a:p>
          <a:p>
            <a:pPr lvl="1">
              <a:buFontTx/>
              <a:buChar char="-"/>
            </a:pPr>
            <a:r>
              <a:rPr lang="en-US" dirty="0"/>
              <a:t>Similar to regular CDBG activities but must “</a:t>
            </a:r>
            <a:r>
              <a:rPr lang="en-US" b="1" dirty="0"/>
              <a:t>tie back</a:t>
            </a:r>
            <a:r>
              <a:rPr lang="en-US" dirty="0"/>
              <a:t>” to activities that prevent, prepare for, and respond to COVID-19.</a:t>
            </a:r>
          </a:p>
          <a:p>
            <a:pPr lvl="1">
              <a:buFontTx/>
              <a:buChar char="-"/>
            </a:pPr>
            <a:r>
              <a:rPr lang="en-US" dirty="0"/>
              <a:t>Entered into IDIS like regular CDBG activities; however, </a:t>
            </a:r>
          </a:p>
          <a:p>
            <a:pPr lvl="1">
              <a:buFontTx/>
              <a:buChar char="-"/>
            </a:pPr>
            <a:r>
              <a:rPr lang="en-US" dirty="0"/>
              <a:t>CDBG-CV activities must be set up separately from other activities, even if they have the same matrix code and are carried out by the same entity.</a:t>
            </a:r>
          </a:p>
          <a:p>
            <a:r>
              <a:rPr lang="en-US" sz="2400" u="sng" dirty="0"/>
              <a:t>CDBG-CV Public Services</a:t>
            </a:r>
            <a:r>
              <a:rPr lang="en-US" sz="2400" dirty="0"/>
              <a:t>: The CARES Act lifted the 15% cap on the amount of grant funds that can be used for public services activities.</a:t>
            </a:r>
          </a:p>
          <a:p>
            <a:r>
              <a:rPr lang="en-US" sz="2400" dirty="0"/>
              <a:t>Required to track and report on program income received and complete all other required financial and programmatic reporting in IDIS.</a:t>
            </a:r>
          </a:p>
          <a:p>
            <a:pPr marL="0" indent="0">
              <a:buNone/>
            </a:pPr>
            <a:r>
              <a:rPr lang="en-US" dirty="0"/>
              <a:t> </a:t>
            </a:r>
          </a:p>
          <a:p>
            <a:pPr marL="0" indent="0">
              <a:buNone/>
            </a:pPr>
            <a:endParaRPr lang="en-US" dirty="0"/>
          </a:p>
        </p:txBody>
      </p:sp>
      <p:grpSp>
        <p:nvGrpSpPr>
          <p:cNvPr id="5" name="Group 4">
            <a:extLst>
              <a:ext uri="{FF2B5EF4-FFF2-40B4-BE49-F238E27FC236}">
                <a16:creationId xmlns:a16="http://schemas.microsoft.com/office/drawing/2014/main" id="{6FDEBF62-1B1B-B24E-A316-E6AFE933D02D}"/>
              </a:ext>
            </a:extLst>
          </p:cNvPr>
          <p:cNvGrpSpPr/>
          <p:nvPr/>
        </p:nvGrpSpPr>
        <p:grpSpPr>
          <a:xfrm>
            <a:off x="279114" y="6426270"/>
            <a:ext cx="11633771" cy="431730"/>
            <a:chOff x="0" y="36990"/>
            <a:chExt cx="11633771" cy="431730"/>
          </a:xfrm>
        </p:grpSpPr>
        <p:sp>
          <p:nvSpPr>
            <p:cNvPr id="6" name="Rounded Rectangle 5">
              <a:extLst>
                <a:ext uri="{FF2B5EF4-FFF2-40B4-BE49-F238E27FC236}">
                  <a16:creationId xmlns:a16="http://schemas.microsoft.com/office/drawing/2014/main" id="{F3D4AA5D-BF2C-6043-91CF-7018D43F8FCA}"/>
                </a:ext>
              </a:extLst>
            </p:cNvPr>
            <p:cNvSpPr/>
            <p:nvPr/>
          </p:nvSpPr>
          <p:spPr>
            <a:xfrm>
              <a:off x="0" y="36990"/>
              <a:ext cx="11633771" cy="4317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B97475D1-D2F1-A448-AD16-E5FBD1285F44}"/>
                </a:ext>
              </a:extLst>
            </p:cNvPr>
            <p:cNvSpPr txBox="1"/>
            <p:nvPr/>
          </p:nvSpPr>
          <p:spPr>
            <a:xfrm>
              <a:off x="21075" y="58065"/>
              <a:ext cx="11591621"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sz="1800" kern="1200" dirty="0"/>
                <a:t>CDBG-CV Toolkit</a:t>
              </a:r>
              <a:r>
                <a:rPr lang="en-US" dirty="0"/>
                <a:t>: https://</a:t>
              </a:r>
              <a:r>
                <a:rPr lang="en-US" dirty="0" err="1"/>
                <a:t>www.hudexchange.info</a:t>
              </a:r>
              <a:r>
                <a:rPr lang="en-US" dirty="0"/>
                <a:t>/programs/</a:t>
              </a:r>
              <a:r>
                <a:rPr lang="en-US" dirty="0" err="1"/>
                <a:t>cdbg</a:t>
              </a:r>
              <a:r>
                <a:rPr lang="en-US" dirty="0"/>
                <a:t>-cv/</a:t>
              </a:r>
              <a:r>
                <a:rPr lang="en-US" dirty="0" err="1"/>
                <a:t>cdbg</a:t>
              </a:r>
              <a:r>
                <a:rPr lang="en-US" dirty="0"/>
                <a:t>-cv-toolkit/documentation/</a:t>
              </a:r>
              <a:r>
                <a:rPr lang="en-US" dirty="0" err="1"/>
                <a:t>idis</a:t>
              </a:r>
              <a:r>
                <a:rPr lang="en-US" dirty="0"/>
                <a:t>-and-reporting/ </a:t>
              </a:r>
              <a:endParaRPr lang="en-US" sz="1800" kern="1200" dirty="0"/>
            </a:p>
          </p:txBody>
        </p:sp>
      </p:grpSp>
    </p:spTree>
    <p:extLst>
      <p:ext uri="{BB962C8B-B14F-4D97-AF65-F5344CB8AC3E}">
        <p14:creationId xmlns:p14="http://schemas.microsoft.com/office/powerpoint/2010/main" val="265228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CDBG-CV Activities &amp; Accomplishments </a:t>
            </a:r>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pic>
        <p:nvPicPr>
          <p:cNvPr id="10" name="Picture 9">
            <a:extLst>
              <a:ext uri="{FF2B5EF4-FFF2-40B4-BE49-F238E27FC236}">
                <a16:creationId xmlns:a16="http://schemas.microsoft.com/office/drawing/2014/main" id="{D8B807BE-D9F6-8C40-9D25-3CCBA3957B51}"/>
              </a:ext>
            </a:extLst>
          </p:cNvPr>
          <p:cNvPicPr>
            <a:picLocks noChangeAspect="1"/>
          </p:cNvPicPr>
          <p:nvPr/>
        </p:nvPicPr>
        <p:blipFill rotWithShape="1">
          <a:blip r:embed="rId3"/>
          <a:srcRect b="12243"/>
          <a:stretch/>
        </p:blipFill>
        <p:spPr>
          <a:xfrm>
            <a:off x="5309618" y="1352990"/>
            <a:ext cx="5732454" cy="5360710"/>
          </a:xfrm>
          <a:prstGeom prst="rect">
            <a:avLst/>
          </a:prstGeom>
          <a:ln>
            <a:solidFill>
              <a:schemeClr val="tx1"/>
            </a:solidFill>
          </a:ln>
        </p:spPr>
      </p:pic>
      <p:sp>
        <p:nvSpPr>
          <p:cNvPr id="12" name="TextBox 11">
            <a:extLst>
              <a:ext uri="{FF2B5EF4-FFF2-40B4-BE49-F238E27FC236}">
                <a16:creationId xmlns:a16="http://schemas.microsoft.com/office/drawing/2014/main" id="{8633F8C4-1E47-264B-A67B-9200D2F2FE5F}"/>
              </a:ext>
            </a:extLst>
          </p:cNvPr>
          <p:cNvSpPr txBox="1"/>
          <p:nvPr/>
        </p:nvSpPr>
        <p:spPr>
          <a:xfrm>
            <a:off x="1219709" y="2281098"/>
            <a:ext cx="3708400" cy="1569660"/>
          </a:xfrm>
          <a:prstGeom prst="rect">
            <a:avLst/>
          </a:prstGeom>
          <a:noFill/>
        </p:spPr>
        <p:txBody>
          <a:bodyPr wrap="square" rtlCol="0">
            <a:spAutoFit/>
          </a:bodyPr>
          <a:lstStyle/>
          <a:p>
            <a:r>
              <a:rPr lang="en-US" sz="2400" dirty="0"/>
              <a:t>Must Select: </a:t>
            </a:r>
          </a:p>
          <a:p>
            <a:r>
              <a:rPr lang="en-US" sz="2400" dirty="0"/>
              <a:t>Is this activity to prevent, prepare for, and respond to coronavirus?</a:t>
            </a:r>
            <a:endParaRPr lang="en-US" dirty="0"/>
          </a:p>
        </p:txBody>
      </p:sp>
    </p:spTree>
    <p:extLst>
      <p:ext uri="{BB962C8B-B14F-4D97-AF65-F5344CB8AC3E}">
        <p14:creationId xmlns:p14="http://schemas.microsoft.com/office/powerpoint/2010/main" val="33483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700-F350-2C47-AA67-DBD284D5961C}"/>
              </a:ext>
            </a:extLst>
          </p:cNvPr>
          <p:cNvSpPr>
            <a:spLocks noGrp="1"/>
          </p:cNvSpPr>
          <p:nvPr>
            <p:ph type="title"/>
          </p:nvPr>
        </p:nvSpPr>
        <p:spPr/>
        <p:txBody>
          <a:bodyPr/>
          <a:lstStyle/>
          <a:p>
            <a:r>
              <a:rPr lang="en-US" dirty="0"/>
              <a:t>Annual PR-26 &amp; CDBG-CV PR-26 </a:t>
            </a:r>
          </a:p>
        </p:txBody>
      </p:sp>
      <p:sp>
        <p:nvSpPr>
          <p:cNvPr id="3" name="Content Placeholder 2">
            <a:extLst>
              <a:ext uri="{FF2B5EF4-FFF2-40B4-BE49-F238E27FC236}">
                <a16:creationId xmlns:a16="http://schemas.microsoft.com/office/drawing/2014/main" id="{E5C204E2-7BF6-7548-9870-BE373A194073}"/>
              </a:ext>
            </a:extLst>
          </p:cNvPr>
          <p:cNvSpPr>
            <a:spLocks noGrp="1"/>
          </p:cNvSpPr>
          <p:nvPr>
            <p:ph idx="1"/>
          </p:nvPr>
        </p:nvSpPr>
        <p:spPr/>
        <p:txBody>
          <a:bodyPr/>
          <a:lstStyle/>
          <a:p>
            <a:r>
              <a:rPr lang="en-US" dirty="0"/>
              <a:t>Submitted annually to HUD by CDBG entitlement communities at the time of a CAPER submission. </a:t>
            </a:r>
          </a:p>
          <a:p>
            <a:r>
              <a:rPr lang="en-US" dirty="0"/>
              <a:t>The PR26 is used to determine if:</a:t>
            </a:r>
          </a:p>
          <a:p>
            <a:pPr marL="971550" lvl="1" indent="-514350">
              <a:buAutoNum type="arabicParenBoth"/>
            </a:pPr>
            <a:r>
              <a:rPr lang="en-US" dirty="0"/>
              <a:t>an entitlement grantee has remained in compliance with the primary objective of the Housing and Community Development Act of 1974 (HCDA) which is to ensure that CDBG funds are primarily used for the benefit of LMI persons. </a:t>
            </a:r>
          </a:p>
          <a:p>
            <a:pPr marL="971550" lvl="1" indent="-514350">
              <a:buAutoNum type="arabicParenBoth"/>
            </a:pPr>
            <a:r>
              <a:rPr lang="en-US" dirty="0"/>
              <a:t>the entitlement grantee has remained in compliance with the limitations placed on planning and administrative costs and public service costs. </a:t>
            </a:r>
          </a:p>
          <a:p>
            <a:endParaRPr lang="en-US" dirty="0"/>
          </a:p>
        </p:txBody>
      </p:sp>
      <p:pic>
        <p:nvPicPr>
          <p:cNvPr id="4" name="Picture 3" descr="Logo&#10;&#10;Description automatically generated">
            <a:extLst>
              <a:ext uri="{FF2B5EF4-FFF2-40B4-BE49-F238E27FC236}">
                <a16:creationId xmlns:a16="http://schemas.microsoft.com/office/drawing/2014/main" id="{5E4DDC89-8D7C-E741-BF70-AF037F11A0F3}"/>
              </a:ext>
            </a:extLst>
          </p:cNvPr>
          <p:cNvPicPr>
            <a:picLocks noChangeAspect="1"/>
          </p:cNvPicPr>
          <p:nvPr/>
        </p:nvPicPr>
        <p:blipFill>
          <a:blip r:embed="rId2"/>
          <a:stretch>
            <a:fillRect/>
          </a:stretch>
        </p:blipFill>
        <p:spPr>
          <a:xfrm>
            <a:off x="11042072" y="187104"/>
            <a:ext cx="987865" cy="987865"/>
          </a:xfrm>
          <a:prstGeom prst="rect">
            <a:avLst/>
          </a:prstGeom>
        </p:spPr>
      </p:pic>
    </p:spTree>
    <p:extLst>
      <p:ext uri="{BB962C8B-B14F-4D97-AF65-F5344CB8AC3E}">
        <p14:creationId xmlns:p14="http://schemas.microsoft.com/office/powerpoint/2010/main" val="1214384578"/>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9188</TotalTime>
  <Words>2263</Words>
  <Application>Microsoft Macintosh PowerPoint</Application>
  <PresentationFormat>Widescreen</PresentationFormat>
  <Paragraphs>226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System Font Regular</vt:lpstr>
      <vt:lpstr>Office Theme</vt:lpstr>
      <vt:lpstr>PowerPoint Presentation</vt:lpstr>
      <vt:lpstr>Agenda</vt:lpstr>
      <vt:lpstr>Preparing the Quarterly Cash on Hand Report</vt:lpstr>
      <vt:lpstr>Preparing the Quarterly Cash on Hand Report</vt:lpstr>
      <vt:lpstr>Preparing the Quarterly Cash on Hand Report</vt:lpstr>
      <vt:lpstr>Preparing the Quarterly Cash on Hand Report</vt:lpstr>
      <vt:lpstr>CDBG-CV Activities &amp; Accomplishments </vt:lpstr>
      <vt:lpstr>CDBG-CV Activities &amp; Accomplishments </vt:lpstr>
      <vt:lpstr>Annual PR-26 &amp; CDBG-CV PR-26 </vt:lpstr>
      <vt:lpstr>Annual PR-26 &amp; CDBG-CV PR-26 </vt:lpstr>
      <vt:lpstr>Annual PR-26 &amp; CDBG-CV PR-26 </vt:lpstr>
      <vt:lpstr>Annual PR-26 &amp; CDBG-CV PR-26 </vt:lpstr>
      <vt:lpstr>Annual PR-26 &amp; CDBG-CV PR-26 </vt:lpstr>
      <vt:lpstr>Annual PR-26 &amp; CDBG-CV PR-26 </vt:lpstr>
      <vt:lpstr>HOME Commitments</vt:lpstr>
      <vt:lpstr>HOME Commitments</vt:lpstr>
      <vt:lpstr>HOME Commitments/Written Agreements</vt:lpstr>
      <vt:lpstr>Section 3 Requirements </vt:lpstr>
      <vt:lpstr>Section 3 Requirements - Benchmarks</vt:lpstr>
      <vt:lpstr>Section 3 Requirements – Benchmarks (yes)</vt:lpstr>
      <vt:lpstr>Section 3 Requirements – Benchmarks (no)</vt:lpstr>
      <vt:lpstr>HOME-American Rescue Plan (ARP)</vt:lpstr>
      <vt:lpstr>HOME-ARP</vt:lpstr>
      <vt:lpstr>Reports Module </vt:lpstr>
      <vt:lpstr>Reports Module </vt:lpstr>
      <vt:lpstr>Reports Module </vt:lpstr>
      <vt:lpstr>Reports Module </vt:lpstr>
      <vt:lpstr>Reports Module </vt:lpstr>
      <vt:lpstr>Reports Module </vt:lpstr>
      <vt:lpstr>Reports Module </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Consolidated Plan and  Analysis of Impediments to Fair Housing Choice   Informational Presentation</dc:title>
  <dc:creator>Spencer Christian</dc:creator>
  <cp:lastModifiedBy>Karl Erich Chatham</cp:lastModifiedBy>
  <cp:revision>105</cp:revision>
  <dcterms:created xsi:type="dcterms:W3CDTF">2020-03-05T20:59:40Z</dcterms:created>
  <dcterms:modified xsi:type="dcterms:W3CDTF">2021-09-28T14:00:09Z</dcterms:modified>
</cp:coreProperties>
</file>