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5" r:id="rId3"/>
    <p:sldId id="365" r:id="rId4"/>
    <p:sldId id="368" r:id="rId5"/>
    <p:sldId id="369" r:id="rId6"/>
    <p:sldId id="367" r:id="rId7"/>
    <p:sldId id="450" r:id="rId8"/>
    <p:sldId id="451" r:id="rId9"/>
    <p:sldId id="452" r:id="rId10"/>
    <p:sldId id="458" r:id="rId11"/>
    <p:sldId id="453" r:id="rId12"/>
    <p:sldId id="455" r:id="rId13"/>
    <p:sldId id="436" r:id="rId14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117BFFB5-88E5-4C53-A832-F6E2C883454F}">
          <p14:sldIdLst>
            <p14:sldId id="256"/>
            <p14:sldId id="415"/>
            <p14:sldId id="365"/>
            <p14:sldId id="368"/>
            <p14:sldId id="369"/>
            <p14:sldId id="367"/>
            <p14:sldId id="450"/>
            <p14:sldId id="451"/>
            <p14:sldId id="452"/>
            <p14:sldId id="458"/>
            <p14:sldId id="453"/>
            <p14:sldId id="455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C04"/>
    <a:srgbClr val="0365C0"/>
    <a:srgbClr val="00882B"/>
    <a:srgbClr val="00529B"/>
    <a:srgbClr val="00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D44D8-C1E4-409B-9844-0AC960179CBA}" v="4" dt="2023-02-23T16:58:22.07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722" y="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Frye" userId="8c674f06-216e-4c30-b7ff-64d7c0170653" providerId="ADAL" clId="{A15D44D8-C1E4-409B-9844-0AC960179CBA}"/>
    <pc:docChg chg="undo custSel delSld modSld modSection">
      <pc:chgData name="Jessica Frye" userId="8c674f06-216e-4c30-b7ff-64d7c0170653" providerId="ADAL" clId="{A15D44D8-C1E4-409B-9844-0AC960179CBA}" dt="2023-02-23T16:58:27.334" v="9" actId="47"/>
      <pc:docMkLst>
        <pc:docMk/>
      </pc:docMkLst>
      <pc:sldChg chg="addSp delSp modSp del mod">
        <pc:chgData name="Jessica Frye" userId="8c674f06-216e-4c30-b7ff-64d7c0170653" providerId="ADAL" clId="{A15D44D8-C1E4-409B-9844-0AC960179CBA}" dt="2023-02-23T16:58:27.334" v="9" actId="47"/>
        <pc:sldMkLst>
          <pc:docMk/>
          <pc:sldMk cId="2192207125" sldId="454"/>
        </pc:sldMkLst>
        <pc:spChg chg="add del">
          <ac:chgData name="Jessica Frye" userId="8c674f06-216e-4c30-b7ff-64d7c0170653" providerId="ADAL" clId="{A15D44D8-C1E4-409B-9844-0AC960179CBA}" dt="2023-02-23T16:57:49.027" v="6" actId="22"/>
          <ac:spMkLst>
            <pc:docMk/>
            <pc:sldMk cId="2192207125" sldId="454"/>
            <ac:spMk id="11" creationId="{0649BBD2-7D08-4746-AC05-C4E826F92F61}"/>
          </ac:spMkLst>
        </pc:spChg>
        <pc:spChg chg="add del">
          <ac:chgData name="Jessica Frye" userId="8c674f06-216e-4c30-b7ff-64d7c0170653" providerId="ADAL" clId="{A15D44D8-C1E4-409B-9844-0AC960179CBA}" dt="2023-02-23T16:57:54.214" v="8" actId="478"/>
          <ac:spMkLst>
            <pc:docMk/>
            <pc:sldMk cId="2192207125" sldId="454"/>
            <ac:spMk id="13" creationId="{32D8D3B4-2FC0-3DF8-D574-E688A35A75EA}"/>
          </ac:spMkLst>
        </pc:spChg>
        <pc:graphicFrameChg chg="del mod">
          <ac:chgData name="Jessica Frye" userId="8c674f06-216e-4c30-b7ff-64d7c0170653" providerId="ADAL" clId="{A15D44D8-C1E4-409B-9844-0AC960179CBA}" dt="2023-02-23T16:57:34.458" v="4" actId="478"/>
          <ac:graphicFrameMkLst>
            <pc:docMk/>
            <pc:sldMk cId="2192207125" sldId="454"/>
            <ac:graphicFrameMk id="4" creationId="{5A9B5510-5A45-E09E-A2B0-23812B429A89}"/>
          </ac:graphicFrameMkLst>
        </pc:graphicFrameChg>
        <pc:graphicFrameChg chg="del modGraphic">
          <ac:chgData name="Jessica Frye" userId="8c674f06-216e-4c30-b7ff-64d7c0170653" providerId="ADAL" clId="{A15D44D8-C1E4-409B-9844-0AC960179CBA}" dt="2023-02-23T16:57:28.013" v="2" actId="478"/>
          <ac:graphicFrameMkLst>
            <pc:docMk/>
            <pc:sldMk cId="2192207125" sldId="454"/>
            <ac:graphicFrameMk id="8" creationId="{462BA982-167B-E7D5-A648-D7ED59E4189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Amount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7-4BFD-A715-C244D4285D3E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57-4BFD-A715-C244D4285D3E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57-4BFD-A715-C244D4285D3E}"/>
              </c:ext>
            </c:extLst>
          </c:dPt>
          <c:dLbls>
            <c:dLbl>
              <c:idx val="0"/>
              <c:layout>
                <c:manualLayout>
                  <c:x val="-0.15115863303012295"/>
                  <c:y val="0.216249519429123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52337239783553"/>
                      <c:h val="0.187329801404473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57-4BFD-A715-C244D4285D3E}"/>
                </c:ext>
              </c:extLst>
            </c:dLbl>
            <c:dLbl>
              <c:idx val="1"/>
              <c:layout>
                <c:manualLayout>
                  <c:x val="-0.16287447010935621"/>
                  <c:y val="-0.251055739604953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68718207510114"/>
                      <c:h val="0.16178213899926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757-4BFD-A715-C244D4285D3E}"/>
                </c:ext>
              </c:extLst>
            </c:dLbl>
            <c:dLbl>
              <c:idx val="2"/>
              <c:layout>
                <c:manualLayout>
                  <c:x val="0.24324621946029276"/>
                  <c:y val="0.128788376918647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5363493655532"/>
                      <c:h val="0.25973020761351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757-4BFD-A715-C244D4285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810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One - Stop Equity</c:v>
                </c:pt>
                <c:pt idx="1">
                  <c:v>Bank Debt </c:v>
                </c:pt>
                <c:pt idx="2">
                  <c:v>City of Orlando
Incentives and Grants</c:v>
                </c:pt>
              </c:strCache>
            </c:str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>
                  <c:v>3250000</c:v>
                </c:pt>
                <c:pt idx="1">
                  <c:v>6419685.3099999996</c:v>
                </c:pt>
                <c:pt idx="2" formatCode="&quot;$&quot;#,##0.00">
                  <c:v>5659300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57-4BFD-A715-C244D4285D3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1DB6-D875-4AFD-B2C5-95CBCD84FAD5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1237F-38B8-4B1F-B2B8-F6F7B0C39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8239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Funding will be from 10/1/2023 through 9/30/2024</a:t>
            </a:r>
          </a:p>
        </p:txBody>
      </p:sp>
    </p:spTree>
    <p:extLst>
      <p:ext uri="{BB962C8B-B14F-4D97-AF65-F5344CB8AC3E}">
        <p14:creationId xmlns:p14="http://schemas.microsoft.com/office/powerpoint/2010/main" val="280077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Funding will be from 10/1/2023 through 9/30/2024 The word “Entitlement” is used to designate the City of Orlando as a jurisdiction in need of funding annual, therefore we do not apply to HUD for funding. As long as we are in compliance, which we are, we anticipate receiving funds.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0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8287" y="9113898"/>
            <a:ext cx="47967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b="1">
                <a:solidFill>
                  <a:srgbClr val="FF0000"/>
                </a:solidFill>
              </a:rPr>
              <a:t>PRE-APPLICATION DEADLINE - MARCH 8, 2019 AT 5 PM (ET) FINAL APPLICATION DEADLINE - APRIL 8, 2019 AT 5 PM (ET)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8287" y="9113898"/>
            <a:ext cx="47967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b="1">
                <a:solidFill>
                  <a:srgbClr val="FF0000"/>
                </a:solidFill>
              </a:rPr>
              <a:t>PRE-APPLICATION DEADLINE - MARCH 8, 2019 AT 5 PM (ET) FINAL APPLICATION DEADLINE - APRIL 8, 2019 AT 5 PM (ET)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8287" y="9113898"/>
            <a:ext cx="47967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b="1">
                <a:solidFill>
                  <a:srgbClr val="FF0000"/>
                </a:solidFill>
              </a:rPr>
              <a:t>PRE-APPLICATION DEADLINE - MARCH 8, 2019 AT 5 PM (ET) FINAL APPLICATION DEADLINE - APRIL 8, 2019 AT 5 PM (ET)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8287" y="9113898"/>
            <a:ext cx="47967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b="1">
                <a:solidFill>
                  <a:srgbClr val="FF0000"/>
                </a:solidFill>
              </a:rPr>
              <a:t>PRE-APPLICATION DEADLINE - MARCH 8, 2019 AT 5 PM (ET) FINAL APPLICATION DEADLINE - APRIL 8, 2019 AT 5 PM (ET)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8287" y="9113898"/>
            <a:ext cx="47967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b="1">
                <a:solidFill>
                  <a:srgbClr val="FF0000"/>
                </a:solidFill>
              </a:rPr>
              <a:t>PRE-APPLICATION DEADLINE - MARCH 8, 2019 AT 5 PM (ET) FINAL APPLICATION DEADLINE - APRIL 8, 2019 AT 5 PM (ET)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8287" y="9113898"/>
            <a:ext cx="47967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b="1">
                <a:solidFill>
                  <a:srgbClr val="FF0000"/>
                </a:solidFill>
              </a:rPr>
              <a:t>PRE-APPLICATION DEADLINE - MARCH 8, 2019 AT 5 PM (ET) FINAL APPLICATION DEADLINE - APRIL 8, 2019 AT 5 PM (ET)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58287" y="9113898"/>
            <a:ext cx="47967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b="1">
                <a:solidFill>
                  <a:srgbClr val="FF0000"/>
                </a:solidFill>
              </a:rPr>
              <a:t>PRE-APPLICATION DEADLINE - MARCH 8, 2019 AT 5 PM (ET) FINAL APPLICATION DEADLINE - APRIL 8, 2019 AT 5 PM (ET)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Frye@orlando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mynews13.com/fl/orlando/news/2022/07/19/hotel-becomes-affordable-housing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-3303" y="0"/>
            <a:ext cx="13005752" cy="9765656"/>
          </a:xfrm>
          <a:prstGeom prst="rect">
            <a:avLst/>
          </a:prstGeom>
          <a:solidFill>
            <a:srgbClr val="00539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991486" y="6866887"/>
            <a:ext cx="9493378" cy="632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457200">
              <a:lnSpc>
                <a:spcPct val="90000"/>
              </a:lnSpc>
              <a:defRPr sz="3900" spc="39">
                <a:solidFill>
                  <a:srgbClr val="A7A7A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38126" y="1825668"/>
            <a:ext cx="13005752" cy="4856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 algn="l" defTabSz="457200">
              <a:lnSpc>
                <a:spcPct val="90000"/>
              </a:lnSpc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/>
              <a:t>Hotel Conversions: </a:t>
            </a:r>
          </a:p>
          <a:p>
            <a:pPr algn="l" defTabSz="457200">
              <a:lnSpc>
                <a:spcPct val="90000"/>
              </a:lnSpc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000"/>
              <a:t>Converting the Ambassador Hotel into the Palm Gardens Orlando Apartments</a:t>
            </a:r>
          </a:p>
          <a:p>
            <a:pPr algn="l" defTabSz="457200">
              <a:lnSpc>
                <a:spcPct val="90000"/>
              </a:lnSpc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4000"/>
          </a:p>
          <a:p>
            <a:pPr algn="l" defTabSz="457200">
              <a:lnSpc>
                <a:spcPct val="90000"/>
              </a:lnSpc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br>
              <a:rPr lang="en-US"/>
            </a:br>
            <a:endParaRPr lang="en-US" sz="2000"/>
          </a:p>
          <a:p>
            <a:pPr algn="l" defTabSz="457200">
              <a:lnSpc>
                <a:spcPct val="90000"/>
              </a:lnSpc>
              <a:defRPr sz="8000" b="1" spc="7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400"/>
              <a:t>February 23, 2023</a:t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-3303" y="6682377"/>
            <a:ext cx="784144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6" y="8318352"/>
            <a:ext cx="2526493" cy="843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56D5A0-0632-8A6C-74B9-FBC56637C85E}"/>
              </a:ext>
            </a:extLst>
          </p:cNvPr>
          <p:cNvSpPr txBox="1"/>
          <p:nvPr/>
        </p:nvSpPr>
        <p:spPr>
          <a:xfrm>
            <a:off x="238126" y="6766295"/>
            <a:ext cx="65000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Presenter: Jessica Frye, AICP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Housing Initiative Manager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97B1F-722C-140D-3A66-31284856E5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98373" y="1728"/>
            <a:ext cx="497778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Funding and Development Incentives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556C-99E6-86E8-23DC-5267F0B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88" y="1662477"/>
            <a:ext cx="6565158" cy="18526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Financing the Project: </a:t>
            </a:r>
          </a:p>
          <a:p>
            <a:pPr marL="1333500" lvl="3" indent="0">
              <a:spcBef>
                <a:spcPts val="0"/>
              </a:spcBef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248507E-F2D7-9820-C153-79BA5764D9E6}"/>
              </a:ext>
            </a:extLst>
          </p:cNvPr>
          <p:cNvGraphicFramePr>
            <a:graphicFrameLocks/>
          </p:cNvGraphicFramePr>
          <p:nvPr/>
        </p:nvGraphicFramePr>
        <p:xfrm>
          <a:off x="583788" y="1813870"/>
          <a:ext cx="12095892" cy="725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86598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7065" y="-185"/>
            <a:ext cx="4768427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Funding and Development Incentives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556C-99E6-86E8-23DC-5267F0B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55" y="708719"/>
            <a:ext cx="11837225" cy="721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Land Development Approvals: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Requires Rezoning and Future Land Use change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Went with a Planned Development 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Required multiple community meetings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City looked into State Statute 165.04151 (County 125.01055) to expedite the process (did not go that route)</a:t>
            </a:r>
          </a:p>
          <a:p>
            <a:pPr lvl="1">
              <a:spcBef>
                <a:spcPts val="0"/>
              </a:spcBef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text, ground, brick, area&#10;&#10;Description automatically generated">
            <a:extLst>
              <a:ext uri="{FF2B5EF4-FFF2-40B4-BE49-F238E27FC236}">
                <a16:creationId xmlns:a16="http://schemas.microsoft.com/office/drawing/2014/main" id="{6C954BED-0675-0A97-F437-CA3ABF5C6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75" y="5580186"/>
            <a:ext cx="5116418" cy="34173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00605-8C6A-A633-18FC-A260CEF129A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4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7065" y="214598"/>
            <a:ext cx="4768427" cy="65453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Lessons Learned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556C-99E6-86E8-23DC-5267F0B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87" y="1539859"/>
            <a:ext cx="11837225" cy="721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Lessons Learned: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Technical training regarding rent/income restrictions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Technical training on compliance and monitoring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Reconciling with risk and construction</a:t>
            </a:r>
          </a:p>
          <a:p>
            <a:pPr lvl="4"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Example: Doing lump sum draws at certain percentages or more regularly invoicing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Seek additional funding sources to support project</a:t>
            </a:r>
          </a:p>
          <a:p>
            <a:pPr lvl="4">
              <a:spcBef>
                <a:spcPts val="0"/>
              </a:spcBef>
            </a:pPr>
            <a:endParaRPr lang="en-US" sz="300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en-US">
              <a:solidFill>
                <a:srgbClr val="686F76"/>
              </a:solidFill>
            </a:endParaRPr>
          </a:p>
          <a:p>
            <a:pPr lvl="1">
              <a:spcBef>
                <a:spcPts val="0"/>
              </a:spcBef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BE59-4CFD-15C5-27EB-066D57FA8C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34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65439" y="214598"/>
            <a:ext cx="4660053" cy="65453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FD1A93-307C-35D5-1B08-72B0E2D1F184}"/>
              </a:ext>
            </a:extLst>
          </p:cNvPr>
          <p:cNvSpPr txBox="1"/>
          <p:nvPr/>
        </p:nvSpPr>
        <p:spPr>
          <a:xfrm>
            <a:off x="958287" y="1907969"/>
            <a:ext cx="673330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Email: </a:t>
            </a: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Jessica.Frye@orlando.gov</a:t>
            </a: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Phone Number: </a:t>
            </a:r>
            <a:r>
              <a:rPr lang="en-US"/>
              <a:t>407.246.3413</a:t>
            </a:r>
            <a:endParaRPr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 picture containing text, tree, outdoor, palm&#10;&#10;Description automatically generated">
            <a:extLst>
              <a:ext uri="{FF2B5EF4-FFF2-40B4-BE49-F238E27FC236}">
                <a16:creationId xmlns:a16="http://schemas.microsoft.com/office/drawing/2014/main" id="{435A378D-64D7-29B8-3967-104A6C3D4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04" y="3346006"/>
            <a:ext cx="6528374" cy="4360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7F0BD-9BFA-FC0E-4CDC-50CC9E3736C2}"/>
              </a:ext>
            </a:extLst>
          </p:cNvPr>
          <p:cNvSpPr txBox="1"/>
          <p:nvPr/>
        </p:nvSpPr>
        <p:spPr>
          <a:xfrm>
            <a:off x="338104" y="7748542"/>
            <a:ext cx="126660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hlinkClick r:id="rId5"/>
              </a:rPr>
              <a:t>mynews13.com/fl/orlando/news/2022/07/19/hotel-becomes-affordable-housing</a:t>
            </a:r>
            <a:r>
              <a:rPr lang="en-US" sz="2400"/>
              <a:t> 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1E0FE3-1208-E40D-B17D-D778A5AE56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00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/>
              <a:t>Presentation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148"/>
          <p:cNvSpPr/>
          <p:nvPr/>
        </p:nvSpPr>
        <p:spPr>
          <a:xfrm>
            <a:off x="1303693" y="2952856"/>
            <a:ext cx="10397413" cy="328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43200" indent="-2743200" algn="l" defTabSz="457200">
              <a:spcAft>
                <a:spcPts val="1200"/>
              </a:spcAft>
              <a:buSzPct val="75000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700"/>
          </a:p>
          <a:p>
            <a:pPr marL="692150" indent="-692150" algn="l" defTabSz="457200">
              <a:spcAft>
                <a:spcPts val="1200"/>
              </a:spcAft>
              <a:buSzPct val="75000"/>
              <a:buFont typeface="+mj-lt"/>
              <a:buAutoNum type="arabicPeriod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000"/>
              <a:t>History of the Ambassador Hotel</a:t>
            </a:r>
          </a:p>
          <a:p>
            <a:pPr marL="692150" indent="-692150" algn="l" defTabSz="457200">
              <a:spcAft>
                <a:spcPts val="1200"/>
              </a:spcAft>
              <a:buSzPct val="75000"/>
              <a:buAutoNum type="arabicPeriod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000"/>
              <a:t>Project Programming and Goals</a:t>
            </a:r>
            <a:endParaRPr lang="en-US" sz="3200"/>
          </a:p>
          <a:p>
            <a:pPr marL="692150" indent="-692150" algn="l" defTabSz="457200">
              <a:spcAft>
                <a:spcPts val="1200"/>
              </a:spcAft>
              <a:buSzPct val="75000"/>
              <a:buAutoNum type="arabicPeriod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000"/>
              <a:t>Funding and Incentives</a:t>
            </a:r>
            <a:endParaRPr lang="en-US" sz="3200"/>
          </a:p>
          <a:p>
            <a:pPr marL="692150" indent="-692150" algn="l" defTabSz="457200">
              <a:buSzPct val="75000"/>
              <a:buAutoNum type="arabicPeriod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000"/>
              <a:t>Lessons Learned 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B92B6E-68CC-43C6-9B84-C8D1B38C8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390" y="7314461"/>
            <a:ext cx="8693649" cy="15911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66412-2D7E-A645-2B61-7AA24DDFD0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34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65439" y="17448"/>
            <a:ext cx="466005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History of the Ambassador Hotel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148"/>
          <p:cNvSpPr/>
          <p:nvPr/>
        </p:nvSpPr>
        <p:spPr>
          <a:xfrm>
            <a:off x="990063" y="1195204"/>
            <a:ext cx="1168961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43200" indent="-2743200" algn="l" defTabSz="457200">
              <a:spcAft>
                <a:spcPts val="1200"/>
              </a:spcAft>
              <a:buSzPct val="75000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5000"/>
              <a:t>Ambassador Hotel Location: </a:t>
            </a:r>
          </a:p>
        </p:txBody>
      </p:sp>
      <p:pic>
        <p:nvPicPr>
          <p:cNvPr id="5" name="Picture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D9E58A4E-D2D2-1D78-4B0B-50CC7342A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97" y="2027295"/>
            <a:ext cx="8868547" cy="62774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5DA2D-A8DC-EBBB-C38D-D335BB04BE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56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148"/>
          <p:cNvSpPr/>
          <p:nvPr/>
        </p:nvSpPr>
        <p:spPr>
          <a:xfrm>
            <a:off x="479461" y="1226327"/>
            <a:ext cx="11689617" cy="616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spcAft>
                <a:spcPts val="1200"/>
              </a:spcAft>
              <a:buSzPct val="75000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4000">
                <a:latin typeface="+mj-lt"/>
              </a:rPr>
              <a:t>Ambassador Hotel:</a:t>
            </a:r>
          </a:p>
          <a:p>
            <a:pPr marL="692150" indent="-692150" algn="l" defTabSz="457200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000">
                <a:latin typeface="+mj-lt"/>
              </a:rPr>
              <a:t>Built in 1958 and 1960</a:t>
            </a:r>
          </a:p>
          <a:p>
            <a:pPr marL="692150" indent="-692150" algn="l" defTabSz="457200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000">
                <a:latin typeface="+mj-lt"/>
              </a:rPr>
              <a:t>History of negligence and blight </a:t>
            </a:r>
          </a:p>
          <a:p>
            <a:pPr marL="692150" indent="-692150" algn="l" defTabSz="457200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000">
                <a:latin typeface="+mj-lt"/>
              </a:rPr>
              <a:t>At time of sale only a portion of the rooms were operational due to poor and unhealthy conditions</a:t>
            </a:r>
          </a:p>
          <a:p>
            <a:pPr marL="692150" indent="-692150" algn="l" defTabSz="457200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000">
                <a:latin typeface="+mj-lt"/>
              </a:rPr>
              <a:t>Significant issues of crime on and around the property</a:t>
            </a:r>
          </a:p>
          <a:p>
            <a:pPr marL="692150" indent="-692150" algn="l" defTabSz="457200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3000">
                <a:solidFill>
                  <a:schemeClr val="bg2">
                    <a:lumMod val="50000"/>
                  </a:schemeClr>
                </a:solidFill>
                <a:latin typeface="+mj-lt"/>
              </a:rPr>
              <a:t>Predatory to those who were experiencing homelessness</a:t>
            </a:r>
          </a:p>
          <a:p>
            <a:pPr algn="l" defTabSz="457200">
              <a:spcAft>
                <a:spcPts val="1200"/>
              </a:spcAft>
              <a:buSzPct val="75000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400">
                <a:latin typeface="+mj-lt"/>
              </a:rPr>
              <a:t>If you don’t believe me, check TripAdvisor… </a:t>
            </a:r>
          </a:p>
          <a:p>
            <a:pPr algn="l" defTabSz="457200">
              <a:spcAft>
                <a:spcPts val="1200"/>
              </a:spcAft>
              <a:buSzPct val="75000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4000"/>
          </a:p>
          <a:p>
            <a:pPr marL="692150" indent="-692150" algn="l" defTabSz="457200">
              <a:spcAft>
                <a:spcPts val="1200"/>
              </a:spcAft>
              <a:buSzPct val="75000"/>
              <a:buFont typeface="Arial" panose="020B0604020202020204" pitchFamily="34" charset="0"/>
              <a:buChar char="•"/>
              <a:defRPr sz="3200">
                <a:solidFill>
                  <a:srgbClr val="666B7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4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634D2-546E-8907-83EE-7E0F9E678410}"/>
              </a:ext>
            </a:extLst>
          </p:cNvPr>
          <p:cNvSpPr txBox="1"/>
          <p:nvPr/>
        </p:nvSpPr>
        <p:spPr>
          <a:xfrm>
            <a:off x="7965439" y="17448"/>
            <a:ext cx="466005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History of the Ambassador Hotel</a:t>
            </a:r>
          </a:p>
        </p:txBody>
      </p:sp>
      <p:pic>
        <p:nvPicPr>
          <p:cNvPr id="10" name="Picture 9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28E144F3-6956-1CC4-E161-E7C80A027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4"/>
          <a:stretch/>
        </p:blipFill>
        <p:spPr>
          <a:xfrm>
            <a:off x="7576457" y="5711480"/>
            <a:ext cx="5049035" cy="30625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BB696-697E-5E85-7AC7-1E904D7FBCB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38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889BB-4ABB-7891-4EA9-3552F7F53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751" y="1198455"/>
            <a:ext cx="10986221" cy="72277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What Happened . . . ?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hotel went on the market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Key location for the City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Cost approximately $6 million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Intensive rehabilitation around $6 million 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One Stop Housing acquired the property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Development and housing provider that converts hotels and charges about $750 per month (all-inclusive) 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Had property nearby annexing into the City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No prior experience with income qualification/rent restriction, but they owned and operated their properties and were willing to learn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C3B26-F6AC-1D95-4957-8AA6582C8219}"/>
              </a:ext>
            </a:extLst>
          </p:cNvPr>
          <p:cNvSpPr txBox="1"/>
          <p:nvPr/>
        </p:nvSpPr>
        <p:spPr>
          <a:xfrm>
            <a:off x="7965439" y="17448"/>
            <a:ext cx="466005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History of the Ambassador Hotel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B4A7-15B4-B535-F364-75626F06D72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30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5439" y="-185"/>
            <a:ext cx="466005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Project Programming and Goals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556C-99E6-86E8-23DC-5267F0B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606" y="541866"/>
            <a:ext cx="11421588" cy="74511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City started conversations with the One Stop Team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Goals for the City: 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Inclusion of permanent supportive units at extremely low-income levels 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Mixed-income development 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Fully converted rooms</a:t>
            </a:r>
          </a:p>
          <a:p>
            <a:pPr lvl="4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Not just a hotplate and minifridge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Intensive rehabilitation/hazard abatement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Catalyst for change in the community</a:t>
            </a:r>
          </a:p>
          <a:p>
            <a:pPr lvl="3">
              <a:spcBef>
                <a:spcPts val="0"/>
              </a:spcBef>
            </a:pPr>
            <a:r>
              <a:rPr lang="en-US" sz="3000" u="sng" dirty="0">
                <a:solidFill>
                  <a:schemeClr val="bg2">
                    <a:lumMod val="50000"/>
                  </a:schemeClr>
                </a:solidFill>
              </a:rPr>
              <a:t>SAFETY!!!</a:t>
            </a:r>
          </a:p>
          <a:p>
            <a:pPr lvl="3">
              <a:spcBef>
                <a:spcPts val="0"/>
              </a:spcBef>
            </a:pPr>
            <a:endParaRPr lang="en-US" sz="28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11" descr="Closeup of a hand holding a key with a house dongle">
            <a:extLst>
              <a:ext uri="{FF2B5EF4-FFF2-40B4-BE49-F238E27FC236}">
                <a16:creationId xmlns:a16="http://schemas.microsoft.com/office/drawing/2014/main" id="{7BC397E9-BD0A-5343-B42E-101E4CACD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13" y="6290114"/>
            <a:ext cx="3862750" cy="25791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B265C-F571-0280-0EA1-95339DFC96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25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5439" y="-185"/>
            <a:ext cx="466005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Project Programming and Goals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556C-99E6-86E8-23DC-5267F0B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501633" cy="7213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City started conversations with the One Stop Team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Goals for One Stop Housing: </a:t>
            </a:r>
          </a:p>
          <a:p>
            <a:pPr marL="1778000" lvl="7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Funding assistance for the conversion </a:t>
            </a:r>
          </a:p>
          <a:p>
            <a:pPr marL="1778000" lvl="7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Development incentives</a:t>
            </a:r>
          </a:p>
          <a:p>
            <a:pPr marL="2222500" lvl="8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Fee waivers/discounts</a:t>
            </a:r>
          </a:p>
          <a:p>
            <a:pPr marL="2222500" lvl="8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Expedited permitting </a:t>
            </a:r>
          </a:p>
          <a:p>
            <a:pPr marL="1778000" lvl="7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Stable, long-term viable community to add to existing portfolio</a:t>
            </a:r>
          </a:p>
          <a:p>
            <a:pPr marL="1333500" lvl="3" indent="0">
              <a:buNone/>
            </a:pPr>
            <a:endParaRPr lang="en-US"/>
          </a:p>
          <a:p>
            <a:pPr marL="1333500" lvl="3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E03F6-F9EF-D283-D6A5-0229014E55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89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5439" y="-185"/>
            <a:ext cx="466005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Project Programming and Goals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556C-99E6-86E8-23DC-5267F0B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691" y="1129366"/>
            <a:ext cx="10274802" cy="59767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Programming for the Project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: 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Total of 150 units 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Affordability Period set for 30 years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15 units dedicated for Permanent Supportive Housing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119 @ 60% AMI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15 units @ 80% AMI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1 On-Site manager suite</a:t>
            </a:r>
          </a:p>
          <a:p>
            <a:pPr lvl="3">
              <a:spcBef>
                <a:spcPts val="0"/>
              </a:spcBef>
            </a:pPr>
            <a:endParaRPr lang="en-US" sz="2000">
              <a:solidFill>
                <a:schemeClr val="bg2">
                  <a:lumMod val="50000"/>
                </a:schemeClr>
              </a:solidFill>
            </a:endParaRPr>
          </a:p>
          <a:p>
            <a:pPr lvl="3">
              <a:spcBef>
                <a:spcPts val="0"/>
              </a:spcBef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lvl="3">
              <a:spcBef>
                <a:spcPts val="0"/>
              </a:spcBef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lvl="3">
              <a:spcBef>
                <a:spcPts val="0"/>
              </a:spcBef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lvl="3">
              <a:spcBef>
                <a:spcPts val="0"/>
              </a:spcBef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lvl="3">
              <a:spcBef>
                <a:spcPts val="0"/>
              </a:spcBef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lvl="3">
              <a:spcBef>
                <a:spcPts val="0"/>
              </a:spcBef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F23B91E-76EE-C54A-A513-8F234CB4D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3" t="47849" r="3084"/>
          <a:stretch/>
        </p:blipFill>
        <p:spPr>
          <a:xfrm>
            <a:off x="3489333" y="4702116"/>
            <a:ext cx="9364667" cy="39221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7A0A5-E283-807C-5AB7-6EE6A50129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65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1253" y="0"/>
            <a:ext cx="4768427" cy="1083733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46" y="8264849"/>
            <a:ext cx="2617874" cy="8034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8994987"/>
            <a:ext cx="13004800" cy="0"/>
          </a:xfrm>
          <a:prstGeom prst="line">
            <a:avLst/>
          </a:prstGeom>
          <a:ln>
            <a:solidFill>
              <a:srgbClr val="065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58670" y="25847"/>
            <a:ext cx="4977783" cy="117775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3400">
                <a:solidFill>
                  <a:schemeClr val="bg1"/>
                </a:solidFill>
              </a:rPr>
              <a:t>Funding and Development Incentives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556C-99E6-86E8-23DC-5267F0BA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87" y="1662477"/>
            <a:ext cx="11837225" cy="721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Financing the Project: </a:t>
            </a:r>
            <a:endParaRPr lang="en-US"/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One Stop team bought the property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City provided $4,159,300 in Accelerate Orlando Funding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General City funds made available through the State and Local Fiscal Recovery Funds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Certified Affordable Housing projects receive incentives: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School Impact Fee Waivers estimated at $1,005,899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Transportation Impact Fee Discounts and Credits</a:t>
            </a:r>
          </a:p>
          <a:p>
            <a:pPr lvl="3">
              <a:spcBef>
                <a:spcPts val="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Exemption of Park Impact Fees</a:t>
            </a:r>
          </a:p>
          <a:p>
            <a:pPr lvl="3">
              <a:spcBef>
                <a:spcPts val="0"/>
              </a:spcBef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DA970-7DEF-662B-9D4F-F53EBC6D92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76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603</Words>
  <Application>Microsoft Office PowerPoint</Application>
  <PresentationFormat>Custom</PresentationFormat>
  <Paragraphs>110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FRISTOE, JEREMY</dc:creator>
  <cp:lastModifiedBy>Jessica Frye</cp:lastModifiedBy>
  <cp:revision>29</cp:revision>
  <cp:lastPrinted>2018-02-21T15:23:11Z</cp:lastPrinted>
  <dcterms:modified xsi:type="dcterms:W3CDTF">2023-02-23T16:58:32Z</dcterms:modified>
</cp:coreProperties>
</file>