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82" r:id="rId5"/>
    <p:sldId id="299" r:id="rId6"/>
    <p:sldId id="283" r:id="rId7"/>
    <p:sldId id="290" r:id="rId8"/>
    <p:sldId id="296" r:id="rId9"/>
    <p:sldId id="293" r:id="rId10"/>
    <p:sldId id="294" r:id="rId11"/>
    <p:sldId id="298" r:id="rId12"/>
    <p:sldId id="29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A20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19" autoAdjust="0"/>
  </p:normalViewPr>
  <p:slideViewPr>
    <p:cSldViewPr snapToGrid="0">
      <p:cViewPr varScale="1">
        <p:scale>
          <a:sx n="86" d="100"/>
          <a:sy n="86" d="100"/>
        </p:scale>
        <p:origin x="69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litha Stone" userId="ef282bf3-6c6a-4b5a-ae3c-d83932d5a3b5" providerId="ADAL" clId="{9057CB72-0322-4067-98F2-79C4CC7F4247}"/>
    <pc:docChg chg="modSld">
      <pc:chgData name="Lolitha Stone" userId="ef282bf3-6c6a-4b5a-ae3c-d83932d5a3b5" providerId="ADAL" clId="{9057CB72-0322-4067-98F2-79C4CC7F4247}" dt="2024-04-25T15:37:35.073" v="34" actId="114"/>
      <pc:docMkLst>
        <pc:docMk/>
      </pc:docMkLst>
      <pc:sldChg chg="modSp mod">
        <pc:chgData name="Lolitha Stone" userId="ef282bf3-6c6a-4b5a-ae3c-d83932d5a3b5" providerId="ADAL" clId="{9057CB72-0322-4067-98F2-79C4CC7F4247}" dt="2024-04-25T15:37:35.073" v="34" actId="114"/>
        <pc:sldMkLst>
          <pc:docMk/>
          <pc:sldMk cId="703827711" sldId="293"/>
        </pc:sldMkLst>
        <pc:spChg chg="mod">
          <ac:chgData name="Lolitha Stone" userId="ef282bf3-6c6a-4b5a-ae3c-d83932d5a3b5" providerId="ADAL" clId="{9057CB72-0322-4067-98F2-79C4CC7F4247}" dt="2024-04-25T15:37:35.073" v="34" actId="114"/>
          <ac:spMkLst>
            <pc:docMk/>
            <pc:sldMk cId="703827711" sldId="293"/>
            <ac:spMk id="2" creationId="{A0150EC9-7E7D-4648-AC38-2A7BCBFB2EF6}"/>
          </ac:spMkLst>
        </pc:spChg>
      </pc:sldChg>
      <pc:sldChg chg="modSp mod">
        <pc:chgData name="Lolitha Stone" userId="ef282bf3-6c6a-4b5a-ae3c-d83932d5a3b5" providerId="ADAL" clId="{9057CB72-0322-4067-98F2-79C4CC7F4247}" dt="2024-04-25T15:36:01.917" v="0" actId="20577"/>
        <pc:sldMkLst>
          <pc:docMk/>
          <pc:sldMk cId="4001753435" sldId="298"/>
        </pc:sldMkLst>
        <pc:spChg chg="mod">
          <ac:chgData name="Lolitha Stone" userId="ef282bf3-6c6a-4b5a-ae3c-d83932d5a3b5" providerId="ADAL" clId="{9057CB72-0322-4067-98F2-79C4CC7F4247}" dt="2024-04-25T15:36:01.917" v="0" actId="20577"/>
          <ac:spMkLst>
            <pc:docMk/>
            <pc:sldMk cId="4001753435" sldId="298"/>
            <ac:spMk id="2" creationId="{A0150EC9-7E7D-4648-AC38-2A7BCBFB2EF6}"/>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317A65-8390-4E3C-8A24-9C1005BCEABA}" type="doc">
      <dgm:prSet loTypeId="urn:microsoft.com/office/officeart/2005/8/layout/hierarchy1" loCatId="hierarchy" qsTypeId="urn:microsoft.com/office/officeart/2005/8/quickstyle/simple2" qsCatId="simple" csTypeId="urn:microsoft.com/office/officeart/2005/8/colors/accent5_2" csCatId="accent5" phldr="1"/>
      <dgm:spPr/>
      <dgm:t>
        <a:bodyPr/>
        <a:lstStyle/>
        <a:p>
          <a:endParaRPr lang="en-US"/>
        </a:p>
      </dgm:t>
    </dgm:pt>
    <dgm:pt modelId="{01B965F8-E325-43B3-80B3-B9D1E0388BA4}">
      <dgm:prSet/>
      <dgm:spPr/>
      <dgm:t>
        <a:bodyPr/>
        <a:lstStyle/>
        <a:p>
          <a:r>
            <a:rPr lang="en-US" b="1" dirty="0"/>
            <a:t>Never owned a home</a:t>
          </a:r>
        </a:p>
      </dgm:t>
    </dgm:pt>
    <dgm:pt modelId="{54BC3EB5-4779-4295-B263-A5EE4BC01C72}" type="parTrans" cxnId="{AE30458B-DAD5-4515-A0A8-7AF405483E95}">
      <dgm:prSet/>
      <dgm:spPr/>
      <dgm:t>
        <a:bodyPr/>
        <a:lstStyle/>
        <a:p>
          <a:endParaRPr lang="en-US"/>
        </a:p>
      </dgm:t>
    </dgm:pt>
    <dgm:pt modelId="{D9FB109A-2592-4A30-94DA-80D89CA21E17}" type="sibTrans" cxnId="{AE30458B-DAD5-4515-A0A8-7AF405483E95}">
      <dgm:prSet/>
      <dgm:spPr/>
      <dgm:t>
        <a:bodyPr/>
        <a:lstStyle/>
        <a:p>
          <a:endParaRPr lang="en-US"/>
        </a:p>
      </dgm:t>
    </dgm:pt>
    <dgm:pt modelId="{E1C50BCF-4341-4FE3-909A-A05E62610686}">
      <dgm:prSet/>
      <dgm:spPr/>
      <dgm:t>
        <a:bodyPr/>
        <a:lstStyle/>
        <a:p>
          <a:r>
            <a:rPr lang="en-US" b="1" dirty="0"/>
            <a:t>Has not owned their principal residence in the most recent 3 years</a:t>
          </a:r>
        </a:p>
      </dgm:t>
    </dgm:pt>
    <dgm:pt modelId="{37287D1C-9A77-4D5F-9D2B-78D65EC7BE06}" type="parTrans" cxnId="{C746E1DB-6C1C-4011-8F33-80397E2199E4}">
      <dgm:prSet/>
      <dgm:spPr/>
      <dgm:t>
        <a:bodyPr/>
        <a:lstStyle/>
        <a:p>
          <a:endParaRPr lang="en-US"/>
        </a:p>
      </dgm:t>
    </dgm:pt>
    <dgm:pt modelId="{DA290AD4-4CCE-4E29-8FD8-F344753A610C}" type="sibTrans" cxnId="{C746E1DB-6C1C-4011-8F33-80397E2199E4}">
      <dgm:prSet/>
      <dgm:spPr/>
      <dgm:t>
        <a:bodyPr/>
        <a:lstStyle/>
        <a:p>
          <a:endParaRPr lang="en-US"/>
        </a:p>
      </dgm:t>
    </dgm:pt>
    <dgm:pt modelId="{E25CB8D7-2E39-4D62-85A9-BEB48A46DBE6}">
      <dgm:prSet/>
      <dgm:spPr/>
      <dgm:t>
        <a:bodyPr/>
        <a:lstStyle/>
        <a:p>
          <a:r>
            <a:rPr lang="en-US" b="1" dirty="0"/>
            <a:t>A veteran</a:t>
          </a:r>
        </a:p>
      </dgm:t>
    </dgm:pt>
    <dgm:pt modelId="{864BA4B8-618E-4E49-A6C4-E31689422AD4}" type="parTrans" cxnId="{F4C8ED5B-F2B8-499C-B1A5-085EC230F845}">
      <dgm:prSet/>
      <dgm:spPr/>
      <dgm:t>
        <a:bodyPr/>
        <a:lstStyle/>
        <a:p>
          <a:endParaRPr lang="en-US"/>
        </a:p>
      </dgm:t>
    </dgm:pt>
    <dgm:pt modelId="{6EF84E7B-CD53-49F5-9901-898CB2DB0284}" type="sibTrans" cxnId="{F4C8ED5B-F2B8-499C-B1A5-085EC230F845}">
      <dgm:prSet/>
      <dgm:spPr/>
      <dgm:t>
        <a:bodyPr/>
        <a:lstStyle/>
        <a:p>
          <a:endParaRPr lang="en-US"/>
        </a:p>
      </dgm:t>
    </dgm:pt>
    <dgm:pt modelId="{018C8F69-F733-4494-B30A-D15353E7FEFA}" type="pres">
      <dgm:prSet presAssocID="{05317A65-8390-4E3C-8A24-9C1005BCEABA}" presName="hierChild1" presStyleCnt="0">
        <dgm:presLayoutVars>
          <dgm:chPref val="1"/>
          <dgm:dir/>
          <dgm:animOne val="branch"/>
          <dgm:animLvl val="lvl"/>
          <dgm:resizeHandles/>
        </dgm:presLayoutVars>
      </dgm:prSet>
      <dgm:spPr/>
    </dgm:pt>
    <dgm:pt modelId="{8DF93D76-7576-4772-B200-E88E44CA6EBB}" type="pres">
      <dgm:prSet presAssocID="{01B965F8-E325-43B3-80B3-B9D1E0388BA4}" presName="hierRoot1" presStyleCnt="0"/>
      <dgm:spPr/>
    </dgm:pt>
    <dgm:pt modelId="{FC744442-7984-4228-BBAD-6DA45341E326}" type="pres">
      <dgm:prSet presAssocID="{01B965F8-E325-43B3-80B3-B9D1E0388BA4}" presName="composite" presStyleCnt="0"/>
      <dgm:spPr/>
    </dgm:pt>
    <dgm:pt modelId="{A9D28A2B-B75B-40B5-8469-6C208D6996FB}" type="pres">
      <dgm:prSet presAssocID="{01B965F8-E325-43B3-80B3-B9D1E0388BA4}" presName="background" presStyleLbl="node0" presStyleIdx="0" presStyleCnt="3"/>
      <dgm:spPr>
        <a:solidFill>
          <a:schemeClr val="tx1"/>
        </a:solidFill>
      </dgm:spPr>
    </dgm:pt>
    <dgm:pt modelId="{9EDDAAB1-D7B1-4A42-B018-B8C6D14B1FEE}" type="pres">
      <dgm:prSet presAssocID="{01B965F8-E325-43B3-80B3-B9D1E0388BA4}" presName="text" presStyleLbl="fgAcc0" presStyleIdx="0" presStyleCnt="3">
        <dgm:presLayoutVars>
          <dgm:chPref val="3"/>
        </dgm:presLayoutVars>
      </dgm:prSet>
      <dgm:spPr/>
    </dgm:pt>
    <dgm:pt modelId="{0BCDF025-F1BC-4A5F-8A97-F907ACA4BE22}" type="pres">
      <dgm:prSet presAssocID="{01B965F8-E325-43B3-80B3-B9D1E0388BA4}" presName="hierChild2" presStyleCnt="0"/>
      <dgm:spPr/>
    </dgm:pt>
    <dgm:pt modelId="{4BFCDF2B-EA04-46E3-AA98-F77B3E3DA8FE}" type="pres">
      <dgm:prSet presAssocID="{E1C50BCF-4341-4FE3-909A-A05E62610686}" presName="hierRoot1" presStyleCnt="0"/>
      <dgm:spPr/>
    </dgm:pt>
    <dgm:pt modelId="{F3BCF3C5-7567-45F9-8230-735D86D64A55}" type="pres">
      <dgm:prSet presAssocID="{E1C50BCF-4341-4FE3-909A-A05E62610686}" presName="composite" presStyleCnt="0"/>
      <dgm:spPr/>
    </dgm:pt>
    <dgm:pt modelId="{F06E898B-DCC8-4ECB-880A-A8D2E4EBA4A9}" type="pres">
      <dgm:prSet presAssocID="{E1C50BCF-4341-4FE3-909A-A05E62610686}" presName="background" presStyleLbl="node0" presStyleIdx="1" presStyleCnt="3"/>
      <dgm:spPr>
        <a:solidFill>
          <a:schemeClr val="tx1"/>
        </a:solidFill>
      </dgm:spPr>
    </dgm:pt>
    <dgm:pt modelId="{33E50BF8-7529-4959-A272-E45D63F58A20}" type="pres">
      <dgm:prSet presAssocID="{E1C50BCF-4341-4FE3-909A-A05E62610686}" presName="text" presStyleLbl="fgAcc0" presStyleIdx="1" presStyleCnt="3">
        <dgm:presLayoutVars>
          <dgm:chPref val="3"/>
        </dgm:presLayoutVars>
      </dgm:prSet>
      <dgm:spPr/>
    </dgm:pt>
    <dgm:pt modelId="{DBC8C86A-D2B2-495C-ACA1-AA62936AB317}" type="pres">
      <dgm:prSet presAssocID="{E1C50BCF-4341-4FE3-909A-A05E62610686}" presName="hierChild2" presStyleCnt="0"/>
      <dgm:spPr/>
    </dgm:pt>
    <dgm:pt modelId="{30AEF72B-BE07-426B-A1E1-0BE73C211D8D}" type="pres">
      <dgm:prSet presAssocID="{E25CB8D7-2E39-4D62-85A9-BEB48A46DBE6}" presName="hierRoot1" presStyleCnt="0"/>
      <dgm:spPr/>
    </dgm:pt>
    <dgm:pt modelId="{2ABDF802-ACE2-4DF9-AAE3-98B0BF3C5B34}" type="pres">
      <dgm:prSet presAssocID="{E25CB8D7-2E39-4D62-85A9-BEB48A46DBE6}" presName="composite" presStyleCnt="0"/>
      <dgm:spPr/>
    </dgm:pt>
    <dgm:pt modelId="{C7D2FA45-9423-4F0F-80BF-93D6761A4422}" type="pres">
      <dgm:prSet presAssocID="{E25CB8D7-2E39-4D62-85A9-BEB48A46DBE6}" presName="background" presStyleLbl="node0" presStyleIdx="2" presStyleCnt="3"/>
      <dgm:spPr>
        <a:solidFill>
          <a:schemeClr val="tx1"/>
        </a:solidFill>
      </dgm:spPr>
    </dgm:pt>
    <dgm:pt modelId="{D8CA55BD-D001-404B-ADC3-6D63DD7CE152}" type="pres">
      <dgm:prSet presAssocID="{E25CB8D7-2E39-4D62-85A9-BEB48A46DBE6}" presName="text" presStyleLbl="fgAcc0" presStyleIdx="2" presStyleCnt="3">
        <dgm:presLayoutVars>
          <dgm:chPref val="3"/>
        </dgm:presLayoutVars>
      </dgm:prSet>
      <dgm:spPr/>
    </dgm:pt>
    <dgm:pt modelId="{923F5137-24E4-4E29-AE04-A4C902CB70FD}" type="pres">
      <dgm:prSet presAssocID="{E25CB8D7-2E39-4D62-85A9-BEB48A46DBE6}" presName="hierChild2" presStyleCnt="0"/>
      <dgm:spPr/>
    </dgm:pt>
  </dgm:ptLst>
  <dgm:cxnLst>
    <dgm:cxn modelId="{7BC85830-65E5-4248-A5AC-3BC4CE6D08A5}" type="presOf" srcId="{E1C50BCF-4341-4FE3-909A-A05E62610686}" destId="{33E50BF8-7529-4959-A272-E45D63F58A20}" srcOrd="0" destOrd="0" presId="urn:microsoft.com/office/officeart/2005/8/layout/hierarchy1"/>
    <dgm:cxn modelId="{F4C8ED5B-F2B8-499C-B1A5-085EC230F845}" srcId="{05317A65-8390-4E3C-8A24-9C1005BCEABA}" destId="{E25CB8D7-2E39-4D62-85A9-BEB48A46DBE6}" srcOrd="2" destOrd="0" parTransId="{864BA4B8-618E-4E49-A6C4-E31689422AD4}" sibTransId="{6EF84E7B-CD53-49F5-9901-898CB2DB0284}"/>
    <dgm:cxn modelId="{B5ECD94D-BF23-4ACA-A28E-C6150709588E}" type="presOf" srcId="{E25CB8D7-2E39-4D62-85A9-BEB48A46DBE6}" destId="{D8CA55BD-D001-404B-ADC3-6D63DD7CE152}" srcOrd="0" destOrd="0" presId="urn:microsoft.com/office/officeart/2005/8/layout/hierarchy1"/>
    <dgm:cxn modelId="{AE30458B-DAD5-4515-A0A8-7AF405483E95}" srcId="{05317A65-8390-4E3C-8A24-9C1005BCEABA}" destId="{01B965F8-E325-43B3-80B3-B9D1E0388BA4}" srcOrd="0" destOrd="0" parTransId="{54BC3EB5-4779-4295-B263-A5EE4BC01C72}" sibTransId="{D9FB109A-2592-4A30-94DA-80D89CA21E17}"/>
    <dgm:cxn modelId="{601417BC-6E61-4B27-9E84-7D885A531C9F}" type="presOf" srcId="{05317A65-8390-4E3C-8A24-9C1005BCEABA}" destId="{018C8F69-F733-4494-B30A-D15353E7FEFA}" srcOrd="0" destOrd="0" presId="urn:microsoft.com/office/officeart/2005/8/layout/hierarchy1"/>
    <dgm:cxn modelId="{C746E1DB-6C1C-4011-8F33-80397E2199E4}" srcId="{05317A65-8390-4E3C-8A24-9C1005BCEABA}" destId="{E1C50BCF-4341-4FE3-909A-A05E62610686}" srcOrd="1" destOrd="0" parTransId="{37287D1C-9A77-4D5F-9D2B-78D65EC7BE06}" sibTransId="{DA290AD4-4CCE-4E29-8FD8-F344753A610C}"/>
    <dgm:cxn modelId="{F125DFF8-15D6-4602-85EB-61985DCB9F59}" type="presOf" srcId="{01B965F8-E325-43B3-80B3-B9D1E0388BA4}" destId="{9EDDAAB1-D7B1-4A42-B018-B8C6D14B1FEE}" srcOrd="0" destOrd="0" presId="urn:microsoft.com/office/officeart/2005/8/layout/hierarchy1"/>
    <dgm:cxn modelId="{73DD7538-AA8B-4201-84DE-4C60D5DB61A6}" type="presParOf" srcId="{018C8F69-F733-4494-B30A-D15353E7FEFA}" destId="{8DF93D76-7576-4772-B200-E88E44CA6EBB}" srcOrd="0" destOrd="0" presId="urn:microsoft.com/office/officeart/2005/8/layout/hierarchy1"/>
    <dgm:cxn modelId="{8FC6E345-149D-4C16-A2FC-607528457C64}" type="presParOf" srcId="{8DF93D76-7576-4772-B200-E88E44CA6EBB}" destId="{FC744442-7984-4228-BBAD-6DA45341E326}" srcOrd="0" destOrd="0" presId="urn:microsoft.com/office/officeart/2005/8/layout/hierarchy1"/>
    <dgm:cxn modelId="{F13ABEF1-849D-4727-839F-BE9398FCB68E}" type="presParOf" srcId="{FC744442-7984-4228-BBAD-6DA45341E326}" destId="{A9D28A2B-B75B-40B5-8469-6C208D6996FB}" srcOrd="0" destOrd="0" presId="urn:microsoft.com/office/officeart/2005/8/layout/hierarchy1"/>
    <dgm:cxn modelId="{B392CAD3-DE27-4B44-BFAC-3E17E681CAB5}" type="presParOf" srcId="{FC744442-7984-4228-BBAD-6DA45341E326}" destId="{9EDDAAB1-D7B1-4A42-B018-B8C6D14B1FEE}" srcOrd="1" destOrd="0" presId="urn:microsoft.com/office/officeart/2005/8/layout/hierarchy1"/>
    <dgm:cxn modelId="{31EB3456-3FF5-49F0-B121-B8352AA965D9}" type="presParOf" srcId="{8DF93D76-7576-4772-B200-E88E44CA6EBB}" destId="{0BCDF025-F1BC-4A5F-8A97-F907ACA4BE22}" srcOrd="1" destOrd="0" presId="urn:microsoft.com/office/officeart/2005/8/layout/hierarchy1"/>
    <dgm:cxn modelId="{FE86C9F3-9838-4776-9D1D-F28522A19470}" type="presParOf" srcId="{018C8F69-F733-4494-B30A-D15353E7FEFA}" destId="{4BFCDF2B-EA04-46E3-AA98-F77B3E3DA8FE}" srcOrd="1" destOrd="0" presId="urn:microsoft.com/office/officeart/2005/8/layout/hierarchy1"/>
    <dgm:cxn modelId="{25BE6634-75F7-4D38-ADEE-3E66B834819E}" type="presParOf" srcId="{4BFCDF2B-EA04-46E3-AA98-F77B3E3DA8FE}" destId="{F3BCF3C5-7567-45F9-8230-735D86D64A55}" srcOrd="0" destOrd="0" presId="urn:microsoft.com/office/officeart/2005/8/layout/hierarchy1"/>
    <dgm:cxn modelId="{AEFAD045-C991-4039-88A8-C22629E899DA}" type="presParOf" srcId="{F3BCF3C5-7567-45F9-8230-735D86D64A55}" destId="{F06E898B-DCC8-4ECB-880A-A8D2E4EBA4A9}" srcOrd="0" destOrd="0" presId="urn:microsoft.com/office/officeart/2005/8/layout/hierarchy1"/>
    <dgm:cxn modelId="{048926EA-2034-4F70-9ACD-2C96F79C2448}" type="presParOf" srcId="{F3BCF3C5-7567-45F9-8230-735D86D64A55}" destId="{33E50BF8-7529-4959-A272-E45D63F58A20}" srcOrd="1" destOrd="0" presId="urn:microsoft.com/office/officeart/2005/8/layout/hierarchy1"/>
    <dgm:cxn modelId="{7DB868CD-17AD-4852-9F96-C5B93E558A64}" type="presParOf" srcId="{4BFCDF2B-EA04-46E3-AA98-F77B3E3DA8FE}" destId="{DBC8C86A-D2B2-495C-ACA1-AA62936AB317}" srcOrd="1" destOrd="0" presId="urn:microsoft.com/office/officeart/2005/8/layout/hierarchy1"/>
    <dgm:cxn modelId="{B32ED842-AB7B-4037-B822-52F797F294DF}" type="presParOf" srcId="{018C8F69-F733-4494-B30A-D15353E7FEFA}" destId="{30AEF72B-BE07-426B-A1E1-0BE73C211D8D}" srcOrd="2" destOrd="0" presId="urn:microsoft.com/office/officeart/2005/8/layout/hierarchy1"/>
    <dgm:cxn modelId="{8A1F2EA2-1CBB-41F5-929C-1DA4CE8E4510}" type="presParOf" srcId="{30AEF72B-BE07-426B-A1E1-0BE73C211D8D}" destId="{2ABDF802-ACE2-4DF9-AAE3-98B0BF3C5B34}" srcOrd="0" destOrd="0" presId="urn:microsoft.com/office/officeart/2005/8/layout/hierarchy1"/>
    <dgm:cxn modelId="{A60DB3CC-24C6-4940-8A48-99324DCBFD9F}" type="presParOf" srcId="{2ABDF802-ACE2-4DF9-AAE3-98B0BF3C5B34}" destId="{C7D2FA45-9423-4F0F-80BF-93D6761A4422}" srcOrd="0" destOrd="0" presId="urn:microsoft.com/office/officeart/2005/8/layout/hierarchy1"/>
    <dgm:cxn modelId="{9D64AE3C-8301-4235-8CCC-516647980604}" type="presParOf" srcId="{2ABDF802-ACE2-4DF9-AAE3-98B0BF3C5B34}" destId="{D8CA55BD-D001-404B-ADC3-6D63DD7CE152}" srcOrd="1" destOrd="0" presId="urn:microsoft.com/office/officeart/2005/8/layout/hierarchy1"/>
    <dgm:cxn modelId="{E2A6A459-9223-4BC6-9867-E48923C55FF8}" type="presParOf" srcId="{30AEF72B-BE07-426B-A1E1-0BE73C211D8D}" destId="{923F5137-24E4-4E29-AE04-A4C902CB70FD}" srcOrd="1" destOrd="0" presId="urn:microsoft.com/office/officeart/2005/8/layout/hierarchy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D28A2B-B75B-40B5-8469-6C208D6996FB}">
      <dsp:nvSpPr>
        <dsp:cNvPr id="0" name=""/>
        <dsp:cNvSpPr/>
      </dsp:nvSpPr>
      <dsp:spPr>
        <a:xfrm>
          <a:off x="0" y="1264842"/>
          <a:ext cx="1934467" cy="1228387"/>
        </a:xfrm>
        <a:prstGeom prst="roundRect">
          <a:avLst>
            <a:gd name="adj" fmla="val 10000"/>
          </a:avLst>
        </a:prstGeom>
        <a:solidFill>
          <a:schemeClr val="tx1"/>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9EDDAAB1-D7B1-4A42-B018-B8C6D14B1FEE}">
      <dsp:nvSpPr>
        <dsp:cNvPr id="0" name=""/>
        <dsp:cNvSpPr/>
      </dsp:nvSpPr>
      <dsp:spPr>
        <a:xfrm>
          <a:off x="214940" y="1469036"/>
          <a:ext cx="1934467" cy="1228387"/>
        </a:xfrm>
        <a:prstGeom prst="roundRect">
          <a:avLst>
            <a:gd name="adj" fmla="val 10000"/>
          </a:avLst>
        </a:prstGeom>
        <a:solidFill>
          <a:schemeClr val="lt1">
            <a:alpha val="90000"/>
            <a:hueOff val="0"/>
            <a:satOff val="0"/>
            <a:lumOff val="0"/>
            <a:alphaOff val="0"/>
          </a:schemeClr>
        </a:solidFill>
        <a:ln w="2222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Never owned a home</a:t>
          </a:r>
        </a:p>
      </dsp:txBody>
      <dsp:txXfrm>
        <a:off x="250918" y="1505014"/>
        <a:ext cx="1862511" cy="1156431"/>
      </dsp:txXfrm>
    </dsp:sp>
    <dsp:sp modelId="{F06E898B-DCC8-4ECB-880A-A8D2E4EBA4A9}">
      <dsp:nvSpPr>
        <dsp:cNvPr id="0" name=""/>
        <dsp:cNvSpPr/>
      </dsp:nvSpPr>
      <dsp:spPr>
        <a:xfrm>
          <a:off x="2364349" y="1264842"/>
          <a:ext cx="1934467" cy="1228387"/>
        </a:xfrm>
        <a:prstGeom prst="roundRect">
          <a:avLst>
            <a:gd name="adj" fmla="val 10000"/>
          </a:avLst>
        </a:prstGeom>
        <a:solidFill>
          <a:schemeClr val="tx1"/>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33E50BF8-7529-4959-A272-E45D63F58A20}">
      <dsp:nvSpPr>
        <dsp:cNvPr id="0" name=""/>
        <dsp:cNvSpPr/>
      </dsp:nvSpPr>
      <dsp:spPr>
        <a:xfrm>
          <a:off x="2579290" y="1469036"/>
          <a:ext cx="1934467" cy="1228387"/>
        </a:xfrm>
        <a:prstGeom prst="roundRect">
          <a:avLst>
            <a:gd name="adj" fmla="val 10000"/>
          </a:avLst>
        </a:prstGeom>
        <a:solidFill>
          <a:schemeClr val="lt1">
            <a:alpha val="90000"/>
            <a:hueOff val="0"/>
            <a:satOff val="0"/>
            <a:lumOff val="0"/>
            <a:alphaOff val="0"/>
          </a:schemeClr>
        </a:solidFill>
        <a:ln w="2222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Has not owned their principal residence in the most recent 3 years</a:t>
          </a:r>
        </a:p>
      </dsp:txBody>
      <dsp:txXfrm>
        <a:off x="2615268" y="1505014"/>
        <a:ext cx="1862511" cy="1156431"/>
      </dsp:txXfrm>
    </dsp:sp>
    <dsp:sp modelId="{C7D2FA45-9423-4F0F-80BF-93D6761A4422}">
      <dsp:nvSpPr>
        <dsp:cNvPr id="0" name=""/>
        <dsp:cNvSpPr/>
      </dsp:nvSpPr>
      <dsp:spPr>
        <a:xfrm>
          <a:off x="4728699" y="1264842"/>
          <a:ext cx="1934467" cy="1228387"/>
        </a:xfrm>
        <a:prstGeom prst="roundRect">
          <a:avLst>
            <a:gd name="adj" fmla="val 10000"/>
          </a:avLst>
        </a:prstGeom>
        <a:solidFill>
          <a:schemeClr val="tx1"/>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D8CA55BD-D001-404B-ADC3-6D63DD7CE152}">
      <dsp:nvSpPr>
        <dsp:cNvPr id="0" name=""/>
        <dsp:cNvSpPr/>
      </dsp:nvSpPr>
      <dsp:spPr>
        <a:xfrm>
          <a:off x="4943640" y="1469036"/>
          <a:ext cx="1934467" cy="1228387"/>
        </a:xfrm>
        <a:prstGeom prst="roundRect">
          <a:avLst>
            <a:gd name="adj" fmla="val 10000"/>
          </a:avLst>
        </a:prstGeom>
        <a:solidFill>
          <a:schemeClr val="lt1">
            <a:alpha val="90000"/>
            <a:hueOff val="0"/>
            <a:satOff val="0"/>
            <a:lumOff val="0"/>
            <a:alphaOff val="0"/>
          </a:schemeClr>
        </a:solidFill>
        <a:ln w="2222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A veteran</a:t>
          </a:r>
        </a:p>
      </dsp:txBody>
      <dsp:txXfrm>
        <a:off x="4979618" y="1505014"/>
        <a:ext cx="1862511" cy="115643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4/25/2024</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79133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4/25/2024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73977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4/25/2024</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63680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4/25/2024</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65116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4/25/2024</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1938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4/25/2024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45993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4/25/2024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07174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4/25/2024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58143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4/25/2024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47817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4/25/2024</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928855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4/25/2024</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19146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4/25/2024</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8978907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4.jpg"/><Relationship Id="rId7" Type="http://schemas.openxmlformats.org/officeDocument/2006/relationships/diagramQuickStyle" Target="../diagrams/quickStyle1.xml"/><Relationship Id="rId2" Type="http://schemas.openxmlformats.org/officeDocument/2006/relationships/slideLayout" Target="../slideLayouts/slideLayout2.xml"/><Relationship Id="rId1" Type="http://schemas.openxmlformats.org/officeDocument/2006/relationships/themeOverride" Target="../theme/themeOverride3.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hyperlink" Target="https://www.publicdomainpictures.net/es/view-image.php?image=275785&amp;picture=pensando-en-comprar-casa" TargetMode="External"/><Relationship Id="rId9" Type="http://schemas.microsoft.com/office/2007/relationships/diagramDrawing" Target="../diagrams/drawing1.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2.xml"/><Relationship Id="rId1" Type="http://schemas.openxmlformats.org/officeDocument/2006/relationships/themeOverride" Target="../theme/themeOverride4.xml"/><Relationship Id="rId4" Type="http://schemas.openxmlformats.org/officeDocument/2006/relationships/hyperlink" Target="https://pxhere.com/tr/photo/1379754"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2.xml"/><Relationship Id="rId1" Type="http://schemas.openxmlformats.org/officeDocument/2006/relationships/themeOverride" Target="../theme/themeOverride5.xml"/><Relationship Id="rId5" Type="http://schemas.openxmlformats.org/officeDocument/2006/relationships/hyperlink" Target="https://creativecommons.org/licenses/by-nd/3.0/" TargetMode="External"/><Relationship Id="rId4" Type="http://schemas.openxmlformats.org/officeDocument/2006/relationships/hyperlink" Target="https://www.55places.com/blog/home-equity-conversion-mortgages"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hemeOverride" Target="../theme/themeOverride6.xml"/><Relationship Id="rId4" Type="http://schemas.openxmlformats.org/officeDocument/2006/relationships/hyperlink" Target="https://openclipart.org/detail/167792/money%2017"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hemeOverride" Target="../theme/themeOverride7.xml"/><Relationship Id="rId5" Type="http://schemas.openxmlformats.org/officeDocument/2006/relationships/hyperlink" Target="https://creativecommons.org/licenses/by/3.0/" TargetMode="External"/><Relationship Id="rId4" Type="http://schemas.openxmlformats.org/officeDocument/2006/relationships/hyperlink" Target="https://game-icons.net/1x1/delapouite/pay-money.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hemeOverride" Target="../theme/themeOverride8.xml"/><Relationship Id="rId5" Type="http://schemas.openxmlformats.org/officeDocument/2006/relationships/hyperlink" Target="https://svgsilh.com/image/306772.html" TargetMode="External"/><Relationship Id="rId4" Type="http://schemas.openxmlformats.org/officeDocument/2006/relationships/image" Target="../media/image10.svg"/></Relationships>
</file>

<file path=ppt/slides/_rels/slide9.xml.rels><?xml version="1.0" encoding="UTF-8" standalone="yes"?>
<Relationships xmlns="http://schemas.openxmlformats.org/package/2006/relationships"><Relationship Id="rId3" Type="http://schemas.openxmlformats.org/officeDocument/2006/relationships/hyperlink" Target="http://www.pinellas.gov/HFA" TargetMode="External"/><Relationship Id="rId2" Type="http://schemas.openxmlformats.org/officeDocument/2006/relationships/slideLayout" Target="../slideLayouts/slideLayout2.xml"/><Relationship Id="rId1" Type="http://schemas.openxmlformats.org/officeDocument/2006/relationships/themeOverride" Target="../theme/themeOverride9.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hyperlink" Target="mailto:klemberg@pinellashfa.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7" name="Rectangle 56">
            <a:extLst>
              <a:ext uri="{FF2B5EF4-FFF2-40B4-BE49-F238E27FC236}">
                <a16:creationId xmlns:a16="http://schemas.microsoft.com/office/drawing/2014/main" id="{F7207B7B-5C57-458C-BE38-95D2CD7655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37703"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7705" y="0"/>
            <a:ext cx="4654295"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E1FC5398-C628-478A-822A-BE6CBC51559B}"/>
              </a:ext>
            </a:extLst>
          </p:cNvPr>
          <p:cNvSpPr>
            <a:spLocks noGrp="1"/>
          </p:cNvSpPr>
          <p:nvPr>
            <p:ph type="ctrTitle"/>
          </p:nvPr>
        </p:nvSpPr>
        <p:spPr>
          <a:xfrm>
            <a:off x="8109235" y="863695"/>
            <a:ext cx="3511233" cy="3779995"/>
          </a:xfrm>
        </p:spPr>
        <p:txBody>
          <a:bodyPr anchor="ctr">
            <a:normAutofit fontScale="90000"/>
          </a:bodyPr>
          <a:lstStyle/>
          <a:p>
            <a:pPr algn="ctr">
              <a:lnSpc>
                <a:spcPct val="90000"/>
              </a:lnSpc>
            </a:pPr>
            <a:br>
              <a:rPr lang="en-US" sz="3100" dirty="0">
                <a:solidFill>
                  <a:schemeClr val="tx1"/>
                </a:solidFill>
              </a:rPr>
            </a:br>
            <a:br>
              <a:rPr lang="en-US" sz="3100" dirty="0">
                <a:solidFill>
                  <a:schemeClr val="tx1"/>
                </a:solidFill>
              </a:rPr>
            </a:br>
            <a:br>
              <a:rPr lang="en-US" sz="3100" dirty="0">
                <a:solidFill>
                  <a:schemeClr val="tx1"/>
                </a:solidFill>
              </a:rPr>
            </a:br>
            <a:r>
              <a:rPr lang="en-US" sz="3100" dirty="0">
                <a:solidFill>
                  <a:schemeClr val="tx1"/>
                </a:solidFill>
              </a:rPr>
              <a:t>Housing finance authority of pinellas county </a:t>
            </a:r>
            <a:br>
              <a:rPr lang="en-US" sz="3100" dirty="0">
                <a:solidFill>
                  <a:schemeClr val="tx1"/>
                </a:solidFill>
              </a:rPr>
            </a:br>
            <a:br>
              <a:rPr lang="en-US" sz="3100" dirty="0">
                <a:solidFill>
                  <a:schemeClr val="tx1"/>
                </a:solidFill>
              </a:rPr>
            </a:br>
            <a:r>
              <a:rPr lang="en-US" sz="3100" dirty="0">
                <a:solidFill>
                  <a:schemeClr val="tx1"/>
                </a:solidFill>
              </a:rPr>
              <a:t>First-time home buyer Program</a:t>
            </a:r>
            <a:br>
              <a:rPr lang="en-US" sz="3100" dirty="0">
                <a:solidFill>
                  <a:schemeClr val="tx1"/>
                </a:solidFill>
              </a:rPr>
            </a:br>
            <a:br>
              <a:rPr lang="en-US" sz="3100" dirty="0">
                <a:solidFill>
                  <a:schemeClr val="tx1"/>
                </a:solidFill>
              </a:rPr>
            </a:br>
            <a:br>
              <a:rPr lang="en-US" sz="3100" dirty="0">
                <a:solidFill>
                  <a:schemeClr val="tx1"/>
                </a:solidFill>
              </a:rPr>
            </a:br>
            <a:endParaRPr lang="en-US" sz="3100" dirty="0">
              <a:solidFill>
                <a:schemeClr val="tx1"/>
              </a:solidFill>
            </a:endParaRPr>
          </a:p>
        </p:txBody>
      </p:sp>
      <p:sp>
        <p:nvSpPr>
          <p:cNvPr id="61" name="Rectangle 60">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09235"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5" name="Picture 4" descr="Houses with sidewalk">
            <a:extLst>
              <a:ext uri="{FF2B5EF4-FFF2-40B4-BE49-F238E27FC236}">
                <a16:creationId xmlns:a16="http://schemas.microsoft.com/office/drawing/2014/main" id="{46FD3043-02B3-4F91-A2CB-FF01D76F3FD5}"/>
              </a:ext>
            </a:extLst>
          </p:cNvPr>
          <p:cNvPicPr>
            <a:picLocks noChangeAspect="1"/>
          </p:cNvPicPr>
          <p:nvPr/>
        </p:nvPicPr>
        <p:blipFill>
          <a:blip r:embed="rId3">
            <a:extLst>
              <a:ext uri="{96DAC541-7B7A-43D3-8B79-37D633B846F1}">
                <asvg:svgBlip xmlns:asvg="http://schemas.microsoft.com/office/drawing/2016/SVG/main" r:embed="rId4"/>
              </a:ext>
            </a:extLst>
          </a:blip>
          <a:srcRect l="13822" r="13822"/>
          <a:stretch/>
        </p:blipFill>
        <p:spPr>
          <a:xfrm>
            <a:off x="643465" y="1008073"/>
            <a:ext cx="6253164" cy="4861248"/>
          </a:xfrm>
          <a:prstGeom prst="rect">
            <a:avLst/>
          </a:prstGeom>
        </p:spPr>
      </p:pic>
    </p:spTree>
    <p:extLst>
      <p:ext uri="{BB962C8B-B14F-4D97-AF65-F5344CB8AC3E}">
        <p14:creationId xmlns:p14="http://schemas.microsoft.com/office/powerpoint/2010/main" val="674873628"/>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 name="Rectangle 81">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83" name="Rectangle 82">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E1FC5398-C628-478A-822A-BE6CBC51559B}"/>
              </a:ext>
            </a:extLst>
          </p:cNvPr>
          <p:cNvSpPr>
            <a:spLocks noGrp="1"/>
          </p:cNvSpPr>
          <p:nvPr>
            <p:ph type="ctrTitle"/>
          </p:nvPr>
        </p:nvSpPr>
        <p:spPr>
          <a:xfrm>
            <a:off x="638620" y="863695"/>
            <a:ext cx="3511233" cy="4901485"/>
          </a:xfrm>
        </p:spPr>
        <p:txBody>
          <a:bodyPr anchor="ctr">
            <a:normAutofit/>
          </a:bodyPr>
          <a:lstStyle/>
          <a:p>
            <a:pPr algn="ctr">
              <a:lnSpc>
                <a:spcPct val="90000"/>
              </a:lnSpc>
            </a:pPr>
            <a:br>
              <a:rPr lang="en-US" sz="1200" dirty="0">
                <a:solidFill>
                  <a:schemeClr val="tx1"/>
                </a:solidFill>
              </a:rPr>
            </a:br>
            <a:br>
              <a:rPr lang="en-US" sz="1200" dirty="0">
                <a:solidFill>
                  <a:schemeClr val="tx1"/>
                </a:solidFill>
              </a:rPr>
            </a:br>
            <a:br>
              <a:rPr lang="en-US" sz="1200" dirty="0">
                <a:solidFill>
                  <a:schemeClr val="tx1"/>
                </a:solidFill>
              </a:rPr>
            </a:br>
            <a:r>
              <a:rPr lang="en-US" sz="1600" u="sng" dirty="0">
                <a:solidFill>
                  <a:schemeClr val="tx1"/>
                </a:solidFill>
              </a:rPr>
              <a:t>Housing Finance authority of pinellas county</a:t>
            </a:r>
            <a:br>
              <a:rPr lang="en-US" sz="1600" u="sng" dirty="0">
                <a:solidFill>
                  <a:schemeClr val="tx1"/>
                </a:solidFill>
              </a:rPr>
            </a:br>
            <a:br>
              <a:rPr lang="en-US" sz="1600" u="sng" dirty="0">
                <a:solidFill>
                  <a:schemeClr val="tx1"/>
                </a:solidFill>
              </a:rPr>
            </a:br>
            <a:br>
              <a:rPr lang="en-US" sz="1600" u="sng" dirty="0">
                <a:solidFill>
                  <a:schemeClr val="tx1"/>
                </a:solidFill>
              </a:rPr>
            </a:br>
            <a:r>
              <a:rPr lang="en-US" sz="1600" dirty="0">
                <a:solidFill>
                  <a:schemeClr val="tx1"/>
                </a:solidFill>
              </a:rPr>
              <a:t>The HFA Has been helping citizens achieve their dream of homeownership since 1982</a:t>
            </a:r>
            <a:br>
              <a:rPr lang="en-US" sz="1600" dirty="0">
                <a:solidFill>
                  <a:schemeClr val="tx1"/>
                </a:solidFill>
              </a:rPr>
            </a:br>
            <a:br>
              <a:rPr lang="en-US" sz="1600" dirty="0">
                <a:solidFill>
                  <a:schemeClr val="tx1"/>
                </a:solidFill>
              </a:rPr>
            </a:br>
            <a:r>
              <a:rPr lang="en-US" sz="1600" dirty="0">
                <a:solidFill>
                  <a:schemeClr val="tx1"/>
                </a:solidFill>
              </a:rPr>
              <a:t>The </a:t>
            </a:r>
            <a:r>
              <a:rPr lang="en-US" sz="1600" dirty="0" err="1">
                <a:solidFill>
                  <a:schemeClr val="tx1"/>
                </a:solidFill>
              </a:rPr>
              <a:t>hfa</a:t>
            </a:r>
            <a:r>
              <a:rPr lang="en-US" sz="1600" dirty="0">
                <a:solidFill>
                  <a:schemeClr val="tx1"/>
                </a:solidFill>
              </a:rPr>
              <a:t> has a continuous lending program</a:t>
            </a:r>
            <a:br>
              <a:rPr lang="en-US" sz="1600" dirty="0">
                <a:solidFill>
                  <a:schemeClr val="tx1"/>
                </a:solidFill>
              </a:rPr>
            </a:br>
            <a:br>
              <a:rPr lang="en-US" sz="1600" dirty="0">
                <a:solidFill>
                  <a:schemeClr val="tx1"/>
                </a:solidFill>
              </a:rPr>
            </a:br>
            <a:r>
              <a:rPr lang="en-US" sz="1600" dirty="0">
                <a:solidFill>
                  <a:schemeClr val="tx1"/>
                </a:solidFill>
              </a:rPr>
              <a:t>The </a:t>
            </a:r>
            <a:r>
              <a:rPr lang="en-US" sz="1600" dirty="0" err="1">
                <a:solidFill>
                  <a:schemeClr val="tx1"/>
                </a:solidFill>
              </a:rPr>
              <a:t>hfa</a:t>
            </a:r>
            <a:r>
              <a:rPr lang="en-US" sz="1600" dirty="0">
                <a:solidFill>
                  <a:schemeClr val="tx1"/>
                </a:solidFill>
              </a:rPr>
              <a:t> issues single family housing revenue bonds</a:t>
            </a:r>
            <a:br>
              <a:rPr lang="en-US" sz="1600" dirty="0">
                <a:solidFill>
                  <a:schemeClr val="tx1"/>
                </a:solidFill>
              </a:rPr>
            </a:br>
            <a:br>
              <a:rPr lang="en-US" sz="1600" dirty="0">
                <a:solidFill>
                  <a:schemeClr val="tx1"/>
                </a:solidFill>
              </a:rPr>
            </a:br>
            <a:r>
              <a:rPr lang="en-US" sz="1600" dirty="0">
                <a:solidFill>
                  <a:schemeClr val="tx1"/>
                </a:solidFill>
              </a:rPr>
              <a:t>The </a:t>
            </a:r>
            <a:r>
              <a:rPr lang="en-US" sz="1600" dirty="0" err="1">
                <a:solidFill>
                  <a:schemeClr val="tx1"/>
                </a:solidFill>
              </a:rPr>
              <a:t>hfa</a:t>
            </a:r>
            <a:r>
              <a:rPr lang="en-US" sz="1600" dirty="0">
                <a:solidFill>
                  <a:schemeClr val="tx1"/>
                </a:solidFill>
              </a:rPr>
              <a:t> uses its own funds to provide downpayment assistance</a:t>
            </a:r>
            <a:br>
              <a:rPr lang="en-US" sz="1600" dirty="0">
                <a:solidFill>
                  <a:schemeClr val="tx1"/>
                </a:solidFill>
              </a:rPr>
            </a:br>
            <a:br>
              <a:rPr lang="en-US" sz="1200" dirty="0">
                <a:solidFill>
                  <a:schemeClr val="tx1"/>
                </a:solidFill>
              </a:rPr>
            </a:br>
            <a:br>
              <a:rPr lang="en-US" sz="1200" dirty="0">
                <a:solidFill>
                  <a:schemeClr val="tx1"/>
                </a:solidFill>
              </a:rPr>
            </a:br>
            <a:endParaRPr lang="en-US" sz="1200" dirty="0">
              <a:solidFill>
                <a:schemeClr val="tx1"/>
              </a:solidFill>
            </a:endParaRPr>
          </a:p>
        </p:txBody>
      </p:sp>
      <p:sp>
        <p:nvSpPr>
          <p:cNvPr id="84" name="Rectangle 83">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5" name="Picture 4" descr="A key on a keychain&#10;&#10;Description automatically generated">
            <a:extLst>
              <a:ext uri="{FF2B5EF4-FFF2-40B4-BE49-F238E27FC236}">
                <a16:creationId xmlns:a16="http://schemas.microsoft.com/office/drawing/2014/main" id="{46FD3043-02B3-4F91-A2CB-FF01D76F3FD5}"/>
              </a:ext>
            </a:extLst>
          </p:cNvPr>
          <p:cNvPicPr>
            <a:picLocks noChangeAspect="1"/>
          </p:cNvPicPr>
          <p:nvPr/>
        </p:nvPicPr>
        <p:blipFill rotWithShape="1">
          <a:blip r:embed="rId3"/>
          <a:srcRect l="6825" r="7717" b="-2"/>
          <a:stretch/>
        </p:blipFill>
        <p:spPr>
          <a:xfrm>
            <a:off x="4654295" y="10"/>
            <a:ext cx="7537705" cy="6857990"/>
          </a:xfrm>
          <a:prstGeom prst="rect">
            <a:avLst/>
          </a:prstGeom>
        </p:spPr>
      </p:pic>
    </p:spTree>
    <p:extLst>
      <p:ext uri="{BB962C8B-B14F-4D97-AF65-F5344CB8AC3E}">
        <p14:creationId xmlns:p14="http://schemas.microsoft.com/office/powerpoint/2010/main" val="205513490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150EC9-7E7D-4648-AC38-2A7BCBFB2EF6}"/>
              </a:ext>
            </a:extLst>
          </p:cNvPr>
          <p:cNvSpPr>
            <a:spLocks noGrp="1"/>
          </p:cNvSpPr>
          <p:nvPr>
            <p:ph type="title"/>
          </p:nvPr>
        </p:nvSpPr>
        <p:spPr>
          <a:xfrm>
            <a:off x="4382724" y="702156"/>
            <a:ext cx="7225075" cy="1013800"/>
          </a:xfrm>
        </p:spPr>
        <p:txBody>
          <a:bodyPr>
            <a:normAutofit/>
          </a:bodyPr>
          <a:lstStyle/>
          <a:p>
            <a:pPr algn="ctr"/>
            <a:r>
              <a:rPr lang="en-US" u="sng" dirty="0">
                <a:solidFill>
                  <a:schemeClr val="tx2"/>
                </a:solidFill>
              </a:rPr>
              <a:t>Definition of a first-time home buyer</a:t>
            </a:r>
          </a:p>
        </p:txBody>
      </p:sp>
      <p:sp>
        <p:nvSpPr>
          <p:cNvPr id="47" name="Rectangle 46">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8" name="Rectangle 47">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9" name="Rectangle 48">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3" name="Picture 2" descr="A person sitting cross legged with a book and a house&#10;&#10;Description automatically generated">
            <a:extLst>
              <a:ext uri="{FF2B5EF4-FFF2-40B4-BE49-F238E27FC236}">
                <a16:creationId xmlns:a16="http://schemas.microsoft.com/office/drawing/2014/main" id="{2F5F73E5-9F86-4ED9-892D-F575AF7835B6}"/>
              </a:ext>
            </a:extLst>
          </p:cNvPr>
          <p:cNvPicPr>
            <a:picLocks noChangeAspect="1"/>
          </p:cNvPicPr>
          <p:nvPr/>
        </p:nvPicPr>
        <p:blipFill>
          <a:blip r:embed="rId3">
            <a:extLst>
              <a:ext uri="{837473B0-CC2E-450A-ABE3-18F120FF3D39}">
                <a1611:picAttrSrcUrl xmlns:a1611="http://schemas.microsoft.com/office/drawing/2016/11/main" r:id="rId4"/>
              </a:ext>
            </a:extLst>
          </a:blip>
          <a:srcRect l="17932" r="17932"/>
          <a:stretch/>
        </p:blipFill>
        <p:spPr>
          <a:xfrm>
            <a:off x="446534" y="601201"/>
            <a:ext cx="3703320" cy="5774200"/>
          </a:xfrm>
          <a:prstGeom prst="rect">
            <a:avLst/>
          </a:prstGeom>
        </p:spPr>
      </p:pic>
      <p:graphicFrame>
        <p:nvGraphicFramePr>
          <p:cNvPr id="22" name="Content Placeholder 2" descr="SmartArt timeline">
            <a:extLst>
              <a:ext uri="{FF2B5EF4-FFF2-40B4-BE49-F238E27FC236}">
                <a16:creationId xmlns:a16="http://schemas.microsoft.com/office/drawing/2014/main" id="{6BF0F168-BD28-497A-AC13-24AB8C638291}"/>
              </a:ext>
            </a:extLst>
          </p:cNvPr>
          <p:cNvGraphicFramePr/>
          <p:nvPr>
            <p:extLst>
              <p:ext uri="{D42A27DB-BD31-4B8C-83A1-F6EECF244321}">
                <p14:modId xmlns:p14="http://schemas.microsoft.com/office/powerpoint/2010/main" val="4024264182"/>
              </p:ext>
            </p:extLst>
          </p:nvPr>
        </p:nvGraphicFramePr>
        <p:xfrm>
          <a:off x="4382726" y="1896533"/>
          <a:ext cx="6878108" cy="396226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897948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150EC9-7E7D-4648-AC38-2A7BCBFB2EF6}"/>
              </a:ext>
            </a:extLst>
          </p:cNvPr>
          <p:cNvSpPr>
            <a:spLocks noGrp="1"/>
          </p:cNvSpPr>
          <p:nvPr>
            <p:ph type="title"/>
          </p:nvPr>
        </p:nvSpPr>
        <p:spPr>
          <a:xfrm>
            <a:off x="4382724" y="702155"/>
            <a:ext cx="7513807" cy="5673245"/>
          </a:xfrm>
        </p:spPr>
        <p:txBody>
          <a:bodyPr>
            <a:normAutofit/>
          </a:bodyPr>
          <a:lstStyle/>
          <a:p>
            <a:pPr algn="ctr"/>
            <a:r>
              <a:rPr lang="en-US" u="sng" dirty="0"/>
              <a:t>Basic Steps for the client to Start Process</a:t>
            </a:r>
            <a:br>
              <a:rPr lang="en-US" dirty="0"/>
            </a:br>
            <a:br>
              <a:rPr lang="en-US" dirty="0"/>
            </a:br>
            <a:r>
              <a:rPr lang="en-US" dirty="0"/>
              <a:t>1.	Review the income and credit 	requirements</a:t>
            </a:r>
            <a:br>
              <a:rPr lang="en-US" dirty="0"/>
            </a:br>
            <a:br>
              <a:rPr lang="en-US" dirty="0"/>
            </a:br>
            <a:r>
              <a:rPr lang="en-US" dirty="0"/>
              <a:t>2.	take a homebuyer education class</a:t>
            </a:r>
            <a:br>
              <a:rPr lang="en-US" dirty="0"/>
            </a:br>
            <a:r>
              <a:rPr lang="en-US" dirty="0"/>
              <a:t>	</a:t>
            </a:r>
            <a:br>
              <a:rPr lang="en-US" dirty="0"/>
            </a:br>
            <a:r>
              <a:rPr lang="en-US" dirty="0"/>
              <a:t>3.  Contact an approved lender</a:t>
            </a:r>
            <a:br>
              <a:rPr lang="en-US" dirty="0"/>
            </a:br>
            <a:br>
              <a:rPr lang="en-US" dirty="0"/>
            </a:br>
            <a:r>
              <a:rPr lang="en-US" dirty="0"/>
              <a:t>4.	Work with a Realtor</a:t>
            </a:r>
            <a:br>
              <a:rPr lang="en-US" dirty="0"/>
            </a:br>
            <a:br>
              <a:rPr lang="en-US" dirty="0"/>
            </a:br>
            <a:endParaRPr lang="en-US" dirty="0">
              <a:solidFill>
                <a:schemeClr val="tx2"/>
              </a:solidFill>
            </a:endParaRPr>
          </a:p>
        </p:txBody>
      </p:sp>
      <p:sp>
        <p:nvSpPr>
          <p:cNvPr id="29" name="Rectangle 28">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Rectangle 30">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33" name="Rectangle 32">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3" name="Picture 2">
            <a:extLst>
              <a:ext uri="{FF2B5EF4-FFF2-40B4-BE49-F238E27FC236}">
                <a16:creationId xmlns:a16="http://schemas.microsoft.com/office/drawing/2014/main" id="{2F5F73E5-9F86-4ED9-892D-F575AF7835B6}"/>
              </a:ext>
            </a:extLst>
          </p:cNvPr>
          <p:cNvPicPr>
            <a:picLocks noChangeAspect="1"/>
          </p:cNvPicPr>
          <p:nvPr/>
        </p:nvPicPr>
        <p:blipFill>
          <a:blip r:embed="rId3">
            <a:extLst>
              <a:ext uri="{837473B0-CC2E-450A-ABE3-18F120FF3D39}">
                <a1611:picAttrSrcUrl xmlns:a1611="http://schemas.microsoft.com/office/drawing/2016/11/main" r:id="rId4"/>
              </a:ext>
            </a:extLst>
          </a:blip>
          <a:srcRect l="28675" r="28675"/>
          <a:stretch/>
        </p:blipFill>
        <p:spPr>
          <a:xfrm>
            <a:off x="446534" y="601201"/>
            <a:ext cx="3703320" cy="5774200"/>
          </a:xfrm>
          <a:prstGeom prst="rect">
            <a:avLst/>
          </a:prstGeom>
        </p:spPr>
      </p:pic>
    </p:spTree>
    <p:extLst>
      <p:ext uri="{BB962C8B-B14F-4D97-AF65-F5344CB8AC3E}">
        <p14:creationId xmlns:p14="http://schemas.microsoft.com/office/powerpoint/2010/main" val="1014692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DD651B61-325E-4E73-8445-38B0DE8AAA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0" name="Rectangle 39">
            <a:extLst>
              <a:ext uri="{FF2B5EF4-FFF2-40B4-BE49-F238E27FC236}">
                <a16:creationId xmlns:a16="http://schemas.microsoft.com/office/drawing/2014/main" id="{B42E5253-D3AC-4AC2-B766-8B34F13C2F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2" name="Rectangle 41">
            <a:extLst>
              <a:ext uri="{FF2B5EF4-FFF2-40B4-BE49-F238E27FC236}">
                <a16:creationId xmlns:a16="http://schemas.microsoft.com/office/drawing/2014/main" id="{10AE8D57-436A-4073-9A75-15BB5949F8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4" name="Rectangle 43">
            <a:extLst>
              <a:ext uri="{FF2B5EF4-FFF2-40B4-BE49-F238E27FC236}">
                <a16:creationId xmlns:a16="http://schemas.microsoft.com/office/drawing/2014/main" id="{E2852671-8EB6-4EAF-8AF8-65CF3FD66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6" name="Rectangle 45">
            <a:extLst>
              <a:ext uri="{FF2B5EF4-FFF2-40B4-BE49-F238E27FC236}">
                <a16:creationId xmlns:a16="http://schemas.microsoft.com/office/drawing/2014/main" id="{F7207B7B-5C57-458C-BE38-95D2CD7655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37703"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7705" y="0"/>
            <a:ext cx="4654295"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A0150EC9-7E7D-4648-AC38-2A7BCBFB2EF6}"/>
              </a:ext>
            </a:extLst>
          </p:cNvPr>
          <p:cNvSpPr>
            <a:spLocks noGrp="1"/>
          </p:cNvSpPr>
          <p:nvPr>
            <p:ph type="title"/>
          </p:nvPr>
        </p:nvSpPr>
        <p:spPr>
          <a:xfrm>
            <a:off x="8109235" y="863695"/>
            <a:ext cx="3511233" cy="5165837"/>
          </a:xfrm>
        </p:spPr>
        <p:txBody>
          <a:bodyPr vert="horz" lIns="91440" tIns="45720" rIns="91440" bIns="45720" rtlCol="0" anchor="ctr">
            <a:normAutofit/>
          </a:bodyPr>
          <a:lstStyle/>
          <a:p>
            <a:pPr algn="ctr">
              <a:lnSpc>
                <a:spcPct val="90000"/>
              </a:lnSpc>
            </a:pPr>
            <a:r>
              <a:rPr lang="en-US" sz="1800" u="sng" dirty="0">
                <a:solidFill>
                  <a:schemeClr val="tx1"/>
                </a:solidFill>
              </a:rPr>
              <a:t>1</a:t>
            </a:r>
            <a:r>
              <a:rPr lang="en-US" sz="1800" u="sng" baseline="30000" dirty="0">
                <a:solidFill>
                  <a:schemeClr val="tx1"/>
                </a:solidFill>
              </a:rPr>
              <a:t>st</a:t>
            </a:r>
            <a:r>
              <a:rPr lang="en-US" sz="1800" u="sng" dirty="0">
                <a:solidFill>
                  <a:schemeClr val="tx1"/>
                </a:solidFill>
              </a:rPr>
              <a:t> mortgage options</a:t>
            </a:r>
            <a:br>
              <a:rPr lang="en-US" sz="1800" dirty="0">
                <a:solidFill>
                  <a:schemeClr val="tx1"/>
                </a:solidFill>
              </a:rPr>
            </a:br>
            <a:br>
              <a:rPr lang="en-US" sz="1800" dirty="0">
                <a:solidFill>
                  <a:schemeClr val="tx1"/>
                </a:solidFill>
              </a:rPr>
            </a:br>
            <a:r>
              <a:rPr lang="en-US" sz="1800" dirty="0">
                <a:solidFill>
                  <a:schemeClr val="tx1"/>
                </a:solidFill>
              </a:rPr>
              <a:t>The </a:t>
            </a:r>
            <a:r>
              <a:rPr lang="en-US" sz="1800" dirty="0" err="1">
                <a:solidFill>
                  <a:schemeClr val="tx1"/>
                </a:solidFill>
              </a:rPr>
              <a:t>hfa</a:t>
            </a:r>
            <a:r>
              <a:rPr lang="en-US" sz="1800" dirty="0">
                <a:solidFill>
                  <a:schemeClr val="tx1"/>
                </a:solidFill>
              </a:rPr>
              <a:t> sets the rate for the 1</a:t>
            </a:r>
            <a:r>
              <a:rPr lang="en-US" sz="1800" baseline="30000" dirty="0">
                <a:solidFill>
                  <a:schemeClr val="tx1"/>
                </a:solidFill>
              </a:rPr>
              <a:t>st</a:t>
            </a:r>
            <a:r>
              <a:rPr lang="en-US" sz="1800" dirty="0">
                <a:solidFill>
                  <a:schemeClr val="tx1"/>
                </a:solidFill>
              </a:rPr>
              <a:t> mortgage</a:t>
            </a:r>
            <a:br>
              <a:rPr lang="en-US" sz="1800" dirty="0">
                <a:solidFill>
                  <a:schemeClr val="tx1"/>
                </a:solidFill>
              </a:rPr>
            </a:br>
            <a:br>
              <a:rPr lang="en-US" sz="1800" dirty="0">
                <a:solidFill>
                  <a:schemeClr val="tx1"/>
                </a:solidFill>
              </a:rPr>
            </a:br>
            <a:r>
              <a:rPr lang="en-US" sz="1800" dirty="0" err="1">
                <a:solidFill>
                  <a:schemeClr val="tx1"/>
                </a:solidFill>
              </a:rPr>
              <a:t>fha</a:t>
            </a:r>
            <a:r>
              <a:rPr lang="en-US" sz="1800" dirty="0">
                <a:solidFill>
                  <a:schemeClr val="tx1"/>
                </a:solidFill>
              </a:rPr>
              <a:t>, </a:t>
            </a:r>
            <a:r>
              <a:rPr lang="en-US" sz="1800" dirty="0" err="1">
                <a:solidFill>
                  <a:schemeClr val="tx1"/>
                </a:solidFill>
              </a:rPr>
              <a:t>va</a:t>
            </a:r>
            <a:r>
              <a:rPr lang="en-US" sz="1800" dirty="0">
                <a:solidFill>
                  <a:schemeClr val="tx1"/>
                </a:solidFill>
              </a:rPr>
              <a:t>, </a:t>
            </a:r>
            <a:r>
              <a:rPr lang="en-US" sz="1800" dirty="0" err="1">
                <a:solidFill>
                  <a:schemeClr val="tx1"/>
                </a:solidFill>
              </a:rPr>
              <a:t>rd</a:t>
            </a:r>
            <a:r>
              <a:rPr lang="en-US" sz="1800" dirty="0">
                <a:solidFill>
                  <a:schemeClr val="tx1"/>
                </a:solidFill>
              </a:rPr>
              <a:t> and Freddie mac </a:t>
            </a:r>
            <a:r>
              <a:rPr lang="en-US" sz="1800" dirty="0" err="1">
                <a:solidFill>
                  <a:schemeClr val="tx1"/>
                </a:solidFill>
              </a:rPr>
              <a:t>hfa</a:t>
            </a:r>
            <a:r>
              <a:rPr lang="en-US" sz="1800" dirty="0">
                <a:solidFill>
                  <a:schemeClr val="tx1"/>
                </a:solidFill>
              </a:rPr>
              <a:t> advantage loans are available to choose from</a:t>
            </a:r>
            <a:br>
              <a:rPr lang="en-US" sz="1800" dirty="0">
                <a:solidFill>
                  <a:schemeClr val="tx1"/>
                </a:solidFill>
              </a:rPr>
            </a:br>
            <a:br>
              <a:rPr lang="en-US" sz="1800" dirty="0">
                <a:solidFill>
                  <a:schemeClr val="tx1"/>
                </a:solidFill>
              </a:rPr>
            </a:br>
            <a:r>
              <a:rPr lang="en-US" sz="1800" dirty="0">
                <a:solidFill>
                  <a:schemeClr val="tx1"/>
                </a:solidFill>
              </a:rPr>
              <a:t>1</a:t>
            </a:r>
            <a:r>
              <a:rPr lang="en-US" sz="1800" baseline="30000" dirty="0">
                <a:solidFill>
                  <a:schemeClr val="tx1"/>
                </a:solidFill>
              </a:rPr>
              <a:t>st</a:t>
            </a:r>
            <a:r>
              <a:rPr lang="en-US" sz="1800" dirty="0">
                <a:solidFill>
                  <a:schemeClr val="tx1"/>
                </a:solidFill>
              </a:rPr>
              <a:t> mortgages are 30 year fixed rate</a:t>
            </a:r>
            <a:br>
              <a:rPr lang="en-US" sz="1800" dirty="0">
                <a:solidFill>
                  <a:schemeClr val="tx1"/>
                </a:solidFill>
              </a:rPr>
            </a:br>
            <a:br>
              <a:rPr lang="en-US" sz="1800" dirty="0">
                <a:solidFill>
                  <a:schemeClr val="tx1"/>
                </a:solidFill>
              </a:rPr>
            </a:br>
            <a:r>
              <a:rPr lang="en-US" sz="1800" dirty="0">
                <a:solidFill>
                  <a:schemeClr val="tx1"/>
                </a:solidFill>
              </a:rPr>
              <a:t>Adjustable rate loans are not allowed</a:t>
            </a:r>
            <a:br>
              <a:rPr lang="en-US" sz="1800" dirty="0">
                <a:solidFill>
                  <a:schemeClr val="tx1"/>
                </a:solidFill>
              </a:rPr>
            </a:br>
            <a:br>
              <a:rPr lang="en-US" sz="1400" dirty="0">
                <a:solidFill>
                  <a:schemeClr val="tx1"/>
                </a:solidFill>
              </a:rPr>
            </a:br>
            <a:br>
              <a:rPr lang="en-US" sz="1400" dirty="0">
                <a:solidFill>
                  <a:schemeClr val="tx1"/>
                </a:solidFill>
              </a:rPr>
            </a:br>
            <a:endParaRPr lang="en-US" sz="1400" dirty="0">
              <a:solidFill>
                <a:schemeClr val="tx1"/>
              </a:solidFill>
            </a:endParaRPr>
          </a:p>
        </p:txBody>
      </p:sp>
      <p:sp>
        <p:nvSpPr>
          <p:cNvPr id="50" name="Rectangle 49">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09235"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3" name="Picture 2">
            <a:extLst>
              <a:ext uri="{FF2B5EF4-FFF2-40B4-BE49-F238E27FC236}">
                <a16:creationId xmlns:a16="http://schemas.microsoft.com/office/drawing/2014/main" id="{2F5F73E5-9F86-4ED9-892D-F575AF7835B6}"/>
              </a:ext>
            </a:extLst>
          </p:cNvPr>
          <p:cNvPicPr>
            <a:picLocks noChangeAspect="1"/>
          </p:cNvPicPr>
          <p:nvPr/>
        </p:nvPicPr>
        <p:blipFill>
          <a:blip r:embed="rId3">
            <a:extLst>
              <a:ext uri="{837473B0-CC2E-450A-ABE3-18F120FF3D39}">
                <a1611:picAttrSrcUrl xmlns:a1611="http://schemas.microsoft.com/office/drawing/2016/11/main" r:id="rId4"/>
              </a:ext>
            </a:extLst>
          </a:blip>
          <a:srcRect l="11376" r="11376"/>
          <a:stretch/>
        </p:blipFill>
        <p:spPr>
          <a:xfrm>
            <a:off x="1980087" y="647808"/>
            <a:ext cx="3579919" cy="5581779"/>
          </a:xfrm>
          <a:prstGeom prst="rect">
            <a:avLst/>
          </a:prstGeom>
        </p:spPr>
      </p:pic>
      <p:sp>
        <p:nvSpPr>
          <p:cNvPr id="4" name="TextBox 3">
            <a:extLst>
              <a:ext uri="{FF2B5EF4-FFF2-40B4-BE49-F238E27FC236}">
                <a16:creationId xmlns:a16="http://schemas.microsoft.com/office/drawing/2014/main" id="{563A5AC7-1D43-846F-37CE-89D64ABCA6C0}"/>
              </a:ext>
            </a:extLst>
          </p:cNvPr>
          <p:cNvSpPr txBox="1"/>
          <p:nvPr/>
        </p:nvSpPr>
        <p:spPr>
          <a:xfrm>
            <a:off x="3180829" y="6029532"/>
            <a:ext cx="2379177"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4" tooltip="https://www.55places.com/blog/home-equity-conversion-mortgages">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5" tooltip="https://creativecommons.org/licenses/by-nd/3.0/">
                  <a:extLst>
                    <a:ext uri="{A12FA001-AC4F-418D-AE19-62706E023703}">
                      <ahyp:hlinkClr xmlns:ahyp="http://schemas.microsoft.com/office/drawing/2018/hyperlinkcolor" val="tx"/>
                    </a:ext>
                  </a:extLst>
                </a:hlinkClick>
              </a:rPr>
              <a:t>CC BY-ND</a:t>
            </a:r>
            <a:endParaRPr lang="en-US" sz="700">
              <a:solidFill>
                <a:srgbClr val="FFFFFF"/>
              </a:solidFill>
            </a:endParaRPr>
          </a:p>
        </p:txBody>
      </p:sp>
    </p:spTree>
    <p:extLst>
      <p:ext uri="{BB962C8B-B14F-4D97-AF65-F5344CB8AC3E}">
        <p14:creationId xmlns:p14="http://schemas.microsoft.com/office/powerpoint/2010/main" val="3522668408"/>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5" name="Rectangle 54">
            <a:extLst>
              <a:ext uri="{FF2B5EF4-FFF2-40B4-BE49-F238E27FC236}">
                <a16:creationId xmlns:a16="http://schemas.microsoft.com/office/drawing/2014/main" id="{DD651B61-325E-4E73-8445-38B0DE8AAA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7" name="Rectangle 56">
            <a:extLst>
              <a:ext uri="{FF2B5EF4-FFF2-40B4-BE49-F238E27FC236}">
                <a16:creationId xmlns:a16="http://schemas.microsoft.com/office/drawing/2014/main" id="{B42E5253-D3AC-4AC2-B766-8B34F13C2F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9" name="Rectangle 58">
            <a:extLst>
              <a:ext uri="{FF2B5EF4-FFF2-40B4-BE49-F238E27FC236}">
                <a16:creationId xmlns:a16="http://schemas.microsoft.com/office/drawing/2014/main" id="{10AE8D57-436A-4073-9A75-15BB5949F8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1" name="Rectangle 60">
            <a:extLst>
              <a:ext uri="{FF2B5EF4-FFF2-40B4-BE49-F238E27FC236}">
                <a16:creationId xmlns:a16="http://schemas.microsoft.com/office/drawing/2014/main" id="{E2852671-8EB6-4EAF-8AF8-65CF3FD66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3" name="Rectangle 62">
            <a:extLst>
              <a:ext uri="{FF2B5EF4-FFF2-40B4-BE49-F238E27FC236}">
                <a16:creationId xmlns:a16="http://schemas.microsoft.com/office/drawing/2014/main" id="{F7207B7B-5C57-458C-BE38-95D2CD7655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37703"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7705" y="0"/>
            <a:ext cx="4654295"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A0150EC9-7E7D-4648-AC38-2A7BCBFB2EF6}"/>
              </a:ext>
            </a:extLst>
          </p:cNvPr>
          <p:cNvSpPr>
            <a:spLocks noGrp="1"/>
          </p:cNvSpPr>
          <p:nvPr>
            <p:ph type="title"/>
          </p:nvPr>
        </p:nvSpPr>
        <p:spPr>
          <a:xfrm>
            <a:off x="8109235" y="863695"/>
            <a:ext cx="3511233" cy="4723066"/>
          </a:xfrm>
        </p:spPr>
        <p:txBody>
          <a:bodyPr vert="horz" lIns="91440" tIns="45720" rIns="91440" bIns="45720" rtlCol="0" anchor="ctr">
            <a:normAutofit/>
          </a:bodyPr>
          <a:lstStyle/>
          <a:p>
            <a:pPr algn="ctr">
              <a:lnSpc>
                <a:spcPct val="90000"/>
              </a:lnSpc>
            </a:pPr>
            <a:r>
              <a:rPr lang="en-US" sz="1800" u="sng" dirty="0">
                <a:solidFill>
                  <a:schemeClr val="tx1"/>
                </a:solidFill>
              </a:rPr>
              <a:t>Down payment assistance</a:t>
            </a:r>
            <a:br>
              <a:rPr lang="en-US" sz="1800" dirty="0">
                <a:solidFill>
                  <a:schemeClr val="tx1"/>
                </a:solidFill>
              </a:rPr>
            </a:br>
            <a:br>
              <a:rPr lang="en-US" sz="1800" dirty="0">
                <a:solidFill>
                  <a:schemeClr val="tx1"/>
                </a:solidFill>
              </a:rPr>
            </a:br>
            <a:r>
              <a:rPr lang="en-US" sz="1800" dirty="0">
                <a:solidFill>
                  <a:schemeClr val="tx1"/>
                </a:solidFill>
              </a:rPr>
              <a:t>current amount:  $12,000 in Pinellas county</a:t>
            </a:r>
            <a:br>
              <a:rPr lang="en-US" sz="1800" dirty="0">
                <a:solidFill>
                  <a:schemeClr val="tx1"/>
                </a:solidFill>
              </a:rPr>
            </a:br>
            <a:br>
              <a:rPr lang="en-US" sz="1800" dirty="0">
                <a:solidFill>
                  <a:schemeClr val="tx1"/>
                </a:solidFill>
              </a:rPr>
            </a:br>
            <a:r>
              <a:rPr lang="en-US" sz="1800" dirty="0">
                <a:solidFill>
                  <a:schemeClr val="tx1"/>
                </a:solidFill>
              </a:rPr>
              <a:t>$8,000 in PASCO AND POLK counties</a:t>
            </a:r>
            <a:br>
              <a:rPr lang="en-US" sz="1800" dirty="0">
                <a:solidFill>
                  <a:schemeClr val="tx1"/>
                </a:solidFill>
              </a:rPr>
            </a:br>
            <a:br>
              <a:rPr lang="en-US" sz="1800" dirty="0">
                <a:solidFill>
                  <a:schemeClr val="tx1"/>
                </a:solidFill>
              </a:rPr>
            </a:br>
            <a:r>
              <a:rPr lang="en-US" sz="1800" dirty="0">
                <a:solidFill>
                  <a:schemeClr val="tx1"/>
                </a:solidFill>
              </a:rPr>
              <a:t>this is a 0% non-amortizing loan</a:t>
            </a:r>
            <a:br>
              <a:rPr lang="en-US" sz="1800" dirty="0">
                <a:solidFill>
                  <a:schemeClr val="tx1"/>
                </a:solidFill>
              </a:rPr>
            </a:br>
            <a:br>
              <a:rPr lang="en-US" sz="1800" dirty="0">
                <a:solidFill>
                  <a:schemeClr val="tx1"/>
                </a:solidFill>
              </a:rPr>
            </a:br>
            <a:r>
              <a:rPr lang="en-US" sz="1800" dirty="0">
                <a:solidFill>
                  <a:schemeClr val="tx1"/>
                </a:solidFill>
              </a:rPr>
              <a:t>always paid back </a:t>
            </a:r>
            <a:r>
              <a:rPr lang="en-US" sz="1100" i="1" dirty="0">
                <a:solidFill>
                  <a:schemeClr val="tx1"/>
                </a:solidFill>
              </a:rPr>
              <a:t>(see next slide)</a:t>
            </a:r>
            <a:br>
              <a:rPr lang="en-US" sz="1800" dirty="0">
                <a:solidFill>
                  <a:schemeClr val="tx1"/>
                </a:solidFill>
              </a:rPr>
            </a:br>
            <a:br>
              <a:rPr lang="en-US" sz="1400" dirty="0">
                <a:solidFill>
                  <a:schemeClr val="tx1"/>
                </a:solidFill>
              </a:rPr>
            </a:br>
            <a:br>
              <a:rPr lang="en-US" sz="1400" dirty="0">
                <a:solidFill>
                  <a:schemeClr val="tx1"/>
                </a:solidFill>
              </a:rPr>
            </a:br>
            <a:br>
              <a:rPr lang="en-US" sz="1400" dirty="0">
                <a:solidFill>
                  <a:schemeClr val="tx1"/>
                </a:solidFill>
              </a:rPr>
            </a:br>
            <a:endParaRPr lang="en-US" sz="1400" dirty="0">
              <a:solidFill>
                <a:schemeClr val="tx1"/>
              </a:solidFill>
            </a:endParaRPr>
          </a:p>
        </p:txBody>
      </p:sp>
      <p:sp>
        <p:nvSpPr>
          <p:cNvPr id="67" name="Rectangle 66">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09235"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3" name="Picture 2" descr="A black background with a black square&#10;&#10;Description automatically generated with medium confidence">
            <a:extLst>
              <a:ext uri="{FF2B5EF4-FFF2-40B4-BE49-F238E27FC236}">
                <a16:creationId xmlns:a16="http://schemas.microsoft.com/office/drawing/2014/main" id="{2F5F73E5-9F86-4ED9-892D-F575AF7835B6}"/>
              </a:ext>
            </a:extLst>
          </p:cNvPr>
          <p:cNvPicPr>
            <a:picLocks noChangeAspect="1"/>
          </p:cNvPicPr>
          <p:nvPr/>
        </p:nvPicPr>
        <p:blipFill>
          <a:blip r:embed="rId3">
            <a:extLst>
              <a:ext uri="{837473B0-CC2E-450A-ABE3-18F120FF3D39}">
                <a1611:picAttrSrcUrl xmlns:a1611="http://schemas.microsoft.com/office/drawing/2016/11/main" r:id="rId4"/>
              </a:ext>
            </a:extLst>
          </a:blip>
          <a:srcRect l="20812" r="20812"/>
          <a:stretch/>
        </p:blipFill>
        <p:spPr>
          <a:xfrm>
            <a:off x="1979706" y="647808"/>
            <a:ext cx="3580681" cy="5581779"/>
          </a:xfrm>
          <a:prstGeom prst="rect">
            <a:avLst/>
          </a:prstGeom>
        </p:spPr>
      </p:pic>
    </p:spTree>
    <p:extLst>
      <p:ext uri="{BB962C8B-B14F-4D97-AF65-F5344CB8AC3E}">
        <p14:creationId xmlns:p14="http://schemas.microsoft.com/office/powerpoint/2010/main" val="703827711"/>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150EC9-7E7D-4648-AC38-2A7BCBFB2EF6}"/>
              </a:ext>
            </a:extLst>
          </p:cNvPr>
          <p:cNvSpPr>
            <a:spLocks noGrp="1"/>
          </p:cNvSpPr>
          <p:nvPr>
            <p:ph type="title"/>
          </p:nvPr>
        </p:nvSpPr>
        <p:spPr>
          <a:xfrm>
            <a:off x="4382724" y="702155"/>
            <a:ext cx="7513807" cy="5673245"/>
          </a:xfrm>
        </p:spPr>
        <p:txBody>
          <a:bodyPr>
            <a:normAutofit fontScale="90000"/>
          </a:bodyPr>
          <a:lstStyle/>
          <a:p>
            <a:pPr algn="ctr"/>
            <a:r>
              <a:rPr lang="en-US" u="sng" dirty="0"/>
              <a:t>Down payment assistance</a:t>
            </a:r>
            <a:br>
              <a:rPr lang="en-US" dirty="0"/>
            </a:br>
            <a:br>
              <a:rPr lang="en-US" dirty="0"/>
            </a:br>
            <a:r>
              <a:rPr lang="en-US" dirty="0"/>
              <a:t>THE DPA IS REPAYABLE WHEN BORROWERs:</a:t>
            </a:r>
            <a:br>
              <a:rPr lang="en-US" dirty="0"/>
            </a:br>
            <a:br>
              <a:rPr lang="en-US" dirty="0"/>
            </a:br>
            <a:r>
              <a:rPr lang="en-US" dirty="0"/>
              <a:t>SELL OR REFINANCE THE PROPERTY </a:t>
            </a:r>
            <a:br>
              <a:rPr lang="en-US" dirty="0"/>
            </a:br>
            <a:br>
              <a:rPr lang="en-US" dirty="0"/>
            </a:br>
            <a:r>
              <a:rPr lang="en-US" dirty="0"/>
              <a:t>SATISFY THE FIRST MORTGAGE</a:t>
            </a:r>
            <a:br>
              <a:rPr lang="en-US" dirty="0"/>
            </a:br>
            <a:br>
              <a:rPr lang="en-US" dirty="0"/>
            </a:br>
            <a:r>
              <a:rPr lang="en-US" dirty="0"/>
              <a:t>RENT OR NO LONGER OCCUPY THE PROPERTY AS A PRIMARY RESIDENCE.</a:t>
            </a:r>
            <a:br>
              <a:rPr lang="en-US" dirty="0"/>
            </a:br>
            <a:br>
              <a:rPr lang="en-US" dirty="0"/>
            </a:br>
            <a:r>
              <a:rPr lang="en-US" dirty="0"/>
              <a:t>FUNDS ARE RECYCLED TO MAKE IT POSSIBLE TO CONTINUE ASSISTING FIRST TIME HOME BUYERS.</a:t>
            </a:r>
            <a:br>
              <a:rPr lang="en-US" dirty="0"/>
            </a:br>
            <a:endParaRPr lang="en-US" dirty="0">
              <a:solidFill>
                <a:schemeClr val="tx2"/>
              </a:solidFill>
            </a:endParaRPr>
          </a:p>
        </p:txBody>
      </p:sp>
      <p:sp>
        <p:nvSpPr>
          <p:cNvPr id="29" name="Rectangle 28">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Rectangle 30">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33" name="Rectangle 32">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3" name="Picture 2">
            <a:extLst>
              <a:ext uri="{FF2B5EF4-FFF2-40B4-BE49-F238E27FC236}">
                <a16:creationId xmlns:a16="http://schemas.microsoft.com/office/drawing/2014/main" id="{2F5F73E5-9F86-4ED9-892D-F575AF7835B6}"/>
              </a:ext>
            </a:extLst>
          </p:cNvPr>
          <p:cNvPicPr>
            <a:picLocks noChangeAspect="1"/>
          </p:cNvPicPr>
          <p:nvPr/>
        </p:nvPicPr>
        <p:blipFill>
          <a:blip r:embed="rId3">
            <a:extLst>
              <a:ext uri="{837473B0-CC2E-450A-ABE3-18F120FF3D39}">
                <a1611:picAttrSrcUrl xmlns:a1611="http://schemas.microsoft.com/office/drawing/2016/11/main" r:id="rId4"/>
              </a:ext>
            </a:extLst>
          </a:blip>
          <a:srcRect l="17932" r="17932"/>
          <a:stretch/>
        </p:blipFill>
        <p:spPr>
          <a:xfrm>
            <a:off x="446534" y="601201"/>
            <a:ext cx="3703320" cy="5774200"/>
          </a:xfrm>
          <a:prstGeom prst="rect">
            <a:avLst/>
          </a:prstGeom>
        </p:spPr>
      </p:pic>
      <p:sp>
        <p:nvSpPr>
          <p:cNvPr id="4" name="TextBox 3">
            <a:extLst>
              <a:ext uri="{FF2B5EF4-FFF2-40B4-BE49-F238E27FC236}">
                <a16:creationId xmlns:a16="http://schemas.microsoft.com/office/drawing/2014/main" id="{C4167E10-6C0C-318D-98E0-FFC09927E3ED}"/>
              </a:ext>
            </a:extLst>
          </p:cNvPr>
          <p:cNvSpPr txBox="1"/>
          <p:nvPr/>
        </p:nvSpPr>
        <p:spPr>
          <a:xfrm>
            <a:off x="446534" y="6375401"/>
            <a:ext cx="3703320" cy="230832"/>
          </a:xfrm>
          <a:prstGeom prst="rect">
            <a:avLst/>
          </a:prstGeom>
          <a:noFill/>
        </p:spPr>
        <p:txBody>
          <a:bodyPr wrap="square" rtlCol="0">
            <a:spAutoFit/>
          </a:bodyPr>
          <a:lstStyle/>
          <a:p>
            <a:r>
              <a:rPr lang="en-US" sz="900">
                <a:hlinkClick r:id="rId4" tooltip="https://game-icons.net/1x1/delapouite/pay-money.html"/>
              </a:rPr>
              <a:t>This Photo</a:t>
            </a:r>
            <a:r>
              <a:rPr lang="en-US" sz="900"/>
              <a:t> by Unknown Author is licensed under </a:t>
            </a:r>
            <a:r>
              <a:rPr lang="en-US" sz="900">
                <a:hlinkClick r:id="rId5" tooltip="https://creativecommons.org/licenses/by/3.0/"/>
              </a:rPr>
              <a:t>CC BY</a:t>
            </a:r>
            <a:endParaRPr lang="en-US" sz="900"/>
          </a:p>
        </p:txBody>
      </p:sp>
    </p:spTree>
    <p:extLst>
      <p:ext uri="{BB962C8B-B14F-4D97-AF65-F5344CB8AC3E}">
        <p14:creationId xmlns:p14="http://schemas.microsoft.com/office/powerpoint/2010/main" val="1425639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150EC9-7E7D-4648-AC38-2A7BCBFB2EF6}"/>
              </a:ext>
            </a:extLst>
          </p:cNvPr>
          <p:cNvSpPr>
            <a:spLocks noGrp="1"/>
          </p:cNvSpPr>
          <p:nvPr>
            <p:ph type="title"/>
          </p:nvPr>
        </p:nvSpPr>
        <p:spPr>
          <a:xfrm>
            <a:off x="4382724" y="702155"/>
            <a:ext cx="7513807" cy="5673245"/>
          </a:xfrm>
        </p:spPr>
        <p:txBody>
          <a:bodyPr>
            <a:normAutofit/>
          </a:bodyPr>
          <a:lstStyle/>
          <a:p>
            <a:pPr algn="ctr"/>
            <a:r>
              <a:rPr lang="en-US" u="sng" dirty="0"/>
              <a:t>HFA Down payment assistance Success</a:t>
            </a:r>
            <a:br>
              <a:rPr lang="en-US" dirty="0"/>
            </a:br>
            <a:br>
              <a:rPr lang="en-US" dirty="0"/>
            </a:br>
            <a:r>
              <a:rPr lang="en-US" dirty="0"/>
              <a:t>Current Fiscal Year</a:t>
            </a:r>
            <a:br>
              <a:rPr lang="en-US" dirty="0"/>
            </a:br>
            <a:r>
              <a:rPr lang="en-US" dirty="0"/>
              <a:t>$736,000.00</a:t>
            </a:r>
            <a:br>
              <a:rPr lang="en-US" dirty="0"/>
            </a:br>
            <a:br>
              <a:rPr lang="en-US" dirty="0"/>
            </a:br>
            <a:r>
              <a:rPr lang="en-US" dirty="0"/>
              <a:t>Fiscal Year 2022-2023</a:t>
            </a:r>
            <a:br>
              <a:rPr lang="en-US" dirty="0"/>
            </a:br>
            <a:r>
              <a:rPr lang="en-US" dirty="0"/>
              <a:t>$1,664,500.00</a:t>
            </a:r>
            <a:br>
              <a:rPr lang="en-US" dirty="0"/>
            </a:br>
            <a:br>
              <a:rPr lang="en-US" dirty="0"/>
            </a:br>
            <a:br>
              <a:rPr lang="en-US" dirty="0"/>
            </a:br>
            <a:endParaRPr lang="en-US" dirty="0">
              <a:solidFill>
                <a:schemeClr val="tx2"/>
              </a:solidFill>
            </a:endParaRPr>
          </a:p>
        </p:txBody>
      </p:sp>
      <p:sp>
        <p:nvSpPr>
          <p:cNvPr id="29" name="Rectangle 28">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Rectangle 30">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33" name="Rectangle 32">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3" name="Picture 2">
            <a:extLst>
              <a:ext uri="{FF2B5EF4-FFF2-40B4-BE49-F238E27FC236}">
                <a16:creationId xmlns:a16="http://schemas.microsoft.com/office/drawing/2014/main" id="{2F5F73E5-9F86-4ED9-892D-F575AF7835B6}"/>
              </a:ext>
            </a:extLst>
          </p:cNvPr>
          <p:cNvPicPr>
            <a:picLocks noChangeAspect="1"/>
          </p:cNvPicPr>
          <p:nvPr/>
        </p:nvPicPr>
        <p:blipFill>
          <a:blip r:embed="rId3">
            <a:extLst>
              <a:ext uri="{96DAC541-7B7A-43D3-8B79-37D633B846F1}">
                <asvg:svgBlip xmlns:asvg="http://schemas.microsoft.com/office/drawing/2016/SVG/main" r:embed="rId4"/>
              </a:ext>
              <a:ext uri="{837473B0-CC2E-450A-ABE3-18F120FF3D39}">
                <a1611:picAttrSrcUrl xmlns:a1611="http://schemas.microsoft.com/office/drawing/2016/11/main" r:id="rId5"/>
              </a:ext>
            </a:extLst>
          </a:blip>
          <a:srcRect l="22817" r="22817"/>
          <a:stretch/>
        </p:blipFill>
        <p:spPr>
          <a:xfrm>
            <a:off x="446534" y="601201"/>
            <a:ext cx="3703320" cy="5774200"/>
          </a:xfrm>
          <a:prstGeom prst="rect">
            <a:avLst/>
          </a:prstGeom>
        </p:spPr>
      </p:pic>
    </p:spTree>
    <p:extLst>
      <p:ext uri="{BB962C8B-B14F-4D97-AF65-F5344CB8AC3E}">
        <p14:creationId xmlns:p14="http://schemas.microsoft.com/office/powerpoint/2010/main" val="4001753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150EC9-7E7D-4648-AC38-2A7BCBFB2EF6}"/>
              </a:ext>
            </a:extLst>
          </p:cNvPr>
          <p:cNvSpPr>
            <a:spLocks noGrp="1"/>
          </p:cNvSpPr>
          <p:nvPr>
            <p:ph type="title"/>
          </p:nvPr>
        </p:nvSpPr>
        <p:spPr>
          <a:xfrm>
            <a:off x="4382724" y="702155"/>
            <a:ext cx="7513807" cy="5673245"/>
          </a:xfrm>
        </p:spPr>
        <p:txBody>
          <a:bodyPr>
            <a:normAutofit/>
          </a:bodyPr>
          <a:lstStyle/>
          <a:p>
            <a:pPr algn="ctr"/>
            <a:r>
              <a:rPr lang="en-US" dirty="0"/>
              <a:t>Website:  </a:t>
            </a:r>
            <a:r>
              <a:rPr lang="en-US" dirty="0">
                <a:hlinkClick r:id="rId3"/>
              </a:rPr>
              <a:t>www.pinellas.gov/HFA</a:t>
            </a:r>
            <a:r>
              <a:rPr lang="en-US" dirty="0"/>
              <a:t> </a:t>
            </a:r>
            <a:br>
              <a:rPr lang="en-US" dirty="0"/>
            </a:br>
            <a:br>
              <a:rPr lang="en-US" dirty="0"/>
            </a:br>
            <a:r>
              <a:rPr lang="en-US" dirty="0"/>
              <a:t>For more information or questions please Contact:</a:t>
            </a:r>
            <a:br>
              <a:rPr lang="en-US" dirty="0"/>
            </a:br>
            <a:br>
              <a:rPr lang="en-US" dirty="0"/>
            </a:br>
            <a:r>
              <a:rPr lang="en-US" dirty="0"/>
              <a:t>Karmen Lemberg </a:t>
            </a:r>
            <a:br>
              <a:rPr lang="en-US" dirty="0"/>
            </a:br>
            <a:r>
              <a:rPr lang="en-US" dirty="0"/>
              <a:t>727.223.6419</a:t>
            </a:r>
            <a:br>
              <a:rPr lang="en-US" dirty="0"/>
            </a:br>
            <a:r>
              <a:rPr lang="en-US" dirty="0">
                <a:hlinkClick r:id="rId4"/>
              </a:rPr>
              <a:t>klemberg@pinellashfa.com</a:t>
            </a:r>
            <a:br>
              <a:rPr lang="en-US" dirty="0"/>
            </a:br>
            <a:br>
              <a:rPr lang="en-US" dirty="0"/>
            </a:br>
            <a:br>
              <a:rPr lang="en-US" dirty="0"/>
            </a:br>
            <a:endParaRPr lang="en-US" dirty="0">
              <a:solidFill>
                <a:schemeClr val="tx2"/>
              </a:solidFill>
            </a:endParaRPr>
          </a:p>
        </p:txBody>
      </p:sp>
      <p:sp>
        <p:nvSpPr>
          <p:cNvPr id="29" name="Rectangle 28">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Rectangle 30">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33" name="Rectangle 32">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3" name="Picture 2">
            <a:extLst>
              <a:ext uri="{FF2B5EF4-FFF2-40B4-BE49-F238E27FC236}">
                <a16:creationId xmlns:a16="http://schemas.microsoft.com/office/drawing/2014/main" id="{2F5F73E5-9F86-4ED9-892D-F575AF7835B6}"/>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l="31962" r="31962"/>
          <a:stretch/>
        </p:blipFill>
        <p:spPr>
          <a:xfrm>
            <a:off x="446534" y="601201"/>
            <a:ext cx="3703320" cy="5774200"/>
          </a:xfrm>
          <a:prstGeom prst="rect">
            <a:avLst/>
          </a:prstGeom>
        </p:spPr>
      </p:pic>
    </p:spTree>
    <p:extLst>
      <p:ext uri="{BB962C8B-B14F-4D97-AF65-F5344CB8AC3E}">
        <p14:creationId xmlns:p14="http://schemas.microsoft.com/office/powerpoint/2010/main" val="1425881601"/>
      </p:ext>
    </p:extLst>
  </p:cSld>
  <p:clrMapOvr>
    <a:masterClrMapping/>
  </p:clrMapOvr>
</p:sld>
</file>

<file path=ppt/theme/theme1.xml><?xml version="1.0" encoding="utf-8"?>
<a:theme xmlns:a="http://schemas.openxmlformats.org/drawingml/2006/main" name="DividendVTI">
  <a:themeElements>
    <a:clrScheme name="Aspect">
      <a:dk1>
        <a:sysClr val="windowText" lastClr="000000"/>
      </a:dk1>
      <a:lt1>
        <a:sysClr val="window" lastClr="FFFFFF"/>
      </a:lt1>
      <a:dk2>
        <a:srgbClr val="585753"/>
      </a:dk2>
      <a:lt2>
        <a:srgbClr val="EBDDC3"/>
      </a:lt2>
      <a:accent1>
        <a:srgbClr val="71B9E4"/>
      </a:accent1>
      <a:accent2>
        <a:srgbClr val="E25D3C"/>
      </a:accent2>
      <a:accent3>
        <a:srgbClr val="BDB59D"/>
      </a:accent3>
      <a:accent4>
        <a:srgbClr val="A5AB81"/>
      </a:accent4>
      <a:accent5>
        <a:srgbClr val="7BA79D"/>
      </a:accent5>
      <a:accent6>
        <a:srgbClr val="968C8C"/>
      </a:accent6>
      <a:hlink>
        <a:srgbClr val="F7B615"/>
      </a:hlink>
      <a:folHlink>
        <a:srgbClr val="704404"/>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Override1.xml><?xml version="1.0" encoding="utf-8"?>
<a:themeOverride xmlns:a="http://schemas.openxmlformats.org/drawingml/2006/main">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themeOverride>
</file>

<file path=ppt/theme/themeOverride2.xml><?xml version="1.0" encoding="utf-8"?>
<a:themeOverride xmlns:a="http://schemas.openxmlformats.org/drawingml/2006/main">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themeOverride>
</file>

<file path=ppt/theme/themeOverride3.xml><?xml version="1.0" encoding="utf-8"?>
<a:themeOverride xmlns:a="http://schemas.openxmlformats.org/drawingml/2006/main">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themeOverride>
</file>

<file path=ppt/theme/themeOverride4.xml><?xml version="1.0" encoding="utf-8"?>
<a:themeOverride xmlns:a="http://schemas.openxmlformats.org/drawingml/2006/main">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themeOverride>
</file>

<file path=ppt/theme/themeOverride5.xml><?xml version="1.0" encoding="utf-8"?>
<a:themeOverride xmlns:a="http://schemas.openxmlformats.org/drawingml/2006/main">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themeOverride>
</file>

<file path=ppt/theme/themeOverride6.xml><?xml version="1.0" encoding="utf-8"?>
<a:themeOverride xmlns:a="http://schemas.openxmlformats.org/drawingml/2006/main">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themeOverride>
</file>

<file path=ppt/theme/themeOverride7.xml><?xml version="1.0" encoding="utf-8"?>
<a:themeOverride xmlns:a="http://schemas.openxmlformats.org/drawingml/2006/main">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themeOverride>
</file>

<file path=ppt/theme/themeOverride8.xml><?xml version="1.0" encoding="utf-8"?>
<a:themeOverride xmlns:a="http://schemas.openxmlformats.org/drawingml/2006/main">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themeOverride>
</file>

<file path=ppt/theme/themeOverride9.xml><?xml version="1.0" encoding="utf-8"?>
<a:themeOverride xmlns:a="http://schemas.openxmlformats.org/drawingml/2006/main">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2455B2D-BAB7-438A-85DA-0266A24CB79F}">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CDF95FD5-1F25-4FA5-84C8-2AB1AFB896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8C6403A-684A-431F-8F36-A24C99E286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259</TotalTime>
  <Words>383</Words>
  <Application>Microsoft Office PowerPoint</Application>
  <PresentationFormat>Widescreen</PresentationFormat>
  <Paragraphs>14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Franklin Gothic Book</vt:lpstr>
      <vt:lpstr>Franklin Gothic Demi</vt:lpstr>
      <vt:lpstr>Gill Sans MT</vt:lpstr>
      <vt:lpstr>Wingdings 2</vt:lpstr>
      <vt:lpstr>DividendVTI</vt:lpstr>
      <vt:lpstr>   Housing finance authority of pinellas county   First-time home buyer Program   </vt:lpstr>
      <vt:lpstr>   Housing Finance authority of pinellas county   The HFA Has been helping citizens achieve their dream of homeownership since 1982  The hfa has a continuous lending program  The hfa issues single family housing revenue bonds  The hfa uses its own funds to provide downpayment assistance   </vt:lpstr>
      <vt:lpstr>Definition of a first-time home buyer</vt:lpstr>
      <vt:lpstr>Basic Steps for the client to Start Process  1. Review the income and credit  requirements  2. take a homebuyer education class   3.  Contact an approved lender  4. Work with a Realtor  </vt:lpstr>
      <vt:lpstr>1st mortgage options  The hfa sets the rate for the 1st mortgage  fha, va, rd and Freddie mac hfa advantage loans are available to choose from  1st mortgages are 30 year fixed rate  Adjustable rate loans are not allowed   </vt:lpstr>
      <vt:lpstr>Down payment assistance  current amount:  $12,000 in Pinellas county  $8,000 in PASCO AND POLK counties  this is a 0% non-amortizing loan  always paid back (see next slide)    </vt:lpstr>
      <vt:lpstr>Down payment assistance  THE DPA IS REPAYABLE WHEN BORROWERs:  SELL OR REFINANCE THE PROPERTY   SATISFY THE FIRST MORTGAGE  RENT OR NO LONGER OCCUPY THE PROPERTY AS A PRIMARY RESIDENCE.  FUNDS ARE RECYCLED TO MAKE IT POSSIBLE TO CONTINUE ASSISTING FIRST TIME HOME BUYERS. </vt:lpstr>
      <vt:lpstr>HFA Down payment assistance Success  Current Fiscal Year $736,000.00  Fiscal Year 2022-2023 $1,664,500.00   </vt:lpstr>
      <vt:lpstr>Website:  www.pinellas.gov/HFA   For more information or questions please Contact:  Karmen Lemberg  727.223.6419 klemberg@pinellashfa.com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time home buyer Program</dc:title>
  <dc:creator>Karmen Lemberg</dc:creator>
  <cp:lastModifiedBy>Lolitha Stone</cp:lastModifiedBy>
  <cp:revision>7</cp:revision>
  <dcterms:created xsi:type="dcterms:W3CDTF">2021-01-12T14:05:33Z</dcterms:created>
  <dcterms:modified xsi:type="dcterms:W3CDTF">2024-04-25T15:37:37Z</dcterms:modified>
</cp:coreProperties>
</file>