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media/image28.jpg" ContentType="image/jpeg"/>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80" r:id="rId4"/>
    <p:sldId id="265" r:id="rId5"/>
    <p:sldId id="266" r:id="rId6"/>
    <p:sldId id="267" r:id="rId7"/>
    <p:sldId id="268" r:id="rId8"/>
    <p:sldId id="272" r:id="rId9"/>
    <p:sldId id="273" r:id="rId10"/>
    <p:sldId id="274" r:id="rId11"/>
    <p:sldId id="275" r:id="rId12"/>
    <p:sldId id="276" r:id="rId13"/>
    <p:sldId id="277" r:id="rId14"/>
    <p:sldId id="278" r:id="rId15"/>
    <p:sldId id="320" r:id="rId16"/>
    <p:sldId id="317" r:id="rId17"/>
    <p:sldId id="279" r:id="rId18"/>
    <p:sldId id="269" r:id="rId19"/>
    <p:sldId id="270" r:id="rId20"/>
    <p:sldId id="318" r:id="rId21"/>
    <p:sldId id="271" r:id="rId22"/>
    <p:sldId id="319" r:id="rId23"/>
    <p:sldId id="309" r:id="rId24"/>
    <p:sldId id="302" r:id="rId25"/>
    <p:sldId id="316" r:id="rId26"/>
    <p:sldId id="312"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1"/>
  </p:normalViewPr>
  <p:slideViewPr>
    <p:cSldViewPr>
      <p:cViewPr>
        <p:scale>
          <a:sx n="86" d="100"/>
          <a:sy n="86" d="100"/>
        </p:scale>
        <p:origin x="1056" y="3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rystalpfriender/Documents/Quarterly:Annual%20Reports/2022-2023%20FY%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rystalpfriender/Documents/Quarterly:Annual%20Reports/2022-2023%20FY%20REPO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en-US" sz="1800" dirty="0"/>
              <a:t>Community Impact of </a:t>
            </a:r>
            <a:r>
              <a:rPr lang="en-US" sz="1800" dirty="0" err="1"/>
              <a:t>mchd</a:t>
            </a:r>
            <a:r>
              <a:rPr lang="en-US" sz="1800" dirty="0"/>
              <a:t> projects</a:t>
            </a:r>
          </a:p>
          <a:p>
            <a:pPr>
              <a:defRPr sz="1800"/>
            </a:pPr>
            <a:r>
              <a:rPr lang="en-US" sz="1800" dirty="0"/>
              <a:t>Total: 88304 Impacts</a:t>
            </a:r>
          </a:p>
        </c:rich>
      </c:tx>
      <c:layout>
        <c:manualLayout>
          <c:xMode val="edge"/>
          <c:yMode val="edge"/>
          <c:x val="0.30136948612109804"/>
          <c:y val="4.3680047435843642E-3"/>
        </c:manualLayout>
      </c:layout>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15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A35-FD42-9D4D-9C296F0F1F86}"/>
              </c:ext>
            </c:extLst>
          </c:dPt>
          <c:dPt>
            <c:idx val="1"/>
            <c:bubble3D val="0"/>
            <c:explosion val="1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A35-FD42-9D4D-9C296F0F1F8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A35-FD42-9D4D-9C296F0F1F86}"/>
              </c:ext>
            </c:extLst>
          </c:dPt>
          <c:dPt>
            <c:idx val="3"/>
            <c:bubble3D val="0"/>
            <c:explosion val="7"/>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A35-FD42-9D4D-9C296F0F1F86}"/>
              </c:ext>
            </c:extLst>
          </c:dPt>
          <c:dPt>
            <c:idx val="4"/>
            <c:bubble3D val="0"/>
            <c:explosion val="21"/>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A35-FD42-9D4D-9C296F0F1F86}"/>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0A35-FD42-9D4D-9C296F0F1F86}"/>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0A35-FD42-9D4D-9C296F0F1F86}"/>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0A35-FD42-9D4D-9C296F0F1F86}"/>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A35-FD42-9D4D-9C296F0F1F86}"/>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0A35-FD42-9D4D-9C296F0F1F8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'Money Impact'!$G$3:$G$7</c:f>
              <c:strCache>
                <c:ptCount val="5"/>
                <c:pt idx="0">
                  <c:v>Strategic Initiatives Health Projects</c:v>
                </c:pt>
                <c:pt idx="1">
                  <c:v>Beacon Point</c:v>
                </c:pt>
                <c:pt idx="2">
                  <c:v>FANS</c:v>
                </c:pt>
                <c:pt idx="3">
                  <c:v>AMP</c:v>
                </c:pt>
                <c:pt idx="4">
                  <c:v>CHP</c:v>
                </c:pt>
              </c:strCache>
            </c:strRef>
          </c:cat>
          <c:val>
            <c:numRef>
              <c:f>'Money Impact'!$H$3:$H$7</c:f>
              <c:numCache>
                <c:formatCode>General</c:formatCode>
                <c:ptCount val="5"/>
                <c:pt idx="0">
                  <c:v>34198</c:v>
                </c:pt>
                <c:pt idx="1">
                  <c:v>3773</c:v>
                </c:pt>
                <c:pt idx="2">
                  <c:v>37945</c:v>
                </c:pt>
                <c:pt idx="3">
                  <c:v>11394</c:v>
                </c:pt>
                <c:pt idx="4">
                  <c:v>994</c:v>
                </c:pt>
              </c:numCache>
            </c:numRef>
          </c:val>
          <c:extLst>
            <c:ext xmlns:c16="http://schemas.microsoft.com/office/drawing/2014/chart" uri="{C3380CC4-5D6E-409C-BE32-E72D297353CC}">
              <c16:uniqueId val="{0000000A-0A35-FD42-9D4D-9C296F0F1F8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COMMUNITY IMPACT OF MATCH DOLLARS</a:t>
            </a:r>
          </a:p>
          <a:p>
            <a:pPr>
              <a:defRPr/>
            </a:pPr>
            <a:r>
              <a:rPr lang="en-US" dirty="0"/>
              <a:t>TOTAL: 61,552 residents impacted</a:t>
            </a:r>
          </a:p>
        </c:rich>
      </c:tx>
      <c:layout>
        <c:manualLayout>
          <c:xMode val="edge"/>
          <c:yMode val="edge"/>
          <c:x val="0.30811450221614861"/>
          <c:y val="1.3640237483336802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7FD-0142-8639-8276B339DCBA}"/>
              </c:ext>
            </c:extLst>
          </c:dPt>
          <c:dPt>
            <c:idx val="1"/>
            <c:bubble3D val="0"/>
            <c:explosion val="6"/>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7FD-0142-8639-8276B339DCB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7FD-0142-8639-8276B339DCB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Apple Braille" pitchFamily="2"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7FD-0142-8639-8276B339DCB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Apple Braille" pitchFamily="2"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7FD-0142-8639-8276B339DCB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Apple Braille" pitchFamily="2" charset="0"/>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67FD-0142-8639-8276B339DCB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Apple Braille" pitchFamily="2"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'Money Impact'!$B$42:$B$44</c:f>
              <c:strCache>
                <c:ptCount val="3"/>
                <c:pt idx="0">
                  <c:v>SMA CAMPUS</c:v>
                </c:pt>
                <c:pt idx="1">
                  <c:v>LANGLEY HEALTH</c:v>
                </c:pt>
                <c:pt idx="2">
                  <c:v>HoF</c:v>
                </c:pt>
              </c:strCache>
            </c:strRef>
          </c:cat>
          <c:val>
            <c:numRef>
              <c:f>'Money Impact'!$D$42:$D$44</c:f>
              <c:numCache>
                <c:formatCode>General</c:formatCode>
                <c:ptCount val="3"/>
                <c:pt idx="0">
                  <c:v>15182</c:v>
                </c:pt>
                <c:pt idx="1">
                  <c:v>18002</c:v>
                </c:pt>
                <c:pt idx="2">
                  <c:v>28368</c:v>
                </c:pt>
              </c:numCache>
            </c:numRef>
          </c:val>
          <c:extLst>
            <c:ext xmlns:c16="http://schemas.microsoft.com/office/drawing/2014/chart" uri="{C3380CC4-5D6E-409C-BE32-E72D297353CC}">
              <c16:uniqueId val="{00000006-67FD-0142-8639-8276B339DCBA}"/>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67FD-0142-8639-8276B339DCB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67FD-0142-8639-8276B339DCB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67FD-0142-8639-8276B339DCB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67FD-0142-8639-8276B339DCB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67FD-0142-8639-8276B339DCB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67FD-0142-8639-8276B339DCB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67FD-0142-8639-8276B339DCB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67FD-0142-8639-8276B339DCB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'Money Impact'!$B$42:$B$44</c:f>
              <c:strCache>
                <c:ptCount val="3"/>
                <c:pt idx="0">
                  <c:v>SMA CAMPUS</c:v>
                </c:pt>
                <c:pt idx="1">
                  <c:v>LANGLEY HEALTH</c:v>
                </c:pt>
                <c:pt idx="2">
                  <c:v>HoF</c:v>
                </c:pt>
              </c:strCache>
            </c:strRef>
          </c:cat>
          <c:val>
            <c:numRef>
              <c:f>'Money Impact'!$D$41:$D$44</c:f>
              <c:numCache>
                <c:formatCode>General</c:formatCode>
                <c:ptCount val="4"/>
                <c:pt idx="0">
                  <c:v>61552</c:v>
                </c:pt>
                <c:pt idx="1">
                  <c:v>15182</c:v>
                </c:pt>
                <c:pt idx="2">
                  <c:v>18002</c:v>
                </c:pt>
                <c:pt idx="3">
                  <c:v>28368</c:v>
                </c:pt>
              </c:numCache>
            </c:numRef>
          </c:val>
          <c:extLst>
            <c:ext xmlns:c16="http://schemas.microsoft.com/office/drawing/2014/chart" uri="{C3380CC4-5D6E-409C-BE32-E72D297353CC}">
              <c16:uniqueId val="{0000000F-67FD-0142-8639-8276B339DCBA}"/>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33889-BFA4-4A24-8756-0DFEBC1DA52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0146BF8-2498-45E4-813D-B8590F1BA032}">
      <dgm:prSet/>
      <dgm:spPr/>
      <dgm:t>
        <a:bodyPr/>
        <a:lstStyle/>
        <a:p>
          <a:r>
            <a:rPr lang="en-US"/>
            <a:t>Leased public hospital</a:t>
          </a:r>
        </a:p>
      </dgm:t>
    </dgm:pt>
    <dgm:pt modelId="{EFB06E5B-75DA-4F8B-9CA6-1BB130723616}" type="parTrans" cxnId="{0806BAD1-3716-4DF4-BE3A-4EBA91990845}">
      <dgm:prSet/>
      <dgm:spPr/>
      <dgm:t>
        <a:bodyPr/>
        <a:lstStyle/>
        <a:p>
          <a:endParaRPr lang="en-US"/>
        </a:p>
      </dgm:t>
    </dgm:pt>
    <dgm:pt modelId="{EAA0E976-ED35-4B5D-A9F7-9858E8E0F123}" type="sibTrans" cxnId="{0806BAD1-3716-4DF4-BE3A-4EBA91990845}">
      <dgm:prSet/>
      <dgm:spPr/>
      <dgm:t>
        <a:bodyPr/>
        <a:lstStyle/>
        <a:p>
          <a:endParaRPr lang="en-US"/>
        </a:p>
      </dgm:t>
    </dgm:pt>
    <dgm:pt modelId="{0A86E80A-18C6-4DDA-B531-4BEE82176C60}">
      <dgm:prSet/>
      <dgm:spPr/>
      <dgm:t>
        <a:bodyPr/>
        <a:lstStyle/>
        <a:p>
          <a:r>
            <a:rPr lang="en-US" dirty="0"/>
            <a:t>Operate like a foundation</a:t>
          </a:r>
        </a:p>
      </dgm:t>
    </dgm:pt>
    <dgm:pt modelId="{B747F1C3-0E38-407D-A678-1F1BF3D258D5}" type="parTrans" cxnId="{A46E60D0-F16F-4972-8F4D-DF9D14682BE7}">
      <dgm:prSet/>
      <dgm:spPr/>
      <dgm:t>
        <a:bodyPr/>
        <a:lstStyle/>
        <a:p>
          <a:endParaRPr lang="en-US"/>
        </a:p>
      </dgm:t>
    </dgm:pt>
    <dgm:pt modelId="{C3C63C8B-1D32-465C-A949-60D1ADAEBD4E}" type="sibTrans" cxnId="{A46E60D0-F16F-4972-8F4D-DF9D14682BE7}">
      <dgm:prSet/>
      <dgm:spPr/>
      <dgm:t>
        <a:bodyPr/>
        <a:lstStyle/>
        <a:p>
          <a:endParaRPr lang="en-US"/>
        </a:p>
      </dgm:t>
    </dgm:pt>
    <dgm:pt modelId="{4EA1C57D-66D9-4E02-9D57-ECD651972CDA}">
      <dgm:prSet/>
      <dgm:spPr/>
      <dgm:t>
        <a:bodyPr/>
        <a:lstStyle/>
        <a:p>
          <a:r>
            <a:rPr lang="en-US" dirty="0"/>
            <a:t>Invest $10M to $17M Annually </a:t>
          </a:r>
        </a:p>
      </dgm:t>
    </dgm:pt>
    <dgm:pt modelId="{1C72195C-34CC-4338-8675-AE386897147C}" type="parTrans" cxnId="{BE26D7E9-8292-4261-B98B-728566455B5A}">
      <dgm:prSet/>
      <dgm:spPr/>
      <dgm:t>
        <a:bodyPr/>
        <a:lstStyle/>
        <a:p>
          <a:endParaRPr lang="en-US"/>
        </a:p>
      </dgm:t>
    </dgm:pt>
    <dgm:pt modelId="{26FE7D55-007B-4129-BBB3-7C13A60426E2}" type="sibTrans" cxnId="{BE26D7E9-8292-4261-B98B-728566455B5A}">
      <dgm:prSet/>
      <dgm:spPr/>
      <dgm:t>
        <a:bodyPr/>
        <a:lstStyle/>
        <a:p>
          <a:endParaRPr lang="en-US"/>
        </a:p>
      </dgm:t>
    </dgm:pt>
    <dgm:pt modelId="{F6ABA8FC-F3F1-4B71-8762-E26319EE942A}">
      <dgm:prSet/>
      <dgm:spPr/>
      <dgm:t>
        <a:bodyPr/>
        <a:lstStyle/>
        <a:p>
          <a:r>
            <a:rPr lang="en-US"/>
            <a:t>Focus Areas </a:t>
          </a:r>
        </a:p>
      </dgm:t>
    </dgm:pt>
    <dgm:pt modelId="{EB4E0E79-6C00-4F2E-8AAE-2E8C311C17B0}" type="parTrans" cxnId="{C2F7A6DC-42AC-4919-BDD4-397C4BC9C26F}">
      <dgm:prSet/>
      <dgm:spPr/>
      <dgm:t>
        <a:bodyPr/>
        <a:lstStyle/>
        <a:p>
          <a:endParaRPr lang="en-US"/>
        </a:p>
      </dgm:t>
    </dgm:pt>
    <dgm:pt modelId="{896C78E3-01D6-4191-9BB8-FD6569354325}" type="sibTrans" cxnId="{C2F7A6DC-42AC-4919-BDD4-397C4BC9C26F}">
      <dgm:prSet/>
      <dgm:spPr/>
      <dgm:t>
        <a:bodyPr/>
        <a:lstStyle/>
        <a:p>
          <a:endParaRPr lang="en-US"/>
        </a:p>
      </dgm:t>
    </dgm:pt>
    <dgm:pt modelId="{6A9844E9-8F25-421A-B7E3-ABF34DB993B3}">
      <dgm:prSet/>
      <dgm:spPr/>
      <dgm:t>
        <a:bodyPr/>
        <a:lstStyle/>
        <a:p>
          <a:r>
            <a:rPr lang="en-US" dirty="0"/>
            <a:t>Mental Health &amp; Substance Abuse</a:t>
          </a:r>
        </a:p>
      </dgm:t>
    </dgm:pt>
    <dgm:pt modelId="{B481BE98-0068-4000-BF38-48D49153278A}" type="parTrans" cxnId="{D02BBCBF-D8B0-4A04-9DB7-C820A43BE7DB}">
      <dgm:prSet/>
      <dgm:spPr/>
      <dgm:t>
        <a:bodyPr/>
        <a:lstStyle/>
        <a:p>
          <a:endParaRPr lang="en-US"/>
        </a:p>
      </dgm:t>
    </dgm:pt>
    <dgm:pt modelId="{4F3DEE96-6137-4B7E-8EFB-60899E319FD3}" type="sibTrans" cxnId="{D02BBCBF-D8B0-4A04-9DB7-C820A43BE7DB}">
      <dgm:prSet/>
      <dgm:spPr/>
      <dgm:t>
        <a:bodyPr/>
        <a:lstStyle/>
        <a:p>
          <a:endParaRPr lang="en-US"/>
        </a:p>
      </dgm:t>
    </dgm:pt>
    <dgm:pt modelId="{B5EB9497-5F08-4186-9E1E-B17AAEE39879}">
      <dgm:prSet/>
      <dgm:spPr/>
      <dgm:t>
        <a:bodyPr/>
        <a:lstStyle/>
        <a:p>
          <a:r>
            <a:rPr lang="en-US" dirty="0"/>
            <a:t>Dental</a:t>
          </a:r>
        </a:p>
      </dgm:t>
    </dgm:pt>
    <dgm:pt modelId="{D3462AED-80E4-4993-B085-F1FF538DDD6C}" type="parTrans" cxnId="{B83BF044-A1E7-4A57-9693-FA9E3774C6BD}">
      <dgm:prSet/>
      <dgm:spPr/>
      <dgm:t>
        <a:bodyPr/>
        <a:lstStyle/>
        <a:p>
          <a:endParaRPr lang="en-US"/>
        </a:p>
      </dgm:t>
    </dgm:pt>
    <dgm:pt modelId="{BA41B2D3-ADDD-4F85-8225-09CF677A2905}" type="sibTrans" cxnId="{B83BF044-A1E7-4A57-9693-FA9E3774C6BD}">
      <dgm:prSet/>
      <dgm:spPr/>
      <dgm:t>
        <a:bodyPr/>
        <a:lstStyle/>
        <a:p>
          <a:endParaRPr lang="en-US"/>
        </a:p>
      </dgm:t>
    </dgm:pt>
    <dgm:pt modelId="{0DC06DB5-ADF9-484B-8403-3B5C40FCF9F5}">
      <dgm:prSet/>
      <dgm:spPr/>
      <dgm:t>
        <a:bodyPr/>
        <a:lstStyle/>
        <a:p>
          <a:r>
            <a:rPr lang="en-US" dirty="0"/>
            <a:t>Diabetes</a:t>
          </a:r>
        </a:p>
      </dgm:t>
    </dgm:pt>
    <dgm:pt modelId="{21983B4B-35FD-4AAE-8F2C-9E4586FADC4B}" type="parTrans" cxnId="{5F476342-4A9D-4D8D-B465-F1703841F100}">
      <dgm:prSet/>
      <dgm:spPr/>
      <dgm:t>
        <a:bodyPr/>
        <a:lstStyle/>
        <a:p>
          <a:endParaRPr lang="en-US"/>
        </a:p>
      </dgm:t>
    </dgm:pt>
    <dgm:pt modelId="{13C0128F-5377-417D-9389-3C86EB15DE05}" type="sibTrans" cxnId="{5F476342-4A9D-4D8D-B465-F1703841F100}">
      <dgm:prSet/>
      <dgm:spPr/>
      <dgm:t>
        <a:bodyPr/>
        <a:lstStyle/>
        <a:p>
          <a:endParaRPr lang="en-US"/>
        </a:p>
      </dgm:t>
    </dgm:pt>
    <dgm:pt modelId="{D485A157-BE0D-49E8-B6D6-2498B2C8DE68}">
      <dgm:prSet/>
      <dgm:spPr/>
      <dgm:t>
        <a:bodyPr/>
        <a:lstStyle/>
        <a:p>
          <a:r>
            <a:rPr lang="en-US" dirty="0"/>
            <a:t>Obesity</a:t>
          </a:r>
        </a:p>
      </dgm:t>
    </dgm:pt>
    <dgm:pt modelId="{DD37105D-7149-4AE9-98F2-686A163F1A77}" type="parTrans" cxnId="{71010942-6734-4575-BD33-EEC24315C738}">
      <dgm:prSet/>
      <dgm:spPr/>
      <dgm:t>
        <a:bodyPr/>
        <a:lstStyle/>
        <a:p>
          <a:endParaRPr lang="en-US"/>
        </a:p>
      </dgm:t>
    </dgm:pt>
    <dgm:pt modelId="{13AA93E6-4CCA-45E0-A1BB-BDC9DF769D9A}" type="sibTrans" cxnId="{71010942-6734-4575-BD33-EEC24315C738}">
      <dgm:prSet/>
      <dgm:spPr/>
      <dgm:t>
        <a:bodyPr/>
        <a:lstStyle/>
        <a:p>
          <a:endParaRPr lang="en-US"/>
        </a:p>
      </dgm:t>
    </dgm:pt>
    <dgm:pt modelId="{606532F4-FDE9-472C-A92B-FCC71351155D}">
      <dgm:prSet/>
      <dgm:spPr/>
      <dgm:t>
        <a:bodyPr/>
        <a:lstStyle/>
        <a:p>
          <a:r>
            <a:rPr lang="en-US" dirty="0"/>
            <a:t>Tobacco</a:t>
          </a:r>
        </a:p>
      </dgm:t>
    </dgm:pt>
    <dgm:pt modelId="{3CFA582E-81E3-4CE1-8C14-D9EE83F21DC2}" type="parTrans" cxnId="{8984E915-B6D0-47EB-BA3F-C3B485BAEB11}">
      <dgm:prSet/>
      <dgm:spPr/>
      <dgm:t>
        <a:bodyPr/>
        <a:lstStyle/>
        <a:p>
          <a:endParaRPr lang="en-US"/>
        </a:p>
      </dgm:t>
    </dgm:pt>
    <dgm:pt modelId="{7B0184F9-AA2E-4F4D-85ED-63C508B0BFEA}" type="sibTrans" cxnId="{8984E915-B6D0-47EB-BA3F-C3B485BAEB11}">
      <dgm:prSet/>
      <dgm:spPr/>
      <dgm:t>
        <a:bodyPr/>
        <a:lstStyle/>
        <a:p>
          <a:endParaRPr lang="en-US"/>
        </a:p>
      </dgm:t>
    </dgm:pt>
    <dgm:pt modelId="{31EC1C41-BDFA-EA42-B69E-9ACA2F1AD52D}">
      <dgm:prSet/>
      <dgm:spPr/>
      <dgm:t>
        <a:bodyPr/>
        <a:lstStyle/>
        <a:p>
          <a:r>
            <a:rPr lang="en-US" dirty="0"/>
            <a:t>Match Funding</a:t>
          </a:r>
        </a:p>
      </dgm:t>
    </dgm:pt>
    <dgm:pt modelId="{236A0124-9121-974D-928D-2883797CE700}" type="parTrans" cxnId="{3CFCF52E-CDDA-824B-A8BE-6A7F238D9B7E}">
      <dgm:prSet/>
      <dgm:spPr/>
      <dgm:t>
        <a:bodyPr/>
        <a:lstStyle/>
        <a:p>
          <a:endParaRPr lang="en-US"/>
        </a:p>
      </dgm:t>
    </dgm:pt>
    <dgm:pt modelId="{675A5FE2-4D59-CD48-AAFD-923A7D2CD833}" type="sibTrans" cxnId="{3CFCF52E-CDDA-824B-A8BE-6A7F238D9B7E}">
      <dgm:prSet/>
      <dgm:spPr/>
      <dgm:t>
        <a:bodyPr/>
        <a:lstStyle/>
        <a:p>
          <a:endParaRPr lang="en-US"/>
        </a:p>
      </dgm:t>
    </dgm:pt>
    <dgm:pt modelId="{D7DED3D5-52AE-1F48-B23C-CA1827A85A5C}" type="pres">
      <dgm:prSet presAssocID="{42233889-BFA4-4A24-8756-0DFEBC1DA522}" presName="linear" presStyleCnt="0">
        <dgm:presLayoutVars>
          <dgm:animLvl val="lvl"/>
          <dgm:resizeHandles val="exact"/>
        </dgm:presLayoutVars>
      </dgm:prSet>
      <dgm:spPr/>
    </dgm:pt>
    <dgm:pt modelId="{1AB348B3-90F7-C740-AF0D-904D441F2AA3}" type="pres">
      <dgm:prSet presAssocID="{50146BF8-2498-45E4-813D-B8590F1BA032}" presName="parentText" presStyleLbl="node1" presStyleIdx="0" presStyleCnt="4">
        <dgm:presLayoutVars>
          <dgm:chMax val="0"/>
          <dgm:bulletEnabled val="1"/>
        </dgm:presLayoutVars>
      </dgm:prSet>
      <dgm:spPr/>
    </dgm:pt>
    <dgm:pt modelId="{083B5979-4B47-8546-A15C-7B763B44411E}" type="pres">
      <dgm:prSet presAssocID="{EAA0E976-ED35-4B5D-A9F7-9858E8E0F123}" presName="spacer" presStyleCnt="0"/>
      <dgm:spPr/>
    </dgm:pt>
    <dgm:pt modelId="{4977A4DB-C38C-7242-AD90-1621EF24AEFB}" type="pres">
      <dgm:prSet presAssocID="{0A86E80A-18C6-4DDA-B531-4BEE82176C60}" presName="parentText" presStyleLbl="node1" presStyleIdx="1" presStyleCnt="4">
        <dgm:presLayoutVars>
          <dgm:chMax val="0"/>
          <dgm:bulletEnabled val="1"/>
        </dgm:presLayoutVars>
      </dgm:prSet>
      <dgm:spPr/>
    </dgm:pt>
    <dgm:pt modelId="{BC1AAEE7-3D9A-5A48-B719-7009B206541E}" type="pres">
      <dgm:prSet presAssocID="{C3C63C8B-1D32-465C-A949-60D1ADAEBD4E}" presName="spacer" presStyleCnt="0"/>
      <dgm:spPr/>
    </dgm:pt>
    <dgm:pt modelId="{A2066711-2521-EE48-AC39-3F10C96F4FB1}" type="pres">
      <dgm:prSet presAssocID="{4EA1C57D-66D9-4E02-9D57-ECD651972CDA}" presName="parentText" presStyleLbl="node1" presStyleIdx="2" presStyleCnt="4">
        <dgm:presLayoutVars>
          <dgm:chMax val="0"/>
          <dgm:bulletEnabled val="1"/>
        </dgm:presLayoutVars>
      </dgm:prSet>
      <dgm:spPr/>
    </dgm:pt>
    <dgm:pt modelId="{636FEE35-C694-454A-8CAD-3927D4980E9E}" type="pres">
      <dgm:prSet presAssocID="{26FE7D55-007B-4129-BBB3-7C13A60426E2}" presName="spacer" presStyleCnt="0"/>
      <dgm:spPr/>
    </dgm:pt>
    <dgm:pt modelId="{735557A9-19A7-2046-B018-4EF7675CADD6}" type="pres">
      <dgm:prSet presAssocID="{F6ABA8FC-F3F1-4B71-8762-E26319EE942A}" presName="parentText" presStyleLbl="node1" presStyleIdx="3" presStyleCnt="4">
        <dgm:presLayoutVars>
          <dgm:chMax val="0"/>
          <dgm:bulletEnabled val="1"/>
        </dgm:presLayoutVars>
      </dgm:prSet>
      <dgm:spPr/>
    </dgm:pt>
    <dgm:pt modelId="{B86E9153-3AC7-A84C-BE02-EE0F9057BF41}" type="pres">
      <dgm:prSet presAssocID="{F6ABA8FC-F3F1-4B71-8762-E26319EE942A}" presName="childText" presStyleLbl="revTx" presStyleIdx="0" presStyleCnt="1">
        <dgm:presLayoutVars>
          <dgm:bulletEnabled val="1"/>
        </dgm:presLayoutVars>
      </dgm:prSet>
      <dgm:spPr/>
    </dgm:pt>
  </dgm:ptLst>
  <dgm:cxnLst>
    <dgm:cxn modelId="{8984E915-B6D0-47EB-BA3F-C3B485BAEB11}" srcId="{F6ABA8FC-F3F1-4B71-8762-E26319EE942A}" destId="{606532F4-FDE9-472C-A92B-FCC71351155D}" srcOrd="4" destOrd="0" parTransId="{3CFA582E-81E3-4CE1-8C14-D9EE83F21DC2}" sibTransId="{7B0184F9-AA2E-4F4D-85ED-63C508B0BFEA}"/>
    <dgm:cxn modelId="{4CF35E16-A5C4-384C-90F2-63991650FF91}" type="presOf" srcId="{42233889-BFA4-4A24-8756-0DFEBC1DA522}" destId="{D7DED3D5-52AE-1F48-B23C-CA1827A85A5C}" srcOrd="0" destOrd="0" presId="urn:microsoft.com/office/officeart/2005/8/layout/vList2"/>
    <dgm:cxn modelId="{0D79A72E-D4ED-C640-934D-14D30430B0B4}" type="presOf" srcId="{4EA1C57D-66D9-4E02-9D57-ECD651972CDA}" destId="{A2066711-2521-EE48-AC39-3F10C96F4FB1}" srcOrd="0" destOrd="0" presId="urn:microsoft.com/office/officeart/2005/8/layout/vList2"/>
    <dgm:cxn modelId="{3CFCF52E-CDDA-824B-A8BE-6A7F238D9B7E}" srcId="{F6ABA8FC-F3F1-4B71-8762-E26319EE942A}" destId="{31EC1C41-BDFA-EA42-B69E-9ACA2F1AD52D}" srcOrd="5" destOrd="0" parTransId="{236A0124-9121-974D-928D-2883797CE700}" sibTransId="{675A5FE2-4D59-CD48-AAFD-923A7D2CD833}"/>
    <dgm:cxn modelId="{71010942-6734-4575-BD33-EEC24315C738}" srcId="{F6ABA8FC-F3F1-4B71-8762-E26319EE942A}" destId="{D485A157-BE0D-49E8-B6D6-2498B2C8DE68}" srcOrd="3" destOrd="0" parTransId="{DD37105D-7149-4AE9-98F2-686A163F1A77}" sibTransId="{13AA93E6-4CCA-45E0-A1BB-BDC9DF769D9A}"/>
    <dgm:cxn modelId="{5F476342-4A9D-4D8D-B465-F1703841F100}" srcId="{F6ABA8FC-F3F1-4B71-8762-E26319EE942A}" destId="{0DC06DB5-ADF9-484B-8403-3B5C40FCF9F5}" srcOrd="2" destOrd="0" parTransId="{21983B4B-35FD-4AAE-8F2C-9E4586FADC4B}" sibTransId="{13C0128F-5377-417D-9389-3C86EB15DE05}"/>
    <dgm:cxn modelId="{B83BF044-A1E7-4A57-9693-FA9E3774C6BD}" srcId="{F6ABA8FC-F3F1-4B71-8762-E26319EE942A}" destId="{B5EB9497-5F08-4186-9E1E-B17AAEE39879}" srcOrd="1" destOrd="0" parTransId="{D3462AED-80E4-4993-B085-F1FF538DDD6C}" sibTransId="{BA41B2D3-ADDD-4F85-8225-09CF677A2905}"/>
    <dgm:cxn modelId="{C715FB4B-06F6-4E49-9E8C-65F73F6ABD2B}" type="presOf" srcId="{D485A157-BE0D-49E8-B6D6-2498B2C8DE68}" destId="{B86E9153-3AC7-A84C-BE02-EE0F9057BF41}" srcOrd="0" destOrd="3" presId="urn:microsoft.com/office/officeart/2005/8/layout/vList2"/>
    <dgm:cxn modelId="{50EFAD5C-2238-D346-87A3-A603C299BF63}" type="presOf" srcId="{0DC06DB5-ADF9-484B-8403-3B5C40FCF9F5}" destId="{B86E9153-3AC7-A84C-BE02-EE0F9057BF41}" srcOrd="0" destOrd="2" presId="urn:microsoft.com/office/officeart/2005/8/layout/vList2"/>
    <dgm:cxn modelId="{EDEF9768-4D82-7A4D-A5FE-6DF568C73083}" type="presOf" srcId="{6A9844E9-8F25-421A-B7E3-ABF34DB993B3}" destId="{B86E9153-3AC7-A84C-BE02-EE0F9057BF41}" srcOrd="0" destOrd="0" presId="urn:microsoft.com/office/officeart/2005/8/layout/vList2"/>
    <dgm:cxn modelId="{17F98592-F061-6345-B54A-DA65BABABB17}" type="presOf" srcId="{F6ABA8FC-F3F1-4B71-8762-E26319EE942A}" destId="{735557A9-19A7-2046-B018-4EF7675CADD6}" srcOrd="0" destOrd="0" presId="urn:microsoft.com/office/officeart/2005/8/layout/vList2"/>
    <dgm:cxn modelId="{86AEC0AE-E784-7F40-BC49-53986E43E954}" type="presOf" srcId="{50146BF8-2498-45E4-813D-B8590F1BA032}" destId="{1AB348B3-90F7-C740-AF0D-904D441F2AA3}" srcOrd="0" destOrd="0" presId="urn:microsoft.com/office/officeart/2005/8/layout/vList2"/>
    <dgm:cxn modelId="{D02BBCBF-D8B0-4A04-9DB7-C820A43BE7DB}" srcId="{F6ABA8FC-F3F1-4B71-8762-E26319EE942A}" destId="{6A9844E9-8F25-421A-B7E3-ABF34DB993B3}" srcOrd="0" destOrd="0" parTransId="{B481BE98-0068-4000-BF38-48D49153278A}" sibTransId="{4F3DEE96-6137-4B7E-8EFB-60899E319FD3}"/>
    <dgm:cxn modelId="{0FD86FCB-AFFE-734E-9598-D0E62A138EAA}" type="presOf" srcId="{606532F4-FDE9-472C-A92B-FCC71351155D}" destId="{B86E9153-3AC7-A84C-BE02-EE0F9057BF41}" srcOrd="0" destOrd="4" presId="urn:microsoft.com/office/officeart/2005/8/layout/vList2"/>
    <dgm:cxn modelId="{B03BF2CB-9E73-7547-BDA9-AB9ECA39B3F2}" type="presOf" srcId="{31EC1C41-BDFA-EA42-B69E-9ACA2F1AD52D}" destId="{B86E9153-3AC7-A84C-BE02-EE0F9057BF41}" srcOrd="0" destOrd="5" presId="urn:microsoft.com/office/officeart/2005/8/layout/vList2"/>
    <dgm:cxn modelId="{A46E60D0-F16F-4972-8F4D-DF9D14682BE7}" srcId="{42233889-BFA4-4A24-8756-0DFEBC1DA522}" destId="{0A86E80A-18C6-4DDA-B531-4BEE82176C60}" srcOrd="1" destOrd="0" parTransId="{B747F1C3-0E38-407D-A678-1F1BF3D258D5}" sibTransId="{C3C63C8B-1D32-465C-A949-60D1ADAEBD4E}"/>
    <dgm:cxn modelId="{0806BAD1-3716-4DF4-BE3A-4EBA91990845}" srcId="{42233889-BFA4-4A24-8756-0DFEBC1DA522}" destId="{50146BF8-2498-45E4-813D-B8590F1BA032}" srcOrd="0" destOrd="0" parTransId="{EFB06E5B-75DA-4F8B-9CA6-1BB130723616}" sibTransId="{EAA0E976-ED35-4B5D-A9F7-9858E8E0F123}"/>
    <dgm:cxn modelId="{5E9B1DD6-7E6D-1347-AF11-069CAB4F0848}" type="presOf" srcId="{0A86E80A-18C6-4DDA-B531-4BEE82176C60}" destId="{4977A4DB-C38C-7242-AD90-1621EF24AEFB}" srcOrd="0" destOrd="0" presId="urn:microsoft.com/office/officeart/2005/8/layout/vList2"/>
    <dgm:cxn modelId="{C2F7A6DC-42AC-4919-BDD4-397C4BC9C26F}" srcId="{42233889-BFA4-4A24-8756-0DFEBC1DA522}" destId="{F6ABA8FC-F3F1-4B71-8762-E26319EE942A}" srcOrd="3" destOrd="0" parTransId="{EB4E0E79-6C00-4F2E-8AAE-2E8C311C17B0}" sibTransId="{896C78E3-01D6-4191-9BB8-FD6569354325}"/>
    <dgm:cxn modelId="{BE26D7E9-8292-4261-B98B-728566455B5A}" srcId="{42233889-BFA4-4A24-8756-0DFEBC1DA522}" destId="{4EA1C57D-66D9-4E02-9D57-ECD651972CDA}" srcOrd="2" destOrd="0" parTransId="{1C72195C-34CC-4338-8675-AE386897147C}" sibTransId="{26FE7D55-007B-4129-BBB3-7C13A60426E2}"/>
    <dgm:cxn modelId="{D41B2BEC-B4EB-5D4D-9165-E7F84AB1269C}" type="presOf" srcId="{B5EB9497-5F08-4186-9E1E-B17AAEE39879}" destId="{B86E9153-3AC7-A84C-BE02-EE0F9057BF41}" srcOrd="0" destOrd="1" presId="urn:microsoft.com/office/officeart/2005/8/layout/vList2"/>
    <dgm:cxn modelId="{B5B6545F-E796-564B-87B0-53A02FB4CB04}" type="presParOf" srcId="{D7DED3D5-52AE-1F48-B23C-CA1827A85A5C}" destId="{1AB348B3-90F7-C740-AF0D-904D441F2AA3}" srcOrd="0" destOrd="0" presId="urn:microsoft.com/office/officeart/2005/8/layout/vList2"/>
    <dgm:cxn modelId="{79204C53-2CE6-3C4F-81A2-8C37281051F7}" type="presParOf" srcId="{D7DED3D5-52AE-1F48-B23C-CA1827A85A5C}" destId="{083B5979-4B47-8546-A15C-7B763B44411E}" srcOrd="1" destOrd="0" presId="urn:microsoft.com/office/officeart/2005/8/layout/vList2"/>
    <dgm:cxn modelId="{F59E21EB-4F5C-024C-ABD7-22020313619E}" type="presParOf" srcId="{D7DED3D5-52AE-1F48-B23C-CA1827A85A5C}" destId="{4977A4DB-C38C-7242-AD90-1621EF24AEFB}" srcOrd="2" destOrd="0" presId="urn:microsoft.com/office/officeart/2005/8/layout/vList2"/>
    <dgm:cxn modelId="{32CBE4D9-CE9B-0D4B-B480-141B3ACD9711}" type="presParOf" srcId="{D7DED3D5-52AE-1F48-B23C-CA1827A85A5C}" destId="{BC1AAEE7-3D9A-5A48-B719-7009B206541E}" srcOrd="3" destOrd="0" presId="urn:microsoft.com/office/officeart/2005/8/layout/vList2"/>
    <dgm:cxn modelId="{216861C1-178A-454A-83CC-24C20C4144F7}" type="presParOf" srcId="{D7DED3D5-52AE-1F48-B23C-CA1827A85A5C}" destId="{A2066711-2521-EE48-AC39-3F10C96F4FB1}" srcOrd="4" destOrd="0" presId="urn:microsoft.com/office/officeart/2005/8/layout/vList2"/>
    <dgm:cxn modelId="{3130D15F-6D2B-A442-B6BA-46C9A5368E71}" type="presParOf" srcId="{D7DED3D5-52AE-1F48-B23C-CA1827A85A5C}" destId="{636FEE35-C694-454A-8CAD-3927D4980E9E}" srcOrd="5" destOrd="0" presId="urn:microsoft.com/office/officeart/2005/8/layout/vList2"/>
    <dgm:cxn modelId="{C11F8052-C553-114C-8B08-AA131B826CF4}" type="presParOf" srcId="{D7DED3D5-52AE-1F48-B23C-CA1827A85A5C}" destId="{735557A9-19A7-2046-B018-4EF7675CADD6}" srcOrd="6" destOrd="0" presId="urn:microsoft.com/office/officeart/2005/8/layout/vList2"/>
    <dgm:cxn modelId="{745D67BF-E165-FE4D-B94D-416CAD05724E}" type="presParOf" srcId="{D7DED3D5-52AE-1F48-B23C-CA1827A85A5C}" destId="{B86E9153-3AC7-A84C-BE02-EE0F9057BF4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FA8DE-6005-41C0-A9F5-8DE6DD52988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4DF32D1-5557-46F6-83DC-50833E14ED15}">
      <dgm:prSet/>
      <dgm:spPr/>
      <dgm:t>
        <a:bodyPr/>
        <a:lstStyle/>
        <a:p>
          <a:r>
            <a:rPr lang="en-US"/>
            <a:t>Chronic Disease Prevention Projects</a:t>
          </a:r>
        </a:p>
      </dgm:t>
    </dgm:pt>
    <dgm:pt modelId="{155B2AEF-1A03-4B1C-AED6-0B6369120992}" type="parTrans" cxnId="{DB88A6AD-5299-42BF-ADCF-870F49CE63BB}">
      <dgm:prSet/>
      <dgm:spPr/>
      <dgm:t>
        <a:bodyPr/>
        <a:lstStyle/>
        <a:p>
          <a:endParaRPr lang="en-US"/>
        </a:p>
      </dgm:t>
    </dgm:pt>
    <dgm:pt modelId="{63CFADC6-7683-4C0A-B350-6F821C22DE5E}" type="sibTrans" cxnId="{DB88A6AD-5299-42BF-ADCF-870F49CE63BB}">
      <dgm:prSet/>
      <dgm:spPr/>
      <dgm:t>
        <a:bodyPr/>
        <a:lstStyle/>
        <a:p>
          <a:endParaRPr lang="en-US"/>
        </a:p>
      </dgm:t>
    </dgm:pt>
    <dgm:pt modelId="{043D50F9-C055-4F6E-9C5F-16465B3BE9B6}">
      <dgm:prSet/>
      <dgm:spPr/>
      <dgm:t>
        <a:bodyPr/>
        <a:lstStyle/>
        <a:p>
          <a:r>
            <a:rPr lang="en-US"/>
            <a:t>Capacity-Building Capital Projects</a:t>
          </a:r>
        </a:p>
      </dgm:t>
    </dgm:pt>
    <dgm:pt modelId="{1AB88C1A-F6FA-4646-BEE6-B50F71617874}" type="parTrans" cxnId="{BB817D46-7851-4C8D-9CAA-1B33C421BC08}">
      <dgm:prSet/>
      <dgm:spPr/>
      <dgm:t>
        <a:bodyPr/>
        <a:lstStyle/>
        <a:p>
          <a:endParaRPr lang="en-US"/>
        </a:p>
      </dgm:t>
    </dgm:pt>
    <dgm:pt modelId="{AD21CC91-6E70-47E1-B130-D1438991A3EC}" type="sibTrans" cxnId="{BB817D46-7851-4C8D-9CAA-1B33C421BC08}">
      <dgm:prSet/>
      <dgm:spPr/>
      <dgm:t>
        <a:bodyPr/>
        <a:lstStyle/>
        <a:p>
          <a:endParaRPr lang="en-US"/>
        </a:p>
      </dgm:t>
    </dgm:pt>
    <dgm:pt modelId="{3FE7E9A9-AE77-46E7-B175-5F3D35B7D352}">
      <dgm:prSet/>
      <dgm:spPr/>
      <dgm:t>
        <a:bodyPr/>
        <a:lstStyle/>
        <a:p>
          <a:r>
            <a:rPr lang="en-US" dirty="0"/>
            <a:t>Grants &amp; Partnerships</a:t>
          </a:r>
        </a:p>
      </dgm:t>
    </dgm:pt>
    <dgm:pt modelId="{8795AEA5-005A-4816-B97C-05F321F20A62}" type="parTrans" cxnId="{108B8CC6-6CAB-4771-B851-8189CF24CA74}">
      <dgm:prSet/>
      <dgm:spPr/>
      <dgm:t>
        <a:bodyPr/>
        <a:lstStyle/>
        <a:p>
          <a:endParaRPr lang="en-US"/>
        </a:p>
      </dgm:t>
    </dgm:pt>
    <dgm:pt modelId="{F12BF9E9-A3C5-49E8-83E6-5838B02906CF}" type="sibTrans" cxnId="{108B8CC6-6CAB-4771-B851-8189CF24CA74}">
      <dgm:prSet/>
      <dgm:spPr/>
      <dgm:t>
        <a:bodyPr/>
        <a:lstStyle/>
        <a:p>
          <a:endParaRPr lang="en-US"/>
        </a:p>
      </dgm:t>
    </dgm:pt>
    <dgm:pt modelId="{7EC43534-D764-0F46-BDC1-C21E434F07AF}" type="pres">
      <dgm:prSet presAssocID="{EBCFA8DE-6005-41C0-A9F5-8DE6DD529883}" presName="linear" presStyleCnt="0">
        <dgm:presLayoutVars>
          <dgm:animLvl val="lvl"/>
          <dgm:resizeHandles val="exact"/>
        </dgm:presLayoutVars>
      </dgm:prSet>
      <dgm:spPr/>
    </dgm:pt>
    <dgm:pt modelId="{F9D959EE-F998-2E40-900D-2C80133CA3E8}" type="pres">
      <dgm:prSet presAssocID="{84DF32D1-5557-46F6-83DC-50833E14ED15}" presName="parentText" presStyleLbl="node1" presStyleIdx="0" presStyleCnt="3">
        <dgm:presLayoutVars>
          <dgm:chMax val="0"/>
          <dgm:bulletEnabled val="1"/>
        </dgm:presLayoutVars>
      </dgm:prSet>
      <dgm:spPr/>
    </dgm:pt>
    <dgm:pt modelId="{43CEE165-A0A2-8A4E-BEF8-BDD8B86D4507}" type="pres">
      <dgm:prSet presAssocID="{63CFADC6-7683-4C0A-B350-6F821C22DE5E}" presName="spacer" presStyleCnt="0"/>
      <dgm:spPr/>
    </dgm:pt>
    <dgm:pt modelId="{7D38F957-F635-914F-801F-4CCE6D017636}" type="pres">
      <dgm:prSet presAssocID="{043D50F9-C055-4F6E-9C5F-16465B3BE9B6}" presName="parentText" presStyleLbl="node1" presStyleIdx="1" presStyleCnt="3">
        <dgm:presLayoutVars>
          <dgm:chMax val="0"/>
          <dgm:bulletEnabled val="1"/>
        </dgm:presLayoutVars>
      </dgm:prSet>
      <dgm:spPr/>
    </dgm:pt>
    <dgm:pt modelId="{5054BAAD-FDC8-9F41-B1DB-F65C499A4DE0}" type="pres">
      <dgm:prSet presAssocID="{AD21CC91-6E70-47E1-B130-D1438991A3EC}" presName="spacer" presStyleCnt="0"/>
      <dgm:spPr/>
    </dgm:pt>
    <dgm:pt modelId="{1479EF2D-270F-A64A-8908-8F06B2DCFF25}" type="pres">
      <dgm:prSet presAssocID="{3FE7E9A9-AE77-46E7-B175-5F3D35B7D352}" presName="parentText" presStyleLbl="node1" presStyleIdx="2" presStyleCnt="3">
        <dgm:presLayoutVars>
          <dgm:chMax val="0"/>
          <dgm:bulletEnabled val="1"/>
        </dgm:presLayoutVars>
      </dgm:prSet>
      <dgm:spPr/>
    </dgm:pt>
  </dgm:ptLst>
  <dgm:cxnLst>
    <dgm:cxn modelId="{BB817D46-7851-4C8D-9CAA-1B33C421BC08}" srcId="{EBCFA8DE-6005-41C0-A9F5-8DE6DD529883}" destId="{043D50F9-C055-4F6E-9C5F-16465B3BE9B6}" srcOrd="1" destOrd="0" parTransId="{1AB88C1A-F6FA-4646-BEE6-B50F71617874}" sibTransId="{AD21CC91-6E70-47E1-B130-D1438991A3EC}"/>
    <dgm:cxn modelId="{8695D353-E90A-E045-B962-BD0C8782EE66}" type="presOf" srcId="{3FE7E9A9-AE77-46E7-B175-5F3D35B7D352}" destId="{1479EF2D-270F-A64A-8908-8F06B2DCFF25}" srcOrd="0" destOrd="0" presId="urn:microsoft.com/office/officeart/2005/8/layout/vList2"/>
    <dgm:cxn modelId="{A38C9B5D-2038-7F49-8666-93E106592362}" type="presOf" srcId="{043D50F9-C055-4F6E-9C5F-16465B3BE9B6}" destId="{7D38F957-F635-914F-801F-4CCE6D017636}" srcOrd="0" destOrd="0" presId="urn:microsoft.com/office/officeart/2005/8/layout/vList2"/>
    <dgm:cxn modelId="{DB88A6AD-5299-42BF-ADCF-870F49CE63BB}" srcId="{EBCFA8DE-6005-41C0-A9F5-8DE6DD529883}" destId="{84DF32D1-5557-46F6-83DC-50833E14ED15}" srcOrd="0" destOrd="0" parTransId="{155B2AEF-1A03-4B1C-AED6-0B6369120992}" sibTransId="{63CFADC6-7683-4C0A-B350-6F821C22DE5E}"/>
    <dgm:cxn modelId="{D8AF7FB0-64AE-194E-95C5-F038132BA799}" type="presOf" srcId="{EBCFA8DE-6005-41C0-A9F5-8DE6DD529883}" destId="{7EC43534-D764-0F46-BDC1-C21E434F07AF}" srcOrd="0" destOrd="0" presId="urn:microsoft.com/office/officeart/2005/8/layout/vList2"/>
    <dgm:cxn modelId="{108B8CC6-6CAB-4771-B851-8189CF24CA74}" srcId="{EBCFA8DE-6005-41C0-A9F5-8DE6DD529883}" destId="{3FE7E9A9-AE77-46E7-B175-5F3D35B7D352}" srcOrd="2" destOrd="0" parTransId="{8795AEA5-005A-4816-B97C-05F321F20A62}" sibTransId="{F12BF9E9-A3C5-49E8-83E6-5838B02906CF}"/>
    <dgm:cxn modelId="{D1D62BEA-40E5-A64F-BB79-747F8321099F}" type="presOf" srcId="{84DF32D1-5557-46F6-83DC-50833E14ED15}" destId="{F9D959EE-F998-2E40-900D-2C80133CA3E8}" srcOrd="0" destOrd="0" presId="urn:microsoft.com/office/officeart/2005/8/layout/vList2"/>
    <dgm:cxn modelId="{CA4B1D55-9ADA-F64D-A25C-0D128E32CE73}" type="presParOf" srcId="{7EC43534-D764-0F46-BDC1-C21E434F07AF}" destId="{F9D959EE-F998-2E40-900D-2C80133CA3E8}" srcOrd="0" destOrd="0" presId="urn:microsoft.com/office/officeart/2005/8/layout/vList2"/>
    <dgm:cxn modelId="{84338ED6-BCA9-C04F-B5F3-DA4C63296A21}" type="presParOf" srcId="{7EC43534-D764-0F46-BDC1-C21E434F07AF}" destId="{43CEE165-A0A2-8A4E-BEF8-BDD8B86D4507}" srcOrd="1" destOrd="0" presId="urn:microsoft.com/office/officeart/2005/8/layout/vList2"/>
    <dgm:cxn modelId="{6DB5F6D1-4A8F-6244-8F36-45A5B05E1DD5}" type="presParOf" srcId="{7EC43534-D764-0F46-BDC1-C21E434F07AF}" destId="{7D38F957-F635-914F-801F-4CCE6D017636}" srcOrd="2" destOrd="0" presId="urn:microsoft.com/office/officeart/2005/8/layout/vList2"/>
    <dgm:cxn modelId="{41919CAA-13CE-1B48-880A-93E132EA65A3}" type="presParOf" srcId="{7EC43534-D764-0F46-BDC1-C21E434F07AF}" destId="{5054BAAD-FDC8-9F41-B1DB-F65C499A4DE0}" srcOrd="3" destOrd="0" presId="urn:microsoft.com/office/officeart/2005/8/layout/vList2"/>
    <dgm:cxn modelId="{24C4FA90-480E-1B4A-AFB4-9A43B0772A02}" type="presParOf" srcId="{7EC43534-D764-0F46-BDC1-C21E434F07AF}" destId="{1479EF2D-270F-A64A-8908-8F06B2DCFF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809597-D3E8-E34C-975E-83B54BDDD2A0}" type="doc">
      <dgm:prSet loTypeId="urn:microsoft.com/office/officeart/2018/2/layout/IconCircleList" loCatId="icon" qsTypeId="urn:microsoft.com/office/officeart/2005/8/quickstyle/simple1" qsCatId="simple" csTypeId="urn:microsoft.com/office/officeart/2018/5/colors/Iconchunking_neutralicon_colorful2" csCatId="colorful" phldr="1"/>
      <dgm:spPr/>
    </dgm:pt>
    <dgm:pt modelId="{F66A5D50-FD81-1942-A70A-4BCE3770AD15}">
      <dgm:prSet phldrT="[Text]"/>
      <dgm:spPr/>
      <dgm:t>
        <a:bodyPr/>
        <a:lstStyle/>
        <a:p>
          <a:pPr>
            <a:lnSpc>
              <a:spcPct val="100000"/>
            </a:lnSpc>
          </a:pPr>
          <a:r>
            <a:rPr lang="en-US" dirty="0"/>
            <a:t>Dental Hygiene Program</a:t>
          </a:r>
        </a:p>
      </dgm:t>
    </dgm:pt>
    <dgm:pt modelId="{BA577A6F-6228-E740-9614-810C1BAE074E}" type="parTrans" cxnId="{205D3A40-DD65-5445-8B49-3083176FA46C}">
      <dgm:prSet/>
      <dgm:spPr/>
      <dgm:t>
        <a:bodyPr/>
        <a:lstStyle/>
        <a:p>
          <a:endParaRPr lang="en-US"/>
        </a:p>
      </dgm:t>
    </dgm:pt>
    <dgm:pt modelId="{9EBFF7A5-EE2D-BF43-9E9F-14A2E1BCD334}" type="sibTrans" cxnId="{205D3A40-DD65-5445-8B49-3083176FA46C}">
      <dgm:prSet/>
      <dgm:spPr/>
      <dgm:t>
        <a:bodyPr/>
        <a:lstStyle/>
        <a:p>
          <a:pPr>
            <a:lnSpc>
              <a:spcPct val="100000"/>
            </a:lnSpc>
          </a:pPr>
          <a:endParaRPr lang="en-US"/>
        </a:p>
      </dgm:t>
    </dgm:pt>
    <dgm:pt modelId="{D6E95B6B-2378-AD4B-9043-1A1917F9E0D6}">
      <dgm:prSet phldrT="[Text]"/>
      <dgm:spPr/>
      <dgm:t>
        <a:bodyPr/>
        <a:lstStyle/>
        <a:p>
          <a:pPr>
            <a:lnSpc>
              <a:spcPct val="100000"/>
            </a:lnSpc>
          </a:pPr>
          <a:r>
            <a:rPr lang="en-US" dirty="0"/>
            <a:t>Health Sciences</a:t>
          </a:r>
        </a:p>
      </dgm:t>
    </dgm:pt>
    <dgm:pt modelId="{44336FFE-3449-154A-ABDA-84284F56B253}" type="parTrans" cxnId="{C5C25A39-2969-A34F-B28A-A9D970A39D23}">
      <dgm:prSet/>
      <dgm:spPr/>
      <dgm:t>
        <a:bodyPr/>
        <a:lstStyle/>
        <a:p>
          <a:endParaRPr lang="en-US"/>
        </a:p>
      </dgm:t>
    </dgm:pt>
    <dgm:pt modelId="{0A58E006-FADA-6C4A-9119-914C1CFCA7FE}" type="sibTrans" cxnId="{C5C25A39-2969-A34F-B28A-A9D970A39D23}">
      <dgm:prSet/>
      <dgm:spPr/>
      <dgm:t>
        <a:bodyPr/>
        <a:lstStyle/>
        <a:p>
          <a:pPr>
            <a:lnSpc>
              <a:spcPct val="100000"/>
            </a:lnSpc>
          </a:pPr>
          <a:endParaRPr lang="en-US"/>
        </a:p>
      </dgm:t>
    </dgm:pt>
    <dgm:pt modelId="{3AC73560-A237-254E-9C2B-5F50E8ECC5BE}">
      <dgm:prSet phldrT="[Text]"/>
      <dgm:spPr/>
      <dgm:t>
        <a:bodyPr/>
        <a:lstStyle/>
        <a:p>
          <a:pPr>
            <a:lnSpc>
              <a:spcPct val="100000"/>
            </a:lnSpc>
          </a:pPr>
          <a:r>
            <a:rPr lang="en-US" dirty="0"/>
            <a:t>Nursing School</a:t>
          </a:r>
        </a:p>
      </dgm:t>
    </dgm:pt>
    <dgm:pt modelId="{91D24D41-886A-744D-9B58-4EE7735FB4DC}" type="parTrans" cxnId="{16C73BFE-74FE-144C-9E80-0FC4BE9B72E8}">
      <dgm:prSet/>
      <dgm:spPr/>
      <dgm:t>
        <a:bodyPr/>
        <a:lstStyle/>
        <a:p>
          <a:endParaRPr lang="en-US"/>
        </a:p>
      </dgm:t>
    </dgm:pt>
    <dgm:pt modelId="{FDA243B7-AB1C-604C-84C5-30B62B0CB783}" type="sibTrans" cxnId="{16C73BFE-74FE-144C-9E80-0FC4BE9B72E8}">
      <dgm:prSet/>
      <dgm:spPr/>
      <dgm:t>
        <a:bodyPr/>
        <a:lstStyle/>
        <a:p>
          <a:endParaRPr lang="en-US"/>
        </a:p>
      </dgm:t>
    </dgm:pt>
    <dgm:pt modelId="{0B795494-C061-45EA-8D36-A887724BA108}" type="pres">
      <dgm:prSet presAssocID="{DE809597-D3E8-E34C-975E-83B54BDDD2A0}" presName="root" presStyleCnt="0">
        <dgm:presLayoutVars>
          <dgm:dir/>
          <dgm:resizeHandles val="exact"/>
        </dgm:presLayoutVars>
      </dgm:prSet>
      <dgm:spPr/>
    </dgm:pt>
    <dgm:pt modelId="{EE78AB74-D421-49D8-BA59-39EED8EAEDA0}" type="pres">
      <dgm:prSet presAssocID="{DE809597-D3E8-E34C-975E-83B54BDDD2A0}" presName="container" presStyleCnt="0">
        <dgm:presLayoutVars>
          <dgm:dir/>
          <dgm:resizeHandles val="exact"/>
        </dgm:presLayoutVars>
      </dgm:prSet>
      <dgm:spPr/>
    </dgm:pt>
    <dgm:pt modelId="{6883646E-B864-40C1-8047-026960222E35}" type="pres">
      <dgm:prSet presAssocID="{F66A5D50-FD81-1942-A70A-4BCE3770AD15}" presName="compNode" presStyleCnt="0"/>
      <dgm:spPr/>
    </dgm:pt>
    <dgm:pt modelId="{475B4C92-86CA-4A89-A2CD-7C9D2F62C5BF}" type="pres">
      <dgm:prSet presAssocID="{F66A5D50-FD81-1942-A70A-4BCE3770AD15}" presName="iconBgRect" presStyleLbl="bgShp" presStyleIdx="0" presStyleCnt="3"/>
      <dgm:spPr/>
    </dgm:pt>
    <dgm:pt modelId="{70946DDA-1C95-4971-9574-AFE1DF35760D}" type="pres">
      <dgm:prSet presAssocID="{F66A5D50-FD81-1942-A70A-4BCE3770AD1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brush"/>
        </a:ext>
      </dgm:extLst>
    </dgm:pt>
    <dgm:pt modelId="{DEB53999-E7B8-4455-B143-FBAF40A2876B}" type="pres">
      <dgm:prSet presAssocID="{F66A5D50-FD81-1942-A70A-4BCE3770AD15}" presName="spaceRect" presStyleCnt="0"/>
      <dgm:spPr/>
    </dgm:pt>
    <dgm:pt modelId="{94110B2D-E3F2-4C68-8AC9-9A8F3D6CA936}" type="pres">
      <dgm:prSet presAssocID="{F66A5D50-FD81-1942-A70A-4BCE3770AD15}" presName="textRect" presStyleLbl="revTx" presStyleIdx="0" presStyleCnt="3">
        <dgm:presLayoutVars>
          <dgm:chMax val="1"/>
          <dgm:chPref val="1"/>
        </dgm:presLayoutVars>
      </dgm:prSet>
      <dgm:spPr/>
    </dgm:pt>
    <dgm:pt modelId="{1E4256F8-3D85-4A1A-BA0D-CF0C96F8CC1F}" type="pres">
      <dgm:prSet presAssocID="{9EBFF7A5-EE2D-BF43-9E9F-14A2E1BCD334}" presName="sibTrans" presStyleLbl="sibTrans2D1" presStyleIdx="0" presStyleCnt="0"/>
      <dgm:spPr/>
    </dgm:pt>
    <dgm:pt modelId="{EFA08407-4E61-4562-B90A-CCC2D71D9B00}" type="pres">
      <dgm:prSet presAssocID="{D6E95B6B-2378-AD4B-9043-1A1917F9E0D6}" presName="compNode" presStyleCnt="0"/>
      <dgm:spPr/>
    </dgm:pt>
    <dgm:pt modelId="{E2D10215-6343-4C57-A9F6-F53AECFE19D5}" type="pres">
      <dgm:prSet presAssocID="{D6E95B6B-2378-AD4B-9043-1A1917F9E0D6}" presName="iconBgRect" presStyleLbl="bgShp" presStyleIdx="1" presStyleCnt="3"/>
      <dgm:spPr/>
    </dgm:pt>
    <dgm:pt modelId="{B95D0A07-725F-4C6F-A5BE-8102B1CE7161}" type="pres">
      <dgm:prSet presAssocID="{D6E95B6B-2378-AD4B-9043-1A1917F9E0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01A8574D-BC97-4E13-9BC4-AFFA26481530}" type="pres">
      <dgm:prSet presAssocID="{D6E95B6B-2378-AD4B-9043-1A1917F9E0D6}" presName="spaceRect" presStyleCnt="0"/>
      <dgm:spPr/>
    </dgm:pt>
    <dgm:pt modelId="{2AD17C38-CE47-4198-9A0F-B9F360CA8156}" type="pres">
      <dgm:prSet presAssocID="{D6E95B6B-2378-AD4B-9043-1A1917F9E0D6}" presName="textRect" presStyleLbl="revTx" presStyleIdx="1" presStyleCnt="3">
        <dgm:presLayoutVars>
          <dgm:chMax val="1"/>
          <dgm:chPref val="1"/>
        </dgm:presLayoutVars>
      </dgm:prSet>
      <dgm:spPr/>
    </dgm:pt>
    <dgm:pt modelId="{93F4D31C-A238-4D09-BCEF-8591B0BD2171}" type="pres">
      <dgm:prSet presAssocID="{0A58E006-FADA-6C4A-9119-914C1CFCA7FE}" presName="sibTrans" presStyleLbl="sibTrans2D1" presStyleIdx="0" presStyleCnt="0"/>
      <dgm:spPr/>
    </dgm:pt>
    <dgm:pt modelId="{92CC2D15-4545-4C45-9BFB-E30ABEFDD124}" type="pres">
      <dgm:prSet presAssocID="{3AC73560-A237-254E-9C2B-5F50E8ECC5BE}" presName="compNode" presStyleCnt="0"/>
      <dgm:spPr/>
    </dgm:pt>
    <dgm:pt modelId="{8F9066CC-ED29-44F6-A433-796DDADF50B5}" type="pres">
      <dgm:prSet presAssocID="{3AC73560-A237-254E-9C2B-5F50E8ECC5BE}" presName="iconBgRect" presStyleLbl="bgShp" presStyleIdx="2" presStyleCnt="3"/>
      <dgm:spPr/>
    </dgm:pt>
    <dgm:pt modelId="{B1779601-A89B-449B-828E-5B86A94ED04F}" type="pres">
      <dgm:prSet presAssocID="{3AC73560-A237-254E-9C2B-5F50E8ECC5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5486388F-B142-4D0B-BBC1-A24D1A729C61}" type="pres">
      <dgm:prSet presAssocID="{3AC73560-A237-254E-9C2B-5F50E8ECC5BE}" presName="spaceRect" presStyleCnt="0"/>
      <dgm:spPr/>
    </dgm:pt>
    <dgm:pt modelId="{8C07F24D-E90C-4461-91CF-55789F8666E6}" type="pres">
      <dgm:prSet presAssocID="{3AC73560-A237-254E-9C2B-5F50E8ECC5BE}" presName="textRect" presStyleLbl="revTx" presStyleIdx="2" presStyleCnt="3">
        <dgm:presLayoutVars>
          <dgm:chMax val="1"/>
          <dgm:chPref val="1"/>
        </dgm:presLayoutVars>
      </dgm:prSet>
      <dgm:spPr/>
    </dgm:pt>
  </dgm:ptLst>
  <dgm:cxnLst>
    <dgm:cxn modelId="{19D7A705-D748-E148-9632-F728C0DA4305}" type="presOf" srcId="{0A58E006-FADA-6C4A-9119-914C1CFCA7FE}" destId="{93F4D31C-A238-4D09-BCEF-8591B0BD2171}" srcOrd="0" destOrd="0" presId="urn:microsoft.com/office/officeart/2018/2/layout/IconCircleList"/>
    <dgm:cxn modelId="{C0B07A30-6844-0E45-B572-EF445591C62B}" type="presOf" srcId="{DE809597-D3E8-E34C-975E-83B54BDDD2A0}" destId="{0B795494-C061-45EA-8D36-A887724BA108}" srcOrd="0" destOrd="0" presId="urn:microsoft.com/office/officeart/2018/2/layout/IconCircleList"/>
    <dgm:cxn modelId="{C5C25A39-2969-A34F-B28A-A9D970A39D23}" srcId="{DE809597-D3E8-E34C-975E-83B54BDDD2A0}" destId="{D6E95B6B-2378-AD4B-9043-1A1917F9E0D6}" srcOrd="1" destOrd="0" parTransId="{44336FFE-3449-154A-ABDA-84284F56B253}" sibTransId="{0A58E006-FADA-6C4A-9119-914C1CFCA7FE}"/>
    <dgm:cxn modelId="{205D3A40-DD65-5445-8B49-3083176FA46C}" srcId="{DE809597-D3E8-E34C-975E-83B54BDDD2A0}" destId="{F66A5D50-FD81-1942-A70A-4BCE3770AD15}" srcOrd="0" destOrd="0" parTransId="{BA577A6F-6228-E740-9614-810C1BAE074E}" sibTransId="{9EBFF7A5-EE2D-BF43-9E9F-14A2E1BCD334}"/>
    <dgm:cxn modelId="{81C3784A-A607-9740-93D2-6263FFFA5752}" type="presOf" srcId="{9EBFF7A5-EE2D-BF43-9E9F-14A2E1BCD334}" destId="{1E4256F8-3D85-4A1A-BA0D-CF0C96F8CC1F}" srcOrd="0" destOrd="0" presId="urn:microsoft.com/office/officeart/2018/2/layout/IconCircleList"/>
    <dgm:cxn modelId="{93A99155-FD43-BB48-B395-26E60BE948B6}" type="presOf" srcId="{D6E95B6B-2378-AD4B-9043-1A1917F9E0D6}" destId="{2AD17C38-CE47-4198-9A0F-B9F360CA8156}" srcOrd="0" destOrd="0" presId="urn:microsoft.com/office/officeart/2018/2/layout/IconCircleList"/>
    <dgm:cxn modelId="{B092486D-05E6-1646-89CF-BC58688E5B31}" type="presOf" srcId="{3AC73560-A237-254E-9C2B-5F50E8ECC5BE}" destId="{8C07F24D-E90C-4461-91CF-55789F8666E6}" srcOrd="0" destOrd="0" presId="urn:microsoft.com/office/officeart/2018/2/layout/IconCircleList"/>
    <dgm:cxn modelId="{DE685582-23FF-1B44-A2CA-E2E8B2241C28}" type="presOf" srcId="{F66A5D50-FD81-1942-A70A-4BCE3770AD15}" destId="{94110B2D-E3F2-4C68-8AC9-9A8F3D6CA936}" srcOrd="0" destOrd="0" presId="urn:microsoft.com/office/officeart/2018/2/layout/IconCircleList"/>
    <dgm:cxn modelId="{16C73BFE-74FE-144C-9E80-0FC4BE9B72E8}" srcId="{DE809597-D3E8-E34C-975E-83B54BDDD2A0}" destId="{3AC73560-A237-254E-9C2B-5F50E8ECC5BE}" srcOrd="2" destOrd="0" parTransId="{91D24D41-886A-744D-9B58-4EE7735FB4DC}" sibTransId="{FDA243B7-AB1C-604C-84C5-30B62B0CB783}"/>
    <dgm:cxn modelId="{003D4939-D4BC-5A45-A79F-8BF972DEAB83}" type="presParOf" srcId="{0B795494-C061-45EA-8D36-A887724BA108}" destId="{EE78AB74-D421-49D8-BA59-39EED8EAEDA0}" srcOrd="0" destOrd="0" presId="urn:microsoft.com/office/officeart/2018/2/layout/IconCircleList"/>
    <dgm:cxn modelId="{041449AC-E9CB-8040-9FC5-1D3E0DDC5A5F}" type="presParOf" srcId="{EE78AB74-D421-49D8-BA59-39EED8EAEDA0}" destId="{6883646E-B864-40C1-8047-026960222E35}" srcOrd="0" destOrd="0" presId="urn:microsoft.com/office/officeart/2018/2/layout/IconCircleList"/>
    <dgm:cxn modelId="{463D479B-3A46-FC47-B74D-9FA8BD8C848F}" type="presParOf" srcId="{6883646E-B864-40C1-8047-026960222E35}" destId="{475B4C92-86CA-4A89-A2CD-7C9D2F62C5BF}" srcOrd="0" destOrd="0" presId="urn:microsoft.com/office/officeart/2018/2/layout/IconCircleList"/>
    <dgm:cxn modelId="{0DB08CD7-02F3-B744-BB4A-B3B7C5177D42}" type="presParOf" srcId="{6883646E-B864-40C1-8047-026960222E35}" destId="{70946DDA-1C95-4971-9574-AFE1DF35760D}" srcOrd="1" destOrd="0" presId="urn:microsoft.com/office/officeart/2018/2/layout/IconCircleList"/>
    <dgm:cxn modelId="{85E911FE-265B-5746-9DD2-6BF69BCE4A86}" type="presParOf" srcId="{6883646E-B864-40C1-8047-026960222E35}" destId="{DEB53999-E7B8-4455-B143-FBAF40A2876B}" srcOrd="2" destOrd="0" presId="urn:microsoft.com/office/officeart/2018/2/layout/IconCircleList"/>
    <dgm:cxn modelId="{DD05A6F8-7C89-194A-A7C2-EC5C76D7B2DE}" type="presParOf" srcId="{6883646E-B864-40C1-8047-026960222E35}" destId="{94110B2D-E3F2-4C68-8AC9-9A8F3D6CA936}" srcOrd="3" destOrd="0" presId="urn:microsoft.com/office/officeart/2018/2/layout/IconCircleList"/>
    <dgm:cxn modelId="{54758DB0-E118-8549-A3F8-5479EEF30952}" type="presParOf" srcId="{EE78AB74-D421-49D8-BA59-39EED8EAEDA0}" destId="{1E4256F8-3D85-4A1A-BA0D-CF0C96F8CC1F}" srcOrd="1" destOrd="0" presId="urn:microsoft.com/office/officeart/2018/2/layout/IconCircleList"/>
    <dgm:cxn modelId="{4165D8D3-1A35-E245-BFA8-E494C28F7917}" type="presParOf" srcId="{EE78AB74-D421-49D8-BA59-39EED8EAEDA0}" destId="{EFA08407-4E61-4562-B90A-CCC2D71D9B00}" srcOrd="2" destOrd="0" presId="urn:microsoft.com/office/officeart/2018/2/layout/IconCircleList"/>
    <dgm:cxn modelId="{793771B5-7C39-7549-837C-D3AE4FD687B9}" type="presParOf" srcId="{EFA08407-4E61-4562-B90A-CCC2D71D9B00}" destId="{E2D10215-6343-4C57-A9F6-F53AECFE19D5}" srcOrd="0" destOrd="0" presId="urn:microsoft.com/office/officeart/2018/2/layout/IconCircleList"/>
    <dgm:cxn modelId="{7D59859C-8C10-F545-BAC4-90BA46B11B4D}" type="presParOf" srcId="{EFA08407-4E61-4562-B90A-CCC2D71D9B00}" destId="{B95D0A07-725F-4C6F-A5BE-8102B1CE7161}" srcOrd="1" destOrd="0" presId="urn:microsoft.com/office/officeart/2018/2/layout/IconCircleList"/>
    <dgm:cxn modelId="{BB3C5723-8264-C240-9244-C0B79300ACC4}" type="presParOf" srcId="{EFA08407-4E61-4562-B90A-CCC2D71D9B00}" destId="{01A8574D-BC97-4E13-9BC4-AFFA26481530}" srcOrd="2" destOrd="0" presId="urn:microsoft.com/office/officeart/2018/2/layout/IconCircleList"/>
    <dgm:cxn modelId="{598C9B2D-FA3B-3949-812A-D817B53540AA}" type="presParOf" srcId="{EFA08407-4E61-4562-B90A-CCC2D71D9B00}" destId="{2AD17C38-CE47-4198-9A0F-B9F360CA8156}" srcOrd="3" destOrd="0" presId="urn:microsoft.com/office/officeart/2018/2/layout/IconCircleList"/>
    <dgm:cxn modelId="{2CE8A968-3E8A-4344-B78D-C724F08BF49F}" type="presParOf" srcId="{EE78AB74-D421-49D8-BA59-39EED8EAEDA0}" destId="{93F4D31C-A238-4D09-BCEF-8591B0BD2171}" srcOrd="3" destOrd="0" presId="urn:microsoft.com/office/officeart/2018/2/layout/IconCircleList"/>
    <dgm:cxn modelId="{C7260D64-9CEF-E847-8714-4C4F66C688C0}" type="presParOf" srcId="{EE78AB74-D421-49D8-BA59-39EED8EAEDA0}" destId="{92CC2D15-4545-4C45-9BFB-E30ABEFDD124}" srcOrd="4" destOrd="0" presId="urn:microsoft.com/office/officeart/2018/2/layout/IconCircleList"/>
    <dgm:cxn modelId="{545E8BB5-1B13-434E-AC3F-C016CAAB4688}" type="presParOf" srcId="{92CC2D15-4545-4C45-9BFB-E30ABEFDD124}" destId="{8F9066CC-ED29-44F6-A433-796DDADF50B5}" srcOrd="0" destOrd="0" presId="urn:microsoft.com/office/officeart/2018/2/layout/IconCircleList"/>
    <dgm:cxn modelId="{C2AA384B-339A-0F48-952C-81BBF2400F0A}" type="presParOf" srcId="{92CC2D15-4545-4C45-9BFB-E30ABEFDD124}" destId="{B1779601-A89B-449B-828E-5B86A94ED04F}" srcOrd="1" destOrd="0" presId="urn:microsoft.com/office/officeart/2018/2/layout/IconCircleList"/>
    <dgm:cxn modelId="{D6A87DC4-8568-2E42-B504-F966F86E2860}" type="presParOf" srcId="{92CC2D15-4545-4C45-9BFB-E30ABEFDD124}" destId="{5486388F-B142-4D0B-BBC1-A24D1A729C61}" srcOrd="2" destOrd="0" presId="urn:microsoft.com/office/officeart/2018/2/layout/IconCircleList"/>
    <dgm:cxn modelId="{4E728C91-1A1C-194B-BA43-C919F9FD8356}" type="presParOf" srcId="{92CC2D15-4545-4C45-9BFB-E30ABEFDD124}" destId="{8C07F24D-E90C-4461-91CF-55789F8666E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F4321-9FBD-C94D-B562-C5F2E8F3B628}" type="doc">
      <dgm:prSet loTypeId="urn:microsoft.com/office/officeart/2005/8/layout/list1" loCatId="" qsTypeId="urn:microsoft.com/office/officeart/2005/8/quickstyle/simple2" qsCatId="simple" csTypeId="urn:microsoft.com/office/officeart/2005/8/colors/accent1_2" csCatId="accent1" phldr="1"/>
      <dgm:spPr/>
      <dgm:t>
        <a:bodyPr/>
        <a:lstStyle/>
        <a:p>
          <a:endParaRPr lang="en-US"/>
        </a:p>
      </dgm:t>
    </dgm:pt>
    <dgm:pt modelId="{39E1BA06-B0A1-384F-916F-CDD4DFE2779F}">
      <dgm:prSet phldrT="[Text]"/>
      <dgm:spPr/>
      <dgm:t>
        <a:bodyPr/>
        <a:lstStyle/>
        <a:p>
          <a:r>
            <a:rPr lang="en-US" dirty="0"/>
            <a:t>Beacon Point</a:t>
          </a:r>
        </a:p>
      </dgm:t>
    </dgm:pt>
    <dgm:pt modelId="{84ABDAA6-8FAB-9540-8519-37F5A1248C05}" type="parTrans" cxnId="{2570A6AF-2D66-264F-8C8D-9D20E1A8D378}">
      <dgm:prSet/>
      <dgm:spPr/>
      <dgm:t>
        <a:bodyPr/>
        <a:lstStyle/>
        <a:p>
          <a:endParaRPr lang="en-US"/>
        </a:p>
      </dgm:t>
    </dgm:pt>
    <dgm:pt modelId="{8BAD55BC-0474-5844-84C6-EACD8C24916A}" type="sibTrans" cxnId="{2570A6AF-2D66-264F-8C8D-9D20E1A8D378}">
      <dgm:prSet/>
      <dgm:spPr/>
      <dgm:t>
        <a:bodyPr/>
        <a:lstStyle/>
        <a:p>
          <a:endParaRPr lang="en-US"/>
        </a:p>
      </dgm:t>
    </dgm:pt>
    <dgm:pt modelId="{4AD86887-8A8D-0946-9AC0-2BB800CCACA8}">
      <dgm:prSet phldrT="[Text]"/>
      <dgm:spPr/>
      <dgm:t>
        <a:bodyPr/>
        <a:lstStyle/>
        <a:p>
          <a:r>
            <a:rPr lang="en-US" dirty="0"/>
            <a:t>Amnesty</a:t>
          </a:r>
        </a:p>
      </dgm:t>
    </dgm:pt>
    <dgm:pt modelId="{1F85C77F-7913-5E47-878A-B900C95E089E}" type="parTrans" cxnId="{385AD9DA-F0D8-7B4A-8862-A1D87058F095}">
      <dgm:prSet/>
      <dgm:spPr/>
      <dgm:t>
        <a:bodyPr/>
        <a:lstStyle/>
        <a:p>
          <a:endParaRPr lang="en-US"/>
        </a:p>
      </dgm:t>
    </dgm:pt>
    <dgm:pt modelId="{FCF2CD80-2E1C-3F41-85F5-E05910232B82}" type="sibTrans" cxnId="{385AD9DA-F0D8-7B4A-8862-A1D87058F095}">
      <dgm:prSet/>
      <dgm:spPr/>
      <dgm:t>
        <a:bodyPr/>
        <a:lstStyle/>
        <a:p>
          <a:endParaRPr lang="en-US"/>
        </a:p>
      </dgm:t>
    </dgm:pt>
    <dgm:pt modelId="{A5A1A120-F9F4-4148-9761-825D3B660C8D}">
      <dgm:prSet phldrT="[Text]"/>
      <dgm:spPr/>
      <dgm:t>
        <a:bodyPr/>
        <a:lstStyle/>
        <a:p>
          <a:r>
            <a:rPr lang="en-US" dirty="0"/>
            <a:t>Match $ for Behavioral Health</a:t>
          </a:r>
        </a:p>
      </dgm:t>
    </dgm:pt>
    <dgm:pt modelId="{33F3B6E8-0E8A-3948-A848-C4FDF4B8A420}" type="parTrans" cxnId="{E51ECE06-30F7-0742-BA3E-71C5E98E65D5}">
      <dgm:prSet/>
      <dgm:spPr/>
      <dgm:t>
        <a:bodyPr/>
        <a:lstStyle/>
        <a:p>
          <a:endParaRPr lang="en-US"/>
        </a:p>
      </dgm:t>
    </dgm:pt>
    <dgm:pt modelId="{4022E346-6A67-3949-8C37-4729D13BC679}" type="sibTrans" cxnId="{E51ECE06-30F7-0742-BA3E-71C5E98E65D5}">
      <dgm:prSet/>
      <dgm:spPr/>
      <dgm:t>
        <a:bodyPr/>
        <a:lstStyle/>
        <a:p>
          <a:endParaRPr lang="en-US"/>
        </a:p>
      </dgm:t>
    </dgm:pt>
    <dgm:pt modelId="{EAC9E824-94D7-424D-BB1D-1E06BE9FC937}">
      <dgm:prSet phldrT="[Text]"/>
      <dgm:spPr/>
      <dgm:t>
        <a:bodyPr/>
        <a:lstStyle/>
        <a:p>
          <a:r>
            <a:rPr lang="en-US" dirty="0"/>
            <a:t>First Responder Program</a:t>
          </a:r>
        </a:p>
      </dgm:t>
    </dgm:pt>
    <dgm:pt modelId="{DA182001-C234-7047-9FE1-E92F0E8AAE6D}" type="parTrans" cxnId="{FF6A66D7-E4A2-5D45-ABAE-47451A972749}">
      <dgm:prSet/>
      <dgm:spPr/>
      <dgm:t>
        <a:bodyPr/>
        <a:lstStyle/>
        <a:p>
          <a:endParaRPr lang="en-US"/>
        </a:p>
      </dgm:t>
    </dgm:pt>
    <dgm:pt modelId="{1EC2DF87-E02C-864C-97BD-AE41305FE488}" type="sibTrans" cxnId="{FF6A66D7-E4A2-5D45-ABAE-47451A972749}">
      <dgm:prSet/>
      <dgm:spPr/>
      <dgm:t>
        <a:bodyPr/>
        <a:lstStyle/>
        <a:p>
          <a:endParaRPr lang="en-US"/>
        </a:p>
      </dgm:t>
    </dgm:pt>
    <dgm:pt modelId="{0C699210-834A-D04F-96D7-BB6E3DF52601}">
      <dgm:prSet phldrT="[Text]"/>
      <dgm:spPr/>
      <dgm:t>
        <a:bodyPr/>
        <a:lstStyle/>
        <a:p>
          <a:r>
            <a:rPr lang="en-US" dirty="0"/>
            <a:t>Peer Support Services </a:t>
          </a:r>
        </a:p>
      </dgm:t>
    </dgm:pt>
    <dgm:pt modelId="{4AF06472-E74E-8F4E-99AD-0EFFA667A917}" type="parTrans" cxnId="{9B5CD2C2-CF20-824D-82A6-4A35EE26A394}">
      <dgm:prSet/>
      <dgm:spPr/>
      <dgm:t>
        <a:bodyPr/>
        <a:lstStyle/>
        <a:p>
          <a:endParaRPr lang="en-US"/>
        </a:p>
      </dgm:t>
    </dgm:pt>
    <dgm:pt modelId="{0850C7CA-75F1-A645-89AB-935FCB770E7C}" type="sibTrans" cxnId="{9B5CD2C2-CF20-824D-82A6-4A35EE26A394}">
      <dgm:prSet/>
      <dgm:spPr/>
      <dgm:t>
        <a:bodyPr/>
        <a:lstStyle/>
        <a:p>
          <a:endParaRPr lang="en-US"/>
        </a:p>
      </dgm:t>
    </dgm:pt>
    <dgm:pt modelId="{59118003-FA37-6943-AD2A-BA1A47D4A383}">
      <dgm:prSet phldrT="[Text]"/>
      <dgm:spPr/>
      <dgm:t>
        <a:bodyPr/>
        <a:lstStyle/>
        <a:p>
          <a:r>
            <a:rPr lang="en-US" dirty="0"/>
            <a:t>Detox and Crisis Beds</a:t>
          </a:r>
        </a:p>
      </dgm:t>
    </dgm:pt>
    <dgm:pt modelId="{5E851FC0-AEA9-524A-9206-703E81B7A1D6}" type="parTrans" cxnId="{33AEA9DD-97F0-F84A-B5F6-097AAA3AD98A}">
      <dgm:prSet/>
      <dgm:spPr/>
      <dgm:t>
        <a:bodyPr/>
        <a:lstStyle/>
        <a:p>
          <a:endParaRPr lang="en-US"/>
        </a:p>
      </dgm:t>
    </dgm:pt>
    <dgm:pt modelId="{63857B83-27BE-864B-805F-1F421745EB35}" type="sibTrans" cxnId="{33AEA9DD-97F0-F84A-B5F6-097AAA3AD98A}">
      <dgm:prSet/>
      <dgm:spPr/>
      <dgm:t>
        <a:bodyPr/>
        <a:lstStyle/>
        <a:p>
          <a:endParaRPr lang="en-US"/>
        </a:p>
      </dgm:t>
    </dgm:pt>
    <dgm:pt modelId="{D13FC830-EEC1-2B49-8C2A-2DA6CF1121D2}" type="pres">
      <dgm:prSet presAssocID="{FCFF4321-9FBD-C94D-B562-C5F2E8F3B628}" presName="linear" presStyleCnt="0">
        <dgm:presLayoutVars>
          <dgm:dir/>
          <dgm:animLvl val="lvl"/>
          <dgm:resizeHandles val="exact"/>
        </dgm:presLayoutVars>
      </dgm:prSet>
      <dgm:spPr/>
    </dgm:pt>
    <dgm:pt modelId="{B012F0E3-5B68-EA41-8BFA-5B8022D62CE0}" type="pres">
      <dgm:prSet presAssocID="{39E1BA06-B0A1-384F-916F-CDD4DFE2779F}" presName="parentLin" presStyleCnt="0"/>
      <dgm:spPr/>
    </dgm:pt>
    <dgm:pt modelId="{5CA3D981-7BE3-0944-91EC-6E1A6D273F6C}" type="pres">
      <dgm:prSet presAssocID="{39E1BA06-B0A1-384F-916F-CDD4DFE2779F}" presName="parentLeftMargin" presStyleLbl="node1" presStyleIdx="0" presStyleCnt="6"/>
      <dgm:spPr/>
    </dgm:pt>
    <dgm:pt modelId="{A0B95BA7-447D-364E-85C1-F22DEFA0A4B8}" type="pres">
      <dgm:prSet presAssocID="{39E1BA06-B0A1-384F-916F-CDD4DFE2779F}" presName="parentText" presStyleLbl="node1" presStyleIdx="0" presStyleCnt="6">
        <dgm:presLayoutVars>
          <dgm:chMax val="0"/>
          <dgm:bulletEnabled val="1"/>
        </dgm:presLayoutVars>
      </dgm:prSet>
      <dgm:spPr/>
    </dgm:pt>
    <dgm:pt modelId="{2E4373F7-BB8A-A94B-949B-BA94590D2A2A}" type="pres">
      <dgm:prSet presAssocID="{39E1BA06-B0A1-384F-916F-CDD4DFE2779F}" presName="negativeSpace" presStyleCnt="0"/>
      <dgm:spPr/>
    </dgm:pt>
    <dgm:pt modelId="{7E185F8A-D3B7-0D45-AB15-FA6DC2649D1D}" type="pres">
      <dgm:prSet presAssocID="{39E1BA06-B0A1-384F-916F-CDD4DFE2779F}" presName="childText" presStyleLbl="conFgAcc1" presStyleIdx="0" presStyleCnt="6">
        <dgm:presLayoutVars>
          <dgm:bulletEnabled val="1"/>
        </dgm:presLayoutVars>
      </dgm:prSet>
      <dgm:spPr/>
    </dgm:pt>
    <dgm:pt modelId="{F81869B0-1BE1-F341-9765-6271DADC4BC1}" type="pres">
      <dgm:prSet presAssocID="{8BAD55BC-0474-5844-84C6-EACD8C24916A}" presName="spaceBetweenRectangles" presStyleCnt="0"/>
      <dgm:spPr/>
    </dgm:pt>
    <dgm:pt modelId="{E9FFB58F-D151-E848-B50D-B995F5CDC381}" type="pres">
      <dgm:prSet presAssocID="{4AD86887-8A8D-0946-9AC0-2BB800CCACA8}" presName="parentLin" presStyleCnt="0"/>
      <dgm:spPr/>
    </dgm:pt>
    <dgm:pt modelId="{D1EE27C5-0CAA-5248-AC53-6732714B369C}" type="pres">
      <dgm:prSet presAssocID="{4AD86887-8A8D-0946-9AC0-2BB800CCACA8}" presName="parentLeftMargin" presStyleLbl="node1" presStyleIdx="0" presStyleCnt="6"/>
      <dgm:spPr/>
    </dgm:pt>
    <dgm:pt modelId="{D183E38F-9A13-4A45-A99B-0C17E9F21B0F}" type="pres">
      <dgm:prSet presAssocID="{4AD86887-8A8D-0946-9AC0-2BB800CCACA8}" presName="parentText" presStyleLbl="node1" presStyleIdx="1" presStyleCnt="6">
        <dgm:presLayoutVars>
          <dgm:chMax val="0"/>
          <dgm:bulletEnabled val="1"/>
        </dgm:presLayoutVars>
      </dgm:prSet>
      <dgm:spPr/>
    </dgm:pt>
    <dgm:pt modelId="{73D7B97D-A779-794C-B9F6-D6BB8BF94511}" type="pres">
      <dgm:prSet presAssocID="{4AD86887-8A8D-0946-9AC0-2BB800CCACA8}" presName="negativeSpace" presStyleCnt="0"/>
      <dgm:spPr/>
    </dgm:pt>
    <dgm:pt modelId="{DA45C253-95BF-3A41-AC22-AAB7C6563695}" type="pres">
      <dgm:prSet presAssocID="{4AD86887-8A8D-0946-9AC0-2BB800CCACA8}" presName="childText" presStyleLbl="conFgAcc1" presStyleIdx="1" presStyleCnt="6">
        <dgm:presLayoutVars>
          <dgm:bulletEnabled val="1"/>
        </dgm:presLayoutVars>
      </dgm:prSet>
      <dgm:spPr/>
    </dgm:pt>
    <dgm:pt modelId="{A580C322-3E89-544A-B939-54AA352B6449}" type="pres">
      <dgm:prSet presAssocID="{FCF2CD80-2E1C-3F41-85F5-E05910232B82}" presName="spaceBetweenRectangles" presStyleCnt="0"/>
      <dgm:spPr/>
    </dgm:pt>
    <dgm:pt modelId="{987387E7-87EC-A248-A9C4-31D3097B6E59}" type="pres">
      <dgm:prSet presAssocID="{A5A1A120-F9F4-4148-9761-825D3B660C8D}" presName="parentLin" presStyleCnt="0"/>
      <dgm:spPr/>
    </dgm:pt>
    <dgm:pt modelId="{B107E585-4CDF-DD4D-ACA7-4499EFF3F768}" type="pres">
      <dgm:prSet presAssocID="{A5A1A120-F9F4-4148-9761-825D3B660C8D}" presName="parentLeftMargin" presStyleLbl="node1" presStyleIdx="1" presStyleCnt="6"/>
      <dgm:spPr/>
    </dgm:pt>
    <dgm:pt modelId="{9D1B09D9-514E-A242-839C-66E25E75B5D1}" type="pres">
      <dgm:prSet presAssocID="{A5A1A120-F9F4-4148-9761-825D3B660C8D}" presName="parentText" presStyleLbl="node1" presStyleIdx="2" presStyleCnt="6">
        <dgm:presLayoutVars>
          <dgm:chMax val="0"/>
          <dgm:bulletEnabled val="1"/>
        </dgm:presLayoutVars>
      </dgm:prSet>
      <dgm:spPr/>
    </dgm:pt>
    <dgm:pt modelId="{494C797A-2F8C-B041-A140-90629E0E4F47}" type="pres">
      <dgm:prSet presAssocID="{A5A1A120-F9F4-4148-9761-825D3B660C8D}" presName="negativeSpace" presStyleCnt="0"/>
      <dgm:spPr/>
    </dgm:pt>
    <dgm:pt modelId="{3E796D48-D70D-4B40-B1E8-F1454C09C36E}" type="pres">
      <dgm:prSet presAssocID="{A5A1A120-F9F4-4148-9761-825D3B660C8D}" presName="childText" presStyleLbl="conFgAcc1" presStyleIdx="2" presStyleCnt="6">
        <dgm:presLayoutVars>
          <dgm:bulletEnabled val="1"/>
        </dgm:presLayoutVars>
      </dgm:prSet>
      <dgm:spPr/>
    </dgm:pt>
    <dgm:pt modelId="{E38CC1A2-3D8F-8A44-B9E9-3A8917D6632D}" type="pres">
      <dgm:prSet presAssocID="{4022E346-6A67-3949-8C37-4729D13BC679}" presName="spaceBetweenRectangles" presStyleCnt="0"/>
      <dgm:spPr/>
    </dgm:pt>
    <dgm:pt modelId="{E784638D-C8B7-6843-AD19-469ACAC9007B}" type="pres">
      <dgm:prSet presAssocID="{EAC9E824-94D7-424D-BB1D-1E06BE9FC937}" presName="parentLin" presStyleCnt="0"/>
      <dgm:spPr/>
    </dgm:pt>
    <dgm:pt modelId="{DD0E4AED-B812-174A-A2F4-EBB3DBCF069A}" type="pres">
      <dgm:prSet presAssocID="{EAC9E824-94D7-424D-BB1D-1E06BE9FC937}" presName="parentLeftMargin" presStyleLbl="node1" presStyleIdx="2" presStyleCnt="6"/>
      <dgm:spPr/>
    </dgm:pt>
    <dgm:pt modelId="{412B2484-E40C-E348-A3F6-AAF672F0EA3C}" type="pres">
      <dgm:prSet presAssocID="{EAC9E824-94D7-424D-BB1D-1E06BE9FC937}" presName="parentText" presStyleLbl="node1" presStyleIdx="3" presStyleCnt="6">
        <dgm:presLayoutVars>
          <dgm:chMax val="0"/>
          <dgm:bulletEnabled val="1"/>
        </dgm:presLayoutVars>
      </dgm:prSet>
      <dgm:spPr/>
    </dgm:pt>
    <dgm:pt modelId="{FA040193-5696-9E4F-9210-208421578FF3}" type="pres">
      <dgm:prSet presAssocID="{EAC9E824-94D7-424D-BB1D-1E06BE9FC937}" presName="negativeSpace" presStyleCnt="0"/>
      <dgm:spPr/>
    </dgm:pt>
    <dgm:pt modelId="{74EB99CD-43CA-6A41-9AAD-C15DDAAB0F6B}" type="pres">
      <dgm:prSet presAssocID="{EAC9E824-94D7-424D-BB1D-1E06BE9FC937}" presName="childText" presStyleLbl="conFgAcc1" presStyleIdx="3" presStyleCnt="6">
        <dgm:presLayoutVars>
          <dgm:bulletEnabled val="1"/>
        </dgm:presLayoutVars>
      </dgm:prSet>
      <dgm:spPr/>
    </dgm:pt>
    <dgm:pt modelId="{862AF87F-E909-374D-9B1C-F92B4E4A363D}" type="pres">
      <dgm:prSet presAssocID="{1EC2DF87-E02C-864C-97BD-AE41305FE488}" presName="spaceBetweenRectangles" presStyleCnt="0"/>
      <dgm:spPr/>
    </dgm:pt>
    <dgm:pt modelId="{4850E87A-727D-3647-9F46-98C1572BCA4C}" type="pres">
      <dgm:prSet presAssocID="{0C699210-834A-D04F-96D7-BB6E3DF52601}" presName="parentLin" presStyleCnt="0"/>
      <dgm:spPr/>
    </dgm:pt>
    <dgm:pt modelId="{4388D4AF-72CA-2C45-B6B2-7ABF745F7C32}" type="pres">
      <dgm:prSet presAssocID="{0C699210-834A-D04F-96D7-BB6E3DF52601}" presName="parentLeftMargin" presStyleLbl="node1" presStyleIdx="3" presStyleCnt="6"/>
      <dgm:spPr/>
    </dgm:pt>
    <dgm:pt modelId="{F7577516-76FC-F443-BA50-EBD16197AC59}" type="pres">
      <dgm:prSet presAssocID="{0C699210-834A-D04F-96D7-BB6E3DF52601}" presName="parentText" presStyleLbl="node1" presStyleIdx="4" presStyleCnt="6">
        <dgm:presLayoutVars>
          <dgm:chMax val="0"/>
          <dgm:bulletEnabled val="1"/>
        </dgm:presLayoutVars>
      </dgm:prSet>
      <dgm:spPr/>
    </dgm:pt>
    <dgm:pt modelId="{F498FFEF-E8F6-3247-9897-F5A0BB9D975F}" type="pres">
      <dgm:prSet presAssocID="{0C699210-834A-D04F-96D7-BB6E3DF52601}" presName="negativeSpace" presStyleCnt="0"/>
      <dgm:spPr/>
    </dgm:pt>
    <dgm:pt modelId="{E22F4030-B585-9C48-BE68-8D34E24F6FAF}" type="pres">
      <dgm:prSet presAssocID="{0C699210-834A-D04F-96D7-BB6E3DF52601}" presName="childText" presStyleLbl="conFgAcc1" presStyleIdx="4" presStyleCnt="6">
        <dgm:presLayoutVars>
          <dgm:bulletEnabled val="1"/>
        </dgm:presLayoutVars>
      </dgm:prSet>
      <dgm:spPr/>
    </dgm:pt>
    <dgm:pt modelId="{60844181-6946-E446-8DB2-CA71589FE7B0}" type="pres">
      <dgm:prSet presAssocID="{0850C7CA-75F1-A645-89AB-935FCB770E7C}" presName="spaceBetweenRectangles" presStyleCnt="0"/>
      <dgm:spPr/>
    </dgm:pt>
    <dgm:pt modelId="{F2B1C87B-0076-3048-935F-B6BD3F6337A6}" type="pres">
      <dgm:prSet presAssocID="{59118003-FA37-6943-AD2A-BA1A47D4A383}" presName="parentLin" presStyleCnt="0"/>
      <dgm:spPr/>
    </dgm:pt>
    <dgm:pt modelId="{0E55B442-203F-F547-A87E-13B4FA4A6466}" type="pres">
      <dgm:prSet presAssocID="{59118003-FA37-6943-AD2A-BA1A47D4A383}" presName="parentLeftMargin" presStyleLbl="node1" presStyleIdx="4" presStyleCnt="6"/>
      <dgm:spPr/>
    </dgm:pt>
    <dgm:pt modelId="{B4DFD708-1EE3-724A-B71A-8AFF68EA6C38}" type="pres">
      <dgm:prSet presAssocID="{59118003-FA37-6943-AD2A-BA1A47D4A383}" presName="parentText" presStyleLbl="node1" presStyleIdx="5" presStyleCnt="6">
        <dgm:presLayoutVars>
          <dgm:chMax val="0"/>
          <dgm:bulletEnabled val="1"/>
        </dgm:presLayoutVars>
      </dgm:prSet>
      <dgm:spPr/>
    </dgm:pt>
    <dgm:pt modelId="{CB8561A3-5EC0-8E4F-80D0-EF692CB46D30}" type="pres">
      <dgm:prSet presAssocID="{59118003-FA37-6943-AD2A-BA1A47D4A383}" presName="negativeSpace" presStyleCnt="0"/>
      <dgm:spPr/>
    </dgm:pt>
    <dgm:pt modelId="{7640CBDC-20CA-D14B-8111-092CF837E811}" type="pres">
      <dgm:prSet presAssocID="{59118003-FA37-6943-AD2A-BA1A47D4A383}" presName="childText" presStyleLbl="conFgAcc1" presStyleIdx="5" presStyleCnt="6">
        <dgm:presLayoutVars>
          <dgm:bulletEnabled val="1"/>
        </dgm:presLayoutVars>
      </dgm:prSet>
      <dgm:spPr/>
    </dgm:pt>
  </dgm:ptLst>
  <dgm:cxnLst>
    <dgm:cxn modelId="{C4AF5F05-F81E-DB45-B431-F7D5FC0EDBD7}" type="presOf" srcId="{A5A1A120-F9F4-4148-9761-825D3B660C8D}" destId="{9D1B09D9-514E-A242-839C-66E25E75B5D1}" srcOrd="1" destOrd="0" presId="urn:microsoft.com/office/officeart/2005/8/layout/list1"/>
    <dgm:cxn modelId="{E51ECE06-30F7-0742-BA3E-71C5E98E65D5}" srcId="{FCFF4321-9FBD-C94D-B562-C5F2E8F3B628}" destId="{A5A1A120-F9F4-4148-9761-825D3B660C8D}" srcOrd="2" destOrd="0" parTransId="{33F3B6E8-0E8A-3948-A848-C4FDF4B8A420}" sibTransId="{4022E346-6A67-3949-8C37-4729D13BC679}"/>
    <dgm:cxn modelId="{7662BF09-49CD-7649-B6EB-267EFDFDAB7F}" type="presOf" srcId="{A5A1A120-F9F4-4148-9761-825D3B660C8D}" destId="{B107E585-4CDF-DD4D-ACA7-4499EFF3F768}" srcOrd="0" destOrd="0" presId="urn:microsoft.com/office/officeart/2005/8/layout/list1"/>
    <dgm:cxn modelId="{B956480B-4FAF-B64C-9EE3-1E1043B83AC7}" type="presOf" srcId="{39E1BA06-B0A1-384F-916F-CDD4DFE2779F}" destId="{5CA3D981-7BE3-0944-91EC-6E1A6D273F6C}" srcOrd="0" destOrd="0" presId="urn:microsoft.com/office/officeart/2005/8/layout/list1"/>
    <dgm:cxn modelId="{EFCBBD0B-DB7D-384B-B794-E27D497486CB}" type="presOf" srcId="{EAC9E824-94D7-424D-BB1D-1E06BE9FC937}" destId="{412B2484-E40C-E348-A3F6-AAF672F0EA3C}" srcOrd="1" destOrd="0" presId="urn:microsoft.com/office/officeart/2005/8/layout/list1"/>
    <dgm:cxn modelId="{9A04B31C-21A1-8549-A525-A491C813F203}" type="presOf" srcId="{39E1BA06-B0A1-384F-916F-CDD4DFE2779F}" destId="{A0B95BA7-447D-364E-85C1-F22DEFA0A4B8}" srcOrd="1" destOrd="0" presId="urn:microsoft.com/office/officeart/2005/8/layout/list1"/>
    <dgm:cxn modelId="{8D0B8C2B-9632-544E-A99B-7C25C87BFDF2}" type="presOf" srcId="{0C699210-834A-D04F-96D7-BB6E3DF52601}" destId="{4388D4AF-72CA-2C45-B6B2-7ABF745F7C32}" srcOrd="0" destOrd="0" presId="urn:microsoft.com/office/officeart/2005/8/layout/list1"/>
    <dgm:cxn modelId="{2EFF3A3D-6D32-7646-8787-ED0EBDDBCC7C}" type="presOf" srcId="{FCFF4321-9FBD-C94D-B562-C5F2E8F3B628}" destId="{D13FC830-EEC1-2B49-8C2A-2DA6CF1121D2}" srcOrd="0" destOrd="0" presId="urn:microsoft.com/office/officeart/2005/8/layout/list1"/>
    <dgm:cxn modelId="{03AF9E8E-1375-AE4B-BA92-DBF6FFC1ACD3}" type="presOf" srcId="{59118003-FA37-6943-AD2A-BA1A47D4A383}" destId="{0E55B442-203F-F547-A87E-13B4FA4A6466}" srcOrd="0" destOrd="0" presId="urn:microsoft.com/office/officeart/2005/8/layout/list1"/>
    <dgm:cxn modelId="{12A9B1AA-BA56-B84F-96D2-8995A7E9730D}" type="presOf" srcId="{EAC9E824-94D7-424D-BB1D-1E06BE9FC937}" destId="{DD0E4AED-B812-174A-A2F4-EBB3DBCF069A}" srcOrd="0" destOrd="0" presId="urn:microsoft.com/office/officeart/2005/8/layout/list1"/>
    <dgm:cxn modelId="{2570A6AF-2D66-264F-8C8D-9D20E1A8D378}" srcId="{FCFF4321-9FBD-C94D-B562-C5F2E8F3B628}" destId="{39E1BA06-B0A1-384F-916F-CDD4DFE2779F}" srcOrd="0" destOrd="0" parTransId="{84ABDAA6-8FAB-9540-8519-37F5A1248C05}" sibTransId="{8BAD55BC-0474-5844-84C6-EACD8C24916A}"/>
    <dgm:cxn modelId="{721A26BD-CA16-E54C-96F8-CE1A3D56F5E3}" type="presOf" srcId="{0C699210-834A-D04F-96D7-BB6E3DF52601}" destId="{F7577516-76FC-F443-BA50-EBD16197AC59}" srcOrd="1" destOrd="0" presId="urn:microsoft.com/office/officeart/2005/8/layout/list1"/>
    <dgm:cxn modelId="{9B5CD2C2-CF20-824D-82A6-4A35EE26A394}" srcId="{FCFF4321-9FBD-C94D-B562-C5F2E8F3B628}" destId="{0C699210-834A-D04F-96D7-BB6E3DF52601}" srcOrd="4" destOrd="0" parTransId="{4AF06472-E74E-8F4E-99AD-0EFFA667A917}" sibTransId="{0850C7CA-75F1-A645-89AB-935FCB770E7C}"/>
    <dgm:cxn modelId="{122E3CC5-79A0-274B-A7BE-9EEFD7F12477}" type="presOf" srcId="{59118003-FA37-6943-AD2A-BA1A47D4A383}" destId="{B4DFD708-1EE3-724A-B71A-8AFF68EA6C38}" srcOrd="1" destOrd="0" presId="urn:microsoft.com/office/officeart/2005/8/layout/list1"/>
    <dgm:cxn modelId="{FF6A66D7-E4A2-5D45-ABAE-47451A972749}" srcId="{FCFF4321-9FBD-C94D-B562-C5F2E8F3B628}" destId="{EAC9E824-94D7-424D-BB1D-1E06BE9FC937}" srcOrd="3" destOrd="0" parTransId="{DA182001-C234-7047-9FE1-E92F0E8AAE6D}" sibTransId="{1EC2DF87-E02C-864C-97BD-AE41305FE488}"/>
    <dgm:cxn modelId="{385AD9DA-F0D8-7B4A-8862-A1D87058F095}" srcId="{FCFF4321-9FBD-C94D-B562-C5F2E8F3B628}" destId="{4AD86887-8A8D-0946-9AC0-2BB800CCACA8}" srcOrd="1" destOrd="0" parTransId="{1F85C77F-7913-5E47-878A-B900C95E089E}" sibTransId="{FCF2CD80-2E1C-3F41-85F5-E05910232B82}"/>
    <dgm:cxn modelId="{A9D683DB-8C8D-A44B-BEAD-ABBF12622685}" type="presOf" srcId="{4AD86887-8A8D-0946-9AC0-2BB800CCACA8}" destId="{D1EE27C5-0CAA-5248-AC53-6732714B369C}" srcOrd="0" destOrd="0" presId="urn:microsoft.com/office/officeart/2005/8/layout/list1"/>
    <dgm:cxn modelId="{33AEA9DD-97F0-F84A-B5F6-097AAA3AD98A}" srcId="{FCFF4321-9FBD-C94D-B562-C5F2E8F3B628}" destId="{59118003-FA37-6943-AD2A-BA1A47D4A383}" srcOrd="5" destOrd="0" parTransId="{5E851FC0-AEA9-524A-9206-703E81B7A1D6}" sibTransId="{63857B83-27BE-864B-805F-1F421745EB35}"/>
    <dgm:cxn modelId="{461FE8DF-9D2B-B64C-8729-8160B8D54EBF}" type="presOf" srcId="{4AD86887-8A8D-0946-9AC0-2BB800CCACA8}" destId="{D183E38F-9A13-4A45-A99B-0C17E9F21B0F}" srcOrd="1" destOrd="0" presId="urn:microsoft.com/office/officeart/2005/8/layout/list1"/>
    <dgm:cxn modelId="{72A1A8E0-0BFB-9C4E-8811-BBB5D6DF5605}" type="presParOf" srcId="{D13FC830-EEC1-2B49-8C2A-2DA6CF1121D2}" destId="{B012F0E3-5B68-EA41-8BFA-5B8022D62CE0}" srcOrd="0" destOrd="0" presId="urn:microsoft.com/office/officeart/2005/8/layout/list1"/>
    <dgm:cxn modelId="{2529BF12-CEF3-9C4E-8B4E-B326467EBED7}" type="presParOf" srcId="{B012F0E3-5B68-EA41-8BFA-5B8022D62CE0}" destId="{5CA3D981-7BE3-0944-91EC-6E1A6D273F6C}" srcOrd="0" destOrd="0" presId="urn:microsoft.com/office/officeart/2005/8/layout/list1"/>
    <dgm:cxn modelId="{40B8DF59-0DBB-3348-9D75-2559503DA9E1}" type="presParOf" srcId="{B012F0E3-5B68-EA41-8BFA-5B8022D62CE0}" destId="{A0B95BA7-447D-364E-85C1-F22DEFA0A4B8}" srcOrd="1" destOrd="0" presId="urn:microsoft.com/office/officeart/2005/8/layout/list1"/>
    <dgm:cxn modelId="{E6C3A068-BB27-784C-ADAD-0BB8949282D7}" type="presParOf" srcId="{D13FC830-EEC1-2B49-8C2A-2DA6CF1121D2}" destId="{2E4373F7-BB8A-A94B-949B-BA94590D2A2A}" srcOrd="1" destOrd="0" presId="urn:microsoft.com/office/officeart/2005/8/layout/list1"/>
    <dgm:cxn modelId="{D78E8D4C-4083-A445-A14B-56E16112A95E}" type="presParOf" srcId="{D13FC830-EEC1-2B49-8C2A-2DA6CF1121D2}" destId="{7E185F8A-D3B7-0D45-AB15-FA6DC2649D1D}" srcOrd="2" destOrd="0" presId="urn:microsoft.com/office/officeart/2005/8/layout/list1"/>
    <dgm:cxn modelId="{D052865F-E8D9-9040-BB33-2354719383C7}" type="presParOf" srcId="{D13FC830-EEC1-2B49-8C2A-2DA6CF1121D2}" destId="{F81869B0-1BE1-F341-9765-6271DADC4BC1}" srcOrd="3" destOrd="0" presId="urn:microsoft.com/office/officeart/2005/8/layout/list1"/>
    <dgm:cxn modelId="{F49EFA97-2E5A-2648-A900-3D972BBEF128}" type="presParOf" srcId="{D13FC830-EEC1-2B49-8C2A-2DA6CF1121D2}" destId="{E9FFB58F-D151-E848-B50D-B995F5CDC381}" srcOrd="4" destOrd="0" presId="urn:microsoft.com/office/officeart/2005/8/layout/list1"/>
    <dgm:cxn modelId="{80380426-8298-8748-A4A6-669CC725FB96}" type="presParOf" srcId="{E9FFB58F-D151-E848-B50D-B995F5CDC381}" destId="{D1EE27C5-0CAA-5248-AC53-6732714B369C}" srcOrd="0" destOrd="0" presId="urn:microsoft.com/office/officeart/2005/8/layout/list1"/>
    <dgm:cxn modelId="{C2657A0B-E2FF-9A48-B442-3DD567AFD204}" type="presParOf" srcId="{E9FFB58F-D151-E848-B50D-B995F5CDC381}" destId="{D183E38F-9A13-4A45-A99B-0C17E9F21B0F}" srcOrd="1" destOrd="0" presId="urn:microsoft.com/office/officeart/2005/8/layout/list1"/>
    <dgm:cxn modelId="{4381FDD0-CA34-5A47-B35A-5DDA14F1C008}" type="presParOf" srcId="{D13FC830-EEC1-2B49-8C2A-2DA6CF1121D2}" destId="{73D7B97D-A779-794C-B9F6-D6BB8BF94511}" srcOrd="5" destOrd="0" presId="urn:microsoft.com/office/officeart/2005/8/layout/list1"/>
    <dgm:cxn modelId="{DAEDA63A-9AB7-7B4C-8F89-51055639CA28}" type="presParOf" srcId="{D13FC830-EEC1-2B49-8C2A-2DA6CF1121D2}" destId="{DA45C253-95BF-3A41-AC22-AAB7C6563695}" srcOrd="6" destOrd="0" presId="urn:microsoft.com/office/officeart/2005/8/layout/list1"/>
    <dgm:cxn modelId="{7D250F46-E075-4740-A844-76150FFFFF15}" type="presParOf" srcId="{D13FC830-EEC1-2B49-8C2A-2DA6CF1121D2}" destId="{A580C322-3E89-544A-B939-54AA352B6449}" srcOrd="7" destOrd="0" presId="urn:microsoft.com/office/officeart/2005/8/layout/list1"/>
    <dgm:cxn modelId="{2CB5A098-3647-5940-8E4E-BBB9E82AA9B0}" type="presParOf" srcId="{D13FC830-EEC1-2B49-8C2A-2DA6CF1121D2}" destId="{987387E7-87EC-A248-A9C4-31D3097B6E59}" srcOrd="8" destOrd="0" presId="urn:microsoft.com/office/officeart/2005/8/layout/list1"/>
    <dgm:cxn modelId="{51C761AD-39CC-D943-85D7-BAC19FB325F7}" type="presParOf" srcId="{987387E7-87EC-A248-A9C4-31D3097B6E59}" destId="{B107E585-4CDF-DD4D-ACA7-4499EFF3F768}" srcOrd="0" destOrd="0" presId="urn:microsoft.com/office/officeart/2005/8/layout/list1"/>
    <dgm:cxn modelId="{7A1E2B18-5685-0445-835B-FBB751B9512B}" type="presParOf" srcId="{987387E7-87EC-A248-A9C4-31D3097B6E59}" destId="{9D1B09D9-514E-A242-839C-66E25E75B5D1}" srcOrd="1" destOrd="0" presId="urn:microsoft.com/office/officeart/2005/8/layout/list1"/>
    <dgm:cxn modelId="{80969B59-A6FE-DD48-96AF-7B466BEE877B}" type="presParOf" srcId="{D13FC830-EEC1-2B49-8C2A-2DA6CF1121D2}" destId="{494C797A-2F8C-B041-A140-90629E0E4F47}" srcOrd="9" destOrd="0" presId="urn:microsoft.com/office/officeart/2005/8/layout/list1"/>
    <dgm:cxn modelId="{6ABD7AAB-6173-6B46-90F3-71845D49B8F8}" type="presParOf" srcId="{D13FC830-EEC1-2B49-8C2A-2DA6CF1121D2}" destId="{3E796D48-D70D-4B40-B1E8-F1454C09C36E}" srcOrd="10" destOrd="0" presId="urn:microsoft.com/office/officeart/2005/8/layout/list1"/>
    <dgm:cxn modelId="{76544F86-5F6F-E542-A773-A213762E4BE5}" type="presParOf" srcId="{D13FC830-EEC1-2B49-8C2A-2DA6CF1121D2}" destId="{E38CC1A2-3D8F-8A44-B9E9-3A8917D6632D}" srcOrd="11" destOrd="0" presId="urn:microsoft.com/office/officeart/2005/8/layout/list1"/>
    <dgm:cxn modelId="{E2D8D109-BDB4-D54C-88D4-3D36BBEB3F95}" type="presParOf" srcId="{D13FC830-EEC1-2B49-8C2A-2DA6CF1121D2}" destId="{E784638D-C8B7-6843-AD19-469ACAC9007B}" srcOrd="12" destOrd="0" presId="urn:microsoft.com/office/officeart/2005/8/layout/list1"/>
    <dgm:cxn modelId="{C526899F-3106-2C4B-A2E2-C52D0EC4DC98}" type="presParOf" srcId="{E784638D-C8B7-6843-AD19-469ACAC9007B}" destId="{DD0E4AED-B812-174A-A2F4-EBB3DBCF069A}" srcOrd="0" destOrd="0" presId="urn:microsoft.com/office/officeart/2005/8/layout/list1"/>
    <dgm:cxn modelId="{DA1AAAFD-B5F9-C44A-8AF9-F78C846D77C0}" type="presParOf" srcId="{E784638D-C8B7-6843-AD19-469ACAC9007B}" destId="{412B2484-E40C-E348-A3F6-AAF672F0EA3C}" srcOrd="1" destOrd="0" presId="urn:microsoft.com/office/officeart/2005/8/layout/list1"/>
    <dgm:cxn modelId="{4D748C59-5897-BB41-9D23-EF32217D71D2}" type="presParOf" srcId="{D13FC830-EEC1-2B49-8C2A-2DA6CF1121D2}" destId="{FA040193-5696-9E4F-9210-208421578FF3}" srcOrd="13" destOrd="0" presId="urn:microsoft.com/office/officeart/2005/8/layout/list1"/>
    <dgm:cxn modelId="{8AB83BCE-B3F3-2747-9117-F1F3CE434AF6}" type="presParOf" srcId="{D13FC830-EEC1-2B49-8C2A-2DA6CF1121D2}" destId="{74EB99CD-43CA-6A41-9AAD-C15DDAAB0F6B}" srcOrd="14" destOrd="0" presId="urn:microsoft.com/office/officeart/2005/8/layout/list1"/>
    <dgm:cxn modelId="{9D86CC65-0B2D-5B4B-9BF0-DEEF9EBED9CD}" type="presParOf" srcId="{D13FC830-EEC1-2B49-8C2A-2DA6CF1121D2}" destId="{862AF87F-E909-374D-9B1C-F92B4E4A363D}" srcOrd="15" destOrd="0" presId="urn:microsoft.com/office/officeart/2005/8/layout/list1"/>
    <dgm:cxn modelId="{47B2259E-6461-3649-9164-1DB157091505}" type="presParOf" srcId="{D13FC830-EEC1-2B49-8C2A-2DA6CF1121D2}" destId="{4850E87A-727D-3647-9F46-98C1572BCA4C}" srcOrd="16" destOrd="0" presId="urn:microsoft.com/office/officeart/2005/8/layout/list1"/>
    <dgm:cxn modelId="{9136582E-D1AF-D447-9412-39C88FA59427}" type="presParOf" srcId="{4850E87A-727D-3647-9F46-98C1572BCA4C}" destId="{4388D4AF-72CA-2C45-B6B2-7ABF745F7C32}" srcOrd="0" destOrd="0" presId="urn:microsoft.com/office/officeart/2005/8/layout/list1"/>
    <dgm:cxn modelId="{7FF5157C-F582-4E4B-BD62-EB3A7FE239D9}" type="presParOf" srcId="{4850E87A-727D-3647-9F46-98C1572BCA4C}" destId="{F7577516-76FC-F443-BA50-EBD16197AC59}" srcOrd="1" destOrd="0" presId="urn:microsoft.com/office/officeart/2005/8/layout/list1"/>
    <dgm:cxn modelId="{95C16AAB-5342-C146-9914-050C8D80D993}" type="presParOf" srcId="{D13FC830-EEC1-2B49-8C2A-2DA6CF1121D2}" destId="{F498FFEF-E8F6-3247-9897-F5A0BB9D975F}" srcOrd="17" destOrd="0" presId="urn:microsoft.com/office/officeart/2005/8/layout/list1"/>
    <dgm:cxn modelId="{7CEA3565-A304-A343-9586-69E7368077E8}" type="presParOf" srcId="{D13FC830-EEC1-2B49-8C2A-2DA6CF1121D2}" destId="{E22F4030-B585-9C48-BE68-8D34E24F6FAF}" srcOrd="18" destOrd="0" presId="urn:microsoft.com/office/officeart/2005/8/layout/list1"/>
    <dgm:cxn modelId="{DCD0D582-D118-AA43-A1B1-EDD72937D58D}" type="presParOf" srcId="{D13FC830-EEC1-2B49-8C2A-2DA6CF1121D2}" destId="{60844181-6946-E446-8DB2-CA71589FE7B0}" srcOrd="19" destOrd="0" presId="urn:microsoft.com/office/officeart/2005/8/layout/list1"/>
    <dgm:cxn modelId="{7EBD45D5-968E-DD41-9CA2-3C9CD39A45BA}" type="presParOf" srcId="{D13FC830-EEC1-2B49-8C2A-2DA6CF1121D2}" destId="{F2B1C87B-0076-3048-935F-B6BD3F6337A6}" srcOrd="20" destOrd="0" presId="urn:microsoft.com/office/officeart/2005/8/layout/list1"/>
    <dgm:cxn modelId="{3043042A-956C-2D47-AFEF-C2428FBEFC4F}" type="presParOf" srcId="{F2B1C87B-0076-3048-935F-B6BD3F6337A6}" destId="{0E55B442-203F-F547-A87E-13B4FA4A6466}" srcOrd="0" destOrd="0" presId="urn:microsoft.com/office/officeart/2005/8/layout/list1"/>
    <dgm:cxn modelId="{FAD1A12D-16BC-7A44-886D-F9A056FF3611}" type="presParOf" srcId="{F2B1C87B-0076-3048-935F-B6BD3F6337A6}" destId="{B4DFD708-1EE3-724A-B71A-8AFF68EA6C38}" srcOrd="1" destOrd="0" presId="urn:microsoft.com/office/officeart/2005/8/layout/list1"/>
    <dgm:cxn modelId="{BB9F9ACA-0F48-C548-87D8-00CCA4E3B13F}" type="presParOf" srcId="{D13FC830-EEC1-2B49-8C2A-2DA6CF1121D2}" destId="{CB8561A3-5EC0-8E4F-80D0-EF692CB46D30}" srcOrd="21" destOrd="0" presId="urn:microsoft.com/office/officeart/2005/8/layout/list1"/>
    <dgm:cxn modelId="{67ED4656-AE4F-3443-99FC-BBE3AC458103}" type="presParOf" srcId="{D13FC830-EEC1-2B49-8C2A-2DA6CF1121D2}" destId="{7640CBDC-20CA-D14B-8111-092CF837E811}"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411DB1-5B4F-4D57-B2A2-4A97D4A7BC5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6C8CE8D-5596-457E-B64C-FCE310E45A5E}">
      <dgm:prSet/>
      <dgm:spPr/>
      <dgm:t>
        <a:bodyPr/>
        <a:lstStyle/>
        <a:p>
          <a:r>
            <a:rPr lang="en-US" dirty="0"/>
            <a:t>SMA Healthcare</a:t>
          </a:r>
        </a:p>
      </dgm:t>
    </dgm:pt>
    <dgm:pt modelId="{B7795712-D57B-4F3F-A316-CDFD9E94954D}" type="parTrans" cxnId="{38CB03EC-4C90-4990-B713-7C7B46CA975E}">
      <dgm:prSet/>
      <dgm:spPr/>
      <dgm:t>
        <a:bodyPr/>
        <a:lstStyle/>
        <a:p>
          <a:endParaRPr lang="en-US"/>
        </a:p>
      </dgm:t>
    </dgm:pt>
    <dgm:pt modelId="{275D2D75-32A6-4701-83A1-28EC6895CF79}" type="sibTrans" cxnId="{38CB03EC-4C90-4990-B713-7C7B46CA975E}">
      <dgm:prSet/>
      <dgm:spPr/>
      <dgm:t>
        <a:bodyPr/>
        <a:lstStyle/>
        <a:p>
          <a:endParaRPr lang="en-US"/>
        </a:p>
      </dgm:t>
    </dgm:pt>
    <dgm:pt modelId="{74BFD290-4706-4058-8E79-4197C4EB6149}">
      <dgm:prSet/>
      <dgm:spPr/>
      <dgm:t>
        <a:bodyPr/>
        <a:lstStyle/>
        <a:p>
          <a:r>
            <a:rPr lang="en-US"/>
            <a:t>LifeStream</a:t>
          </a:r>
        </a:p>
      </dgm:t>
    </dgm:pt>
    <dgm:pt modelId="{47E36F09-3418-484E-942A-38D39F1BE10E}" type="parTrans" cxnId="{B5B1062C-7D42-4CC4-9051-D1C3F41974DF}">
      <dgm:prSet/>
      <dgm:spPr/>
      <dgm:t>
        <a:bodyPr/>
        <a:lstStyle/>
        <a:p>
          <a:endParaRPr lang="en-US"/>
        </a:p>
      </dgm:t>
    </dgm:pt>
    <dgm:pt modelId="{DBAAF8DC-BD18-4566-8E04-4BA0324004F4}" type="sibTrans" cxnId="{B5B1062C-7D42-4CC4-9051-D1C3F41974DF}">
      <dgm:prSet/>
      <dgm:spPr/>
      <dgm:t>
        <a:bodyPr/>
        <a:lstStyle/>
        <a:p>
          <a:endParaRPr lang="en-US"/>
        </a:p>
      </dgm:t>
    </dgm:pt>
    <dgm:pt modelId="{9C6A59AF-90D4-43F6-962C-CBDEBEEB6F8F}">
      <dgm:prSet/>
      <dgm:spPr/>
      <dgm:t>
        <a:bodyPr/>
        <a:lstStyle/>
        <a:p>
          <a:r>
            <a:rPr lang="en-US"/>
            <a:t>Heart of Florida</a:t>
          </a:r>
        </a:p>
      </dgm:t>
    </dgm:pt>
    <dgm:pt modelId="{25E532B8-17D3-400A-923B-E5BD42B6F456}" type="parTrans" cxnId="{4277952A-6A7E-4D93-92D5-A39D8DE0A857}">
      <dgm:prSet/>
      <dgm:spPr/>
      <dgm:t>
        <a:bodyPr/>
        <a:lstStyle/>
        <a:p>
          <a:endParaRPr lang="en-US"/>
        </a:p>
      </dgm:t>
    </dgm:pt>
    <dgm:pt modelId="{46D23604-0E38-4939-9CBE-7A625515F58D}" type="sibTrans" cxnId="{4277952A-6A7E-4D93-92D5-A39D8DE0A857}">
      <dgm:prSet/>
      <dgm:spPr/>
      <dgm:t>
        <a:bodyPr/>
        <a:lstStyle/>
        <a:p>
          <a:endParaRPr lang="en-US"/>
        </a:p>
      </dgm:t>
    </dgm:pt>
    <dgm:pt modelId="{3922429D-421A-4014-9B99-8ACB16DB49D4}">
      <dgm:prSet/>
      <dgm:spPr/>
      <dgm:t>
        <a:bodyPr/>
        <a:lstStyle/>
        <a:p>
          <a:r>
            <a:rPr lang="en-US" dirty="0"/>
            <a:t>Langley</a:t>
          </a:r>
        </a:p>
      </dgm:t>
    </dgm:pt>
    <dgm:pt modelId="{1DF09958-DEC8-4552-9C06-34D941828473}" type="parTrans" cxnId="{3A4664EA-87A7-4872-9A3F-FD37B7C8602E}">
      <dgm:prSet/>
      <dgm:spPr/>
      <dgm:t>
        <a:bodyPr/>
        <a:lstStyle/>
        <a:p>
          <a:endParaRPr lang="en-US"/>
        </a:p>
      </dgm:t>
    </dgm:pt>
    <dgm:pt modelId="{1BCE2C59-5096-4344-919F-3BFE68BF245C}" type="sibTrans" cxnId="{3A4664EA-87A7-4872-9A3F-FD37B7C8602E}">
      <dgm:prSet/>
      <dgm:spPr/>
      <dgm:t>
        <a:bodyPr/>
        <a:lstStyle/>
        <a:p>
          <a:endParaRPr lang="en-US"/>
        </a:p>
      </dgm:t>
    </dgm:pt>
    <dgm:pt modelId="{67EE4CB7-0B1B-4543-ACF4-3668ADCBEABC}">
      <dgm:prSet/>
      <dgm:spPr/>
      <dgm:t>
        <a:bodyPr/>
        <a:lstStyle/>
        <a:p>
          <a:r>
            <a:rPr lang="en-US"/>
            <a:t>Well Florida</a:t>
          </a:r>
        </a:p>
      </dgm:t>
    </dgm:pt>
    <dgm:pt modelId="{162F10A3-BD6C-46B6-9F66-32F6EE6D9EFD}" type="parTrans" cxnId="{F95AAE1F-134D-4242-B77C-0E551BCCBD8A}">
      <dgm:prSet/>
      <dgm:spPr/>
      <dgm:t>
        <a:bodyPr/>
        <a:lstStyle/>
        <a:p>
          <a:endParaRPr lang="en-US"/>
        </a:p>
      </dgm:t>
    </dgm:pt>
    <dgm:pt modelId="{DA3497F6-ED12-4F51-81FE-C58AB3DAB316}" type="sibTrans" cxnId="{F95AAE1F-134D-4242-B77C-0E551BCCBD8A}">
      <dgm:prSet/>
      <dgm:spPr/>
      <dgm:t>
        <a:bodyPr/>
        <a:lstStyle/>
        <a:p>
          <a:endParaRPr lang="en-US"/>
        </a:p>
      </dgm:t>
    </dgm:pt>
    <dgm:pt modelId="{824057CB-8254-40C1-954D-311AAA2FB38A}">
      <dgm:prSet/>
      <dgm:spPr/>
      <dgm:t>
        <a:bodyPr/>
        <a:lstStyle/>
        <a:p>
          <a:r>
            <a:rPr lang="en-US"/>
            <a:t>CASA of Marion</a:t>
          </a:r>
        </a:p>
      </dgm:t>
    </dgm:pt>
    <dgm:pt modelId="{F354C359-852F-4AA3-BD71-CBFB7FA35ABE}" type="parTrans" cxnId="{BE033628-353A-4785-9095-5BE0CEBBF455}">
      <dgm:prSet/>
      <dgm:spPr/>
      <dgm:t>
        <a:bodyPr/>
        <a:lstStyle/>
        <a:p>
          <a:endParaRPr lang="en-US"/>
        </a:p>
      </dgm:t>
    </dgm:pt>
    <dgm:pt modelId="{2774635F-C8F9-4896-902C-57631D5A02C9}" type="sibTrans" cxnId="{BE033628-353A-4785-9095-5BE0CEBBF455}">
      <dgm:prSet/>
      <dgm:spPr/>
      <dgm:t>
        <a:bodyPr/>
        <a:lstStyle/>
        <a:p>
          <a:endParaRPr lang="en-US"/>
        </a:p>
      </dgm:t>
    </dgm:pt>
    <dgm:pt modelId="{A9C2321A-0969-644A-A7EE-373578BE6243}" type="pres">
      <dgm:prSet presAssocID="{8E411DB1-5B4F-4D57-B2A2-4A97D4A7BC50}" presName="diagram" presStyleCnt="0">
        <dgm:presLayoutVars>
          <dgm:dir/>
          <dgm:resizeHandles val="exact"/>
        </dgm:presLayoutVars>
      </dgm:prSet>
      <dgm:spPr/>
    </dgm:pt>
    <dgm:pt modelId="{8E33EE25-FFDA-1849-BC7B-00ABBB59FAD7}" type="pres">
      <dgm:prSet presAssocID="{46C8CE8D-5596-457E-B64C-FCE310E45A5E}" presName="node" presStyleLbl="node1" presStyleIdx="0" presStyleCnt="6">
        <dgm:presLayoutVars>
          <dgm:bulletEnabled val="1"/>
        </dgm:presLayoutVars>
      </dgm:prSet>
      <dgm:spPr/>
    </dgm:pt>
    <dgm:pt modelId="{E6BC861C-DDFF-5740-8682-67C6B1309D07}" type="pres">
      <dgm:prSet presAssocID="{275D2D75-32A6-4701-83A1-28EC6895CF79}" presName="sibTrans" presStyleCnt="0"/>
      <dgm:spPr/>
    </dgm:pt>
    <dgm:pt modelId="{CD60CF20-8AA7-E14A-91B9-CEBE90596833}" type="pres">
      <dgm:prSet presAssocID="{74BFD290-4706-4058-8E79-4197C4EB6149}" presName="node" presStyleLbl="node1" presStyleIdx="1" presStyleCnt="6">
        <dgm:presLayoutVars>
          <dgm:bulletEnabled val="1"/>
        </dgm:presLayoutVars>
      </dgm:prSet>
      <dgm:spPr/>
    </dgm:pt>
    <dgm:pt modelId="{11588D7E-6D15-064D-A563-BCE157E7F4E3}" type="pres">
      <dgm:prSet presAssocID="{DBAAF8DC-BD18-4566-8E04-4BA0324004F4}" presName="sibTrans" presStyleCnt="0"/>
      <dgm:spPr/>
    </dgm:pt>
    <dgm:pt modelId="{3C81DE67-ECDA-3748-86ED-13BF96B9B982}" type="pres">
      <dgm:prSet presAssocID="{9C6A59AF-90D4-43F6-962C-CBDEBEEB6F8F}" presName="node" presStyleLbl="node1" presStyleIdx="2" presStyleCnt="6">
        <dgm:presLayoutVars>
          <dgm:bulletEnabled val="1"/>
        </dgm:presLayoutVars>
      </dgm:prSet>
      <dgm:spPr/>
    </dgm:pt>
    <dgm:pt modelId="{CB850ABA-3CA4-8A48-875D-90ACE6F0644F}" type="pres">
      <dgm:prSet presAssocID="{46D23604-0E38-4939-9CBE-7A625515F58D}" presName="sibTrans" presStyleCnt="0"/>
      <dgm:spPr/>
    </dgm:pt>
    <dgm:pt modelId="{FF8815FA-31B3-074A-A778-E8F2E9667DA8}" type="pres">
      <dgm:prSet presAssocID="{3922429D-421A-4014-9B99-8ACB16DB49D4}" presName="node" presStyleLbl="node1" presStyleIdx="3" presStyleCnt="6">
        <dgm:presLayoutVars>
          <dgm:bulletEnabled val="1"/>
        </dgm:presLayoutVars>
      </dgm:prSet>
      <dgm:spPr/>
    </dgm:pt>
    <dgm:pt modelId="{779D99FD-6DF7-484D-B829-377C64001DFD}" type="pres">
      <dgm:prSet presAssocID="{1BCE2C59-5096-4344-919F-3BFE68BF245C}" presName="sibTrans" presStyleCnt="0"/>
      <dgm:spPr/>
    </dgm:pt>
    <dgm:pt modelId="{68ACCDE6-B14A-CB46-8B5F-F859893D98FB}" type="pres">
      <dgm:prSet presAssocID="{67EE4CB7-0B1B-4543-ACF4-3668ADCBEABC}" presName="node" presStyleLbl="node1" presStyleIdx="4" presStyleCnt="6">
        <dgm:presLayoutVars>
          <dgm:bulletEnabled val="1"/>
        </dgm:presLayoutVars>
      </dgm:prSet>
      <dgm:spPr/>
    </dgm:pt>
    <dgm:pt modelId="{24C3CF2F-BE15-C64A-B891-7214B4EDE0B5}" type="pres">
      <dgm:prSet presAssocID="{DA3497F6-ED12-4F51-81FE-C58AB3DAB316}" presName="sibTrans" presStyleCnt="0"/>
      <dgm:spPr/>
    </dgm:pt>
    <dgm:pt modelId="{A79C5DD7-A65F-1E40-8BDF-55C65083F019}" type="pres">
      <dgm:prSet presAssocID="{824057CB-8254-40C1-954D-311AAA2FB38A}" presName="node" presStyleLbl="node1" presStyleIdx="5" presStyleCnt="6">
        <dgm:presLayoutVars>
          <dgm:bulletEnabled val="1"/>
        </dgm:presLayoutVars>
      </dgm:prSet>
      <dgm:spPr/>
    </dgm:pt>
  </dgm:ptLst>
  <dgm:cxnLst>
    <dgm:cxn modelId="{4AF0E400-0814-DB4E-9C26-C2270365AB7A}" type="presOf" srcId="{8E411DB1-5B4F-4D57-B2A2-4A97D4A7BC50}" destId="{A9C2321A-0969-644A-A7EE-373578BE6243}" srcOrd="0" destOrd="0" presId="urn:microsoft.com/office/officeart/2005/8/layout/default"/>
    <dgm:cxn modelId="{DC2A9F02-51C5-AA44-94C5-86B6B3D62BE4}" type="presOf" srcId="{46C8CE8D-5596-457E-B64C-FCE310E45A5E}" destId="{8E33EE25-FFDA-1849-BC7B-00ABBB59FAD7}" srcOrd="0" destOrd="0" presId="urn:microsoft.com/office/officeart/2005/8/layout/default"/>
    <dgm:cxn modelId="{9D129317-3576-C043-BDB2-23BD56625972}" type="presOf" srcId="{3922429D-421A-4014-9B99-8ACB16DB49D4}" destId="{FF8815FA-31B3-074A-A778-E8F2E9667DA8}" srcOrd="0" destOrd="0" presId="urn:microsoft.com/office/officeart/2005/8/layout/default"/>
    <dgm:cxn modelId="{F95AAE1F-134D-4242-B77C-0E551BCCBD8A}" srcId="{8E411DB1-5B4F-4D57-B2A2-4A97D4A7BC50}" destId="{67EE4CB7-0B1B-4543-ACF4-3668ADCBEABC}" srcOrd="4" destOrd="0" parTransId="{162F10A3-BD6C-46B6-9F66-32F6EE6D9EFD}" sibTransId="{DA3497F6-ED12-4F51-81FE-C58AB3DAB316}"/>
    <dgm:cxn modelId="{BE033628-353A-4785-9095-5BE0CEBBF455}" srcId="{8E411DB1-5B4F-4D57-B2A2-4A97D4A7BC50}" destId="{824057CB-8254-40C1-954D-311AAA2FB38A}" srcOrd="5" destOrd="0" parTransId="{F354C359-852F-4AA3-BD71-CBFB7FA35ABE}" sibTransId="{2774635F-C8F9-4896-902C-57631D5A02C9}"/>
    <dgm:cxn modelId="{4277952A-6A7E-4D93-92D5-A39D8DE0A857}" srcId="{8E411DB1-5B4F-4D57-B2A2-4A97D4A7BC50}" destId="{9C6A59AF-90D4-43F6-962C-CBDEBEEB6F8F}" srcOrd="2" destOrd="0" parTransId="{25E532B8-17D3-400A-923B-E5BD42B6F456}" sibTransId="{46D23604-0E38-4939-9CBE-7A625515F58D}"/>
    <dgm:cxn modelId="{B5B1062C-7D42-4CC4-9051-D1C3F41974DF}" srcId="{8E411DB1-5B4F-4D57-B2A2-4A97D4A7BC50}" destId="{74BFD290-4706-4058-8E79-4197C4EB6149}" srcOrd="1" destOrd="0" parTransId="{47E36F09-3418-484E-942A-38D39F1BE10E}" sibTransId="{DBAAF8DC-BD18-4566-8E04-4BA0324004F4}"/>
    <dgm:cxn modelId="{50A7C371-BAB7-2C4E-8A24-D13DBE2CE86C}" type="presOf" srcId="{824057CB-8254-40C1-954D-311AAA2FB38A}" destId="{A79C5DD7-A65F-1E40-8BDF-55C65083F019}" srcOrd="0" destOrd="0" presId="urn:microsoft.com/office/officeart/2005/8/layout/default"/>
    <dgm:cxn modelId="{F5151A81-C817-8147-A09B-A6199A288B6B}" type="presOf" srcId="{74BFD290-4706-4058-8E79-4197C4EB6149}" destId="{CD60CF20-8AA7-E14A-91B9-CEBE90596833}" srcOrd="0" destOrd="0" presId="urn:microsoft.com/office/officeart/2005/8/layout/default"/>
    <dgm:cxn modelId="{69BD8FE9-C1E9-FF4B-98D3-1E5061D6449F}" type="presOf" srcId="{67EE4CB7-0B1B-4543-ACF4-3668ADCBEABC}" destId="{68ACCDE6-B14A-CB46-8B5F-F859893D98FB}" srcOrd="0" destOrd="0" presId="urn:microsoft.com/office/officeart/2005/8/layout/default"/>
    <dgm:cxn modelId="{3A4664EA-87A7-4872-9A3F-FD37B7C8602E}" srcId="{8E411DB1-5B4F-4D57-B2A2-4A97D4A7BC50}" destId="{3922429D-421A-4014-9B99-8ACB16DB49D4}" srcOrd="3" destOrd="0" parTransId="{1DF09958-DEC8-4552-9C06-34D941828473}" sibTransId="{1BCE2C59-5096-4344-919F-3BFE68BF245C}"/>
    <dgm:cxn modelId="{38CB03EC-4C90-4990-B713-7C7B46CA975E}" srcId="{8E411DB1-5B4F-4D57-B2A2-4A97D4A7BC50}" destId="{46C8CE8D-5596-457E-B64C-FCE310E45A5E}" srcOrd="0" destOrd="0" parTransId="{B7795712-D57B-4F3F-A316-CDFD9E94954D}" sibTransId="{275D2D75-32A6-4701-83A1-28EC6895CF79}"/>
    <dgm:cxn modelId="{FCB53EF1-A4A4-E54B-AD79-0A4A72B0546F}" type="presOf" srcId="{9C6A59AF-90D4-43F6-962C-CBDEBEEB6F8F}" destId="{3C81DE67-ECDA-3748-86ED-13BF96B9B982}" srcOrd="0" destOrd="0" presId="urn:microsoft.com/office/officeart/2005/8/layout/default"/>
    <dgm:cxn modelId="{D5B5078C-C9FE-5149-87D5-DD29B43C4BC6}" type="presParOf" srcId="{A9C2321A-0969-644A-A7EE-373578BE6243}" destId="{8E33EE25-FFDA-1849-BC7B-00ABBB59FAD7}" srcOrd="0" destOrd="0" presId="urn:microsoft.com/office/officeart/2005/8/layout/default"/>
    <dgm:cxn modelId="{3CDBCDE6-C741-924E-9467-DE98FA3D71EB}" type="presParOf" srcId="{A9C2321A-0969-644A-A7EE-373578BE6243}" destId="{E6BC861C-DDFF-5740-8682-67C6B1309D07}" srcOrd="1" destOrd="0" presId="urn:microsoft.com/office/officeart/2005/8/layout/default"/>
    <dgm:cxn modelId="{B4ABD68B-7697-5043-B591-E1E0AC658A5B}" type="presParOf" srcId="{A9C2321A-0969-644A-A7EE-373578BE6243}" destId="{CD60CF20-8AA7-E14A-91B9-CEBE90596833}" srcOrd="2" destOrd="0" presId="urn:microsoft.com/office/officeart/2005/8/layout/default"/>
    <dgm:cxn modelId="{072AF2A1-8241-5042-8574-1F3B9233BBFF}" type="presParOf" srcId="{A9C2321A-0969-644A-A7EE-373578BE6243}" destId="{11588D7E-6D15-064D-A563-BCE157E7F4E3}" srcOrd="3" destOrd="0" presId="urn:microsoft.com/office/officeart/2005/8/layout/default"/>
    <dgm:cxn modelId="{606BEDCC-CBDF-8B42-8F39-A8AC40D9E945}" type="presParOf" srcId="{A9C2321A-0969-644A-A7EE-373578BE6243}" destId="{3C81DE67-ECDA-3748-86ED-13BF96B9B982}" srcOrd="4" destOrd="0" presId="urn:microsoft.com/office/officeart/2005/8/layout/default"/>
    <dgm:cxn modelId="{86FB51D8-C0D1-B64C-BC72-5E073F8E953A}" type="presParOf" srcId="{A9C2321A-0969-644A-A7EE-373578BE6243}" destId="{CB850ABA-3CA4-8A48-875D-90ACE6F0644F}" srcOrd="5" destOrd="0" presId="urn:microsoft.com/office/officeart/2005/8/layout/default"/>
    <dgm:cxn modelId="{37CB0B7C-3CB5-B443-8C52-782E2A85A1CC}" type="presParOf" srcId="{A9C2321A-0969-644A-A7EE-373578BE6243}" destId="{FF8815FA-31B3-074A-A778-E8F2E9667DA8}" srcOrd="6" destOrd="0" presId="urn:microsoft.com/office/officeart/2005/8/layout/default"/>
    <dgm:cxn modelId="{155FD1B5-B0F2-244B-91CA-563BCA500384}" type="presParOf" srcId="{A9C2321A-0969-644A-A7EE-373578BE6243}" destId="{779D99FD-6DF7-484D-B829-377C64001DFD}" srcOrd="7" destOrd="0" presId="urn:microsoft.com/office/officeart/2005/8/layout/default"/>
    <dgm:cxn modelId="{35B44DA3-E5D4-4549-BF50-74D85E8951B7}" type="presParOf" srcId="{A9C2321A-0969-644A-A7EE-373578BE6243}" destId="{68ACCDE6-B14A-CB46-8B5F-F859893D98FB}" srcOrd="8" destOrd="0" presId="urn:microsoft.com/office/officeart/2005/8/layout/default"/>
    <dgm:cxn modelId="{62CB6D4B-4B8A-8B4F-9BE2-9672126AF108}" type="presParOf" srcId="{A9C2321A-0969-644A-A7EE-373578BE6243}" destId="{24C3CF2F-BE15-C64A-B891-7214B4EDE0B5}" srcOrd="9" destOrd="0" presId="urn:microsoft.com/office/officeart/2005/8/layout/default"/>
    <dgm:cxn modelId="{EB155E58-B7B7-F941-A86D-665EDD9EF827}" type="presParOf" srcId="{A9C2321A-0969-644A-A7EE-373578BE6243}" destId="{A79C5DD7-A65F-1E40-8BDF-55C65083F019}"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1B3663-1DE0-BA4F-BA69-4A962CEFF377}" type="doc">
      <dgm:prSet loTypeId="urn:microsoft.com/office/officeart/2005/8/layout/list1" loCatId="" qsTypeId="urn:microsoft.com/office/officeart/2005/8/quickstyle/simple5" qsCatId="simple" csTypeId="urn:microsoft.com/office/officeart/2005/8/colors/accent2_2" csCatId="accent2" phldr="1"/>
      <dgm:spPr/>
    </dgm:pt>
    <dgm:pt modelId="{8935E259-AB37-E443-A198-1E586FA4B0A5}">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pPr>
            <a:buFont typeface="Arial" panose="020B0604020202020204" pitchFamily="34" charset="0"/>
            <a:buChar char="•"/>
          </a:pPr>
          <a:r>
            <a:rPr lang="en-US" dirty="0"/>
            <a:t>Detox</a:t>
          </a:r>
        </a:p>
      </dgm:t>
    </dgm:pt>
    <dgm:pt modelId="{15A26D8D-61A5-9046-9006-F01D85D543A1}" type="parTrans" cxnId="{0062E04A-8B7D-4044-926B-DA5F94A1F61D}">
      <dgm:prSet/>
      <dgm:spPr/>
      <dgm:t>
        <a:bodyPr/>
        <a:lstStyle/>
        <a:p>
          <a:endParaRPr lang="en-US"/>
        </a:p>
      </dgm:t>
    </dgm:pt>
    <dgm:pt modelId="{DDE3B773-964B-C24E-B90D-FC8AE84DD886}" type="sibTrans" cxnId="{0062E04A-8B7D-4044-926B-DA5F94A1F61D}">
      <dgm:prSet/>
      <dgm:spPr/>
      <dgm:t>
        <a:bodyPr/>
        <a:lstStyle/>
        <a:p>
          <a:endParaRPr lang="en-US"/>
        </a:p>
      </dgm:t>
    </dgm:pt>
    <dgm:pt modelId="{765E08E4-1A36-1A42-A54E-A2EDD41C6AA0}">
      <dgm:prSe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Residential</a:t>
          </a:r>
        </a:p>
      </dgm:t>
    </dgm:pt>
    <dgm:pt modelId="{1C7A8DC9-0059-3247-840A-5BF1AA1CB3F4}" type="parTrans" cxnId="{CCE13B42-2C7D-D845-9E7F-954896BBF3EE}">
      <dgm:prSet/>
      <dgm:spPr/>
      <dgm:t>
        <a:bodyPr/>
        <a:lstStyle/>
        <a:p>
          <a:endParaRPr lang="en-US"/>
        </a:p>
      </dgm:t>
    </dgm:pt>
    <dgm:pt modelId="{9823C519-0F97-2742-941E-C93654D05EAC}" type="sibTrans" cxnId="{CCE13B42-2C7D-D845-9E7F-954896BBF3EE}">
      <dgm:prSet/>
      <dgm:spPr/>
      <dgm:t>
        <a:bodyPr/>
        <a:lstStyle/>
        <a:p>
          <a:endParaRPr lang="en-US"/>
        </a:p>
      </dgm:t>
    </dgm:pt>
    <dgm:pt modelId="{74B53D5E-7B26-7440-ABBF-4849D430C73F}">
      <dgm:prSe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Peer Specialist</a:t>
          </a:r>
        </a:p>
      </dgm:t>
    </dgm:pt>
    <dgm:pt modelId="{2604246F-C315-7044-8D5E-A24EA4110880}" type="parTrans" cxnId="{68F53850-16F5-D545-B42C-413B6DC58E53}">
      <dgm:prSet/>
      <dgm:spPr/>
      <dgm:t>
        <a:bodyPr/>
        <a:lstStyle/>
        <a:p>
          <a:endParaRPr lang="en-US"/>
        </a:p>
      </dgm:t>
    </dgm:pt>
    <dgm:pt modelId="{27235CA8-E289-3E42-932E-4D9EA5E72F46}" type="sibTrans" cxnId="{68F53850-16F5-D545-B42C-413B6DC58E53}">
      <dgm:prSet/>
      <dgm:spPr/>
      <dgm:t>
        <a:bodyPr/>
        <a:lstStyle/>
        <a:p>
          <a:endParaRPr lang="en-US"/>
        </a:p>
      </dgm:t>
    </dgm:pt>
    <dgm:pt modelId="{493E9509-5CCE-A74C-8F99-4CA00CCE5342}">
      <dgm:prSe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Access Services</a:t>
          </a:r>
        </a:p>
      </dgm:t>
    </dgm:pt>
    <dgm:pt modelId="{D877C42E-9FB5-AE48-B141-DA32E0C3BE42}" type="parTrans" cxnId="{1FA791C9-0484-834D-A799-D7390777D635}">
      <dgm:prSet/>
      <dgm:spPr/>
      <dgm:t>
        <a:bodyPr/>
        <a:lstStyle/>
        <a:p>
          <a:endParaRPr lang="en-US"/>
        </a:p>
      </dgm:t>
    </dgm:pt>
    <dgm:pt modelId="{F6561C7B-CB4B-6845-9D65-A533C75B9D12}" type="sibTrans" cxnId="{1FA791C9-0484-834D-A799-D7390777D635}">
      <dgm:prSet/>
      <dgm:spPr/>
      <dgm:t>
        <a:bodyPr/>
        <a:lstStyle/>
        <a:p>
          <a:endParaRPr lang="en-US"/>
        </a:p>
      </dgm:t>
    </dgm:pt>
    <dgm:pt modelId="{6ADBB17C-9B1E-454C-9475-CCF705405C70}">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Medication Assisted Treatment</a:t>
          </a:r>
        </a:p>
      </dgm:t>
    </dgm:pt>
    <dgm:pt modelId="{C52D0D73-AC20-3C42-9E39-1AF9D1ABEFDF}" type="parTrans" cxnId="{CF180070-8CD9-4342-9244-BB622966DAD8}">
      <dgm:prSet/>
      <dgm:spPr/>
      <dgm:t>
        <a:bodyPr/>
        <a:lstStyle/>
        <a:p>
          <a:endParaRPr lang="en-US"/>
        </a:p>
      </dgm:t>
    </dgm:pt>
    <dgm:pt modelId="{763F548D-8ED8-FB4F-924C-7DD7BE6397B4}" type="sibTrans" cxnId="{CF180070-8CD9-4342-9244-BB622966DAD8}">
      <dgm:prSet/>
      <dgm:spPr/>
      <dgm:t>
        <a:bodyPr/>
        <a:lstStyle/>
        <a:p>
          <a:endParaRPr lang="en-US"/>
        </a:p>
      </dgm:t>
    </dgm:pt>
    <dgm:pt modelId="{94D2D76E-FE5E-9F45-8124-1D985E6155E0}">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Outpatient Counseling</a:t>
          </a:r>
        </a:p>
      </dgm:t>
    </dgm:pt>
    <dgm:pt modelId="{89880E26-945C-AF43-823A-3450E9DFEA96}" type="parTrans" cxnId="{25267904-6C0B-C34F-895C-A74A84A37060}">
      <dgm:prSet/>
      <dgm:spPr/>
      <dgm:t>
        <a:bodyPr/>
        <a:lstStyle/>
        <a:p>
          <a:endParaRPr lang="en-US"/>
        </a:p>
      </dgm:t>
    </dgm:pt>
    <dgm:pt modelId="{4B491497-2CAB-F642-8A55-4EAFC5C41146}" type="sibTrans" cxnId="{25267904-6C0B-C34F-895C-A74A84A37060}">
      <dgm:prSet/>
      <dgm:spPr/>
      <dgm:t>
        <a:bodyPr/>
        <a:lstStyle/>
        <a:p>
          <a:endParaRPr lang="en-US"/>
        </a:p>
      </dgm:t>
    </dgm:pt>
    <dgm:pt modelId="{8EFBC2FA-AAB3-8F41-9D29-693B41E64856}">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Behavioral Medication Management</a:t>
          </a:r>
        </a:p>
      </dgm:t>
    </dgm:pt>
    <dgm:pt modelId="{7985558E-1D9F-A640-A756-27DFF4A19E9D}" type="parTrans" cxnId="{6FA41C10-7E53-FC44-AC8D-29C2BB556E02}">
      <dgm:prSet/>
      <dgm:spPr/>
      <dgm:t>
        <a:bodyPr/>
        <a:lstStyle/>
        <a:p>
          <a:endParaRPr lang="en-US"/>
        </a:p>
      </dgm:t>
    </dgm:pt>
    <dgm:pt modelId="{2F2F00EF-8795-964E-89E7-828906F64D88}" type="sibTrans" cxnId="{6FA41C10-7E53-FC44-AC8D-29C2BB556E02}">
      <dgm:prSet/>
      <dgm:spPr/>
      <dgm:t>
        <a:bodyPr/>
        <a:lstStyle/>
        <a:p>
          <a:endParaRPr lang="en-US"/>
        </a:p>
      </dgm:t>
    </dgm:pt>
    <dgm:pt modelId="{248A6371-4FFF-FC4D-9F17-644512A7D046}">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Primary Care</a:t>
          </a:r>
        </a:p>
      </dgm:t>
    </dgm:pt>
    <dgm:pt modelId="{A91BA7A6-EEA7-4B48-A92D-281EED8380DC}" type="parTrans" cxnId="{EE029342-04A0-E44E-82BD-FD348707D607}">
      <dgm:prSet/>
      <dgm:spPr/>
      <dgm:t>
        <a:bodyPr/>
        <a:lstStyle/>
        <a:p>
          <a:endParaRPr lang="en-US"/>
        </a:p>
      </dgm:t>
    </dgm:pt>
    <dgm:pt modelId="{7B340588-3C20-2343-B266-B6B396B265B2}" type="sibTrans" cxnId="{EE029342-04A0-E44E-82BD-FD348707D607}">
      <dgm:prSet/>
      <dgm:spPr/>
      <dgm:t>
        <a:bodyPr/>
        <a:lstStyle/>
        <a:p>
          <a:endParaRPr lang="en-US"/>
        </a:p>
      </dgm:t>
    </dgm:pt>
    <dgm:pt modelId="{17733005-DB0B-6448-B6A7-D85D56793AE1}">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Domestic Violence Outreach</a:t>
          </a:r>
        </a:p>
      </dgm:t>
    </dgm:pt>
    <dgm:pt modelId="{3DD7AD11-7B2D-5C4C-8C4B-5B708F1EF797}" type="parTrans" cxnId="{BB11F63D-A4AA-114C-9CAE-19471379D444}">
      <dgm:prSet/>
      <dgm:spPr/>
      <dgm:t>
        <a:bodyPr/>
        <a:lstStyle/>
        <a:p>
          <a:endParaRPr lang="en-US"/>
        </a:p>
      </dgm:t>
    </dgm:pt>
    <dgm:pt modelId="{637B244D-B18A-E343-A832-1E2D8249E62D}" type="sibTrans" cxnId="{BB11F63D-A4AA-114C-9CAE-19471379D444}">
      <dgm:prSet/>
      <dgm:spPr/>
      <dgm:t>
        <a:bodyPr/>
        <a:lstStyle/>
        <a:p>
          <a:endParaRPr lang="en-US"/>
        </a:p>
      </dgm:t>
    </dgm:pt>
    <dgm:pt modelId="{9081DA05-2A38-2046-B065-6048AA21E40B}">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en-US" dirty="0"/>
            <a:t>Substance Exposed Newborn</a:t>
          </a:r>
        </a:p>
      </dgm:t>
    </dgm:pt>
    <dgm:pt modelId="{21EEA156-8CC6-7344-BDF4-D2766E084B46}" type="parTrans" cxnId="{401ECD29-AFF9-464A-8E46-9DD76041B972}">
      <dgm:prSet/>
      <dgm:spPr/>
      <dgm:t>
        <a:bodyPr/>
        <a:lstStyle/>
        <a:p>
          <a:endParaRPr lang="en-US"/>
        </a:p>
      </dgm:t>
    </dgm:pt>
    <dgm:pt modelId="{6BE992D8-D729-9441-9320-845DFB7650E3}" type="sibTrans" cxnId="{401ECD29-AFF9-464A-8E46-9DD76041B972}">
      <dgm:prSet/>
      <dgm:spPr/>
      <dgm:t>
        <a:bodyPr/>
        <a:lstStyle/>
        <a:p>
          <a:endParaRPr lang="en-US"/>
        </a:p>
      </dgm:t>
    </dgm:pt>
    <dgm:pt modelId="{13F7075C-7A6B-7849-8EC7-84FD35E56DF8}" type="pres">
      <dgm:prSet presAssocID="{201B3663-1DE0-BA4F-BA69-4A962CEFF377}" presName="linear" presStyleCnt="0">
        <dgm:presLayoutVars>
          <dgm:dir/>
          <dgm:animLvl val="lvl"/>
          <dgm:resizeHandles val="exact"/>
        </dgm:presLayoutVars>
      </dgm:prSet>
      <dgm:spPr/>
    </dgm:pt>
    <dgm:pt modelId="{FAFBDFB4-9EE6-854B-A58B-9562E8FB96B4}" type="pres">
      <dgm:prSet presAssocID="{8935E259-AB37-E443-A198-1E586FA4B0A5}" presName="parentLin" presStyleCnt="0"/>
      <dgm:spPr/>
    </dgm:pt>
    <dgm:pt modelId="{0EE59806-4C93-9844-BD4F-829FA98EABC9}" type="pres">
      <dgm:prSet presAssocID="{8935E259-AB37-E443-A198-1E586FA4B0A5}" presName="parentLeftMargin" presStyleLbl="node1" presStyleIdx="0" presStyleCnt="10"/>
      <dgm:spPr/>
    </dgm:pt>
    <dgm:pt modelId="{24DED6B4-3B14-244E-8DB3-3054716F6AF2}" type="pres">
      <dgm:prSet presAssocID="{8935E259-AB37-E443-A198-1E586FA4B0A5}" presName="parentText" presStyleLbl="node1" presStyleIdx="0" presStyleCnt="10">
        <dgm:presLayoutVars>
          <dgm:chMax val="0"/>
          <dgm:bulletEnabled val="1"/>
        </dgm:presLayoutVars>
      </dgm:prSet>
      <dgm:spPr/>
    </dgm:pt>
    <dgm:pt modelId="{3099DDA2-1B63-D949-A572-1921CD92B3E1}" type="pres">
      <dgm:prSet presAssocID="{8935E259-AB37-E443-A198-1E586FA4B0A5}" presName="negativeSpace" presStyleCnt="0"/>
      <dgm:spPr/>
    </dgm:pt>
    <dgm:pt modelId="{7E3B8F55-D0A7-3B4F-95F3-0FD12AD91DD8}" type="pres">
      <dgm:prSet presAssocID="{8935E259-AB37-E443-A198-1E586FA4B0A5}" presName="childText" presStyleLbl="conFgAcc1" presStyleIdx="0" presStyleCnt="10">
        <dgm:presLayoutVars>
          <dgm:bulletEnabled val="1"/>
        </dgm:presLayoutVars>
      </dgm:prSet>
      <dgm:spPr/>
    </dgm:pt>
    <dgm:pt modelId="{2991DFAD-19BB-EB40-886D-3019F183D6F7}" type="pres">
      <dgm:prSet presAssocID="{DDE3B773-964B-C24E-B90D-FC8AE84DD886}" presName="spaceBetweenRectangles" presStyleCnt="0"/>
      <dgm:spPr/>
    </dgm:pt>
    <dgm:pt modelId="{D0F519C2-2236-A347-A5AA-BED5F38B7006}" type="pres">
      <dgm:prSet presAssocID="{765E08E4-1A36-1A42-A54E-A2EDD41C6AA0}" presName="parentLin" presStyleCnt="0"/>
      <dgm:spPr/>
    </dgm:pt>
    <dgm:pt modelId="{A63881FD-7C86-6F4D-B13B-3CEEE401C20C}" type="pres">
      <dgm:prSet presAssocID="{765E08E4-1A36-1A42-A54E-A2EDD41C6AA0}" presName="parentLeftMargin" presStyleLbl="node1" presStyleIdx="0" presStyleCnt="10"/>
      <dgm:spPr/>
    </dgm:pt>
    <dgm:pt modelId="{56028365-666D-1D40-8E04-ADFC2CC95D04}" type="pres">
      <dgm:prSet presAssocID="{765E08E4-1A36-1A42-A54E-A2EDD41C6AA0}" presName="parentText" presStyleLbl="node1" presStyleIdx="1" presStyleCnt="10">
        <dgm:presLayoutVars>
          <dgm:chMax val="0"/>
          <dgm:bulletEnabled val="1"/>
        </dgm:presLayoutVars>
      </dgm:prSet>
      <dgm:spPr/>
    </dgm:pt>
    <dgm:pt modelId="{CA9078D7-A084-1846-8FC2-A42C95429786}" type="pres">
      <dgm:prSet presAssocID="{765E08E4-1A36-1A42-A54E-A2EDD41C6AA0}" presName="negativeSpace" presStyleCnt="0"/>
      <dgm:spPr/>
    </dgm:pt>
    <dgm:pt modelId="{E2418739-2553-5448-8A14-E09F8487E5AE}" type="pres">
      <dgm:prSet presAssocID="{765E08E4-1A36-1A42-A54E-A2EDD41C6AA0}" presName="childText" presStyleLbl="conFgAcc1" presStyleIdx="1" presStyleCnt="10">
        <dgm:presLayoutVars>
          <dgm:bulletEnabled val="1"/>
        </dgm:presLayoutVars>
      </dgm:prSet>
      <dgm:spPr/>
    </dgm:pt>
    <dgm:pt modelId="{82DA44BE-AC63-8D4A-B513-52079C47F453}" type="pres">
      <dgm:prSet presAssocID="{9823C519-0F97-2742-941E-C93654D05EAC}" presName="spaceBetweenRectangles" presStyleCnt="0"/>
      <dgm:spPr/>
    </dgm:pt>
    <dgm:pt modelId="{04A2BE40-D3D6-6D49-A1E4-171F877793D5}" type="pres">
      <dgm:prSet presAssocID="{74B53D5E-7B26-7440-ABBF-4849D430C73F}" presName="parentLin" presStyleCnt="0"/>
      <dgm:spPr/>
    </dgm:pt>
    <dgm:pt modelId="{F93E87E0-52F4-EC40-8173-36E1C63DC07D}" type="pres">
      <dgm:prSet presAssocID="{74B53D5E-7B26-7440-ABBF-4849D430C73F}" presName="parentLeftMargin" presStyleLbl="node1" presStyleIdx="1" presStyleCnt="10"/>
      <dgm:spPr/>
    </dgm:pt>
    <dgm:pt modelId="{4D651C71-37C8-FE4C-9A63-5118FA5CB5D7}" type="pres">
      <dgm:prSet presAssocID="{74B53D5E-7B26-7440-ABBF-4849D430C73F}" presName="parentText" presStyleLbl="node1" presStyleIdx="2" presStyleCnt="10">
        <dgm:presLayoutVars>
          <dgm:chMax val="0"/>
          <dgm:bulletEnabled val="1"/>
        </dgm:presLayoutVars>
      </dgm:prSet>
      <dgm:spPr/>
    </dgm:pt>
    <dgm:pt modelId="{BE120677-110A-A44B-B7AF-2587E9CAA989}" type="pres">
      <dgm:prSet presAssocID="{74B53D5E-7B26-7440-ABBF-4849D430C73F}" presName="negativeSpace" presStyleCnt="0"/>
      <dgm:spPr/>
    </dgm:pt>
    <dgm:pt modelId="{5AD0F82B-4F71-784F-BB47-B2A1CA3D7880}" type="pres">
      <dgm:prSet presAssocID="{74B53D5E-7B26-7440-ABBF-4849D430C73F}" presName="childText" presStyleLbl="conFgAcc1" presStyleIdx="2" presStyleCnt="10">
        <dgm:presLayoutVars>
          <dgm:bulletEnabled val="1"/>
        </dgm:presLayoutVars>
      </dgm:prSet>
      <dgm:spPr/>
    </dgm:pt>
    <dgm:pt modelId="{62261655-EC07-CC46-9BE3-970E1C0F78AD}" type="pres">
      <dgm:prSet presAssocID="{27235CA8-E289-3E42-932E-4D9EA5E72F46}" presName="spaceBetweenRectangles" presStyleCnt="0"/>
      <dgm:spPr/>
    </dgm:pt>
    <dgm:pt modelId="{46D91D5E-68A2-6F4C-963A-870E3641631A}" type="pres">
      <dgm:prSet presAssocID="{493E9509-5CCE-A74C-8F99-4CA00CCE5342}" presName="parentLin" presStyleCnt="0"/>
      <dgm:spPr/>
    </dgm:pt>
    <dgm:pt modelId="{8ACF56E5-6069-7F4E-A14E-1891D63D47BB}" type="pres">
      <dgm:prSet presAssocID="{493E9509-5CCE-A74C-8F99-4CA00CCE5342}" presName="parentLeftMargin" presStyleLbl="node1" presStyleIdx="2" presStyleCnt="10"/>
      <dgm:spPr/>
    </dgm:pt>
    <dgm:pt modelId="{5EB413A9-1031-204F-9488-58C6D1D4DF35}" type="pres">
      <dgm:prSet presAssocID="{493E9509-5CCE-A74C-8F99-4CA00CCE5342}" presName="parentText" presStyleLbl="node1" presStyleIdx="3" presStyleCnt="10">
        <dgm:presLayoutVars>
          <dgm:chMax val="0"/>
          <dgm:bulletEnabled val="1"/>
        </dgm:presLayoutVars>
      </dgm:prSet>
      <dgm:spPr/>
    </dgm:pt>
    <dgm:pt modelId="{39EBF67A-F7C4-A84D-AFCD-48FF0FD1144B}" type="pres">
      <dgm:prSet presAssocID="{493E9509-5CCE-A74C-8F99-4CA00CCE5342}" presName="negativeSpace" presStyleCnt="0"/>
      <dgm:spPr/>
    </dgm:pt>
    <dgm:pt modelId="{BD65DFB2-9811-4D49-9B40-E66B6E70F3D8}" type="pres">
      <dgm:prSet presAssocID="{493E9509-5CCE-A74C-8F99-4CA00CCE5342}" presName="childText" presStyleLbl="conFgAcc1" presStyleIdx="3" presStyleCnt="10">
        <dgm:presLayoutVars>
          <dgm:bulletEnabled val="1"/>
        </dgm:presLayoutVars>
      </dgm:prSet>
      <dgm:spPr/>
    </dgm:pt>
    <dgm:pt modelId="{751C94F7-8808-FB47-A839-DDF6C1E7368B}" type="pres">
      <dgm:prSet presAssocID="{F6561C7B-CB4B-6845-9D65-A533C75B9D12}" presName="spaceBetweenRectangles" presStyleCnt="0"/>
      <dgm:spPr/>
    </dgm:pt>
    <dgm:pt modelId="{9EA27303-CB8E-5941-B2CE-9363A8844E7A}" type="pres">
      <dgm:prSet presAssocID="{6ADBB17C-9B1E-454C-9475-CCF705405C70}" presName="parentLin" presStyleCnt="0"/>
      <dgm:spPr/>
    </dgm:pt>
    <dgm:pt modelId="{BB20E60C-7114-CE4F-AC9A-8806732641E6}" type="pres">
      <dgm:prSet presAssocID="{6ADBB17C-9B1E-454C-9475-CCF705405C70}" presName="parentLeftMargin" presStyleLbl="node1" presStyleIdx="3" presStyleCnt="10"/>
      <dgm:spPr/>
    </dgm:pt>
    <dgm:pt modelId="{21F75CBE-F7D1-1042-9F52-C814A2C84E48}" type="pres">
      <dgm:prSet presAssocID="{6ADBB17C-9B1E-454C-9475-CCF705405C70}" presName="parentText" presStyleLbl="node1" presStyleIdx="4" presStyleCnt="10">
        <dgm:presLayoutVars>
          <dgm:chMax val="0"/>
          <dgm:bulletEnabled val="1"/>
        </dgm:presLayoutVars>
      </dgm:prSet>
      <dgm:spPr/>
    </dgm:pt>
    <dgm:pt modelId="{46963D25-66A4-0B45-B54E-6BD60CAE73D4}" type="pres">
      <dgm:prSet presAssocID="{6ADBB17C-9B1E-454C-9475-CCF705405C70}" presName="negativeSpace" presStyleCnt="0"/>
      <dgm:spPr/>
    </dgm:pt>
    <dgm:pt modelId="{9CC035A2-D5BF-A24C-9258-32066BBD49AF}" type="pres">
      <dgm:prSet presAssocID="{6ADBB17C-9B1E-454C-9475-CCF705405C70}" presName="childText" presStyleLbl="conFgAcc1" presStyleIdx="4" presStyleCnt="10">
        <dgm:presLayoutVars>
          <dgm:bulletEnabled val="1"/>
        </dgm:presLayoutVars>
      </dgm:prSet>
      <dgm:spPr/>
    </dgm:pt>
    <dgm:pt modelId="{8D8C1448-3D97-1845-B503-5D8ECC9B4972}" type="pres">
      <dgm:prSet presAssocID="{763F548D-8ED8-FB4F-924C-7DD7BE6397B4}" presName="spaceBetweenRectangles" presStyleCnt="0"/>
      <dgm:spPr/>
    </dgm:pt>
    <dgm:pt modelId="{5301CCF1-3B58-E24D-94C3-E97F3D0748F3}" type="pres">
      <dgm:prSet presAssocID="{94D2D76E-FE5E-9F45-8124-1D985E6155E0}" presName="parentLin" presStyleCnt="0"/>
      <dgm:spPr/>
    </dgm:pt>
    <dgm:pt modelId="{244572E8-137D-7D4C-AA69-008BC70A48B2}" type="pres">
      <dgm:prSet presAssocID="{94D2D76E-FE5E-9F45-8124-1D985E6155E0}" presName="parentLeftMargin" presStyleLbl="node1" presStyleIdx="4" presStyleCnt="10"/>
      <dgm:spPr/>
    </dgm:pt>
    <dgm:pt modelId="{9A033483-31BA-7C45-8C32-2D58AEF3A6A1}" type="pres">
      <dgm:prSet presAssocID="{94D2D76E-FE5E-9F45-8124-1D985E6155E0}" presName="parentText" presStyleLbl="node1" presStyleIdx="5" presStyleCnt="10">
        <dgm:presLayoutVars>
          <dgm:chMax val="0"/>
          <dgm:bulletEnabled val="1"/>
        </dgm:presLayoutVars>
      </dgm:prSet>
      <dgm:spPr/>
    </dgm:pt>
    <dgm:pt modelId="{82D1BDF2-FC89-DE42-9A50-7C1185A2BEEE}" type="pres">
      <dgm:prSet presAssocID="{94D2D76E-FE5E-9F45-8124-1D985E6155E0}" presName="negativeSpace" presStyleCnt="0"/>
      <dgm:spPr/>
    </dgm:pt>
    <dgm:pt modelId="{234CBEF4-1A82-7B4D-9CE8-A1246A4B3522}" type="pres">
      <dgm:prSet presAssocID="{94D2D76E-FE5E-9F45-8124-1D985E6155E0}" presName="childText" presStyleLbl="conFgAcc1" presStyleIdx="5" presStyleCnt="10">
        <dgm:presLayoutVars>
          <dgm:bulletEnabled val="1"/>
        </dgm:presLayoutVars>
      </dgm:prSet>
      <dgm:spPr/>
    </dgm:pt>
    <dgm:pt modelId="{BD7F0B54-C13A-544A-8D5D-CE718A687928}" type="pres">
      <dgm:prSet presAssocID="{4B491497-2CAB-F642-8A55-4EAFC5C41146}" presName="spaceBetweenRectangles" presStyleCnt="0"/>
      <dgm:spPr/>
    </dgm:pt>
    <dgm:pt modelId="{BE0E4A4F-2213-514F-AF08-4F81318A7A65}" type="pres">
      <dgm:prSet presAssocID="{8EFBC2FA-AAB3-8F41-9D29-693B41E64856}" presName="parentLin" presStyleCnt="0"/>
      <dgm:spPr/>
    </dgm:pt>
    <dgm:pt modelId="{C91186E2-447B-9D4B-902F-68EFAEB55550}" type="pres">
      <dgm:prSet presAssocID="{8EFBC2FA-AAB3-8F41-9D29-693B41E64856}" presName="parentLeftMargin" presStyleLbl="node1" presStyleIdx="5" presStyleCnt="10"/>
      <dgm:spPr/>
    </dgm:pt>
    <dgm:pt modelId="{946AC247-44FA-3F47-B1B7-99650245F885}" type="pres">
      <dgm:prSet presAssocID="{8EFBC2FA-AAB3-8F41-9D29-693B41E64856}" presName="parentText" presStyleLbl="node1" presStyleIdx="6" presStyleCnt="10">
        <dgm:presLayoutVars>
          <dgm:chMax val="0"/>
          <dgm:bulletEnabled val="1"/>
        </dgm:presLayoutVars>
      </dgm:prSet>
      <dgm:spPr/>
    </dgm:pt>
    <dgm:pt modelId="{09926FC9-5C70-4B4A-A606-DD97062D3F51}" type="pres">
      <dgm:prSet presAssocID="{8EFBC2FA-AAB3-8F41-9D29-693B41E64856}" presName="negativeSpace" presStyleCnt="0"/>
      <dgm:spPr/>
    </dgm:pt>
    <dgm:pt modelId="{25930FBE-03EC-2545-9FD1-FB8099FE215A}" type="pres">
      <dgm:prSet presAssocID="{8EFBC2FA-AAB3-8F41-9D29-693B41E64856}" presName="childText" presStyleLbl="conFgAcc1" presStyleIdx="6" presStyleCnt="10">
        <dgm:presLayoutVars>
          <dgm:bulletEnabled val="1"/>
        </dgm:presLayoutVars>
      </dgm:prSet>
      <dgm:spPr/>
    </dgm:pt>
    <dgm:pt modelId="{4516207A-19B4-DC41-81FF-CE914443154D}" type="pres">
      <dgm:prSet presAssocID="{2F2F00EF-8795-964E-89E7-828906F64D88}" presName="spaceBetweenRectangles" presStyleCnt="0"/>
      <dgm:spPr/>
    </dgm:pt>
    <dgm:pt modelId="{8C13F7D3-60D0-454B-83D7-C1FB12CF2CF6}" type="pres">
      <dgm:prSet presAssocID="{248A6371-4FFF-FC4D-9F17-644512A7D046}" presName="parentLin" presStyleCnt="0"/>
      <dgm:spPr/>
    </dgm:pt>
    <dgm:pt modelId="{A6AD825B-DEB3-F449-AE57-B4FA115B6351}" type="pres">
      <dgm:prSet presAssocID="{248A6371-4FFF-FC4D-9F17-644512A7D046}" presName="parentLeftMargin" presStyleLbl="node1" presStyleIdx="6" presStyleCnt="10"/>
      <dgm:spPr/>
    </dgm:pt>
    <dgm:pt modelId="{97F39473-C4C6-0447-8964-C185181090E4}" type="pres">
      <dgm:prSet presAssocID="{248A6371-4FFF-FC4D-9F17-644512A7D046}" presName="parentText" presStyleLbl="node1" presStyleIdx="7" presStyleCnt="10">
        <dgm:presLayoutVars>
          <dgm:chMax val="0"/>
          <dgm:bulletEnabled val="1"/>
        </dgm:presLayoutVars>
      </dgm:prSet>
      <dgm:spPr/>
    </dgm:pt>
    <dgm:pt modelId="{4EFE4C6C-0CA6-8542-8E14-FEB9ACF2C2F7}" type="pres">
      <dgm:prSet presAssocID="{248A6371-4FFF-FC4D-9F17-644512A7D046}" presName="negativeSpace" presStyleCnt="0"/>
      <dgm:spPr/>
    </dgm:pt>
    <dgm:pt modelId="{5B099670-D253-5144-AD16-D39F7EC72E4D}" type="pres">
      <dgm:prSet presAssocID="{248A6371-4FFF-FC4D-9F17-644512A7D046}" presName="childText" presStyleLbl="conFgAcc1" presStyleIdx="7" presStyleCnt="10">
        <dgm:presLayoutVars>
          <dgm:bulletEnabled val="1"/>
        </dgm:presLayoutVars>
      </dgm:prSet>
      <dgm:spPr/>
    </dgm:pt>
    <dgm:pt modelId="{00604DD9-4791-5747-9119-AA82DF9CBEFC}" type="pres">
      <dgm:prSet presAssocID="{7B340588-3C20-2343-B266-B6B396B265B2}" presName="spaceBetweenRectangles" presStyleCnt="0"/>
      <dgm:spPr/>
    </dgm:pt>
    <dgm:pt modelId="{876F1436-ED5D-6A41-9A6E-36BA5AFABE77}" type="pres">
      <dgm:prSet presAssocID="{17733005-DB0B-6448-B6A7-D85D56793AE1}" presName="parentLin" presStyleCnt="0"/>
      <dgm:spPr/>
    </dgm:pt>
    <dgm:pt modelId="{421E8CC3-E603-0E45-A8FA-52627E4CBD70}" type="pres">
      <dgm:prSet presAssocID="{17733005-DB0B-6448-B6A7-D85D56793AE1}" presName="parentLeftMargin" presStyleLbl="node1" presStyleIdx="7" presStyleCnt="10"/>
      <dgm:spPr/>
    </dgm:pt>
    <dgm:pt modelId="{688F0080-97EE-8549-95CD-6BC224AC50F8}" type="pres">
      <dgm:prSet presAssocID="{17733005-DB0B-6448-B6A7-D85D56793AE1}" presName="parentText" presStyleLbl="node1" presStyleIdx="8" presStyleCnt="10">
        <dgm:presLayoutVars>
          <dgm:chMax val="0"/>
          <dgm:bulletEnabled val="1"/>
        </dgm:presLayoutVars>
      </dgm:prSet>
      <dgm:spPr/>
    </dgm:pt>
    <dgm:pt modelId="{08ED7AA8-B7CB-C640-A5A0-CBDCAC85D03D}" type="pres">
      <dgm:prSet presAssocID="{17733005-DB0B-6448-B6A7-D85D56793AE1}" presName="negativeSpace" presStyleCnt="0"/>
      <dgm:spPr/>
    </dgm:pt>
    <dgm:pt modelId="{87ECE061-B324-4244-B631-6A739A821223}" type="pres">
      <dgm:prSet presAssocID="{17733005-DB0B-6448-B6A7-D85D56793AE1}" presName="childText" presStyleLbl="conFgAcc1" presStyleIdx="8" presStyleCnt="10">
        <dgm:presLayoutVars>
          <dgm:bulletEnabled val="1"/>
        </dgm:presLayoutVars>
      </dgm:prSet>
      <dgm:spPr/>
    </dgm:pt>
    <dgm:pt modelId="{C822A005-5D13-654A-A8EA-7E74ACAC2ADC}" type="pres">
      <dgm:prSet presAssocID="{637B244D-B18A-E343-A832-1E2D8249E62D}" presName="spaceBetweenRectangles" presStyleCnt="0"/>
      <dgm:spPr/>
    </dgm:pt>
    <dgm:pt modelId="{BE418DF6-B657-2A4C-B3AA-6E2703B13F39}" type="pres">
      <dgm:prSet presAssocID="{9081DA05-2A38-2046-B065-6048AA21E40B}" presName="parentLin" presStyleCnt="0"/>
      <dgm:spPr/>
    </dgm:pt>
    <dgm:pt modelId="{5691E607-653E-6141-8168-9D6A17273EE4}" type="pres">
      <dgm:prSet presAssocID="{9081DA05-2A38-2046-B065-6048AA21E40B}" presName="parentLeftMargin" presStyleLbl="node1" presStyleIdx="8" presStyleCnt="10"/>
      <dgm:spPr/>
    </dgm:pt>
    <dgm:pt modelId="{30F58D6A-20BA-D248-8847-430CF6A50073}" type="pres">
      <dgm:prSet presAssocID="{9081DA05-2A38-2046-B065-6048AA21E40B}" presName="parentText" presStyleLbl="node1" presStyleIdx="9" presStyleCnt="10">
        <dgm:presLayoutVars>
          <dgm:chMax val="0"/>
          <dgm:bulletEnabled val="1"/>
        </dgm:presLayoutVars>
      </dgm:prSet>
      <dgm:spPr/>
    </dgm:pt>
    <dgm:pt modelId="{E5A957E3-968F-ED4F-90CA-2F1F78DB8138}" type="pres">
      <dgm:prSet presAssocID="{9081DA05-2A38-2046-B065-6048AA21E40B}" presName="negativeSpace" presStyleCnt="0"/>
      <dgm:spPr/>
    </dgm:pt>
    <dgm:pt modelId="{F82432B9-5F90-9A40-9B89-CB9381EC599F}" type="pres">
      <dgm:prSet presAssocID="{9081DA05-2A38-2046-B065-6048AA21E40B}" presName="childText" presStyleLbl="conFgAcc1" presStyleIdx="9" presStyleCnt="10">
        <dgm:presLayoutVars>
          <dgm:bulletEnabled val="1"/>
        </dgm:presLayoutVars>
      </dgm:prSet>
      <dgm:spPr/>
    </dgm:pt>
  </dgm:ptLst>
  <dgm:cxnLst>
    <dgm:cxn modelId="{ACAEF702-1EA0-F746-AFE0-FF46C202829D}" type="presOf" srcId="{8EFBC2FA-AAB3-8F41-9D29-693B41E64856}" destId="{C91186E2-447B-9D4B-902F-68EFAEB55550}" srcOrd="0" destOrd="0" presId="urn:microsoft.com/office/officeart/2005/8/layout/list1"/>
    <dgm:cxn modelId="{25267904-6C0B-C34F-895C-A74A84A37060}" srcId="{201B3663-1DE0-BA4F-BA69-4A962CEFF377}" destId="{94D2D76E-FE5E-9F45-8124-1D985E6155E0}" srcOrd="5" destOrd="0" parTransId="{89880E26-945C-AF43-823A-3450E9DFEA96}" sibTransId="{4B491497-2CAB-F642-8A55-4EAFC5C41146}"/>
    <dgm:cxn modelId="{6FA41C10-7E53-FC44-AC8D-29C2BB556E02}" srcId="{201B3663-1DE0-BA4F-BA69-4A962CEFF377}" destId="{8EFBC2FA-AAB3-8F41-9D29-693B41E64856}" srcOrd="6" destOrd="0" parTransId="{7985558E-1D9F-A640-A756-27DFF4A19E9D}" sibTransId="{2F2F00EF-8795-964E-89E7-828906F64D88}"/>
    <dgm:cxn modelId="{34A33011-5F61-7D4E-B5BE-7EA4383BBC4C}" type="presOf" srcId="{201B3663-1DE0-BA4F-BA69-4A962CEFF377}" destId="{13F7075C-7A6B-7849-8EC7-84FD35E56DF8}" srcOrd="0" destOrd="0" presId="urn:microsoft.com/office/officeart/2005/8/layout/list1"/>
    <dgm:cxn modelId="{401ECD29-AFF9-464A-8E46-9DD76041B972}" srcId="{201B3663-1DE0-BA4F-BA69-4A962CEFF377}" destId="{9081DA05-2A38-2046-B065-6048AA21E40B}" srcOrd="9" destOrd="0" parTransId="{21EEA156-8CC6-7344-BDF4-D2766E084B46}" sibTransId="{6BE992D8-D729-9441-9320-845DFB7650E3}"/>
    <dgm:cxn modelId="{67F68F2D-290B-7347-8692-3BF8735D469D}" type="presOf" srcId="{9081DA05-2A38-2046-B065-6048AA21E40B}" destId="{30F58D6A-20BA-D248-8847-430CF6A50073}" srcOrd="1" destOrd="0" presId="urn:microsoft.com/office/officeart/2005/8/layout/list1"/>
    <dgm:cxn modelId="{C219C52F-2A1E-504F-B313-116A9E2CF7DE}" type="presOf" srcId="{94D2D76E-FE5E-9F45-8124-1D985E6155E0}" destId="{9A033483-31BA-7C45-8C32-2D58AEF3A6A1}" srcOrd="1" destOrd="0" presId="urn:microsoft.com/office/officeart/2005/8/layout/list1"/>
    <dgm:cxn modelId="{13718C38-65E8-5047-AB23-CB30241A220A}" type="presOf" srcId="{9081DA05-2A38-2046-B065-6048AA21E40B}" destId="{5691E607-653E-6141-8168-9D6A17273EE4}" srcOrd="0" destOrd="0" presId="urn:microsoft.com/office/officeart/2005/8/layout/list1"/>
    <dgm:cxn modelId="{1C16103C-9DBD-324A-9E26-0E4E16C1222F}" type="presOf" srcId="{493E9509-5CCE-A74C-8F99-4CA00CCE5342}" destId="{8ACF56E5-6069-7F4E-A14E-1891D63D47BB}" srcOrd="0" destOrd="0" presId="urn:microsoft.com/office/officeart/2005/8/layout/list1"/>
    <dgm:cxn modelId="{BB11F63D-A4AA-114C-9CAE-19471379D444}" srcId="{201B3663-1DE0-BA4F-BA69-4A962CEFF377}" destId="{17733005-DB0B-6448-B6A7-D85D56793AE1}" srcOrd="8" destOrd="0" parTransId="{3DD7AD11-7B2D-5C4C-8C4B-5B708F1EF797}" sibTransId="{637B244D-B18A-E343-A832-1E2D8249E62D}"/>
    <dgm:cxn modelId="{CCE13B42-2C7D-D845-9E7F-954896BBF3EE}" srcId="{201B3663-1DE0-BA4F-BA69-4A962CEFF377}" destId="{765E08E4-1A36-1A42-A54E-A2EDD41C6AA0}" srcOrd="1" destOrd="0" parTransId="{1C7A8DC9-0059-3247-840A-5BF1AA1CB3F4}" sibTransId="{9823C519-0F97-2742-941E-C93654D05EAC}"/>
    <dgm:cxn modelId="{EE029342-04A0-E44E-82BD-FD348707D607}" srcId="{201B3663-1DE0-BA4F-BA69-4A962CEFF377}" destId="{248A6371-4FFF-FC4D-9F17-644512A7D046}" srcOrd="7" destOrd="0" parTransId="{A91BA7A6-EEA7-4B48-A92D-281EED8380DC}" sibTransId="{7B340588-3C20-2343-B266-B6B396B265B2}"/>
    <dgm:cxn modelId="{0062E04A-8B7D-4044-926B-DA5F94A1F61D}" srcId="{201B3663-1DE0-BA4F-BA69-4A962CEFF377}" destId="{8935E259-AB37-E443-A198-1E586FA4B0A5}" srcOrd="0" destOrd="0" parTransId="{15A26D8D-61A5-9046-9006-F01D85D543A1}" sibTransId="{DDE3B773-964B-C24E-B90D-FC8AE84DD886}"/>
    <dgm:cxn modelId="{77E6174E-CB5B-054E-B085-72108DA9DBFD}" type="presOf" srcId="{17733005-DB0B-6448-B6A7-D85D56793AE1}" destId="{421E8CC3-E603-0E45-A8FA-52627E4CBD70}" srcOrd="0" destOrd="0" presId="urn:microsoft.com/office/officeart/2005/8/layout/list1"/>
    <dgm:cxn modelId="{68F53850-16F5-D545-B42C-413B6DC58E53}" srcId="{201B3663-1DE0-BA4F-BA69-4A962CEFF377}" destId="{74B53D5E-7B26-7440-ABBF-4849D430C73F}" srcOrd="2" destOrd="0" parTransId="{2604246F-C315-7044-8D5E-A24EA4110880}" sibTransId="{27235CA8-E289-3E42-932E-4D9EA5E72F46}"/>
    <dgm:cxn modelId="{5BE77052-89EF-3E40-AED5-476AD9BE9F79}" type="presOf" srcId="{94D2D76E-FE5E-9F45-8124-1D985E6155E0}" destId="{244572E8-137D-7D4C-AA69-008BC70A48B2}" srcOrd="0" destOrd="0" presId="urn:microsoft.com/office/officeart/2005/8/layout/list1"/>
    <dgm:cxn modelId="{5EEA6A57-E046-FF44-A8BB-C3A99BB69239}" type="presOf" srcId="{8EFBC2FA-AAB3-8F41-9D29-693B41E64856}" destId="{946AC247-44FA-3F47-B1B7-99650245F885}" srcOrd="1" destOrd="0" presId="urn:microsoft.com/office/officeart/2005/8/layout/list1"/>
    <dgm:cxn modelId="{9925A45A-6984-E14F-8410-BC0D38EC9696}" type="presOf" srcId="{8935E259-AB37-E443-A198-1E586FA4B0A5}" destId="{24DED6B4-3B14-244E-8DB3-3054716F6AF2}" srcOrd="1" destOrd="0" presId="urn:microsoft.com/office/officeart/2005/8/layout/list1"/>
    <dgm:cxn modelId="{60E9FD5D-CADD-9045-B600-1AE6ACFAF2E6}" type="presOf" srcId="{493E9509-5CCE-A74C-8F99-4CA00CCE5342}" destId="{5EB413A9-1031-204F-9488-58C6D1D4DF35}" srcOrd="1" destOrd="0" presId="urn:microsoft.com/office/officeart/2005/8/layout/list1"/>
    <dgm:cxn modelId="{EB77CF5E-9917-8E4F-B2F1-9112D0F1E6D2}" type="presOf" srcId="{17733005-DB0B-6448-B6A7-D85D56793AE1}" destId="{688F0080-97EE-8549-95CD-6BC224AC50F8}" srcOrd="1" destOrd="0" presId="urn:microsoft.com/office/officeart/2005/8/layout/list1"/>
    <dgm:cxn modelId="{BE7DB863-2770-284B-A307-CF70B5F0D99C}" type="presOf" srcId="{8935E259-AB37-E443-A198-1E586FA4B0A5}" destId="{0EE59806-4C93-9844-BD4F-829FA98EABC9}" srcOrd="0" destOrd="0" presId="urn:microsoft.com/office/officeart/2005/8/layout/list1"/>
    <dgm:cxn modelId="{CF180070-8CD9-4342-9244-BB622966DAD8}" srcId="{201B3663-1DE0-BA4F-BA69-4A962CEFF377}" destId="{6ADBB17C-9B1E-454C-9475-CCF705405C70}" srcOrd="4" destOrd="0" parTransId="{C52D0D73-AC20-3C42-9E39-1AF9D1ABEFDF}" sibTransId="{763F548D-8ED8-FB4F-924C-7DD7BE6397B4}"/>
    <dgm:cxn modelId="{D2A9A881-2BDD-D747-A004-8E95113252BA}" type="presOf" srcId="{248A6371-4FFF-FC4D-9F17-644512A7D046}" destId="{97F39473-C4C6-0447-8964-C185181090E4}" srcOrd="1" destOrd="0" presId="urn:microsoft.com/office/officeart/2005/8/layout/list1"/>
    <dgm:cxn modelId="{BFCA5899-38BB-E748-A62A-7E33A70043F7}" type="presOf" srcId="{765E08E4-1A36-1A42-A54E-A2EDD41C6AA0}" destId="{56028365-666D-1D40-8E04-ADFC2CC95D04}" srcOrd="1" destOrd="0" presId="urn:microsoft.com/office/officeart/2005/8/layout/list1"/>
    <dgm:cxn modelId="{C6A68FA8-80DE-1F41-A152-A050D5DBCE3A}" type="presOf" srcId="{74B53D5E-7B26-7440-ABBF-4849D430C73F}" destId="{4D651C71-37C8-FE4C-9A63-5118FA5CB5D7}" srcOrd="1" destOrd="0" presId="urn:microsoft.com/office/officeart/2005/8/layout/list1"/>
    <dgm:cxn modelId="{722E2BBE-312B-1240-BC9E-E9474F9A1A72}" type="presOf" srcId="{74B53D5E-7B26-7440-ABBF-4849D430C73F}" destId="{F93E87E0-52F4-EC40-8173-36E1C63DC07D}" srcOrd="0" destOrd="0" presId="urn:microsoft.com/office/officeart/2005/8/layout/list1"/>
    <dgm:cxn modelId="{1FA791C9-0484-834D-A799-D7390777D635}" srcId="{201B3663-1DE0-BA4F-BA69-4A962CEFF377}" destId="{493E9509-5CCE-A74C-8F99-4CA00CCE5342}" srcOrd="3" destOrd="0" parTransId="{D877C42E-9FB5-AE48-B141-DA32E0C3BE42}" sibTransId="{F6561C7B-CB4B-6845-9D65-A533C75B9D12}"/>
    <dgm:cxn modelId="{4B0B3AD3-FCEF-D24C-8F2B-97820310C11E}" type="presOf" srcId="{6ADBB17C-9B1E-454C-9475-CCF705405C70}" destId="{BB20E60C-7114-CE4F-AC9A-8806732641E6}" srcOrd="0" destOrd="0" presId="urn:microsoft.com/office/officeart/2005/8/layout/list1"/>
    <dgm:cxn modelId="{EB5AB9F9-CE58-854F-BD5C-2A0440A16CEB}" type="presOf" srcId="{765E08E4-1A36-1A42-A54E-A2EDD41C6AA0}" destId="{A63881FD-7C86-6F4D-B13B-3CEEE401C20C}" srcOrd="0" destOrd="0" presId="urn:microsoft.com/office/officeart/2005/8/layout/list1"/>
    <dgm:cxn modelId="{635350FB-B1F3-5F4D-8856-E913E41F73AE}" type="presOf" srcId="{248A6371-4FFF-FC4D-9F17-644512A7D046}" destId="{A6AD825B-DEB3-F449-AE57-B4FA115B6351}" srcOrd="0" destOrd="0" presId="urn:microsoft.com/office/officeart/2005/8/layout/list1"/>
    <dgm:cxn modelId="{B89178FF-9A3C-7649-BBE5-CCE09AB69F5F}" type="presOf" srcId="{6ADBB17C-9B1E-454C-9475-CCF705405C70}" destId="{21F75CBE-F7D1-1042-9F52-C814A2C84E48}" srcOrd="1" destOrd="0" presId="urn:microsoft.com/office/officeart/2005/8/layout/list1"/>
    <dgm:cxn modelId="{B79DFFF1-E220-C743-AF42-E24D11AAFC31}" type="presParOf" srcId="{13F7075C-7A6B-7849-8EC7-84FD35E56DF8}" destId="{FAFBDFB4-9EE6-854B-A58B-9562E8FB96B4}" srcOrd="0" destOrd="0" presId="urn:microsoft.com/office/officeart/2005/8/layout/list1"/>
    <dgm:cxn modelId="{35BB6DFE-20AD-AC4D-9896-CC64E4F025DC}" type="presParOf" srcId="{FAFBDFB4-9EE6-854B-A58B-9562E8FB96B4}" destId="{0EE59806-4C93-9844-BD4F-829FA98EABC9}" srcOrd="0" destOrd="0" presId="urn:microsoft.com/office/officeart/2005/8/layout/list1"/>
    <dgm:cxn modelId="{14E94C1F-E217-034F-BAF4-CB14538C15AF}" type="presParOf" srcId="{FAFBDFB4-9EE6-854B-A58B-9562E8FB96B4}" destId="{24DED6B4-3B14-244E-8DB3-3054716F6AF2}" srcOrd="1" destOrd="0" presId="urn:microsoft.com/office/officeart/2005/8/layout/list1"/>
    <dgm:cxn modelId="{C0276FF0-F7BF-0B4D-A259-C32DB5CCCAD4}" type="presParOf" srcId="{13F7075C-7A6B-7849-8EC7-84FD35E56DF8}" destId="{3099DDA2-1B63-D949-A572-1921CD92B3E1}" srcOrd="1" destOrd="0" presId="urn:microsoft.com/office/officeart/2005/8/layout/list1"/>
    <dgm:cxn modelId="{2B525BCC-36F0-F34E-9717-761AE0DEDBA5}" type="presParOf" srcId="{13F7075C-7A6B-7849-8EC7-84FD35E56DF8}" destId="{7E3B8F55-D0A7-3B4F-95F3-0FD12AD91DD8}" srcOrd="2" destOrd="0" presId="urn:microsoft.com/office/officeart/2005/8/layout/list1"/>
    <dgm:cxn modelId="{C664F5F7-EA78-0341-A930-7BF3A498C77F}" type="presParOf" srcId="{13F7075C-7A6B-7849-8EC7-84FD35E56DF8}" destId="{2991DFAD-19BB-EB40-886D-3019F183D6F7}" srcOrd="3" destOrd="0" presId="urn:microsoft.com/office/officeart/2005/8/layout/list1"/>
    <dgm:cxn modelId="{041BA778-AAF1-3943-A70A-10AAFAD29E01}" type="presParOf" srcId="{13F7075C-7A6B-7849-8EC7-84FD35E56DF8}" destId="{D0F519C2-2236-A347-A5AA-BED5F38B7006}" srcOrd="4" destOrd="0" presId="urn:microsoft.com/office/officeart/2005/8/layout/list1"/>
    <dgm:cxn modelId="{2354E53D-BE16-3540-A8F4-3F7A42B29013}" type="presParOf" srcId="{D0F519C2-2236-A347-A5AA-BED5F38B7006}" destId="{A63881FD-7C86-6F4D-B13B-3CEEE401C20C}" srcOrd="0" destOrd="0" presId="urn:microsoft.com/office/officeart/2005/8/layout/list1"/>
    <dgm:cxn modelId="{378E17CF-FFA1-A340-8EB2-3B33BF6D4626}" type="presParOf" srcId="{D0F519C2-2236-A347-A5AA-BED5F38B7006}" destId="{56028365-666D-1D40-8E04-ADFC2CC95D04}" srcOrd="1" destOrd="0" presId="urn:microsoft.com/office/officeart/2005/8/layout/list1"/>
    <dgm:cxn modelId="{800482F3-24C4-0E47-9731-A6BD113BD2D2}" type="presParOf" srcId="{13F7075C-7A6B-7849-8EC7-84FD35E56DF8}" destId="{CA9078D7-A084-1846-8FC2-A42C95429786}" srcOrd="5" destOrd="0" presId="urn:microsoft.com/office/officeart/2005/8/layout/list1"/>
    <dgm:cxn modelId="{DBE03F50-8ABC-D54D-AC37-A6A9C9FC54DD}" type="presParOf" srcId="{13F7075C-7A6B-7849-8EC7-84FD35E56DF8}" destId="{E2418739-2553-5448-8A14-E09F8487E5AE}" srcOrd="6" destOrd="0" presId="urn:microsoft.com/office/officeart/2005/8/layout/list1"/>
    <dgm:cxn modelId="{78191B30-6690-DD49-A1CE-A150FB9ACC5D}" type="presParOf" srcId="{13F7075C-7A6B-7849-8EC7-84FD35E56DF8}" destId="{82DA44BE-AC63-8D4A-B513-52079C47F453}" srcOrd="7" destOrd="0" presId="urn:microsoft.com/office/officeart/2005/8/layout/list1"/>
    <dgm:cxn modelId="{E584242A-C803-4441-89A7-BD6AD2B7872C}" type="presParOf" srcId="{13F7075C-7A6B-7849-8EC7-84FD35E56DF8}" destId="{04A2BE40-D3D6-6D49-A1E4-171F877793D5}" srcOrd="8" destOrd="0" presId="urn:microsoft.com/office/officeart/2005/8/layout/list1"/>
    <dgm:cxn modelId="{EBFBFDE6-BB3E-0A48-A630-230DC145ABA3}" type="presParOf" srcId="{04A2BE40-D3D6-6D49-A1E4-171F877793D5}" destId="{F93E87E0-52F4-EC40-8173-36E1C63DC07D}" srcOrd="0" destOrd="0" presId="urn:microsoft.com/office/officeart/2005/8/layout/list1"/>
    <dgm:cxn modelId="{84105581-981A-A74D-9396-EE0C05165EE7}" type="presParOf" srcId="{04A2BE40-D3D6-6D49-A1E4-171F877793D5}" destId="{4D651C71-37C8-FE4C-9A63-5118FA5CB5D7}" srcOrd="1" destOrd="0" presId="urn:microsoft.com/office/officeart/2005/8/layout/list1"/>
    <dgm:cxn modelId="{A560E513-32B7-E541-AE5E-4889A93B2034}" type="presParOf" srcId="{13F7075C-7A6B-7849-8EC7-84FD35E56DF8}" destId="{BE120677-110A-A44B-B7AF-2587E9CAA989}" srcOrd="9" destOrd="0" presId="urn:microsoft.com/office/officeart/2005/8/layout/list1"/>
    <dgm:cxn modelId="{0FE84430-5153-9545-BF5A-01C844D13F9C}" type="presParOf" srcId="{13F7075C-7A6B-7849-8EC7-84FD35E56DF8}" destId="{5AD0F82B-4F71-784F-BB47-B2A1CA3D7880}" srcOrd="10" destOrd="0" presId="urn:microsoft.com/office/officeart/2005/8/layout/list1"/>
    <dgm:cxn modelId="{76E7427B-C2D6-8D49-8034-E249DF108CF6}" type="presParOf" srcId="{13F7075C-7A6B-7849-8EC7-84FD35E56DF8}" destId="{62261655-EC07-CC46-9BE3-970E1C0F78AD}" srcOrd="11" destOrd="0" presId="urn:microsoft.com/office/officeart/2005/8/layout/list1"/>
    <dgm:cxn modelId="{5A9909C9-B9B9-2C41-B50E-F2E2F96E244C}" type="presParOf" srcId="{13F7075C-7A6B-7849-8EC7-84FD35E56DF8}" destId="{46D91D5E-68A2-6F4C-963A-870E3641631A}" srcOrd="12" destOrd="0" presId="urn:microsoft.com/office/officeart/2005/8/layout/list1"/>
    <dgm:cxn modelId="{28F3DEDF-F209-D54A-A30E-7F7381F61B80}" type="presParOf" srcId="{46D91D5E-68A2-6F4C-963A-870E3641631A}" destId="{8ACF56E5-6069-7F4E-A14E-1891D63D47BB}" srcOrd="0" destOrd="0" presId="urn:microsoft.com/office/officeart/2005/8/layout/list1"/>
    <dgm:cxn modelId="{60A15578-4919-B649-9A18-5D83E1773505}" type="presParOf" srcId="{46D91D5E-68A2-6F4C-963A-870E3641631A}" destId="{5EB413A9-1031-204F-9488-58C6D1D4DF35}" srcOrd="1" destOrd="0" presId="urn:microsoft.com/office/officeart/2005/8/layout/list1"/>
    <dgm:cxn modelId="{85240960-9CE3-F542-B881-D24F792155A9}" type="presParOf" srcId="{13F7075C-7A6B-7849-8EC7-84FD35E56DF8}" destId="{39EBF67A-F7C4-A84D-AFCD-48FF0FD1144B}" srcOrd="13" destOrd="0" presId="urn:microsoft.com/office/officeart/2005/8/layout/list1"/>
    <dgm:cxn modelId="{C63CBE71-DEF8-D548-972B-41FB956244A8}" type="presParOf" srcId="{13F7075C-7A6B-7849-8EC7-84FD35E56DF8}" destId="{BD65DFB2-9811-4D49-9B40-E66B6E70F3D8}" srcOrd="14" destOrd="0" presId="urn:microsoft.com/office/officeart/2005/8/layout/list1"/>
    <dgm:cxn modelId="{B38A2DB7-7DB6-5849-90B1-5EA0E666C1E3}" type="presParOf" srcId="{13F7075C-7A6B-7849-8EC7-84FD35E56DF8}" destId="{751C94F7-8808-FB47-A839-DDF6C1E7368B}" srcOrd="15" destOrd="0" presId="urn:microsoft.com/office/officeart/2005/8/layout/list1"/>
    <dgm:cxn modelId="{06A94BFA-DDA5-1F41-8E3B-B2904C9AE9B1}" type="presParOf" srcId="{13F7075C-7A6B-7849-8EC7-84FD35E56DF8}" destId="{9EA27303-CB8E-5941-B2CE-9363A8844E7A}" srcOrd="16" destOrd="0" presId="urn:microsoft.com/office/officeart/2005/8/layout/list1"/>
    <dgm:cxn modelId="{31BCD9F9-0649-DF42-98FB-BD9846B0CE31}" type="presParOf" srcId="{9EA27303-CB8E-5941-B2CE-9363A8844E7A}" destId="{BB20E60C-7114-CE4F-AC9A-8806732641E6}" srcOrd="0" destOrd="0" presId="urn:microsoft.com/office/officeart/2005/8/layout/list1"/>
    <dgm:cxn modelId="{FD4BEBEC-563A-004E-B2B8-802D260865A9}" type="presParOf" srcId="{9EA27303-CB8E-5941-B2CE-9363A8844E7A}" destId="{21F75CBE-F7D1-1042-9F52-C814A2C84E48}" srcOrd="1" destOrd="0" presId="urn:microsoft.com/office/officeart/2005/8/layout/list1"/>
    <dgm:cxn modelId="{082362FF-186A-3C44-B903-77CD991BA201}" type="presParOf" srcId="{13F7075C-7A6B-7849-8EC7-84FD35E56DF8}" destId="{46963D25-66A4-0B45-B54E-6BD60CAE73D4}" srcOrd="17" destOrd="0" presId="urn:microsoft.com/office/officeart/2005/8/layout/list1"/>
    <dgm:cxn modelId="{F5A2310C-53A9-DB48-A607-E524E6AF2D22}" type="presParOf" srcId="{13F7075C-7A6B-7849-8EC7-84FD35E56DF8}" destId="{9CC035A2-D5BF-A24C-9258-32066BBD49AF}" srcOrd="18" destOrd="0" presId="urn:microsoft.com/office/officeart/2005/8/layout/list1"/>
    <dgm:cxn modelId="{A77B5598-18DF-6D45-AFD7-27D1F7635634}" type="presParOf" srcId="{13F7075C-7A6B-7849-8EC7-84FD35E56DF8}" destId="{8D8C1448-3D97-1845-B503-5D8ECC9B4972}" srcOrd="19" destOrd="0" presId="urn:microsoft.com/office/officeart/2005/8/layout/list1"/>
    <dgm:cxn modelId="{41E27D90-B42E-F04A-8B77-3C5A26CD395C}" type="presParOf" srcId="{13F7075C-7A6B-7849-8EC7-84FD35E56DF8}" destId="{5301CCF1-3B58-E24D-94C3-E97F3D0748F3}" srcOrd="20" destOrd="0" presId="urn:microsoft.com/office/officeart/2005/8/layout/list1"/>
    <dgm:cxn modelId="{280934B2-5B26-094D-AE8A-0BFE90395BED}" type="presParOf" srcId="{5301CCF1-3B58-E24D-94C3-E97F3D0748F3}" destId="{244572E8-137D-7D4C-AA69-008BC70A48B2}" srcOrd="0" destOrd="0" presId="urn:microsoft.com/office/officeart/2005/8/layout/list1"/>
    <dgm:cxn modelId="{E97395BF-16D2-DB47-9701-0EB824099C92}" type="presParOf" srcId="{5301CCF1-3B58-E24D-94C3-E97F3D0748F3}" destId="{9A033483-31BA-7C45-8C32-2D58AEF3A6A1}" srcOrd="1" destOrd="0" presId="urn:microsoft.com/office/officeart/2005/8/layout/list1"/>
    <dgm:cxn modelId="{EEF3C277-12BD-0940-80C7-142D59FF4A33}" type="presParOf" srcId="{13F7075C-7A6B-7849-8EC7-84FD35E56DF8}" destId="{82D1BDF2-FC89-DE42-9A50-7C1185A2BEEE}" srcOrd="21" destOrd="0" presId="urn:microsoft.com/office/officeart/2005/8/layout/list1"/>
    <dgm:cxn modelId="{4F1D72FD-56F3-0E47-9878-D30EB1917162}" type="presParOf" srcId="{13F7075C-7A6B-7849-8EC7-84FD35E56DF8}" destId="{234CBEF4-1A82-7B4D-9CE8-A1246A4B3522}" srcOrd="22" destOrd="0" presId="urn:microsoft.com/office/officeart/2005/8/layout/list1"/>
    <dgm:cxn modelId="{FA0B025C-B235-A740-9EBB-D99133FB348E}" type="presParOf" srcId="{13F7075C-7A6B-7849-8EC7-84FD35E56DF8}" destId="{BD7F0B54-C13A-544A-8D5D-CE718A687928}" srcOrd="23" destOrd="0" presId="urn:microsoft.com/office/officeart/2005/8/layout/list1"/>
    <dgm:cxn modelId="{4F7AA886-D276-3146-AE85-36E30B285D4F}" type="presParOf" srcId="{13F7075C-7A6B-7849-8EC7-84FD35E56DF8}" destId="{BE0E4A4F-2213-514F-AF08-4F81318A7A65}" srcOrd="24" destOrd="0" presId="urn:microsoft.com/office/officeart/2005/8/layout/list1"/>
    <dgm:cxn modelId="{DECE4113-403E-0B4F-B29E-C3E27D84E13D}" type="presParOf" srcId="{BE0E4A4F-2213-514F-AF08-4F81318A7A65}" destId="{C91186E2-447B-9D4B-902F-68EFAEB55550}" srcOrd="0" destOrd="0" presId="urn:microsoft.com/office/officeart/2005/8/layout/list1"/>
    <dgm:cxn modelId="{1E06481E-F9AD-B240-A8BB-A3C387AC70CB}" type="presParOf" srcId="{BE0E4A4F-2213-514F-AF08-4F81318A7A65}" destId="{946AC247-44FA-3F47-B1B7-99650245F885}" srcOrd="1" destOrd="0" presId="urn:microsoft.com/office/officeart/2005/8/layout/list1"/>
    <dgm:cxn modelId="{47F1517C-6593-7944-95E6-31A15F61F349}" type="presParOf" srcId="{13F7075C-7A6B-7849-8EC7-84FD35E56DF8}" destId="{09926FC9-5C70-4B4A-A606-DD97062D3F51}" srcOrd="25" destOrd="0" presId="urn:microsoft.com/office/officeart/2005/8/layout/list1"/>
    <dgm:cxn modelId="{0890553F-887D-984A-BB98-A91BC2BE7452}" type="presParOf" srcId="{13F7075C-7A6B-7849-8EC7-84FD35E56DF8}" destId="{25930FBE-03EC-2545-9FD1-FB8099FE215A}" srcOrd="26" destOrd="0" presId="urn:microsoft.com/office/officeart/2005/8/layout/list1"/>
    <dgm:cxn modelId="{32EF73E7-AD5A-7F43-A882-89C3380311A4}" type="presParOf" srcId="{13F7075C-7A6B-7849-8EC7-84FD35E56DF8}" destId="{4516207A-19B4-DC41-81FF-CE914443154D}" srcOrd="27" destOrd="0" presId="urn:microsoft.com/office/officeart/2005/8/layout/list1"/>
    <dgm:cxn modelId="{1B2F7721-F06F-0645-9180-E22008A80ABD}" type="presParOf" srcId="{13F7075C-7A6B-7849-8EC7-84FD35E56DF8}" destId="{8C13F7D3-60D0-454B-83D7-C1FB12CF2CF6}" srcOrd="28" destOrd="0" presId="urn:microsoft.com/office/officeart/2005/8/layout/list1"/>
    <dgm:cxn modelId="{8D059BA0-488E-B649-8D70-1B201B709985}" type="presParOf" srcId="{8C13F7D3-60D0-454B-83D7-C1FB12CF2CF6}" destId="{A6AD825B-DEB3-F449-AE57-B4FA115B6351}" srcOrd="0" destOrd="0" presId="urn:microsoft.com/office/officeart/2005/8/layout/list1"/>
    <dgm:cxn modelId="{C3ECEEBD-2896-AB43-8DF4-E3414B6C4C92}" type="presParOf" srcId="{8C13F7D3-60D0-454B-83D7-C1FB12CF2CF6}" destId="{97F39473-C4C6-0447-8964-C185181090E4}" srcOrd="1" destOrd="0" presId="urn:microsoft.com/office/officeart/2005/8/layout/list1"/>
    <dgm:cxn modelId="{D406613B-3C73-D742-8F72-A2F88D7B8C33}" type="presParOf" srcId="{13F7075C-7A6B-7849-8EC7-84FD35E56DF8}" destId="{4EFE4C6C-0CA6-8542-8E14-FEB9ACF2C2F7}" srcOrd="29" destOrd="0" presId="urn:microsoft.com/office/officeart/2005/8/layout/list1"/>
    <dgm:cxn modelId="{20718D9D-3FFC-5048-847C-D820E9F1BB89}" type="presParOf" srcId="{13F7075C-7A6B-7849-8EC7-84FD35E56DF8}" destId="{5B099670-D253-5144-AD16-D39F7EC72E4D}" srcOrd="30" destOrd="0" presId="urn:microsoft.com/office/officeart/2005/8/layout/list1"/>
    <dgm:cxn modelId="{D2C0BAE9-D937-FB42-8B59-226D35578DE9}" type="presParOf" srcId="{13F7075C-7A6B-7849-8EC7-84FD35E56DF8}" destId="{00604DD9-4791-5747-9119-AA82DF9CBEFC}" srcOrd="31" destOrd="0" presId="urn:microsoft.com/office/officeart/2005/8/layout/list1"/>
    <dgm:cxn modelId="{AC9AD479-2AD3-8E4A-B565-BDAB2D1A2353}" type="presParOf" srcId="{13F7075C-7A6B-7849-8EC7-84FD35E56DF8}" destId="{876F1436-ED5D-6A41-9A6E-36BA5AFABE77}" srcOrd="32" destOrd="0" presId="urn:microsoft.com/office/officeart/2005/8/layout/list1"/>
    <dgm:cxn modelId="{0EA82BE5-A851-6442-BC5F-C39E9BBD6B81}" type="presParOf" srcId="{876F1436-ED5D-6A41-9A6E-36BA5AFABE77}" destId="{421E8CC3-E603-0E45-A8FA-52627E4CBD70}" srcOrd="0" destOrd="0" presId="urn:microsoft.com/office/officeart/2005/8/layout/list1"/>
    <dgm:cxn modelId="{031B3E7F-975C-7941-9494-D95D39EE852E}" type="presParOf" srcId="{876F1436-ED5D-6A41-9A6E-36BA5AFABE77}" destId="{688F0080-97EE-8549-95CD-6BC224AC50F8}" srcOrd="1" destOrd="0" presId="urn:microsoft.com/office/officeart/2005/8/layout/list1"/>
    <dgm:cxn modelId="{813A1FEC-CD6A-2A4A-89DA-8062D02252D7}" type="presParOf" srcId="{13F7075C-7A6B-7849-8EC7-84FD35E56DF8}" destId="{08ED7AA8-B7CB-C640-A5A0-CBDCAC85D03D}" srcOrd="33" destOrd="0" presId="urn:microsoft.com/office/officeart/2005/8/layout/list1"/>
    <dgm:cxn modelId="{5615992E-CC1E-8E4C-B98A-C6DBB3F0F9C2}" type="presParOf" srcId="{13F7075C-7A6B-7849-8EC7-84FD35E56DF8}" destId="{87ECE061-B324-4244-B631-6A739A821223}" srcOrd="34" destOrd="0" presId="urn:microsoft.com/office/officeart/2005/8/layout/list1"/>
    <dgm:cxn modelId="{52229855-E1EA-2E4E-84DD-784047C3A228}" type="presParOf" srcId="{13F7075C-7A6B-7849-8EC7-84FD35E56DF8}" destId="{C822A005-5D13-654A-A8EA-7E74ACAC2ADC}" srcOrd="35" destOrd="0" presId="urn:microsoft.com/office/officeart/2005/8/layout/list1"/>
    <dgm:cxn modelId="{C6C0BFB1-891D-FF4C-A864-7D3785519B28}" type="presParOf" srcId="{13F7075C-7A6B-7849-8EC7-84FD35E56DF8}" destId="{BE418DF6-B657-2A4C-B3AA-6E2703B13F39}" srcOrd="36" destOrd="0" presId="urn:microsoft.com/office/officeart/2005/8/layout/list1"/>
    <dgm:cxn modelId="{E2ECEF3F-2ACF-124A-A8FA-5B834162D9AA}" type="presParOf" srcId="{BE418DF6-B657-2A4C-B3AA-6E2703B13F39}" destId="{5691E607-653E-6141-8168-9D6A17273EE4}" srcOrd="0" destOrd="0" presId="urn:microsoft.com/office/officeart/2005/8/layout/list1"/>
    <dgm:cxn modelId="{F7EF02C2-DCB7-9C4F-B193-54212BDA21C6}" type="presParOf" srcId="{BE418DF6-B657-2A4C-B3AA-6E2703B13F39}" destId="{30F58D6A-20BA-D248-8847-430CF6A50073}" srcOrd="1" destOrd="0" presId="urn:microsoft.com/office/officeart/2005/8/layout/list1"/>
    <dgm:cxn modelId="{8345CB72-CA97-FA4F-A31A-31AC699D634F}" type="presParOf" srcId="{13F7075C-7A6B-7849-8EC7-84FD35E56DF8}" destId="{E5A957E3-968F-ED4F-90CA-2F1F78DB8138}" srcOrd="37" destOrd="0" presId="urn:microsoft.com/office/officeart/2005/8/layout/list1"/>
    <dgm:cxn modelId="{5D95A715-2F2D-1C4D-AFE2-FE42E5157CB6}" type="presParOf" srcId="{13F7075C-7A6B-7849-8EC7-84FD35E56DF8}" destId="{F82432B9-5F90-9A40-9B89-CB9381EC599F}"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348B3-90F7-C740-AF0D-904D441F2AA3}">
      <dsp:nvSpPr>
        <dsp:cNvPr id="0" name=""/>
        <dsp:cNvSpPr/>
      </dsp:nvSpPr>
      <dsp:spPr>
        <a:xfrm>
          <a:off x="0" y="70408"/>
          <a:ext cx="6513603"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Leased public hospital</a:t>
          </a:r>
        </a:p>
      </dsp:txBody>
      <dsp:txXfrm>
        <a:off x="36296" y="106704"/>
        <a:ext cx="6441011" cy="670943"/>
      </dsp:txXfrm>
    </dsp:sp>
    <dsp:sp modelId="{4977A4DB-C38C-7242-AD90-1621EF24AEFB}">
      <dsp:nvSpPr>
        <dsp:cNvPr id="0" name=""/>
        <dsp:cNvSpPr/>
      </dsp:nvSpPr>
      <dsp:spPr>
        <a:xfrm>
          <a:off x="0" y="903223"/>
          <a:ext cx="6513603" cy="7435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Operate like a foundation</a:t>
          </a:r>
        </a:p>
      </dsp:txBody>
      <dsp:txXfrm>
        <a:off x="36296" y="939519"/>
        <a:ext cx="6441011" cy="670943"/>
      </dsp:txXfrm>
    </dsp:sp>
    <dsp:sp modelId="{A2066711-2521-EE48-AC39-3F10C96F4FB1}">
      <dsp:nvSpPr>
        <dsp:cNvPr id="0" name=""/>
        <dsp:cNvSpPr/>
      </dsp:nvSpPr>
      <dsp:spPr>
        <a:xfrm>
          <a:off x="0" y="1736038"/>
          <a:ext cx="6513603" cy="7435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Invest $10M to $17M Annually </a:t>
          </a:r>
        </a:p>
      </dsp:txBody>
      <dsp:txXfrm>
        <a:off x="36296" y="1772334"/>
        <a:ext cx="6441011" cy="670943"/>
      </dsp:txXfrm>
    </dsp:sp>
    <dsp:sp modelId="{735557A9-19A7-2046-B018-4EF7675CADD6}">
      <dsp:nvSpPr>
        <dsp:cNvPr id="0" name=""/>
        <dsp:cNvSpPr/>
      </dsp:nvSpPr>
      <dsp:spPr>
        <a:xfrm>
          <a:off x="0" y="2568853"/>
          <a:ext cx="6513603" cy="74353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Focus Areas </a:t>
          </a:r>
        </a:p>
      </dsp:txBody>
      <dsp:txXfrm>
        <a:off x="36296" y="2605149"/>
        <a:ext cx="6441011" cy="670943"/>
      </dsp:txXfrm>
    </dsp:sp>
    <dsp:sp modelId="{B86E9153-3AC7-A84C-BE02-EE0F9057BF41}">
      <dsp:nvSpPr>
        <dsp:cNvPr id="0" name=""/>
        <dsp:cNvSpPr/>
      </dsp:nvSpPr>
      <dsp:spPr>
        <a:xfrm>
          <a:off x="0" y="3312388"/>
          <a:ext cx="6513603" cy="2502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Mental Health &amp; Substance Abuse</a:t>
          </a:r>
        </a:p>
        <a:p>
          <a:pPr marL="228600" lvl="1" indent="-228600" algn="l" defTabSz="1066800">
            <a:lnSpc>
              <a:spcPct val="90000"/>
            </a:lnSpc>
            <a:spcBef>
              <a:spcPct val="0"/>
            </a:spcBef>
            <a:spcAft>
              <a:spcPct val="20000"/>
            </a:spcAft>
            <a:buChar char="•"/>
          </a:pPr>
          <a:r>
            <a:rPr lang="en-US" sz="2400" kern="1200" dirty="0"/>
            <a:t>Dental</a:t>
          </a:r>
        </a:p>
        <a:p>
          <a:pPr marL="228600" lvl="1" indent="-228600" algn="l" defTabSz="1066800">
            <a:lnSpc>
              <a:spcPct val="90000"/>
            </a:lnSpc>
            <a:spcBef>
              <a:spcPct val="0"/>
            </a:spcBef>
            <a:spcAft>
              <a:spcPct val="20000"/>
            </a:spcAft>
            <a:buChar char="•"/>
          </a:pPr>
          <a:r>
            <a:rPr lang="en-US" sz="2400" kern="1200" dirty="0"/>
            <a:t>Diabetes</a:t>
          </a:r>
        </a:p>
        <a:p>
          <a:pPr marL="228600" lvl="1" indent="-228600" algn="l" defTabSz="1066800">
            <a:lnSpc>
              <a:spcPct val="90000"/>
            </a:lnSpc>
            <a:spcBef>
              <a:spcPct val="0"/>
            </a:spcBef>
            <a:spcAft>
              <a:spcPct val="20000"/>
            </a:spcAft>
            <a:buChar char="•"/>
          </a:pPr>
          <a:r>
            <a:rPr lang="en-US" sz="2400" kern="1200" dirty="0"/>
            <a:t>Obesity</a:t>
          </a:r>
        </a:p>
        <a:p>
          <a:pPr marL="228600" lvl="1" indent="-228600" algn="l" defTabSz="1066800">
            <a:lnSpc>
              <a:spcPct val="90000"/>
            </a:lnSpc>
            <a:spcBef>
              <a:spcPct val="0"/>
            </a:spcBef>
            <a:spcAft>
              <a:spcPct val="20000"/>
            </a:spcAft>
            <a:buChar char="•"/>
          </a:pPr>
          <a:r>
            <a:rPr lang="en-US" sz="2400" kern="1200" dirty="0"/>
            <a:t>Tobacco</a:t>
          </a:r>
        </a:p>
        <a:p>
          <a:pPr marL="228600" lvl="1" indent="-228600" algn="l" defTabSz="1066800">
            <a:lnSpc>
              <a:spcPct val="90000"/>
            </a:lnSpc>
            <a:spcBef>
              <a:spcPct val="0"/>
            </a:spcBef>
            <a:spcAft>
              <a:spcPct val="20000"/>
            </a:spcAft>
            <a:buChar char="•"/>
          </a:pPr>
          <a:r>
            <a:rPr lang="en-US" sz="2400" kern="1200" dirty="0"/>
            <a:t>Match Funding</a:t>
          </a:r>
        </a:p>
      </dsp:txBody>
      <dsp:txXfrm>
        <a:off x="0" y="3312388"/>
        <a:ext cx="6513603" cy="2502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59EE-F998-2E40-900D-2C80133CA3E8}">
      <dsp:nvSpPr>
        <dsp:cNvPr id="0" name=""/>
        <dsp:cNvSpPr/>
      </dsp:nvSpPr>
      <dsp:spPr>
        <a:xfrm>
          <a:off x="0" y="2862"/>
          <a:ext cx="6513603" cy="18696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Chronic Disease Prevention Projects</a:t>
          </a:r>
        </a:p>
      </dsp:txBody>
      <dsp:txXfrm>
        <a:off x="91269" y="94131"/>
        <a:ext cx="6331065" cy="1687122"/>
      </dsp:txXfrm>
    </dsp:sp>
    <dsp:sp modelId="{7D38F957-F635-914F-801F-4CCE6D017636}">
      <dsp:nvSpPr>
        <dsp:cNvPr id="0" name=""/>
        <dsp:cNvSpPr/>
      </dsp:nvSpPr>
      <dsp:spPr>
        <a:xfrm>
          <a:off x="0" y="2007882"/>
          <a:ext cx="6513603" cy="18696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Capacity-Building Capital Projects</a:t>
          </a:r>
        </a:p>
      </dsp:txBody>
      <dsp:txXfrm>
        <a:off x="91269" y="2099151"/>
        <a:ext cx="6331065" cy="1687122"/>
      </dsp:txXfrm>
    </dsp:sp>
    <dsp:sp modelId="{1479EF2D-270F-A64A-8908-8F06B2DCFF25}">
      <dsp:nvSpPr>
        <dsp:cNvPr id="0" name=""/>
        <dsp:cNvSpPr/>
      </dsp:nvSpPr>
      <dsp:spPr>
        <a:xfrm>
          <a:off x="0" y="4012903"/>
          <a:ext cx="6513603" cy="186966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Grants &amp; Partnerships</a:t>
          </a:r>
        </a:p>
      </dsp:txBody>
      <dsp:txXfrm>
        <a:off x="91269" y="4104172"/>
        <a:ext cx="6331065" cy="168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B4C92-86CA-4A89-A2CD-7C9D2F62C5BF}">
      <dsp:nvSpPr>
        <dsp:cNvPr id="0" name=""/>
        <dsp:cNvSpPr/>
      </dsp:nvSpPr>
      <dsp:spPr>
        <a:xfrm>
          <a:off x="1847" y="1773787"/>
          <a:ext cx="719564" cy="7195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46DDA-1C95-4971-9574-AFE1DF35760D}">
      <dsp:nvSpPr>
        <dsp:cNvPr id="0" name=""/>
        <dsp:cNvSpPr/>
      </dsp:nvSpPr>
      <dsp:spPr>
        <a:xfrm>
          <a:off x="152956" y="1924895"/>
          <a:ext cx="417347" cy="417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110B2D-E3F2-4C68-8AC9-9A8F3D6CA936}">
      <dsp:nvSpPr>
        <dsp:cNvPr id="0" name=""/>
        <dsp:cNvSpPr/>
      </dsp:nvSpPr>
      <dsp:spPr>
        <a:xfrm>
          <a:off x="875604" y="1773787"/>
          <a:ext cx="1696115" cy="71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Dental Hygiene Program</a:t>
          </a:r>
        </a:p>
      </dsp:txBody>
      <dsp:txXfrm>
        <a:off x="875604" y="1773787"/>
        <a:ext cx="1696115" cy="719564"/>
      </dsp:txXfrm>
    </dsp:sp>
    <dsp:sp modelId="{E2D10215-6343-4C57-A9F6-F53AECFE19D5}">
      <dsp:nvSpPr>
        <dsp:cNvPr id="0" name=""/>
        <dsp:cNvSpPr/>
      </dsp:nvSpPr>
      <dsp:spPr>
        <a:xfrm>
          <a:off x="2867255" y="1773787"/>
          <a:ext cx="719564" cy="719564"/>
        </a:xfrm>
        <a:prstGeom prst="ellipse">
          <a:avLst/>
        </a:prstGeom>
        <a:solidFill>
          <a:schemeClr val="accent2">
            <a:hueOff val="2340760"/>
            <a:satOff val="-2919"/>
            <a:lumOff val="686"/>
            <a:alphaOff val="0"/>
          </a:schemeClr>
        </a:solidFill>
        <a:ln>
          <a:noFill/>
        </a:ln>
        <a:effectLst/>
      </dsp:spPr>
      <dsp:style>
        <a:lnRef idx="0">
          <a:scrgbClr r="0" g="0" b="0"/>
        </a:lnRef>
        <a:fillRef idx="1">
          <a:scrgbClr r="0" g="0" b="0"/>
        </a:fillRef>
        <a:effectRef idx="0">
          <a:scrgbClr r="0" g="0" b="0"/>
        </a:effectRef>
        <a:fontRef idx="minor"/>
      </dsp:style>
    </dsp:sp>
    <dsp:sp modelId="{B95D0A07-725F-4C6F-A5BE-8102B1CE7161}">
      <dsp:nvSpPr>
        <dsp:cNvPr id="0" name=""/>
        <dsp:cNvSpPr/>
      </dsp:nvSpPr>
      <dsp:spPr>
        <a:xfrm>
          <a:off x="3018363" y="1924895"/>
          <a:ext cx="417347" cy="417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D17C38-CE47-4198-9A0F-B9F360CA8156}">
      <dsp:nvSpPr>
        <dsp:cNvPr id="0" name=""/>
        <dsp:cNvSpPr/>
      </dsp:nvSpPr>
      <dsp:spPr>
        <a:xfrm>
          <a:off x="3741011" y="1773787"/>
          <a:ext cx="1696115" cy="71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Health Sciences</a:t>
          </a:r>
        </a:p>
      </dsp:txBody>
      <dsp:txXfrm>
        <a:off x="3741011" y="1773787"/>
        <a:ext cx="1696115" cy="719564"/>
      </dsp:txXfrm>
    </dsp:sp>
    <dsp:sp modelId="{8F9066CC-ED29-44F6-A433-796DDADF50B5}">
      <dsp:nvSpPr>
        <dsp:cNvPr id="0" name=""/>
        <dsp:cNvSpPr/>
      </dsp:nvSpPr>
      <dsp:spPr>
        <a:xfrm>
          <a:off x="1847" y="2857187"/>
          <a:ext cx="719564" cy="719564"/>
        </a:xfrm>
        <a:prstGeom prst="ellipse">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dsp:style>
    </dsp:sp>
    <dsp:sp modelId="{B1779601-A89B-449B-828E-5B86A94ED04F}">
      <dsp:nvSpPr>
        <dsp:cNvPr id="0" name=""/>
        <dsp:cNvSpPr/>
      </dsp:nvSpPr>
      <dsp:spPr>
        <a:xfrm>
          <a:off x="152956" y="3008296"/>
          <a:ext cx="417347" cy="4173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07F24D-E90C-4461-91CF-55789F8666E6}">
      <dsp:nvSpPr>
        <dsp:cNvPr id="0" name=""/>
        <dsp:cNvSpPr/>
      </dsp:nvSpPr>
      <dsp:spPr>
        <a:xfrm>
          <a:off x="875604" y="2857187"/>
          <a:ext cx="1696115" cy="71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Nursing School</a:t>
          </a:r>
        </a:p>
      </dsp:txBody>
      <dsp:txXfrm>
        <a:off x="875604" y="2857187"/>
        <a:ext cx="1696115" cy="719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85F8A-D3B7-0D45-AB15-FA6DC2649D1D}">
      <dsp:nvSpPr>
        <dsp:cNvPr id="0" name=""/>
        <dsp:cNvSpPr/>
      </dsp:nvSpPr>
      <dsp:spPr>
        <a:xfrm>
          <a:off x="0" y="396286"/>
          <a:ext cx="472439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B95BA7-447D-364E-85C1-F22DEFA0A4B8}">
      <dsp:nvSpPr>
        <dsp:cNvPr id="0" name=""/>
        <dsp:cNvSpPr/>
      </dsp:nvSpPr>
      <dsp:spPr>
        <a:xfrm>
          <a:off x="236220" y="115846"/>
          <a:ext cx="3307079" cy="56087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844550">
            <a:lnSpc>
              <a:spcPct val="90000"/>
            </a:lnSpc>
            <a:spcBef>
              <a:spcPct val="0"/>
            </a:spcBef>
            <a:spcAft>
              <a:spcPct val="35000"/>
            </a:spcAft>
            <a:buNone/>
          </a:pPr>
          <a:r>
            <a:rPr lang="en-US" sz="1900" kern="1200" dirty="0"/>
            <a:t>Beacon Point</a:t>
          </a:r>
        </a:p>
      </dsp:txBody>
      <dsp:txXfrm>
        <a:off x="263600" y="143226"/>
        <a:ext cx="3252319" cy="506119"/>
      </dsp:txXfrm>
    </dsp:sp>
    <dsp:sp modelId="{DA45C253-95BF-3A41-AC22-AAB7C6563695}">
      <dsp:nvSpPr>
        <dsp:cNvPr id="0" name=""/>
        <dsp:cNvSpPr/>
      </dsp:nvSpPr>
      <dsp:spPr>
        <a:xfrm>
          <a:off x="0" y="1258126"/>
          <a:ext cx="472439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3E38F-9A13-4A45-A99B-0C17E9F21B0F}">
      <dsp:nvSpPr>
        <dsp:cNvPr id="0" name=""/>
        <dsp:cNvSpPr/>
      </dsp:nvSpPr>
      <dsp:spPr>
        <a:xfrm>
          <a:off x="236220" y="977686"/>
          <a:ext cx="3307079" cy="56087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844550">
            <a:lnSpc>
              <a:spcPct val="90000"/>
            </a:lnSpc>
            <a:spcBef>
              <a:spcPct val="0"/>
            </a:spcBef>
            <a:spcAft>
              <a:spcPct val="35000"/>
            </a:spcAft>
            <a:buNone/>
          </a:pPr>
          <a:r>
            <a:rPr lang="en-US" sz="1900" kern="1200" dirty="0"/>
            <a:t>Amnesty</a:t>
          </a:r>
        </a:p>
      </dsp:txBody>
      <dsp:txXfrm>
        <a:off x="263600" y="1005066"/>
        <a:ext cx="3252319" cy="506119"/>
      </dsp:txXfrm>
    </dsp:sp>
    <dsp:sp modelId="{3E796D48-D70D-4B40-B1E8-F1454C09C36E}">
      <dsp:nvSpPr>
        <dsp:cNvPr id="0" name=""/>
        <dsp:cNvSpPr/>
      </dsp:nvSpPr>
      <dsp:spPr>
        <a:xfrm>
          <a:off x="0" y="2119966"/>
          <a:ext cx="472439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B09D9-514E-A242-839C-66E25E75B5D1}">
      <dsp:nvSpPr>
        <dsp:cNvPr id="0" name=""/>
        <dsp:cNvSpPr/>
      </dsp:nvSpPr>
      <dsp:spPr>
        <a:xfrm>
          <a:off x="236220" y="1839526"/>
          <a:ext cx="3307079" cy="56087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844550">
            <a:lnSpc>
              <a:spcPct val="90000"/>
            </a:lnSpc>
            <a:spcBef>
              <a:spcPct val="0"/>
            </a:spcBef>
            <a:spcAft>
              <a:spcPct val="35000"/>
            </a:spcAft>
            <a:buNone/>
          </a:pPr>
          <a:r>
            <a:rPr lang="en-US" sz="1900" kern="1200" dirty="0"/>
            <a:t>Match $ for Behavioral Health</a:t>
          </a:r>
        </a:p>
      </dsp:txBody>
      <dsp:txXfrm>
        <a:off x="263600" y="1866906"/>
        <a:ext cx="3252319" cy="506119"/>
      </dsp:txXfrm>
    </dsp:sp>
    <dsp:sp modelId="{74EB99CD-43CA-6A41-9AAD-C15DDAAB0F6B}">
      <dsp:nvSpPr>
        <dsp:cNvPr id="0" name=""/>
        <dsp:cNvSpPr/>
      </dsp:nvSpPr>
      <dsp:spPr>
        <a:xfrm>
          <a:off x="0" y="2981806"/>
          <a:ext cx="472439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B2484-E40C-E348-A3F6-AAF672F0EA3C}">
      <dsp:nvSpPr>
        <dsp:cNvPr id="0" name=""/>
        <dsp:cNvSpPr/>
      </dsp:nvSpPr>
      <dsp:spPr>
        <a:xfrm>
          <a:off x="236220" y="2701366"/>
          <a:ext cx="3307079" cy="56087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844550">
            <a:lnSpc>
              <a:spcPct val="90000"/>
            </a:lnSpc>
            <a:spcBef>
              <a:spcPct val="0"/>
            </a:spcBef>
            <a:spcAft>
              <a:spcPct val="35000"/>
            </a:spcAft>
            <a:buNone/>
          </a:pPr>
          <a:r>
            <a:rPr lang="en-US" sz="1900" kern="1200" dirty="0"/>
            <a:t>First Responder Program</a:t>
          </a:r>
        </a:p>
      </dsp:txBody>
      <dsp:txXfrm>
        <a:off x="263600" y="2728746"/>
        <a:ext cx="3252319" cy="506119"/>
      </dsp:txXfrm>
    </dsp:sp>
    <dsp:sp modelId="{E22F4030-B585-9C48-BE68-8D34E24F6FAF}">
      <dsp:nvSpPr>
        <dsp:cNvPr id="0" name=""/>
        <dsp:cNvSpPr/>
      </dsp:nvSpPr>
      <dsp:spPr>
        <a:xfrm>
          <a:off x="0" y="3843646"/>
          <a:ext cx="472439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577516-76FC-F443-BA50-EBD16197AC59}">
      <dsp:nvSpPr>
        <dsp:cNvPr id="0" name=""/>
        <dsp:cNvSpPr/>
      </dsp:nvSpPr>
      <dsp:spPr>
        <a:xfrm>
          <a:off x="236220" y="3563206"/>
          <a:ext cx="3307079" cy="56087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844550">
            <a:lnSpc>
              <a:spcPct val="90000"/>
            </a:lnSpc>
            <a:spcBef>
              <a:spcPct val="0"/>
            </a:spcBef>
            <a:spcAft>
              <a:spcPct val="35000"/>
            </a:spcAft>
            <a:buNone/>
          </a:pPr>
          <a:r>
            <a:rPr lang="en-US" sz="1900" kern="1200" dirty="0"/>
            <a:t>Peer Support Services </a:t>
          </a:r>
        </a:p>
      </dsp:txBody>
      <dsp:txXfrm>
        <a:off x="263600" y="3590586"/>
        <a:ext cx="3252319" cy="506119"/>
      </dsp:txXfrm>
    </dsp:sp>
    <dsp:sp modelId="{7640CBDC-20CA-D14B-8111-092CF837E811}">
      <dsp:nvSpPr>
        <dsp:cNvPr id="0" name=""/>
        <dsp:cNvSpPr/>
      </dsp:nvSpPr>
      <dsp:spPr>
        <a:xfrm>
          <a:off x="0" y="4705486"/>
          <a:ext cx="4724399"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FD708-1EE3-724A-B71A-8AFF68EA6C38}">
      <dsp:nvSpPr>
        <dsp:cNvPr id="0" name=""/>
        <dsp:cNvSpPr/>
      </dsp:nvSpPr>
      <dsp:spPr>
        <a:xfrm>
          <a:off x="236220" y="4425046"/>
          <a:ext cx="3307079" cy="56087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000" tIns="0" rIns="125000" bIns="0" numCol="1" spcCol="1270" anchor="ctr" anchorCtr="0">
          <a:noAutofit/>
        </a:bodyPr>
        <a:lstStyle/>
        <a:p>
          <a:pPr marL="0" lvl="0" indent="0" algn="l" defTabSz="844550">
            <a:lnSpc>
              <a:spcPct val="90000"/>
            </a:lnSpc>
            <a:spcBef>
              <a:spcPct val="0"/>
            </a:spcBef>
            <a:spcAft>
              <a:spcPct val="35000"/>
            </a:spcAft>
            <a:buNone/>
          </a:pPr>
          <a:r>
            <a:rPr lang="en-US" sz="1900" kern="1200" dirty="0"/>
            <a:t>Detox and Crisis Beds</a:t>
          </a:r>
        </a:p>
      </dsp:txBody>
      <dsp:txXfrm>
        <a:off x="263600" y="4452426"/>
        <a:ext cx="3252319" cy="506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3EE25-FFDA-1849-BC7B-00ABBB59FAD7}">
      <dsp:nvSpPr>
        <dsp:cNvPr id="0" name=""/>
        <dsp:cNvSpPr/>
      </dsp:nvSpPr>
      <dsp:spPr>
        <a:xfrm>
          <a:off x="765150" y="1229"/>
          <a:ext cx="1798219" cy="1078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SMA Healthcare</a:t>
          </a:r>
        </a:p>
      </dsp:txBody>
      <dsp:txXfrm>
        <a:off x="765150" y="1229"/>
        <a:ext cx="1798219" cy="1078931"/>
      </dsp:txXfrm>
    </dsp:sp>
    <dsp:sp modelId="{CD60CF20-8AA7-E14A-91B9-CEBE90596833}">
      <dsp:nvSpPr>
        <dsp:cNvPr id="0" name=""/>
        <dsp:cNvSpPr/>
      </dsp:nvSpPr>
      <dsp:spPr>
        <a:xfrm>
          <a:off x="2743191" y="1229"/>
          <a:ext cx="1798219" cy="1078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LifeStream</a:t>
          </a:r>
        </a:p>
      </dsp:txBody>
      <dsp:txXfrm>
        <a:off x="2743191" y="1229"/>
        <a:ext cx="1798219" cy="1078931"/>
      </dsp:txXfrm>
    </dsp:sp>
    <dsp:sp modelId="{3C81DE67-ECDA-3748-86ED-13BF96B9B982}">
      <dsp:nvSpPr>
        <dsp:cNvPr id="0" name=""/>
        <dsp:cNvSpPr/>
      </dsp:nvSpPr>
      <dsp:spPr>
        <a:xfrm>
          <a:off x="765150" y="1259983"/>
          <a:ext cx="1798219" cy="1078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Heart of Florida</a:t>
          </a:r>
        </a:p>
      </dsp:txBody>
      <dsp:txXfrm>
        <a:off x="765150" y="1259983"/>
        <a:ext cx="1798219" cy="1078931"/>
      </dsp:txXfrm>
    </dsp:sp>
    <dsp:sp modelId="{FF8815FA-31B3-074A-A778-E8F2E9667DA8}">
      <dsp:nvSpPr>
        <dsp:cNvPr id="0" name=""/>
        <dsp:cNvSpPr/>
      </dsp:nvSpPr>
      <dsp:spPr>
        <a:xfrm>
          <a:off x="2743191" y="1259983"/>
          <a:ext cx="1798219" cy="1078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Langley</a:t>
          </a:r>
        </a:p>
      </dsp:txBody>
      <dsp:txXfrm>
        <a:off x="2743191" y="1259983"/>
        <a:ext cx="1798219" cy="1078931"/>
      </dsp:txXfrm>
    </dsp:sp>
    <dsp:sp modelId="{68ACCDE6-B14A-CB46-8B5F-F859893D98FB}">
      <dsp:nvSpPr>
        <dsp:cNvPr id="0" name=""/>
        <dsp:cNvSpPr/>
      </dsp:nvSpPr>
      <dsp:spPr>
        <a:xfrm>
          <a:off x="765150" y="2518737"/>
          <a:ext cx="1798219" cy="1078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Well Florida</a:t>
          </a:r>
        </a:p>
      </dsp:txBody>
      <dsp:txXfrm>
        <a:off x="765150" y="2518737"/>
        <a:ext cx="1798219" cy="1078931"/>
      </dsp:txXfrm>
    </dsp:sp>
    <dsp:sp modelId="{A79C5DD7-A65F-1E40-8BDF-55C65083F019}">
      <dsp:nvSpPr>
        <dsp:cNvPr id="0" name=""/>
        <dsp:cNvSpPr/>
      </dsp:nvSpPr>
      <dsp:spPr>
        <a:xfrm>
          <a:off x="2743191" y="2518737"/>
          <a:ext cx="1798219" cy="10789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CASA of Marion</a:t>
          </a:r>
        </a:p>
      </dsp:txBody>
      <dsp:txXfrm>
        <a:off x="2743191" y="2518737"/>
        <a:ext cx="1798219" cy="1078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B8F55-D0A7-3B4F-95F3-0FD12AD91DD8}">
      <dsp:nvSpPr>
        <dsp:cNvPr id="0" name=""/>
        <dsp:cNvSpPr/>
      </dsp:nvSpPr>
      <dsp:spPr>
        <a:xfrm>
          <a:off x="0" y="26094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4DED6B4-3B14-244E-8DB3-3054716F6AF2}">
      <dsp:nvSpPr>
        <dsp:cNvPr id="0" name=""/>
        <dsp:cNvSpPr/>
      </dsp:nvSpPr>
      <dsp:spPr>
        <a:xfrm>
          <a:off x="289073" y="83823"/>
          <a:ext cx="4047031" cy="35424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kern="1200" dirty="0"/>
            <a:t>Detox</a:t>
          </a:r>
        </a:p>
      </dsp:txBody>
      <dsp:txXfrm>
        <a:off x="306366" y="101116"/>
        <a:ext cx="4012445" cy="319654"/>
      </dsp:txXfrm>
    </dsp:sp>
    <dsp:sp modelId="{E2418739-2553-5448-8A14-E09F8487E5AE}">
      <dsp:nvSpPr>
        <dsp:cNvPr id="0" name=""/>
        <dsp:cNvSpPr/>
      </dsp:nvSpPr>
      <dsp:spPr>
        <a:xfrm>
          <a:off x="0" y="80526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6028365-666D-1D40-8E04-ADFC2CC95D04}">
      <dsp:nvSpPr>
        <dsp:cNvPr id="0" name=""/>
        <dsp:cNvSpPr/>
      </dsp:nvSpPr>
      <dsp:spPr>
        <a:xfrm>
          <a:off x="289073" y="628143"/>
          <a:ext cx="4047031" cy="35424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Residential</a:t>
          </a:r>
        </a:p>
      </dsp:txBody>
      <dsp:txXfrm>
        <a:off x="306366" y="645436"/>
        <a:ext cx="4012445" cy="319654"/>
      </dsp:txXfrm>
    </dsp:sp>
    <dsp:sp modelId="{5AD0F82B-4F71-784F-BB47-B2A1CA3D7880}">
      <dsp:nvSpPr>
        <dsp:cNvPr id="0" name=""/>
        <dsp:cNvSpPr/>
      </dsp:nvSpPr>
      <dsp:spPr>
        <a:xfrm>
          <a:off x="0" y="134958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D651C71-37C8-FE4C-9A63-5118FA5CB5D7}">
      <dsp:nvSpPr>
        <dsp:cNvPr id="0" name=""/>
        <dsp:cNvSpPr/>
      </dsp:nvSpPr>
      <dsp:spPr>
        <a:xfrm>
          <a:off x="289073" y="1172463"/>
          <a:ext cx="4047031" cy="35424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Peer Specialist</a:t>
          </a:r>
        </a:p>
      </dsp:txBody>
      <dsp:txXfrm>
        <a:off x="306366" y="1189756"/>
        <a:ext cx="4012445" cy="319654"/>
      </dsp:txXfrm>
    </dsp:sp>
    <dsp:sp modelId="{BD65DFB2-9811-4D49-9B40-E66B6E70F3D8}">
      <dsp:nvSpPr>
        <dsp:cNvPr id="0" name=""/>
        <dsp:cNvSpPr/>
      </dsp:nvSpPr>
      <dsp:spPr>
        <a:xfrm>
          <a:off x="0" y="189390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B413A9-1031-204F-9488-58C6D1D4DF35}">
      <dsp:nvSpPr>
        <dsp:cNvPr id="0" name=""/>
        <dsp:cNvSpPr/>
      </dsp:nvSpPr>
      <dsp:spPr>
        <a:xfrm>
          <a:off x="289073" y="1716783"/>
          <a:ext cx="4047031" cy="35424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Access Services</a:t>
          </a:r>
        </a:p>
      </dsp:txBody>
      <dsp:txXfrm>
        <a:off x="306366" y="1734076"/>
        <a:ext cx="4012445" cy="319654"/>
      </dsp:txXfrm>
    </dsp:sp>
    <dsp:sp modelId="{9CC035A2-D5BF-A24C-9258-32066BBD49AF}">
      <dsp:nvSpPr>
        <dsp:cNvPr id="0" name=""/>
        <dsp:cNvSpPr/>
      </dsp:nvSpPr>
      <dsp:spPr>
        <a:xfrm>
          <a:off x="0" y="243822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1F75CBE-F7D1-1042-9F52-C814A2C84E48}">
      <dsp:nvSpPr>
        <dsp:cNvPr id="0" name=""/>
        <dsp:cNvSpPr/>
      </dsp:nvSpPr>
      <dsp:spPr>
        <a:xfrm>
          <a:off x="289073" y="2261103"/>
          <a:ext cx="4047031" cy="35424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Medication Assisted Treatment</a:t>
          </a:r>
        </a:p>
      </dsp:txBody>
      <dsp:txXfrm>
        <a:off x="306366" y="2278396"/>
        <a:ext cx="4012445" cy="319654"/>
      </dsp:txXfrm>
    </dsp:sp>
    <dsp:sp modelId="{234CBEF4-1A82-7B4D-9CE8-A1246A4B3522}">
      <dsp:nvSpPr>
        <dsp:cNvPr id="0" name=""/>
        <dsp:cNvSpPr/>
      </dsp:nvSpPr>
      <dsp:spPr>
        <a:xfrm>
          <a:off x="0" y="298254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033483-31BA-7C45-8C32-2D58AEF3A6A1}">
      <dsp:nvSpPr>
        <dsp:cNvPr id="0" name=""/>
        <dsp:cNvSpPr/>
      </dsp:nvSpPr>
      <dsp:spPr>
        <a:xfrm>
          <a:off x="289073" y="2805423"/>
          <a:ext cx="4047031" cy="35424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Outpatient Counseling</a:t>
          </a:r>
        </a:p>
      </dsp:txBody>
      <dsp:txXfrm>
        <a:off x="306366" y="2822716"/>
        <a:ext cx="4012445" cy="319654"/>
      </dsp:txXfrm>
    </dsp:sp>
    <dsp:sp modelId="{25930FBE-03EC-2545-9FD1-FB8099FE215A}">
      <dsp:nvSpPr>
        <dsp:cNvPr id="0" name=""/>
        <dsp:cNvSpPr/>
      </dsp:nvSpPr>
      <dsp:spPr>
        <a:xfrm>
          <a:off x="0" y="352686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46AC247-44FA-3F47-B1B7-99650245F885}">
      <dsp:nvSpPr>
        <dsp:cNvPr id="0" name=""/>
        <dsp:cNvSpPr/>
      </dsp:nvSpPr>
      <dsp:spPr>
        <a:xfrm>
          <a:off x="289073" y="3349743"/>
          <a:ext cx="4047031" cy="35424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Behavioral Medication Management</a:t>
          </a:r>
        </a:p>
      </dsp:txBody>
      <dsp:txXfrm>
        <a:off x="306366" y="3367036"/>
        <a:ext cx="4012445" cy="319654"/>
      </dsp:txXfrm>
    </dsp:sp>
    <dsp:sp modelId="{5B099670-D253-5144-AD16-D39F7EC72E4D}">
      <dsp:nvSpPr>
        <dsp:cNvPr id="0" name=""/>
        <dsp:cNvSpPr/>
      </dsp:nvSpPr>
      <dsp:spPr>
        <a:xfrm>
          <a:off x="0" y="407118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7F39473-C4C6-0447-8964-C185181090E4}">
      <dsp:nvSpPr>
        <dsp:cNvPr id="0" name=""/>
        <dsp:cNvSpPr/>
      </dsp:nvSpPr>
      <dsp:spPr>
        <a:xfrm>
          <a:off x="289073" y="3894063"/>
          <a:ext cx="4047031" cy="35424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Primary Care</a:t>
          </a:r>
        </a:p>
      </dsp:txBody>
      <dsp:txXfrm>
        <a:off x="306366" y="3911356"/>
        <a:ext cx="4012445" cy="319654"/>
      </dsp:txXfrm>
    </dsp:sp>
    <dsp:sp modelId="{87ECE061-B324-4244-B631-6A739A821223}">
      <dsp:nvSpPr>
        <dsp:cNvPr id="0" name=""/>
        <dsp:cNvSpPr/>
      </dsp:nvSpPr>
      <dsp:spPr>
        <a:xfrm>
          <a:off x="0" y="461550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88F0080-97EE-8549-95CD-6BC224AC50F8}">
      <dsp:nvSpPr>
        <dsp:cNvPr id="0" name=""/>
        <dsp:cNvSpPr/>
      </dsp:nvSpPr>
      <dsp:spPr>
        <a:xfrm>
          <a:off x="289073" y="4438383"/>
          <a:ext cx="4047031" cy="35424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Domestic Violence Outreach</a:t>
          </a:r>
        </a:p>
      </dsp:txBody>
      <dsp:txXfrm>
        <a:off x="306366" y="4455676"/>
        <a:ext cx="4012445" cy="319654"/>
      </dsp:txXfrm>
    </dsp:sp>
    <dsp:sp modelId="{F82432B9-5F90-9A40-9B89-CB9381EC599F}">
      <dsp:nvSpPr>
        <dsp:cNvPr id="0" name=""/>
        <dsp:cNvSpPr/>
      </dsp:nvSpPr>
      <dsp:spPr>
        <a:xfrm>
          <a:off x="0" y="5159823"/>
          <a:ext cx="5781473" cy="3023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0F58D6A-20BA-D248-8847-430CF6A50073}">
      <dsp:nvSpPr>
        <dsp:cNvPr id="0" name=""/>
        <dsp:cNvSpPr/>
      </dsp:nvSpPr>
      <dsp:spPr>
        <a:xfrm>
          <a:off x="289073" y="4982703"/>
          <a:ext cx="4047031" cy="35424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968" tIns="0" rIns="152968" bIns="0" numCol="1" spcCol="1270" anchor="ctr" anchorCtr="0">
          <a:noAutofit/>
        </a:bodyPr>
        <a:lstStyle/>
        <a:p>
          <a:pPr marL="0" lvl="0" indent="0" algn="l" defTabSz="533400">
            <a:lnSpc>
              <a:spcPct val="90000"/>
            </a:lnSpc>
            <a:spcBef>
              <a:spcPct val="0"/>
            </a:spcBef>
            <a:spcAft>
              <a:spcPct val="35000"/>
            </a:spcAft>
            <a:buNone/>
          </a:pPr>
          <a:r>
            <a:rPr lang="en-US" sz="1200" kern="1200" dirty="0"/>
            <a:t>Substance Exposed Newborn</a:t>
          </a:r>
        </a:p>
      </dsp:txBody>
      <dsp:txXfrm>
        <a:off x="306366" y="4999996"/>
        <a:ext cx="4012445"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D8865C6-2CA2-5442-82B0-5064C49B1B76}" type="datetimeFigureOut">
              <a:rPr lang="en-US" smtClean="0"/>
              <a:t>4/29/24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51B63AF-4E4F-314B-B6F3-C3D96BAB1E90}" type="slidenum">
              <a:rPr lang="en-US" smtClean="0"/>
              <a:t>‹#›</a:t>
            </a:fld>
            <a:endParaRPr lang="en-US"/>
          </a:p>
        </p:txBody>
      </p:sp>
    </p:spTree>
    <p:extLst>
      <p:ext uri="{BB962C8B-B14F-4D97-AF65-F5344CB8AC3E}">
        <p14:creationId xmlns:p14="http://schemas.microsoft.com/office/powerpoint/2010/main" val="88268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B63AF-4E4F-314B-B6F3-C3D96BAB1E90}" type="slidenum">
              <a:rPr lang="en-US" smtClean="0"/>
              <a:t>21</a:t>
            </a:fld>
            <a:endParaRPr lang="en-US"/>
          </a:p>
        </p:txBody>
      </p:sp>
    </p:spTree>
    <p:extLst>
      <p:ext uri="{BB962C8B-B14F-4D97-AF65-F5344CB8AC3E}">
        <p14:creationId xmlns:p14="http://schemas.microsoft.com/office/powerpoint/2010/main" val="227616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4C7742-4A15-0B42-9FBC-6082D1AF0237}" type="slidenum">
              <a:rPr lang="en-US" smtClean="0"/>
              <a:t>23</a:t>
            </a:fld>
            <a:endParaRPr lang="en-US"/>
          </a:p>
        </p:txBody>
      </p:sp>
    </p:spTree>
    <p:extLst>
      <p:ext uri="{BB962C8B-B14F-4D97-AF65-F5344CB8AC3E}">
        <p14:creationId xmlns:p14="http://schemas.microsoft.com/office/powerpoint/2010/main" val="187731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4C7742-4A15-0B42-9FBC-6082D1AF0237}" type="slidenum">
              <a:rPr lang="en-US" smtClean="0"/>
              <a:t>24</a:t>
            </a:fld>
            <a:endParaRPr lang="en-US"/>
          </a:p>
        </p:txBody>
      </p:sp>
    </p:spTree>
    <p:extLst>
      <p:ext uri="{BB962C8B-B14F-4D97-AF65-F5344CB8AC3E}">
        <p14:creationId xmlns:p14="http://schemas.microsoft.com/office/powerpoint/2010/main" val="202647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4C7742-4A15-0B42-9FBC-6082D1AF0237}" type="slidenum">
              <a:rPr lang="en-US" smtClean="0"/>
              <a:t>26</a:t>
            </a:fld>
            <a:endParaRPr lang="en-US"/>
          </a:p>
        </p:txBody>
      </p:sp>
    </p:spTree>
    <p:extLst>
      <p:ext uri="{BB962C8B-B14F-4D97-AF65-F5344CB8AC3E}">
        <p14:creationId xmlns:p14="http://schemas.microsoft.com/office/powerpoint/2010/main" val="46949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83869" y="470916"/>
            <a:ext cx="4381500" cy="5892165"/>
          </a:xfrm>
          <a:custGeom>
            <a:avLst/>
            <a:gdLst/>
            <a:ahLst/>
            <a:cxnLst/>
            <a:rect l="l" t="t" r="r" b="b"/>
            <a:pathLst>
              <a:path w="4381500" h="5892165">
                <a:moveTo>
                  <a:pt x="4158106" y="0"/>
                </a:moveTo>
                <a:lnTo>
                  <a:pt x="0" y="0"/>
                </a:lnTo>
                <a:lnTo>
                  <a:pt x="0" y="5891784"/>
                </a:lnTo>
                <a:lnTo>
                  <a:pt x="4159630" y="5891784"/>
                </a:lnTo>
                <a:lnTo>
                  <a:pt x="4166996" y="5844146"/>
                </a:lnTo>
                <a:lnTo>
                  <a:pt x="4178300" y="5767870"/>
                </a:lnTo>
                <a:lnTo>
                  <a:pt x="4190110" y="5677077"/>
                </a:lnTo>
                <a:lnTo>
                  <a:pt x="4204462" y="5569331"/>
                </a:lnTo>
                <a:lnTo>
                  <a:pt x="4219447" y="5450078"/>
                </a:lnTo>
                <a:lnTo>
                  <a:pt x="4235322" y="5315686"/>
                </a:lnTo>
                <a:lnTo>
                  <a:pt x="4252087" y="5169204"/>
                </a:lnTo>
                <a:lnTo>
                  <a:pt x="4268851" y="5010023"/>
                </a:lnTo>
                <a:lnTo>
                  <a:pt x="4285995" y="4840478"/>
                </a:lnTo>
                <a:lnTo>
                  <a:pt x="4301870" y="4657725"/>
                </a:lnTo>
                <a:lnTo>
                  <a:pt x="4316983" y="4466463"/>
                </a:lnTo>
                <a:lnTo>
                  <a:pt x="4330827" y="4264279"/>
                </a:lnTo>
                <a:lnTo>
                  <a:pt x="4344034" y="4053586"/>
                </a:lnTo>
                <a:lnTo>
                  <a:pt x="4356354" y="3833876"/>
                </a:lnTo>
                <a:lnTo>
                  <a:pt x="4360799" y="3721227"/>
                </a:lnTo>
                <a:lnTo>
                  <a:pt x="4365625" y="3606165"/>
                </a:lnTo>
                <a:lnTo>
                  <a:pt x="4370196" y="3489452"/>
                </a:lnTo>
                <a:lnTo>
                  <a:pt x="4373245" y="3371977"/>
                </a:lnTo>
                <a:lnTo>
                  <a:pt x="4375912" y="3252089"/>
                </a:lnTo>
                <a:lnTo>
                  <a:pt x="4378706" y="3131058"/>
                </a:lnTo>
                <a:lnTo>
                  <a:pt x="4380610" y="3007614"/>
                </a:lnTo>
                <a:lnTo>
                  <a:pt x="4380610" y="2882900"/>
                </a:lnTo>
                <a:lnTo>
                  <a:pt x="4381500" y="2756916"/>
                </a:lnTo>
                <a:lnTo>
                  <a:pt x="4380610" y="2629789"/>
                </a:lnTo>
                <a:lnTo>
                  <a:pt x="4378706" y="2500884"/>
                </a:lnTo>
                <a:lnTo>
                  <a:pt x="4376928" y="2371979"/>
                </a:lnTo>
                <a:lnTo>
                  <a:pt x="4373245" y="2241169"/>
                </a:lnTo>
                <a:lnTo>
                  <a:pt x="4369308" y="2109216"/>
                </a:lnTo>
                <a:lnTo>
                  <a:pt x="4364735" y="1977263"/>
                </a:lnTo>
                <a:lnTo>
                  <a:pt x="4358258" y="1844039"/>
                </a:lnTo>
                <a:lnTo>
                  <a:pt x="4350639" y="1709674"/>
                </a:lnTo>
                <a:lnTo>
                  <a:pt x="4343272" y="1574673"/>
                </a:lnTo>
                <a:lnTo>
                  <a:pt x="4333875" y="1439799"/>
                </a:lnTo>
                <a:lnTo>
                  <a:pt x="4322571" y="1302893"/>
                </a:lnTo>
                <a:lnTo>
                  <a:pt x="4311269" y="1167892"/>
                </a:lnTo>
                <a:lnTo>
                  <a:pt x="4298188" y="1030478"/>
                </a:lnTo>
                <a:lnTo>
                  <a:pt x="4283964" y="892556"/>
                </a:lnTo>
                <a:lnTo>
                  <a:pt x="4268851" y="756285"/>
                </a:lnTo>
                <a:lnTo>
                  <a:pt x="4251325" y="618236"/>
                </a:lnTo>
                <a:lnTo>
                  <a:pt x="4232529" y="480949"/>
                </a:lnTo>
                <a:lnTo>
                  <a:pt x="4213859" y="342900"/>
                </a:lnTo>
                <a:lnTo>
                  <a:pt x="4192016" y="205486"/>
                </a:lnTo>
                <a:lnTo>
                  <a:pt x="4169791" y="68707"/>
                </a:lnTo>
                <a:lnTo>
                  <a:pt x="4158106"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83869" y="470916"/>
            <a:ext cx="4381500" cy="5892165"/>
          </a:xfrm>
          <a:custGeom>
            <a:avLst/>
            <a:gdLst/>
            <a:ahLst/>
            <a:cxnLst/>
            <a:rect l="l" t="t" r="r" b="b"/>
            <a:pathLst>
              <a:path w="4381500" h="5892165">
                <a:moveTo>
                  <a:pt x="4158106" y="0"/>
                </a:moveTo>
                <a:lnTo>
                  <a:pt x="0" y="0"/>
                </a:lnTo>
                <a:lnTo>
                  <a:pt x="0" y="5891784"/>
                </a:lnTo>
                <a:lnTo>
                  <a:pt x="4159630" y="5891784"/>
                </a:lnTo>
                <a:lnTo>
                  <a:pt x="4166996" y="5844146"/>
                </a:lnTo>
                <a:lnTo>
                  <a:pt x="4178300" y="5767870"/>
                </a:lnTo>
                <a:lnTo>
                  <a:pt x="4190110" y="5677077"/>
                </a:lnTo>
                <a:lnTo>
                  <a:pt x="4204462" y="5569331"/>
                </a:lnTo>
                <a:lnTo>
                  <a:pt x="4219447" y="5450078"/>
                </a:lnTo>
                <a:lnTo>
                  <a:pt x="4235322" y="5315686"/>
                </a:lnTo>
                <a:lnTo>
                  <a:pt x="4252087" y="5169204"/>
                </a:lnTo>
                <a:lnTo>
                  <a:pt x="4268851" y="5010023"/>
                </a:lnTo>
                <a:lnTo>
                  <a:pt x="4285995" y="4840478"/>
                </a:lnTo>
                <a:lnTo>
                  <a:pt x="4301870" y="4657725"/>
                </a:lnTo>
                <a:lnTo>
                  <a:pt x="4316983" y="4466463"/>
                </a:lnTo>
                <a:lnTo>
                  <a:pt x="4330827" y="4264279"/>
                </a:lnTo>
                <a:lnTo>
                  <a:pt x="4344034" y="4053586"/>
                </a:lnTo>
                <a:lnTo>
                  <a:pt x="4356354" y="3833876"/>
                </a:lnTo>
                <a:lnTo>
                  <a:pt x="4360799" y="3721227"/>
                </a:lnTo>
                <a:lnTo>
                  <a:pt x="4365625" y="3606165"/>
                </a:lnTo>
                <a:lnTo>
                  <a:pt x="4370196" y="3489452"/>
                </a:lnTo>
                <a:lnTo>
                  <a:pt x="4373245" y="3371977"/>
                </a:lnTo>
                <a:lnTo>
                  <a:pt x="4375912" y="3252089"/>
                </a:lnTo>
                <a:lnTo>
                  <a:pt x="4378706" y="3131058"/>
                </a:lnTo>
                <a:lnTo>
                  <a:pt x="4380610" y="3007614"/>
                </a:lnTo>
                <a:lnTo>
                  <a:pt x="4380610" y="2882900"/>
                </a:lnTo>
                <a:lnTo>
                  <a:pt x="4381500" y="2756916"/>
                </a:lnTo>
                <a:lnTo>
                  <a:pt x="4380610" y="2629789"/>
                </a:lnTo>
                <a:lnTo>
                  <a:pt x="4378706" y="2500884"/>
                </a:lnTo>
                <a:lnTo>
                  <a:pt x="4376928" y="2371979"/>
                </a:lnTo>
                <a:lnTo>
                  <a:pt x="4373245" y="2241169"/>
                </a:lnTo>
                <a:lnTo>
                  <a:pt x="4369308" y="2109216"/>
                </a:lnTo>
                <a:lnTo>
                  <a:pt x="4364735" y="1977263"/>
                </a:lnTo>
                <a:lnTo>
                  <a:pt x="4358258" y="1844039"/>
                </a:lnTo>
                <a:lnTo>
                  <a:pt x="4350639" y="1709674"/>
                </a:lnTo>
                <a:lnTo>
                  <a:pt x="4343272" y="1574673"/>
                </a:lnTo>
                <a:lnTo>
                  <a:pt x="4333875" y="1439799"/>
                </a:lnTo>
                <a:lnTo>
                  <a:pt x="4322571" y="1302893"/>
                </a:lnTo>
                <a:lnTo>
                  <a:pt x="4311269" y="1167892"/>
                </a:lnTo>
                <a:lnTo>
                  <a:pt x="4298188" y="1030478"/>
                </a:lnTo>
                <a:lnTo>
                  <a:pt x="4283964" y="892556"/>
                </a:lnTo>
                <a:lnTo>
                  <a:pt x="4268851" y="756285"/>
                </a:lnTo>
                <a:lnTo>
                  <a:pt x="4251325" y="618236"/>
                </a:lnTo>
                <a:lnTo>
                  <a:pt x="4232529" y="480949"/>
                </a:lnTo>
                <a:lnTo>
                  <a:pt x="4213859" y="342900"/>
                </a:lnTo>
                <a:lnTo>
                  <a:pt x="4192016" y="205486"/>
                </a:lnTo>
                <a:lnTo>
                  <a:pt x="4169791" y="68707"/>
                </a:lnTo>
                <a:lnTo>
                  <a:pt x="4158106"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sz="half" idx="2"/>
          </p:nvPr>
        </p:nvSpPr>
        <p:spPr>
          <a:xfrm>
            <a:off x="941832" y="1374139"/>
            <a:ext cx="2947670" cy="3943350"/>
          </a:xfrm>
          <a:prstGeom prst="rect">
            <a:avLst/>
          </a:prstGeom>
        </p:spPr>
        <p:txBody>
          <a:bodyPr wrap="square" lIns="0" tIns="0" rIns="0" bIns="0">
            <a:spAutoFit/>
          </a:bodyPr>
          <a:lstStyle>
            <a:lvl1pPr>
              <a:defRPr sz="4400" b="0" i="0">
                <a:solidFill>
                  <a:schemeClr val="bg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00577" y="464819"/>
            <a:ext cx="8521065" cy="246380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a:xfrm>
            <a:off x="3115817" y="2872537"/>
            <a:ext cx="7804784" cy="334899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5.png"/><Relationship Id="rId7" Type="http://schemas.openxmlformats.org/officeDocument/2006/relationships/diagramLayout" Target="../diagrams/layout5.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Data" Target="../diagrams/data5.xml"/><Relationship Id="rId5" Type="http://schemas.openxmlformats.org/officeDocument/2006/relationships/image" Target="../media/image27.jpg"/><Relationship Id="rId10" Type="http://schemas.microsoft.com/office/2007/relationships/diagramDrawing" Target="../diagrams/drawing5.xml"/><Relationship Id="rId4" Type="http://schemas.openxmlformats.org/officeDocument/2006/relationships/image" Target="../media/image26.svg"/><Relationship Id="rId9" Type="http://schemas.openxmlformats.org/officeDocument/2006/relationships/diagramColors" Target="../diagrams/colors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ativesolar.com/community-impact/"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24071" y="1437132"/>
            <a:ext cx="4617720" cy="39837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6793" y="591312"/>
            <a:ext cx="2629662" cy="29428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12764" y="1417319"/>
            <a:ext cx="0" cy="4023360"/>
          </a:xfrm>
          <a:custGeom>
            <a:avLst/>
            <a:gdLst/>
            <a:ahLst/>
            <a:cxnLst/>
            <a:rect l="l" t="t" r="r" b="b"/>
            <a:pathLst>
              <a:path h="4023360">
                <a:moveTo>
                  <a:pt x="0" y="0"/>
                </a:moveTo>
                <a:lnTo>
                  <a:pt x="0" y="4023359"/>
                </a:lnTo>
              </a:path>
            </a:pathLst>
          </a:custGeom>
          <a:ln w="9144">
            <a:solidFill>
              <a:srgbClr val="FFFFFF"/>
            </a:solidFill>
          </a:ln>
        </p:spPr>
        <p:txBody>
          <a:bodyPr wrap="square" lIns="0" tIns="0" rIns="0" bIns="0" rtlCol="0"/>
          <a:lstStyle/>
          <a:p>
            <a:endParaRPr/>
          </a:p>
        </p:txBody>
      </p:sp>
      <p:sp>
        <p:nvSpPr>
          <p:cNvPr id="4" name="object 4"/>
          <p:cNvSpPr/>
          <p:nvPr/>
        </p:nvSpPr>
        <p:spPr>
          <a:xfrm>
            <a:off x="3143630" y="818769"/>
            <a:ext cx="8432800" cy="744220"/>
          </a:xfrm>
          <a:custGeom>
            <a:avLst/>
            <a:gdLst/>
            <a:ahLst/>
            <a:cxnLst/>
            <a:rect l="l" t="t" r="r" b="b"/>
            <a:pathLst>
              <a:path w="8432800" h="744219">
                <a:moveTo>
                  <a:pt x="8308340" y="0"/>
                </a:moveTo>
                <a:lnTo>
                  <a:pt x="123952" y="0"/>
                </a:lnTo>
                <a:lnTo>
                  <a:pt x="75705" y="9741"/>
                </a:lnTo>
                <a:lnTo>
                  <a:pt x="36306" y="36306"/>
                </a:lnTo>
                <a:lnTo>
                  <a:pt x="9741" y="75705"/>
                </a:lnTo>
                <a:lnTo>
                  <a:pt x="0" y="123951"/>
                </a:lnTo>
                <a:lnTo>
                  <a:pt x="0" y="619759"/>
                </a:lnTo>
                <a:lnTo>
                  <a:pt x="9741" y="668006"/>
                </a:lnTo>
                <a:lnTo>
                  <a:pt x="36306" y="707405"/>
                </a:lnTo>
                <a:lnTo>
                  <a:pt x="75705" y="733970"/>
                </a:lnTo>
                <a:lnTo>
                  <a:pt x="123952" y="743711"/>
                </a:lnTo>
                <a:lnTo>
                  <a:pt x="8308340" y="743711"/>
                </a:lnTo>
                <a:lnTo>
                  <a:pt x="8356586" y="733970"/>
                </a:lnTo>
                <a:lnTo>
                  <a:pt x="8395985" y="707405"/>
                </a:lnTo>
                <a:lnTo>
                  <a:pt x="8422550" y="668006"/>
                </a:lnTo>
                <a:lnTo>
                  <a:pt x="8432292" y="619759"/>
                </a:lnTo>
                <a:lnTo>
                  <a:pt x="8432292" y="123951"/>
                </a:lnTo>
                <a:lnTo>
                  <a:pt x="8422550" y="75705"/>
                </a:lnTo>
                <a:lnTo>
                  <a:pt x="8395985" y="36306"/>
                </a:lnTo>
                <a:lnTo>
                  <a:pt x="8356586" y="9741"/>
                </a:lnTo>
                <a:lnTo>
                  <a:pt x="8308340" y="0"/>
                </a:lnTo>
                <a:close/>
              </a:path>
            </a:pathLst>
          </a:custGeom>
          <a:solidFill>
            <a:srgbClr val="5B9BD4"/>
          </a:solidFill>
        </p:spPr>
        <p:txBody>
          <a:bodyPr wrap="square" lIns="0" tIns="0" rIns="0" bIns="0" rtlCol="0"/>
          <a:lstStyle/>
          <a:p>
            <a:endParaRPr/>
          </a:p>
        </p:txBody>
      </p:sp>
      <p:sp>
        <p:nvSpPr>
          <p:cNvPr id="5" name="object 5"/>
          <p:cNvSpPr/>
          <p:nvPr/>
        </p:nvSpPr>
        <p:spPr>
          <a:xfrm>
            <a:off x="3143630" y="818769"/>
            <a:ext cx="8432800" cy="744220"/>
          </a:xfrm>
          <a:custGeom>
            <a:avLst/>
            <a:gdLst/>
            <a:ahLst/>
            <a:cxnLst/>
            <a:rect l="l" t="t" r="r" b="b"/>
            <a:pathLst>
              <a:path w="8432800" h="744219">
                <a:moveTo>
                  <a:pt x="0" y="123951"/>
                </a:moveTo>
                <a:lnTo>
                  <a:pt x="9741" y="75705"/>
                </a:lnTo>
                <a:lnTo>
                  <a:pt x="36306" y="36306"/>
                </a:lnTo>
                <a:lnTo>
                  <a:pt x="75705" y="9741"/>
                </a:lnTo>
                <a:lnTo>
                  <a:pt x="123952" y="0"/>
                </a:lnTo>
                <a:lnTo>
                  <a:pt x="8308340" y="0"/>
                </a:lnTo>
                <a:lnTo>
                  <a:pt x="8356586" y="9741"/>
                </a:lnTo>
                <a:lnTo>
                  <a:pt x="8395985" y="36306"/>
                </a:lnTo>
                <a:lnTo>
                  <a:pt x="8422550" y="75705"/>
                </a:lnTo>
                <a:lnTo>
                  <a:pt x="8432292" y="123951"/>
                </a:lnTo>
                <a:lnTo>
                  <a:pt x="8432292" y="619759"/>
                </a:lnTo>
                <a:lnTo>
                  <a:pt x="8422550" y="668006"/>
                </a:lnTo>
                <a:lnTo>
                  <a:pt x="8395985" y="707405"/>
                </a:lnTo>
                <a:lnTo>
                  <a:pt x="8356586" y="733970"/>
                </a:lnTo>
                <a:lnTo>
                  <a:pt x="8308340" y="743711"/>
                </a:lnTo>
                <a:lnTo>
                  <a:pt x="123952" y="743711"/>
                </a:lnTo>
                <a:lnTo>
                  <a:pt x="75705" y="733970"/>
                </a:lnTo>
                <a:lnTo>
                  <a:pt x="36306" y="707405"/>
                </a:lnTo>
                <a:lnTo>
                  <a:pt x="9741" y="668006"/>
                </a:lnTo>
                <a:lnTo>
                  <a:pt x="0" y="619759"/>
                </a:lnTo>
                <a:lnTo>
                  <a:pt x="0" y="123951"/>
                </a:lnTo>
                <a:close/>
              </a:path>
            </a:pathLst>
          </a:custGeom>
          <a:ln w="19050">
            <a:solidFill>
              <a:srgbClr val="FFFFFF"/>
            </a:solidFill>
          </a:ln>
        </p:spPr>
        <p:txBody>
          <a:bodyPr wrap="square" lIns="0" tIns="0" rIns="0" bIns="0" rtlCol="0"/>
          <a:lstStyle/>
          <a:p>
            <a:endParaRPr/>
          </a:p>
        </p:txBody>
      </p:sp>
      <p:sp>
        <p:nvSpPr>
          <p:cNvPr id="6" name="object 6"/>
          <p:cNvSpPr/>
          <p:nvPr/>
        </p:nvSpPr>
        <p:spPr>
          <a:xfrm>
            <a:off x="3143630" y="1651635"/>
            <a:ext cx="8432800" cy="744220"/>
          </a:xfrm>
          <a:custGeom>
            <a:avLst/>
            <a:gdLst/>
            <a:ahLst/>
            <a:cxnLst/>
            <a:rect l="l" t="t" r="r" b="b"/>
            <a:pathLst>
              <a:path w="8432800" h="744219">
                <a:moveTo>
                  <a:pt x="8308340" y="0"/>
                </a:moveTo>
                <a:lnTo>
                  <a:pt x="123952" y="0"/>
                </a:lnTo>
                <a:lnTo>
                  <a:pt x="75705" y="9741"/>
                </a:lnTo>
                <a:lnTo>
                  <a:pt x="36306" y="36306"/>
                </a:lnTo>
                <a:lnTo>
                  <a:pt x="9741" y="75705"/>
                </a:lnTo>
                <a:lnTo>
                  <a:pt x="0" y="123951"/>
                </a:lnTo>
                <a:lnTo>
                  <a:pt x="0" y="619760"/>
                </a:lnTo>
                <a:lnTo>
                  <a:pt x="9741" y="668006"/>
                </a:lnTo>
                <a:lnTo>
                  <a:pt x="36306" y="707405"/>
                </a:lnTo>
                <a:lnTo>
                  <a:pt x="75705" y="733970"/>
                </a:lnTo>
                <a:lnTo>
                  <a:pt x="123952" y="743712"/>
                </a:lnTo>
                <a:lnTo>
                  <a:pt x="8308340" y="743712"/>
                </a:lnTo>
                <a:lnTo>
                  <a:pt x="8356586" y="733970"/>
                </a:lnTo>
                <a:lnTo>
                  <a:pt x="8395985" y="707405"/>
                </a:lnTo>
                <a:lnTo>
                  <a:pt x="8422550" y="668006"/>
                </a:lnTo>
                <a:lnTo>
                  <a:pt x="8432292" y="619760"/>
                </a:lnTo>
                <a:lnTo>
                  <a:pt x="8432292" y="123951"/>
                </a:lnTo>
                <a:lnTo>
                  <a:pt x="8422550" y="75705"/>
                </a:lnTo>
                <a:lnTo>
                  <a:pt x="8395985" y="36306"/>
                </a:lnTo>
                <a:lnTo>
                  <a:pt x="8356586" y="9741"/>
                </a:lnTo>
                <a:lnTo>
                  <a:pt x="8308340" y="0"/>
                </a:lnTo>
                <a:close/>
              </a:path>
            </a:pathLst>
          </a:custGeom>
          <a:solidFill>
            <a:srgbClr val="54C3CF"/>
          </a:solidFill>
        </p:spPr>
        <p:txBody>
          <a:bodyPr wrap="square" lIns="0" tIns="0" rIns="0" bIns="0" rtlCol="0"/>
          <a:lstStyle/>
          <a:p>
            <a:endParaRPr/>
          </a:p>
        </p:txBody>
      </p:sp>
      <p:sp>
        <p:nvSpPr>
          <p:cNvPr id="7" name="object 7"/>
          <p:cNvSpPr/>
          <p:nvPr/>
        </p:nvSpPr>
        <p:spPr>
          <a:xfrm>
            <a:off x="3143630" y="1651635"/>
            <a:ext cx="8432800" cy="744220"/>
          </a:xfrm>
          <a:custGeom>
            <a:avLst/>
            <a:gdLst/>
            <a:ahLst/>
            <a:cxnLst/>
            <a:rect l="l" t="t" r="r" b="b"/>
            <a:pathLst>
              <a:path w="8432800" h="744219">
                <a:moveTo>
                  <a:pt x="0" y="123951"/>
                </a:moveTo>
                <a:lnTo>
                  <a:pt x="9741" y="75705"/>
                </a:lnTo>
                <a:lnTo>
                  <a:pt x="36306" y="36306"/>
                </a:lnTo>
                <a:lnTo>
                  <a:pt x="75705" y="9741"/>
                </a:lnTo>
                <a:lnTo>
                  <a:pt x="123952" y="0"/>
                </a:lnTo>
                <a:lnTo>
                  <a:pt x="8308340" y="0"/>
                </a:lnTo>
                <a:lnTo>
                  <a:pt x="8356586" y="9741"/>
                </a:lnTo>
                <a:lnTo>
                  <a:pt x="8395985" y="36306"/>
                </a:lnTo>
                <a:lnTo>
                  <a:pt x="8422550" y="75705"/>
                </a:lnTo>
                <a:lnTo>
                  <a:pt x="8432292" y="123951"/>
                </a:lnTo>
                <a:lnTo>
                  <a:pt x="8432292" y="619760"/>
                </a:lnTo>
                <a:lnTo>
                  <a:pt x="8422550" y="668006"/>
                </a:lnTo>
                <a:lnTo>
                  <a:pt x="8395985" y="707405"/>
                </a:lnTo>
                <a:lnTo>
                  <a:pt x="8356586" y="733970"/>
                </a:lnTo>
                <a:lnTo>
                  <a:pt x="8308340" y="743712"/>
                </a:lnTo>
                <a:lnTo>
                  <a:pt x="123952" y="743712"/>
                </a:lnTo>
                <a:lnTo>
                  <a:pt x="75705" y="733970"/>
                </a:lnTo>
                <a:lnTo>
                  <a:pt x="36306" y="707405"/>
                </a:lnTo>
                <a:lnTo>
                  <a:pt x="9741" y="668006"/>
                </a:lnTo>
                <a:lnTo>
                  <a:pt x="0" y="619760"/>
                </a:lnTo>
                <a:lnTo>
                  <a:pt x="0" y="123951"/>
                </a:lnTo>
                <a:close/>
              </a:path>
            </a:pathLst>
          </a:custGeom>
          <a:ln w="19050">
            <a:solidFill>
              <a:srgbClr val="FFFFFF"/>
            </a:solidFill>
          </a:ln>
        </p:spPr>
        <p:txBody>
          <a:bodyPr wrap="square" lIns="0" tIns="0" rIns="0" bIns="0" rtlCol="0"/>
          <a:lstStyle/>
          <a:p>
            <a:endParaRPr/>
          </a:p>
        </p:txBody>
      </p:sp>
      <p:sp>
        <p:nvSpPr>
          <p:cNvPr id="8" name="object 8"/>
          <p:cNvSpPr/>
          <p:nvPr/>
        </p:nvSpPr>
        <p:spPr>
          <a:xfrm>
            <a:off x="3143630" y="2484501"/>
            <a:ext cx="8432800" cy="744220"/>
          </a:xfrm>
          <a:custGeom>
            <a:avLst/>
            <a:gdLst/>
            <a:ahLst/>
            <a:cxnLst/>
            <a:rect l="l" t="t" r="r" b="b"/>
            <a:pathLst>
              <a:path w="8432800" h="744219">
                <a:moveTo>
                  <a:pt x="8308340" y="0"/>
                </a:moveTo>
                <a:lnTo>
                  <a:pt x="123952" y="0"/>
                </a:lnTo>
                <a:lnTo>
                  <a:pt x="75705" y="9741"/>
                </a:lnTo>
                <a:lnTo>
                  <a:pt x="36306" y="36306"/>
                </a:lnTo>
                <a:lnTo>
                  <a:pt x="9741" y="75705"/>
                </a:lnTo>
                <a:lnTo>
                  <a:pt x="0" y="123951"/>
                </a:lnTo>
                <a:lnTo>
                  <a:pt x="0" y="619760"/>
                </a:lnTo>
                <a:lnTo>
                  <a:pt x="9741" y="668006"/>
                </a:lnTo>
                <a:lnTo>
                  <a:pt x="36306" y="707405"/>
                </a:lnTo>
                <a:lnTo>
                  <a:pt x="75705" y="733970"/>
                </a:lnTo>
                <a:lnTo>
                  <a:pt x="123952" y="743712"/>
                </a:lnTo>
                <a:lnTo>
                  <a:pt x="8308340" y="743712"/>
                </a:lnTo>
                <a:lnTo>
                  <a:pt x="8356586" y="733970"/>
                </a:lnTo>
                <a:lnTo>
                  <a:pt x="8395985" y="707405"/>
                </a:lnTo>
                <a:lnTo>
                  <a:pt x="8422550" y="668006"/>
                </a:lnTo>
                <a:lnTo>
                  <a:pt x="8432292" y="619760"/>
                </a:lnTo>
                <a:lnTo>
                  <a:pt x="8432292" y="123951"/>
                </a:lnTo>
                <a:lnTo>
                  <a:pt x="8422550" y="75705"/>
                </a:lnTo>
                <a:lnTo>
                  <a:pt x="8395985" y="36306"/>
                </a:lnTo>
                <a:lnTo>
                  <a:pt x="8356586" y="9741"/>
                </a:lnTo>
                <a:lnTo>
                  <a:pt x="8308340" y="0"/>
                </a:lnTo>
                <a:close/>
              </a:path>
            </a:pathLst>
          </a:custGeom>
          <a:solidFill>
            <a:srgbClr val="50C7A7"/>
          </a:solidFill>
        </p:spPr>
        <p:txBody>
          <a:bodyPr wrap="square" lIns="0" tIns="0" rIns="0" bIns="0" rtlCol="0"/>
          <a:lstStyle/>
          <a:p>
            <a:endParaRPr/>
          </a:p>
        </p:txBody>
      </p:sp>
      <p:sp>
        <p:nvSpPr>
          <p:cNvPr id="9" name="object 9"/>
          <p:cNvSpPr/>
          <p:nvPr/>
        </p:nvSpPr>
        <p:spPr>
          <a:xfrm>
            <a:off x="3143630" y="2484501"/>
            <a:ext cx="8432800" cy="744220"/>
          </a:xfrm>
          <a:custGeom>
            <a:avLst/>
            <a:gdLst/>
            <a:ahLst/>
            <a:cxnLst/>
            <a:rect l="l" t="t" r="r" b="b"/>
            <a:pathLst>
              <a:path w="8432800" h="744219">
                <a:moveTo>
                  <a:pt x="0" y="123951"/>
                </a:moveTo>
                <a:lnTo>
                  <a:pt x="9741" y="75705"/>
                </a:lnTo>
                <a:lnTo>
                  <a:pt x="36306" y="36306"/>
                </a:lnTo>
                <a:lnTo>
                  <a:pt x="75705" y="9741"/>
                </a:lnTo>
                <a:lnTo>
                  <a:pt x="123952" y="0"/>
                </a:lnTo>
                <a:lnTo>
                  <a:pt x="8308340" y="0"/>
                </a:lnTo>
                <a:lnTo>
                  <a:pt x="8356586" y="9741"/>
                </a:lnTo>
                <a:lnTo>
                  <a:pt x="8395985" y="36306"/>
                </a:lnTo>
                <a:lnTo>
                  <a:pt x="8422550" y="75705"/>
                </a:lnTo>
                <a:lnTo>
                  <a:pt x="8432292" y="123951"/>
                </a:lnTo>
                <a:lnTo>
                  <a:pt x="8432292" y="619760"/>
                </a:lnTo>
                <a:lnTo>
                  <a:pt x="8422550" y="668006"/>
                </a:lnTo>
                <a:lnTo>
                  <a:pt x="8395985" y="707405"/>
                </a:lnTo>
                <a:lnTo>
                  <a:pt x="8356586" y="733970"/>
                </a:lnTo>
                <a:lnTo>
                  <a:pt x="8308340" y="743712"/>
                </a:lnTo>
                <a:lnTo>
                  <a:pt x="123952" y="743712"/>
                </a:lnTo>
                <a:lnTo>
                  <a:pt x="75705" y="733970"/>
                </a:lnTo>
                <a:lnTo>
                  <a:pt x="36306" y="707405"/>
                </a:lnTo>
                <a:lnTo>
                  <a:pt x="9741" y="668006"/>
                </a:lnTo>
                <a:lnTo>
                  <a:pt x="0" y="619760"/>
                </a:lnTo>
                <a:lnTo>
                  <a:pt x="0" y="123951"/>
                </a:lnTo>
                <a:close/>
              </a:path>
            </a:pathLst>
          </a:custGeom>
          <a:ln w="19050">
            <a:solidFill>
              <a:srgbClr val="FFFFFF"/>
            </a:solidFill>
          </a:ln>
        </p:spPr>
        <p:txBody>
          <a:bodyPr wrap="square" lIns="0" tIns="0" rIns="0" bIns="0" rtlCol="0"/>
          <a:lstStyle/>
          <a:p>
            <a:endParaRPr/>
          </a:p>
        </p:txBody>
      </p:sp>
      <p:sp>
        <p:nvSpPr>
          <p:cNvPr id="10" name="object 10"/>
          <p:cNvSpPr/>
          <p:nvPr/>
        </p:nvSpPr>
        <p:spPr>
          <a:xfrm>
            <a:off x="3143630" y="3317366"/>
            <a:ext cx="8432800" cy="744220"/>
          </a:xfrm>
          <a:custGeom>
            <a:avLst/>
            <a:gdLst/>
            <a:ahLst/>
            <a:cxnLst/>
            <a:rect l="l" t="t" r="r" b="b"/>
            <a:pathLst>
              <a:path w="8432800" h="744220">
                <a:moveTo>
                  <a:pt x="8308340" y="0"/>
                </a:moveTo>
                <a:lnTo>
                  <a:pt x="123952" y="0"/>
                </a:lnTo>
                <a:lnTo>
                  <a:pt x="75705" y="9741"/>
                </a:lnTo>
                <a:lnTo>
                  <a:pt x="36306" y="36306"/>
                </a:lnTo>
                <a:lnTo>
                  <a:pt x="9741" y="75705"/>
                </a:lnTo>
                <a:lnTo>
                  <a:pt x="0" y="123952"/>
                </a:lnTo>
                <a:lnTo>
                  <a:pt x="0" y="619760"/>
                </a:lnTo>
                <a:lnTo>
                  <a:pt x="9741" y="668006"/>
                </a:lnTo>
                <a:lnTo>
                  <a:pt x="36306" y="707405"/>
                </a:lnTo>
                <a:lnTo>
                  <a:pt x="75705" y="733970"/>
                </a:lnTo>
                <a:lnTo>
                  <a:pt x="123952" y="743712"/>
                </a:lnTo>
                <a:lnTo>
                  <a:pt x="8308340" y="743712"/>
                </a:lnTo>
                <a:lnTo>
                  <a:pt x="8356586" y="733970"/>
                </a:lnTo>
                <a:lnTo>
                  <a:pt x="8395985" y="707405"/>
                </a:lnTo>
                <a:lnTo>
                  <a:pt x="8422550" y="668006"/>
                </a:lnTo>
                <a:lnTo>
                  <a:pt x="8432292" y="619760"/>
                </a:lnTo>
                <a:lnTo>
                  <a:pt x="8432292" y="123952"/>
                </a:lnTo>
                <a:lnTo>
                  <a:pt x="8422550" y="75705"/>
                </a:lnTo>
                <a:lnTo>
                  <a:pt x="8395985" y="36306"/>
                </a:lnTo>
                <a:lnTo>
                  <a:pt x="8356586" y="9741"/>
                </a:lnTo>
                <a:lnTo>
                  <a:pt x="8308340" y="0"/>
                </a:lnTo>
                <a:close/>
              </a:path>
            </a:pathLst>
          </a:custGeom>
          <a:solidFill>
            <a:srgbClr val="4AC174"/>
          </a:solidFill>
        </p:spPr>
        <p:txBody>
          <a:bodyPr wrap="square" lIns="0" tIns="0" rIns="0" bIns="0" rtlCol="0"/>
          <a:lstStyle/>
          <a:p>
            <a:endParaRPr/>
          </a:p>
        </p:txBody>
      </p:sp>
      <p:sp>
        <p:nvSpPr>
          <p:cNvPr id="11" name="object 11"/>
          <p:cNvSpPr/>
          <p:nvPr/>
        </p:nvSpPr>
        <p:spPr>
          <a:xfrm>
            <a:off x="3143630" y="3317366"/>
            <a:ext cx="8432800" cy="744220"/>
          </a:xfrm>
          <a:custGeom>
            <a:avLst/>
            <a:gdLst/>
            <a:ahLst/>
            <a:cxnLst/>
            <a:rect l="l" t="t" r="r" b="b"/>
            <a:pathLst>
              <a:path w="8432800" h="744220">
                <a:moveTo>
                  <a:pt x="0" y="123952"/>
                </a:moveTo>
                <a:lnTo>
                  <a:pt x="9741" y="75705"/>
                </a:lnTo>
                <a:lnTo>
                  <a:pt x="36306" y="36306"/>
                </a:lnTo>
                <a:lnTo>
                  <a:pt x="75705" y="9741"/>
                </a:lnTo>
                <a:lnTo>
                  <a:pt x="123952" y="0"/>
                </a:lnTo>
                <a:lnTo>
                  <a:pt x="8308340" y="0"/>
                </a:lnTo>
                <a:lnTo>
                  <a:pt x="8356586" y="9741"/>
                </a:lnTo>
                <a:lnTo>
                  <a:pt x="8395985" y="36306"/>
                </a:lnTo>
                <a:lnTo>
                  <a:pt x="8422550" y="75705"/>
                </a:lnTo>
                <a:lnTo>
                  <a:pt x="8432292" y="123952"/>
                </a:lnTo>
                <a:lnTo>
                  <a:pt x="8432292" y="619760"/>
                </a:lnTo>
                <a:lnTo>
                  <a:pt x="8422550" y="668006"/>
                </a:lnTo>
                <a:lnTo>
                  <a:pt x="8395985" y="707405"/>
                </a:lnTo>
                <a:lnTo>
                  <a:pt x="8356586" y="733970"/>
                </a:lnTo>
                <a:lnTo>
                  <a:pt x="8308340" y="743712"/>
                </a:lnTo>
                <a:lnTo>
                  <a:pt x="123952" y="743712"/>
                </a:lnTo>
                <a:lnTo>
                  <a:pt x="75705" y="733970"/>
                </a:lnTo>
                <a:lnTo>
                  <a:pt x="36306" y="707405"/>
                </a:lnTo>
                <a:lnTo>
                  <a:pt x="9741" y="668006"/>
                </a:lnTo>
                <a:lnTo>
                  <a:pt x="0" y="619760"/>
                </a:lnTo>
                <a:lnTo>
                  <a:pt x="0" y="123952"/>
                </a:lnTo>
                <a:close/>
              </a:path>
            </a:pathLst>
          </a:custGeom>
          <a:ln w="19050">
            <a:solidFill>
              <a:srgbClr val="FFFFFF"/>
            </a:solidFill>
          </a:ln>
        </p:spPr>
        <p:txBody>
          <a:bodyPr wrap="square" lIns="0" tIns="0" rIns="0" bIns="0" rtlCol="0"/>
          <a:lstStyle/>
          <a:p>
            <a:endParaRPr/>
          </a:p>
        </p:txBody>
      </p:sp>
      <p:sp>
        <p:nvSpPr>
          <p:cNvPr id="12" name="object 12"/>
          <p:cNvSpPr/>
          <p:nvPr/>
        </p:nvSpPr>
        <p:spPr>
          <a:xfrm>
            <a:off x="3143630" y="4150233"/>
            <a:ext cx="8432800" cy="744220"/>
          </a:xfrm>
          <a:custGeom>
            <a:avLst/>
            <a:gdLst/>
            <a:ahLst/>
            <a:cxnLst/>
            <a:rect l="l" t="t" r="r" b="b"/>
            <a:pathLst>
              <a:path w="8432800" h="744220">
                <a:moveTo>
                  <a:pt x="8308340" y="0"/>
                </a:moveTo>
                <a:lnTo>
                  <a:pt x="123952" y="0"/>
                </a:lnTo>
                <a:lnTo>
                  <a:pt x="75705" y="9741"/>
                </a:lnTo>
                <a:lnTo>
                  <a:pt x="36306" y="36306"/>
                </a:lnTo>
                <a:lnTo>
                  <a:pt x="9741" y="75705"/>
                </a:lnTo>
                <a:lnTo>
                  <a:pt x="0" y="123952"/>
                </a:lnTo>
                <a:lnTo>
                  <a:pt x="0" y="619760"/>
                </a:lnTo>
                <a:lnTo>
                  <a:pt x="9741" y="668006"/>
                </a:lnTo>
                <a:lnTo>
                  <a:pt x="36306" y="707405"/>
                </a:lnTo>
                <a:lnTo>
                  <a:pt x="75705" y="733970"/>
                </a:lnTo>
                <a:lnTo>
                  <a:pt x="123952" y="743712"/>
                </a:lnTo>
                <a:lnTo>
                  <a:pt x="8308340" y="743712"/>
                </a:lnTo>
                <a:lnTo>
                  <a:pt x="8356586" y="733970"/>
                </a:lnTo>
                <a:lnTo>
                  <a:pt x="8395985" y="707405"/>
                </a:lnTo>
                <a:lnTo>
                  <a:pt x="8422550" y="668006"/>
                </a:lnTo>
                <a:lnTo>
                  <a:pt x="8432292" y="619760"/>
                </a:lnTo>
                <a:lnTo>
                  <a:pt x="8432292" y="123952"/>
                </a:lnTo>
                <a:lnTo>
                  <a:pt x="8422550" y="75705"/>
                </a:lnTo>
                <a:lnTo>
                  <a:pt x="8395985" y="36306"/>
                </a:lnTo>
                <a:lnTo>
                  <a:pt x="8356586" y="9741"/>
                </a:lnTo>
                <a:lnTo>
                  <a:pt x="8308340" y="0"/>
                </a:lnTo>
                <a:close/>
              </a:path>
            </a:pathLst>
          </a:custGeom>
          <a:solidFill>
            <a:srgbClr val="49B946"/>
          </a:solidFill>
        </p:spPr>
        <p:txBody>
          <a:bodyPr wrap="square" lIns="0" tIns="0" rIns="0" bIns="0" rtlCol="0"/>
          <a:lstStyle/>
          <a:p>
            <a:endParaRPr/>
          </a:p>
        </p:txBody>
      </p:sp>
      <p:sp>
        <p:nvSpPr>
          <p:cNvPr id="13" name="object 13"/>
          <p:cNvSpPr/>
          <p:nvPr/>
        </p:nvSpPr>
        <p:spPr>
          <a:xfrm>
            <a:off x="3143630" y="4150233"/>
            <a:ext cx="8432800" cy="744220"/>
          </a:xfrm>
          <a:custGeom>
            <a:avLst/>
            <a:gdLst/>
            <a:ahLst/>
            <a:cxnLst/>
            <a:rect l="l" t="t" r="r" b="b"/>
            <a:pathLst>
              <a:path w="8432800" h="744220">
                <a:moveTo>
                  <a:pt x="0" y="123952"/>
                </a:moveTo>
                <a:lnTo>
                  <a:pt x="9741" y="75705"/>
                </a:lnTo>
                <a:lnTo>
                  <a:pt x="36306" y="36306"/>
                </a:lnTo>
                <a:lnTo>
                  <a:pt x="75705" y="9741"/>
                </a:lnTo>
                <a:lnTo>
                  <a:pt x="123952" y="0"/>
                </a:lnTo>
                <a:lnTo>
                  <a:pt x="8308340" y="0"/>
                </a:lnTo>
                <a:lnTo>
                  <a:pt x="8356586" y="9741"/>
                </a:lnTo>
                <a:lnTo>
                  <a:pt x="8395985" y="36306"/>
                </a:lnTo>
                <a:lnTo>
                  <a:pt x="8422550" y="75705"/>
                </a:lnTo>
                <a:lnTo>
                  <a:pt x="8432292" y="123952"/>
                </a:lnTo>
                <a:lnTo>
                  <a:pt x="8432292" y="619760"/>
                </a:lnTo>
                <a:lnTo>
                  <a:pt x="8422550" y="668006"/>
                </a:lnTo>
                <a:lnTo>
                  <a:pt x="8395985" y="707405"/>
                </a:lnTo>
                <a:lnTo>
                  <a:pt x="8356586" y="733970"/>
                </a:lnTo>
                <a:lnTo>
                  <a:pt x="8308340" y="743712"/>
                </a:lnTo>
                <a:lnTo>
                  <a:pt x="123952" y="743712"/>
                </a:lnTo>
                <a:lnTo>
                  <a:pt x="75705" y="733970"/>
                </a:lnTo>
                <a:lnTo>
                  <a:pt x="36306" y="707405"/>
                </a:lnTo>
                <a:lnTo>
                  <a:pt x="9741" y="668006"/>
                </a:lnTo>
                <a:lnTo>
                  <a:pt x="0" y="619760"/>
                </a:lnTo>
                <a:lnTo>
                  <a:pt x="0" y="123952"/>
                </a:lnTo>
                <a:close/>
              </a:path>
            </a:pathLst>
          </a:custGeom>
          <a:ln w="19050">
            <a:solidFill>
              <a:srgbClr val="FFFFFF"/>
            </a:solidFill>
          </a:ln>
        </p:spPr>
        <p:txBody>
          <a:bodyPr wrap="square" lIns="0" tIns="0" rIns="0" bIns="0" rtlCol="0"/>
          <a:lstStyle/>
          <a:p>
            <a:endParaRPr/>
          </a:p>
        </p:txBody>
      </p:sp>
      <p:sp>
        <p:nvSpPr>
          <p:cNvPr id="14" name="object 14"/>
          <p:cNvSpPr/>
          <p:nvPr/>
        </p:nvSpPr>
        <p:spPr>
          <a:xfrm>
            <a:off x="3143630" y="4983098"/>
            <a:ext cx="8432800" cy="744220"/>
          </a:xfrm>
          <a:custGeom>
            <a:avLst/>
            <a:gdLst/>
            <a:ahLst/>
            <a:cxnLst/>
            <a:rect l="l" t="t" r="r" b="b"/>
            <a:pathLst>
              <a:path w="8432800" h="744220">
                <a:moveTo>
                  <a:pt x="8308340" y="0"/>
                </a:moveTo>
                <a:lnTo>
                  <a:pt x="123952" y="0"/>
                </a:lnTo>
                <a:lnTo>
                  <a:pt x="75705" y="9741"/>
                </a:lnTo>
                <a:lnTo>
                  <a:pt x="36306" y="36306"/>
                </a:lnTo>
                <a:lnTo>
                  <a:pt x="9741" y="75705"/>
                </a:lnTo>
                <a:lnTo>
                  <a:pt x="0" y="123951"/>
                </a:lnTo>
                <a:lnTo>
                  <a:pt x="0" y="619747"/>
                </a:lnTo>
                <a:lnTo>
                  <a:pt x="9741" y="668000"/>
                </a:lnTo>
                <a:lnTo>
                  <a:pt x="36306" y="707404"/>
                </a:lnTo>
                <a:lnTo>
                  <a:pt x="75705" y="733970"/>
                </a:lnTo>
                <a:lnTo>
                  <a:pt x="123952" y="743712"/>
                </a:lnTo>
                <a:lnTo>
                  <a:pt x="8308340" y="743712"/>
                </a:lnTo>
                <a:lnTo>
                  <a:pt x="8356586" y="733970"/>
                </a:lnTo>
                <a:lnTo>
                  <a:pt x="8395985" y="707404"/>
                </a:lnTo>
                <a:lnTo>
                  <a:pt x="8422550" y="668000"/>
                </a:lnTo>
                <a:lnTo>
                  <a:pt x="8432292" y="619747"/>
                </a:lnTo>
                <a:lnTo>
                  <a:pt x="8432292" y="123951"/>
                </a:lnTo>
                <a:lnTo>
                  <a:pt x="8422550" y="75705"/>
                </a:lnTo>
                <a:lnTo>
                  <a:pt x="8395985" y="36306"/>
                </a:lnTo>
                <a:lnTo>
                  <a:pt x="8356586" y="9741"/>
                </a:lnTo>
                <a:lnTo>
                  <a:pt x="8308340" y="0"/>
                </a:lnTo>
                <a:close/>
              </a:path>
            </a:pathLst>
          </a:custGeom>
          <a:solidFill>
            <a:srgbClr val="6FAC46"/>
          </a:solidFill>
        </p:spPr>
        <p:txBody>
          <a:bodyPr wrap="square" lIns="0" tIns="0" rIns="0" bIns="0" rtlCol="0"/>
          <a:lstStyle/>
          <a:p>
            <a:endParaRPr/>
          </a:p>
        </p:txBody>
      </p:sp>
      <p:sp>
        <p:nvSpPr>
          <p:cNvPr id="15" name="object 15"/>
          <p:cNvSpPr/>
          <p:nvPr/>
        </p:nvSpPr>
        <p:spPr>
          <a:xfrm>
            <a:off x="3143630" y="4983098"/>
            <a:ext cx="8432800" cy="744220"/>
          </a:xfrm>
          <a:custGeom>
            <a:avLst/>
            <a:gdLst/>
            <a:ahLst/>
            <a:cxnLst/>
            <a:rect l="l" t="t" r="r" b="b"/>
            <a:pathLst>
              <a:path w="8432800" h="744220">
                <a:moveTo>
                  <a:pt x="0" y="123951"/>
                </a:moveTo>
                <a:lnTo>
                  <a:pt x="9741" y="75705"/>
                </a:lnTo>
                <a:lnTo>
                  <a:pt x="36306" y="36306"/>
                </a:lnTo>
                <a:lnTo>
                  <a:pt x="75705" y="9741"/>
                </a:lnTo>
                <a:lnTo>
                  <a:pt x="123952" y="0"/>
                </a:lnTo>
                <a:lnTo>
                  <a:pt x="8308340" y="0"/>
                </a:lnTo>
                <a:lnTo>
                  <a:pt x="8356586" y="9741"/>
                </a:lnTo>
                <a:lnTo>
                  <a:pt x="8395985" y="36306"/>
                </a:lnTo>
                <a:lnTo>
                  <a:pt x="8422550" y="75705"/>
                </a:lnTo>
                <a:lnTo>
                  <a:pt x="8432292" y="123951"/>
                </a:lnTo>
                <a:lnTo>
                  <a:pt x="8432292" y="619747"/>
                </a:lnTo>
                <a:lnTo>
                  <a:pt x="8422550" y="668000"/>
                </a:lnTo>
                <a:lnTo>
                  <a:pt x="8395985" y="707404"/>
                </a:lnTo>
                <a:lnTo>
                  <a:pt x="8356586" y="733970"/>
                </a:lnTo>
                <a:lnTo>
                  <a:pt x="8308340" y="743712"/>
                </a:lnTo>
                <a:lnTo>
                  <a:pt x="123952" y="743712"/>
                </a:lnTo>
                <a:lnTo>
                  <a:pt x="75705" y="733970"/>
                </a:lnTo>
                <a:lnTo>
                  <a:pt x="36306" y="707404"/>
                </a:lnTo>
                <a:lnTo>
                  <a:pt x="9741" y="668000"/>
                </a:lnTo>
                <a:lnTo>
                  <a:pt x="0" y="619747"/>
                </a:lnTo>
                <a:lnTo>
                  <a:pt x="0" y="123951"/>
                </a:lnTo>
                <a:close/>
              </a:path>
            </a:pathLst>
          </a:custGeom>
          <a:ln w="19050">
            <a:solidFill>
              <a:srgbClr val="FFFFFF"/>
            </a:solidFill>
          </a:ln>
        </p:spPr>
        <p:txBody>
          <a:bodyPr wrap="square" lIns="0" tIns="0" rIns="0" bIns="0" rtlCol="0"/>
          <a:lstStyle/>
          <a:p>
            <a:endParaRPr/>
          </a:p>
        </p:txBody>
      </p:sp>
      <p:sp>
        <p:nvSpPr>
          <p:cNvPr id="16" name="object 16"/>
          <p:cNvSpPr txBox="1"/>
          <p:nvPr/>
        </p:nvSpPr>
        <p:spPr>
          <a:xfrm>
            <a:off x="3284728" y="894587"/>
            <a:ext cx="7992745" cy="4662805"/>
          </a:xfrm>
          <a:prstGeom prst="rect">
            <a:avLst/>
          </a:prstGeom>
        </p:spPr>
        <p:txBody>
          <a:bodyPr vert="horz" wrap="square" lIns="0" tIns="12700" rIns="0" bIns="0" rtlCol="0">
            <a:spAutoFit/>
          </a:bodyPr>
          <a:lstStyle/>
          <a:p>
            <a:pPr marL="12700">
              <a:lnSpc>
                <a:spcPct val="100000"/>
              </a:lnSpc>
              <a:spcBef>
                <a:spcPts val="100"/>
              </a:spcBef>
            </a:pPr>
            <a:r>
              <a:rPr sz="3100" spc="-114" dirty="0">
                <a:solidFill>
                  <a:srgbClr val="FFFFFF"/>
                </a:solidFill>
                <a:latin typeface="Arial"/>
                <a:cs typeface="Arial"/>
              </a:rPr>
              <a:t>Experiential </a:t>
            </a:r>
            <a:r>
              <a:rPr sz="3100" spc="-105" dirty="0">
                <a:solidFill>
                  <a:srgbClr val="FFFFFF"/>
                </a:solidFill>
                <a:latin typeface="Arial"/>
                <a:cs typeface="Arial"/>
              </a:rPr>
              <a:t>Health </a:t>
            </a:r>
            <a:r>
              <a:rPr sz="3100" spc="-150" dirty="0">
                <a:solidFill>
                  <a:srgbClr val="FFFFFF"/>
                </a:solidFill>
                <a:latin typeface="Arial"/>
                <a:cs typeface="Arial"/>
              </a:rPr>
              <a:t>Education </a:t>
            </a:r>
            <a:r>
              <a:rPr sz="3100" spc="20" dirty="0">
                <a:solidFill>
                  <a:srgbClr val="FFFFFF"/>
                </a:solidFill>
                <a:latin typeface="Arial"/>
                <a:cs typeface="Arial"/>
              </a:rPr>
              <a:t>with</a:t>
            </a:r>
            <a:r>
              <a:rPr sz="3100" spc="-285" dirty="0">
                <a:solidFill>
                  <a:srgbClr val="FFFFFF"/>
                </a:solidFill>
                <a:latin typeface="Arial"/>
                <a:cs typeface="Arial"/>
              </a:rPr>
              <a:t> </a:t>
            </a:r>
            <a:r>
              <a:rPr sz="3100" spc="-375" dirty="0">
                <a:solidFill>
                  <a:srgbClr val="FFFFFF"/>
                </a:solidFill>
                <a:latin typeface="Arial"/>
                <a:cs typeface="Arial"/>
              </a:rPr>
              <a:t>STEAM</a:t>
            </a:r>
            <a:endParaRPr sz="3100">
              <a:latin typeface="Arial"/>
              <a:cs typeface="Arial"/>
            </a:endParaRPr>
          </a:p>
          <a:p>
            <a:pPr marL="12700" marR="109855" indent="88900">
              <a:lnSpc>
                <a:spcPct val="176300"/>
              </a:lnSpc>
            </a:pPr>
            <a:r>
              <a:rPr sz="3100" spc="-135" dirty="0">
                <a:solidFill>
                  <a:srgbClr val="FFFFFF"/>
                </a:solidFill>
                <a:latin typeface="Arial"/>
                <a:cs typeface="Arial"/>
              </a:rPr>
              <a:t>Crop-producing </a:t>
            </a:r>
            <a:r>
              <a:rPr sz="3100" spc="-170" dirty="0">
                <a:solidFill>
                  <a:srgbClr val="FFFFFF"/>
                </a:solidFill>
                <a:latin typeface="Arial"/>
                <a:cs typeface="Arial"/>
              </a:rPr>
              <a:t>greenhouses </a:t>
            </a:r>
            <a:r>
              <a:rPr sz="3100" spc="-50" dirty="0">
                <a:solidFill>
                  <a:srgbClr val="FFFFFF"/>
                </a:solidFill>
                <a:latin typeface="Arial"/>
                <a:cs typeface="Arial"/>
              </a:rPr>
              <a:t>at </a:t>
            </a:r>
            <a:r>
              <a:rPr sz="3100" spc="-114" dirty="0">
                <a:solidFill>
                  <a:srgbClr val="FFFFFF"/>
                </a:solidFill>
                <a:latin typeface="Arial"/>
                <a:cs typeface="Arial"/>
              </a:rPr>
              <a:t>high </a:t>
            </a:r>
            <a:r>
              <a:rPr sz="3100" spc="-175" dirty="0">
                <a:solidFill>
                  <a:srgbClr val="FFFFFF"/>
                </a:solidFill>
                <a:latin typeface="Arial"/>
                <a:cs typeface="Arial"/>
              </a:rPr>
              <a:t>schools  </a:t>
            </a:r>
            <a:r>
              <a:rPr sz="3100" spc="-120" dirty="0">
                <a:solidFill>
                  <a:srgbClr val="FFFFFF"/>
                </a:solidFill>
                <a:latin typeface="Arial"/>
                <a:cs typeface="Arial"/>
              </a:rPr>
              <a:t>Hydroponic </a:t>
            </a:r>
            <a:r>
              <a:rPr sz="3100" spc="-170" dirty="0">
                <a:solidFill>
                  <a:srgbClr val="FFFFFF"/>
                </a:solidFill>
                <a:latin typeface="Arial"/>
                <a:cs typeface="Arial"/>
              </a:rPr>
              <a:t>greenhouses </a:t>
            </a:r>
            <a:r>
              <a:rPr sz="3100" spc="-45" dirty="0">
                <a:solidFill>
                  <a:srgbClr val="FFFFFF"/>
                </a:solidFill>
                <a:latin typeface="Arial"/>
                <a:cs typeface="Arial"/>
              </a:rPr>
              <a:t>at </a:t>
            </a:r>
            <a:r>
              <a:rPr sz="3100" spc="-50" dirty="0">
                <a:solidFill>
                  <a:srgbClr val="FFFFFF"/>
                </a:solidFill>
                <a:latin typeface="Arial"/>
                <a:cs typeface="Arial"/>
              </a:rPr>
              <a:t>middle/high </a:t>
            </a:r>
            <a:r>
              <a:rPr sz="3100" spc="-170" dirty="0">
                <a:solidFill>
                  <a:srgbClr val="FFFFFF"/>
                </a:solidFill>
                <a:latin typeface="Arial"/>
                <a:cs typeface="Arial"/>
              </a:rPr>
              <a:t>schools  </a:t>
            </a:r>
            <a:r>
              <a:rPr sz="3100" spc="-450" dirty="0">
                <a:solidFill>
                  <a:srgbClr val="FFFFFF"/>
                </a:solidFill>
                <a:latin typeface="Arial"/>
                <a:cs typeface="Arial"/>
              </a:rPr>
              <a:t>FANS </a:t>
            </a:r>
            <a:r>
              <a:rPr sz="3100" spc="-50" dirty="0">
                <a:solidFill>
                  <a:srgbClr val="FFFFFF"/>
                </a:solidFill>
                <a:latin typeface="Arial"/>
                <a:cs typeface="Arial"/>
              </a:rPr>
              <a:t>at </a:t>
            </a:r>
            <a:r>
              <a:rPr sz="3100" spc="-65" dirty="0">
                <a:solidFill>
                  <a:srgbClr val="FFFFFF"/>
                </a:solidFill>
                <a:latin typeface="Arial"/>
                <a:cs typeface="Arial"/>
              </a:rPr>
              <a:t>all </a:t>
            </a:r>
            <a:r>
              <a:rPr sz="3100" spc="-114" dirty="0">
                <a:solidFill>
                  <a:srgbClr val="FFFFFF"/>
                </a:solidFill>
                <a:latin typeface="Arial"/>
                <a:cs typeface="Arial"/>
              </a:rPr>
              <a:t>elementary, </a:t>
            </a:r>
            <a:r>
              <a:rPr sz="3100" spc="-75" dirty="0">
                <a:solidFill>
                  <a:srgbClr val="FFFFFF"/>
                </a:solidFill>
                <a:latin typeface="Arial"/>
                <a:cs typeface="Arial"/>
              </a:rPr>
              <a:t>middle, </a:t>
            </a:r>
            <a:r>
              <a:rPr sz="3100" spc="-114" dirty="0">
                <a:solidFill>
                  <a:srgbClr val="FFFFFF"/>
                </a:solidFill>
                <a:latin typeface="Arial"/>
                <a:cs typeface="Arial"/>
              </a:rPr>
              <a:t>high </a:t>
            </a:r>
            <a:r>
              <a:rPr sz="3100" spc="-170" dirty="0">
                <a:solidFill>
                  <a:srgbClr val="FFFFFF"/>
                </a:solidFill>
                <a:latin typeface="Arial"/>
                <a:cs typeface="Arial"/>
              </a:rPr>
              <a:t>schools  </a:t>
            </a:r>
            <a:r>
              <a:rPr sz="3100" spc="-450" dirty="0">
                <a:solidFill>
                  <a:srgbClr val="FFFFFF"/>
                </a:solidFill>
                <a:latin typeface="Arial"/>
                <a:cs typeface="Arial"/>
              </a:rPr>
              <a:t>FANS </a:t>
            </a:r>
            <a:r>
              <a:rPr sz="3100" spc="-225" dirty="0">
                <a:solidFill>
                  <a:srgbClr val="FFFFFF"/>
                </a:solidFill>
                <a:latin typeface="Arial"/>
                <a:cs typeface="Arial"/>
              </a:rPr>
              <a:t>Clubs </a:t>
            </a:r>
            <a:r>
              <a:rPr sz="3100" spc="-85" dirty="0">
                <a:solidFill>
                  <a:srgbClr val="FFFFFF"/>
                </a:solidFill>
                <a:latin typeface="Arial"/>
                <a:cs typeface="Arial"/>
              </a:rPr>
              <a:t>- </a:t>
            </a:r>
            <a:r>
              <a:rPr sz="3100" spc="-75" dirty="0">
                <a:solidFill>
                  <a:srgbClr val="FFFFFF"/>
                </a:solidFill>
                <a:latin typeface="Arial"/>
                <a:cs typeface="Arial"/>
              </a:rPr>
              <a:t>health </a:t>
            </a:r>
            <a:r>
              <a:rPr sz="3100" spc="-125" dirty="0">
                <a:solidFill>
                  <a:srgbClr val="FFFFFF"/>
                </a:solidFill>
                <a:latin typeface="Arial"/>
                <a:cs typeface="Arial"/>
              </a:rPr>
              <a:t>awareness/taste</a:t>
            </a:r>
            <a:r>
              <a:rPr sz="3100" spc="-425" dirty="0">
                <a:solidFill>
                  <a:srgbClr val="FFFFFF"/>
                </a:solidFill>
                <a:latin typeface="Arial"/>
                <a:cs typeface="Arial"/>
              </a:rPr>
              <a:t> </a:t>
            </a:r>
            <a:r>
              <a:rPr sz="3100" spc="-100" dirty="0">
                <a:solidFill>
                  <a:srgbClr val="FFFFFF"/>
                </a:solidFill>
                <a:latin typeface="Arial"/>
                <a:cs typeface="Arial"/>
              </a:rPr>
              <a:t>tests/events</a:t>
            </a:r>
            <a:endParaRPr sz="3100">
              <a:latin typeface="Arial"/>
              <a:cs typeface="Arial"/>
            </a:endParaRPr>
          </a:p>
          <a:p>
            <a:pPr>
              <a:lnSpc>
                <a:spcPct val="100000"/>
              </a:lnSpc>
              <a:spcBef>
                <a:spcPts val="20"/>
              </a:spcBef>
            </a:pPr>
            <a:endParaRPr sz="2450">
              <a:latin typeface="Arial"/>
              <a:cs typeface="Arial"/>
            </a:endParaRPr>
          </a:p>
          <a:p>
            <a:pPr marL="101600">
              <a:lnSpc>
                <a:spcPct val="100000"/>
              </a:lnSpc>
            </a:pPr>
            <a:r>
              <a:rPr sz="3100" spc="-110" dirty="0">
                <a:solidFill>
                  <a:srgbClr val="FFFFFF"/>
                </a:solidFill>
                <a:latin typeface="Arial"/>
                <a:cs typeface="Arial"/>
              </a:rPr>
              <a:t>Health </a:t>
            </a:r>
            <a:r>
              <a:rPr sz="3100" spc="-155" dirty="0">
                <a:solidFill>
                  <a:srgbClr val="FFFFFF"/>
                </a:solidFill>
                <a:latin typeface="Arial"/>
                <a:cs typeface="Arial"/>
              </a:rPr>
              <a:t>Educator </a:t>
            </a:r>
            <a:r>
              <a:rPr sz="3100" spc="-180" dirty="0">
                <a:solidFill>
                  <a:srgbClr val="FFFFFF"/>
                </a:solidFill>
                <a:latin typeface="Arial"/>
                <a:cs typeface="Arial"/>
              </a:rPr>
              <a:t>– </a:t>
            </a:r>
            <a:r>
              <a:rPr sz="3100" spc="-120" dirty="0">
                <a:solidFill>
                  <a:srgbClr val="FFFFFF"/>
                </a:solidFill>
                <a:latin typeface="Arial"/>
                <a:cs typeface="Arial"/>
              </a:rPr>
              <a:t>Vaping/Smoking/Drug</a:t>
            </a:r>
            <a:r>
              <a:rPr sz="3100" spc="-295" dirty="0">
                <a:solidFill>
                  <a:srgbClr val="FFFFFF"/>
                </a:solidFill>
                <a:latin typeface="Arial"/>
                <a:cs typeface="Arial"/>
              </a:rPr>
              <a:t> </a:t>
            </a:r>
            <a:r>
              <a:rPr sz="3100" spc="-215" dirty="0">
                <a:solidFill>
                  <a:srgbClr val="FFFFFF"/>
                </a:solidFill>
                <a:latin typeface="Arial"/>
                <a:cs typeface="Arial"/>
              </a:rPr>
              <a:t>Dangers</a:t>
            </a:r>
            <a:endParaRPr sz="31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94497" y="3505961"/>
            <a:ext cx="4397375" cy="33520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52254" cy="68579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68390" y="0"/>
            <a:ext cx="6023483" cy="33467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12764" y="1417319"/>
            <a:ext cx="0" cy="4023360"/>
          </a:xfrm>
          <a:custGeom>
            <a:avLst/>
            <a:gdLst/>
            <a:ahLst/>
            <a:cxnLst/>
            <a:rect l="l" t="t" r="r" b="b"/>
            <a:pathLst>
              <a:path h="4023360">
                <a:moveTo>
                  <a:pt x="0" y="0"/>
                </a:moveTo>
                <a:lnTo>
                  <a:pt x="0" y="4023359"/>
                </a:lnTo>
              </a:path>
            </a:pathLst>
          </a:custGeom>
          <a:ln w="9144">
            <a:solidFill>
              <a:srgbClr val="FFFFFF"/>
            </a:solidFill>
          </a:ln>
        </p:spPr>
        <p:txBody>
          <a:bodyPr wrap="square" lIns="0" tIns="0" rIns="0" bIns="0" rtlCol="0"/>
          <a:lstStyle/>
          <a:p>
            <a:endParaRPr/>
          </a:p>
        </p:txBody>
      </p:sp>
      <p:sp>
        <p:nvSpPr>
          <p:cNvPr id="3" name="object 3"/>
          <p:cNvSpPr/>
          <p:nvPr/>
        </p:nvSpPr>
        <p:spPr>
          <a:xfrm>
            <a:off x="3155060" y="766191"/>
            <a:ext cx="8631555" cy="744220"/>
          </a:xfrm>
          <a:custGeom>
            <a:avLst/>
            <a:gdLst/>
            <a:ahLst/>
            <a:cxnLst/>
            <a:rect l="l" t="t" r="r" b="b"/>
            <a:pathLst>
              <a:path w="8631555" h="744219">
                <a:moveTo>
                  <a:pt x="8507221" y="0"/>
                </a:moveTo>
                <a:lnTo>
                  <a:pt x="123951" y="0"/>
                </a:lnTo>
                <a:lnTo>
                  <a:pt x="75705" y="9741"/>
                </a:lnTo>
                <a:lnTo>
                  <a:pt x="36306" y="36306"/>
                </a:lnTo>
                <a:lnTo>
                  <a:pt x="9741" y="75705"/>
                </a:lnTo>
                <a:lnTo>
                  <a:pt x="0" y="123951"/>
                </a:lnTo>
                <a:lnTo>
                  <a:pt x="0" y="619760"/>
                </a:lnTo>
                <a:lnTo>
                  <a:pt x="9741" y="668006"/>
                </a:lnTo>
                <a:lnTo>
                  <a:pt x="36306" y="707405"/>
                </a:lnTo>
                <a:lnTo>
                  <a:pt x="75705" y="733970"/>
                </a:lnTo>
                <a:lnTo>
                  <a:pt x="123951" y="743712"/>
                </a:lnTo>
                <a:lnTo>
                  <a:pt x="8507221" y="743712"/>
                </a:lnTo>
                <a:lnTo>
                  <a:pt x="8555468" y="733970"/>
                </a:lnTo>
                <a:lnTo>
                  <a:pt x="8594867" y="707405"/>
                </a:lnTo>
                <a:lnTo>
                  <a:pt x="8621432" y="668006"/>
                </a:lnTo>
                <a:lnTo>
                  <a:pt x="8631173" y="619760"/>
                </a:lnTo>
                <a:lnTo>
                  <a:pt x="8631173" y="123951"/>
                </a:lnTo>
                <a:lnTo>
                  <a:pt x="8621432" y="75705"/>
                </a:lnTo>
                <a:lnTo>
                  <a:pt x="8594867" y="36306"/>
                </a:lnTo>
                <a:lnTo>
                  <a:pt x="8555468" y="9741"/>
                </a:lnTo>
                <a:lnTo>
                  <a:pt x="8507221" y="0"/>
                </a:lnTo>
                <a:close/>
              </a:path>
            </a:pathLst>
          </a:custGeom>
          <a:solidFill>
            <a:srgbClr val="5B9BD4"/>
          </a:solidFill>
        </p:spPr>
        <p:txBody>
          <a:bodyPr wrap="square" lIns="0" tIns="0" rIns="0" bIns="0" rtlCol="0"/>
          <a:lstStyle/>
          <a:p>
            <a:endParaRPr/>
          </a:p>
        </p:txBody>
      </p:sp>
      <p:sp>
        <p:nvSpPr>
          <p:cNvPr id="4" name="object 4"/>
          <p:cNvSpPr/>
          <p:nvPr/>
        </p:nvSpPr>
        <p:spPr>
          <a:xfrm>
            <a:off x="3155060" y="766191"/>
            <a:ext cx="8631555" cy="744220"/>
          </a:xfrm>
          <a:custGeom>
            <a:avLst/>
            <a:gdLst/>
            <a:ahLst/>
            <a:cxnLst/>
            <a:rect l="l" t="t" r="r" b="b"/>
            <a:pathLst>
              <a:path w="8631555" h="744219">
                <a:moveTo>
                  <a:pt x="0" y="123951"/>
                </a:moveTo>
                <a:lnTo>
                  <a:pt x="9741" y="75705"/>
                </a:lnTo>
                <a:lnTo>
                  <a:pt x="36306" y="36306"/>
                </a:lnTo>
                <a:lnTo>
                  <a:pt x="75705" y="9741"/>
                </a:lnTo>
                <a:lnTo>
                  <a:pt x="123951" y="0"/>
                </a:lnTo>
                <a:lnTo>
                  <a:pt x="8507221" y="0"/>
                </a:lnTo>
                <a:lnTo>
                  <a:pt x="8555468" y="9741"/>
                </a:lnTo>
                <a:lnTo>
                  <a:pt x="8594867" y="36306"/>
                </a:lnTo>
                <a:lnTo>
                  <a:pt x="8621432" y="75705"/>
                </a:lnTo>
                <a:lnTo>
                  <a:pt x="8631173" y="123951"/>
                </a:lnTo>
                <a:lnTo>
                  <a:pt x="8631173" y="619760"/>
                </a:lnTo>
                <a:lnTo>
                  <a:pt x="8621432" y="668006"/>
                </a:lnTo>
                <a:lnTo>
                  <a:pt x="8594867" y="707405"/>
                </a:lnTo>
                <a:lnTo>
                  <a:pt x="8555468" y="733970"/>
                </a:lnTo>
                <a:lnTo>
                  <a:pt x="8507221" y="743712"/>
                </a:lnTo>
                <a:lnTo>
                  <a:pt x="123951" y="743712"/>
                </a:lnTo>
                <a:lnTo>
                  <a:pt x="75705" y="733970"/>
                </a:lnTo>
                <a:lnTo>
                  <a:pt x="36306" y="707405"/>
                </a:lnTo>
                <a:lnTo>
                  <a:pt x="9741" y="668006"/>
                </a:lnTo>
                <a:lnTo>
                  <a:pt x="0" y="619760"/>
                </a:lnTo>
                <a:lnTo>
                  <a:pt x="0" y="123951"/>
                </a:lnTo>
                <a:close/>
              </a:path>
            </a:pathLst>
          </a:custGeom>
          <a:ln w="19049">
            <a:solidFill>
              <a:srgbClr val="FFFFFF"/>
            </a:solidFill>
          </a:ln>
        </p:spPr>
        <p:txBody>
          <a:bodyPr wrap="square" lIns="0" tIns="0" rIns="0" bIns="0" rtlCol="0"/>
          <a:lstStyle/>
          <a:p>
            <a:endParaRPr/>
          </a:p>
        </p:txBody>
      </p:sp>
      <p:sp>
        <p:nvSpPr>
          <p:cNvPr id="5" name="object 5"/>
          <p:cNvSpPr/>
          <p:nvPr/>
        </p:nvSpPr>
        <p:spPr>
          <a:xfrm>
            <a:off x="3155060" y="1599057"/>
            <a:ext cx="8631555" cy="744220"/>
          </a:xfrm>
          <a:custGeom>
            <a:avLst/>
            <a:gdLst/>
            <a:ahLst/>
            <a:cxnLst/>
            <a:rect l="l" t="t" r="r" b="b"/>
            <a:pathLst>
              <a:path w="8631555" h="744219">
                <a:moveTo>
                  <a:pt x="8507221" y="0"/>
                </a:moveTo>
                <a:lnTo>
                  <a:pt x="123951" y="0"/>
                </a:lnTo>
                <a:lnTo>
                  <a:pt x="75705" y="9741"/>
                </a:lnTo>
                <a:lnTo>
                  <a:pt x="36306" y="36306"/>
                </a:lnTo>
                <a:lnTo>
                  <a:pt x="9741" y="75705"/>
                </a:lnTo>
                <a:lnTo>
                  <a:pt x="0" y="123951"/>
                </a:lnTo>
                <a:lnTo>
                  <a:pt x="0" y="619759"/>
                </a:lnTo>
                <a:lnTo>
                  <a:pt x="9741" y="668006"/>
                </a:lnTo>
                <a:lnTo>
                  <a:pt x="36306" y="707405"/>
                </a:lnTo>
                <a:lnTo>
                  <a:pt x="75705" y="733970"/>
                </a:lnTo>
                <a:lnTo>
                  <a:pt x="123951" y="743712"/>
                </a:lnTo>
                <a:lnTo>
                  <a:pt x="8507221" y="743712"/>
                </a:lnTo>
                <a:lnTo>
                  <a:pt x="8555468" y="733970"/>
                </a:lnTo>
                <a:lnTo>
                  <a:pt x="8594867" y="707405"/>
                </a:lnTo>
                <a:lnTo>
                  <a:pt x="8621432" y="668006"/>
                </a:lnTo>
                <a:lnTo>
                  <a:pt x="8631173" y="619759"/>
                </a:lnTo>
                <a:lnTo>
                  <a:pt x="8631173" y="123951"/>
                </a:lnTo>
                <a:lnTo>
                  <a:pt x="8621432" y="75705"/>
                </a:lnTo>
                <a:lnTo>
                  <a:pt x="8594867" y="36306"/>
                </a:lnTo>
                <a:lnTo>
                  <a:pt x="8555468" y="9741"/>
                </a:lnTo>
                <a:lnTo>
                  <a:pt x="8507221" y="0"/>
                </a:lnTo>
                <a:close/>
              </a:path>
            </a:pathLst>
          </a:custGeom>
          <a:solidFill>
            <a:srgbClr val="54C3CF"/>
          </a:solidFill>
        </p:spPr>
        <p:txBody>
          <a:bodyPr wrap="square" lIns="0" tIns="0" rIns="0" bIns="0" rtlCol="0"/>
          <a:lstStyle/>
          <a:p>
            <a:endParaRPr/>
          </a:p>
        </p:txBody>
      </p:sp>
      <p:sp>
        <p:nvSpPr>
          <p:cNvPr id="6" name="object 6"/>
          <p:cNvSpPr/>
          <p:nvPr/>
        </p:nvSpPr>
        <p:spPr>
          <a:xfrm>
            <a:off x="3155060" y="1599057"/>
            <a:ext cx="8631555" cy="744220"/>
          </a:xfrm>
          <a:custGeom>
            <a:avLst/>
            <a:gdLst/>
            <a:ahLst/>
            <a:cxnLst/>
            <a:rect l="l" t="t" r="r" b="b"/>
            <a:pathLst>
              <a:path w="8631555" h="744219">
                <a:moveTo>
                  <a:pt x="0" y="123951"/>
                </a:moveTo>
                <a:lnTo>
                  <a:pt x="9741" y="75705"/>
                </a:lnTo>
                <a:lnTo>
                  <a:pt x="36306" y="36306"/>
                </a:lnTo>
                <a:lnTo>
                  <a:pt x="75705" y="9741"/>
                </a:lnTo>
                <a:lnTo>
                  <a:pt x="123951" y="0"/>
                </a:lnTo>
                <a:lnTo>
                  <a:pt x="8507221" y="0"/>
                </a:lnTo>
                <a:lnTo>
                  <a:pt x="8555468" y="9741"/>
                </a:lnTo>
                <a:lnTo>
                  <a:pt x="8594867" y="36306"/>
                </a:lnTo>
                <a:lnTo>
                  <a:pt x="8621432" y="75705"/>
                </a:lnTo>
                <a:lnTo>
                  <a:pt x="8631173" y="123951"/>
                </a:lnTo>
                <a:lnTo>
                  <a:pt x="8631173" y="619759"/>
                </a:lnTo>
                <a:lnTo>
                  <a:pt x="8621432" y="668006"/>
                </a:lnTo>
                <a:lnTo>
                  <a:pt x="8594867" y="707405"/>
                </a:lnTo>
                <a:lnTo>
                  <a:pt x="8555468" y="733970"/>
                </a:lnTo>
                <a:lnTo>
                  <a:pt x="8507221" y="743712"/>
                </a:lnTo>
                <a:lnTo>
                  <a:pt x="123951" y="743712"/>
                </a:lnTo>
                <a:lnTo>
                  <a:pt x="75705" y="733970"/>
                </a:lnTo>
                <a:lnTo>
                  <a:pt x="36306" y="707405"/>
                </a:lnTo>
                <a:lnTo>
                  <a:pt x="9741" y="668006"/>
                </a:lnTo>
                <a:lnTo>
                  <a:pt x="0" y="619759"/>
                </a:lnTo>
                <a:lnTo>
                  <a:pt x="0" y="123951"/>
                </a:lnTo>
                <a:close/>
              </a:path>
            </a:pathLst>
          </a:custGeom>
          <a:ln w="19049">
            <a:solidFill>
              <a:srgbClr val="FFFFFF"/>
            </a:solidFill>
          </a:ln>
        </p:spPr>
        <p:txBody>
          <a:bodyPr wrap="square" lIns="0" tIns="0" rIns="0" bIns="0" rtlCol="0"/>
          <a:lstStyle/>
          <a:p>
            <a:endParaRPr/>
          </a:p>
        </p:txBody>
      </p:sp>
      <p:sp>
        <p:nvSpPr>
          <p:cNvPr id="7" name="object 7"/>
          <p:cNvSpPr/>
          <p:nvPr/>
        </p:nvSpPr>
        <p:spPr>
          <a:xfrm>
            <a:off x="3155060" y="2431923"/>
            <a:ext cx="8631555" cy="744220"/>
          </a:xfrm>
          <a:custGeom>
            <a:avLst/>
            <a:gdLst/>
            <a:ahLst/>
            <a:cxnLst/>
            <a:rect l="l" t="t" r="r" b="b"/>
            <a:pathLst>
              <a:path w="8631555" h="744219">
                <a:moveTo>
                  <a:pt x="8507221" y="0"/>
                </a:moveTo>
                <a:lnTo>
                  <a:pt x="123951" y="0"/>
                </a:lnTo>
                <a:lnTo>
                  <a:pt x="75705" y="9741"/>
                </a:lnTo>
                <a:lnTo>
                  <a:pt x="36306" y="36306"/>
                </a:lnTo>
                <a:lnTo>
                  <a:pt x="9741" y="75705"/>
                </a:lnTo>
                <a:lnTo>
                  <a:pt x="0" y="123951"/>
                </a:lnTo>
                <a:lnTo>
                  <a:pt x="0" y="619760"/>
                </a:lnTo>
                <a:lnTo>
                  <a:pt x="9741" y="668006"/>
                </a:lnTo>
                <a:lnTo>
                  <a:pt x="36306" y="707405"/>
                </a:lnTo>
                <a:lnTo>
                  <a:pt x="75705" y="733970"/>
                </a:lnTo>
                <a:lnTo>
                  <a:pt x="123951" y="743712"/>
                </a:lnTo>
                <a:lnTo>
                  <a:pt x="8507221" y="743712"/>
                </a:lnTo>
                <a:lnTo>
                  <a:pt x="8555468" y="733970"/>
                </a:lnTo>
                <a:lnTo>
                  <a:pt x="8594867" y="707405"/>
                </a:lnTo>
                <a:lnTo>
                  <a:pt x="8621432" y="668006"/>
                </a:lnTo>
                <a:lnTo>
                  <a:pt x="8631173" y="619760"/>
                </a:lnTo>
                <a:lnTo>
                  <a:pt x="8631173" y="123951"/>
                </a:lnTo>
                <a:lnTo>
                  <a:pt x="8621432" y="75705"/>
                </a:lnTo>
                <a:lnTo>
                  <a:pt x="8594867" y="36306"/>
                </a:lnTo>
                <a:lnTo>
                  <a:pt x="8555468" y="9741"/>
                </a:lnTo>
                <a:lnTo>
                  <a:pt x="8507221" y="0"/>
                </a:lnTo>
                <a:close/>
              </a:path>
            </a:pathLst>
          </a:custGeom>
          <a:solidFill>
            <a:srgbClr val="50C7A7"/>
          </a:solidFill>
        </p:spPr>
        <p:txBody>
          <a:bodyPr wrap="square" lIns="0" tIns="0" rIns="0" bIns="0" rtlCol="0"/>
          <a:lstStyle/>
          <a:p>
            <a:endParaRPr/>
          </a:p>
        </p:txBody>
      </p:sp>
      <p:sp>
        <p:nvSpPr>
          <p:cNvPr id="8" name="object 8"/>
          <p:cNvSpPr/>
          <p:nvPr/>
        </p:nvSpPr>
        <p:spPr>
          <a:xfrm>
            <a:off x="3155060" y="2431923"/>
            <a:ext cx="8631555" cy="744220"/>
          </a:xfrm>
          <a:custGeom>
            <a:avLst/>
            <a:gdLst/>
            <a:ahLst/>
            <a:cxnLst/>
            <a:rect l="l" t="t" r="r" b="b"/>
            <a:pathLst>
              <a:path w="8631555" h="744219">
                <a:moveTo>
                  <a:pt x="0" y="123951"/>
                </a:moveTo>
                <a:lnTo>
                  <a:pt x="9741" y="75705"/>
                </a:lnTo>
                <a:lnTo>
                  <a:pt x="36306" y="36306"/>
                </a:lnTo>
                <a:lnTo>
                  <a:pt x="75705" y="9741"/>
                </a:lnTo>
                <a:lnTo>
                  <a:pt x="123951" y="0"/>
                </a:lnTo>
                <a:lnTo>
                  <a:pt x="8507221" y="0"/>
                </a:lnTo>
                <a:lnTo>
                  <a:pt x="8555468" y="9741"/>
                </a:lnTo>
                <a:lnTo>
                  <a:pt x="8594867" y="36306"/>
                </a:lnTo>
                <a:lnTo>
                  <a:pt x="8621432" y="75705"/>
                </a:lnTo>
                <a:lnTo>
                  <a:pt x="8631173" y="123951"/>
                </a:lnTo>
                <a:lnTo>
                  <a:pt x="8631173" y="619760"/>
                </a:lnTo>
                <a:lnTo>
                  <a:pt x="8621432" y="668006"/>
                </a:lnTo>
                <a:lnTo>
                  <a:pt x="8594867" y="707405"/>
                </a:lnTo>
                <a:lnTo>
                  <a:pt x="8555468" y="733970"/>
                </a:lnTo>
                <a:lnTo>
                  <a:pt x="8507221" y="743712"/>
                </a:lnTo>
                <a:lnTo>
                  <a:pt x="123951" y="743712"/>
                </a:lnTo>
                <a:lnTo>
                  <a:pt x="75705" y="733970"/>
                </a:lnTo>
                <a:lnTo>
                  <a:pt x="36306" y="707405"/>
                </a:lnTo>
                <a:lnTo>
                  <a:pt x="9741" y="668006"/>
                </a:lnTo>
                <a:lnTo>
                  <a:pt x="0" y="619760"/>
                </a:lnTo>
                <a:lnTo>
                  <a:pt x="0" y="123951"/>
                </a:lnTo>
                <a:close/>
              </a:path>
            </a:pathLst>
          </a:custGeom>
          <a:ln w="19049">
            <a:solidFill>
              <a:srgbClr val="FFFFFF"/>
            </a:solidFill>
          </a:ln>
        </p:spPr>
        <p:txBody>
          <a:bodyPr wrap="square" lIns="0" tIns="0" rIns="0" bIns="0" rtlCol="0"/>
          <a:lstStyle/>
          <a:p>
            <a:endParaRPr/>
          </a:p>
        </p:txBody>
      </p:sp>
      <p:sp>
        <p:nvSpPr>
          <p:cNvPr id="9" name="object 9"/>
          <p:cNvSpPr/>
          <p:nvPr/>
        </p:nvSpPr>
        <p:spPr>
          <a:xfrm>
            <a:off x="3155060" y="3264789"/>
            <a:ext cx="8631555" cy="744220"/>
          </a:xfrm>
          <a:custGeom>
            <a:avLst/>
            <a:gdLst/>
            <a:ahLst/>
            <a:cxnLst/>
            <a:rect l="l" t="t" r="r" b="b"/>
            <a:pathLst>
              <a:path w="8631555" h="744220">
                <a:moveTo>
                  <a:pt x="8507221" y="0"/>
                </a:moveTo>
                <a:lnTo>
                  <a:pt x="123951" y="0"/>
                </a:lnTo>
                <a:lnTo>
                  <a:pt x="75705" y="9741"/>
                </a:lnTo>
                <a:lnTo>
                  <a:pt x="36306" y="36306"/>
                </a:lnTo>
                <a:lnTo>
                  <a:pt x="9741" y="75705"/>
                </a:lnTo>
                <a:lnTo>
                  <a:pt x="0" y="123951"/>
                </a:lnTo>
                <a:lnTo>
                  <a:pt x="0" y="619760"/>
                </a:lnTo>
                <a:lnTo>
                  <a:pt x="9741" y="668006"/>
                </a:lnTo>
                <a:lnTo>
                  <a:pt x="36306" y="707405"/>
                </a:lnTo>
                <a:lnTo>
                  <a:pt x="75705" y="733970"/>
                </a:lnTo>
                <a:lnTo>
                  <a:pt x="123951" y="743712"/>
                </a:lnTo>
                <a:lnTo>
                  <a:pt x="8507221" y="743712"/>
                </a:lnTo>
                <a:lnTo>
                  <a:pt x="8555468" y="733970"/>
                </a:lnTo>
                <a:lnTo>
                  <a:pt x="8594867" y="707405"/>
                </a:lnTo>
                <a:lnTo>
                  <a:pt x="8621432" y="668006"/>
                </a:lnTo>
                <a:lnTo>
                  <a:pt x="8631173" y="619760"/>
                </a:lnTo>
                <a:lnTo>
                  <a:pt x="8631173" y="123951"/>
                </a:lnTo>
                <a:lnTo>
                  <a:pt x="8621432" y="75705"/>
                </a:lnTo>
                <a:lnTo>
                  <a:pt x="8594867" y="36306"/>
                </a:lnTo>
                <a:lnTo>
                  <a:pt x="8555468" y="9741"/>
                </a:lnTo>
                <a:lnTo>
                  <a:pt x="8507221" y="0"/>
                </a:lnTo>
                <a:close/>
              </a:path>
            </a:pathLst>
          </a:custGeom>
          <a:solidFill>
            <a:srgbClr val="4AC174"/>
          </a:solidFill>
        </p:spPr>
        <p:txBody>
          <a:bodyPr wrap="square" lIns="0" tIns="0" rIns="0" bIns="0" rtlCol="0"/>
          <a:lstStyle/>
          <a:p>
            <a:endParaRPr/>
          </a:p>
        </p:txBody>
      </p:sp>
      <p:sp>
        <p:nvSpPr>
          <p:cNvPr id="10" name="object 10"/>
          <p:cNvSpPr/>
          <p:nvPr/>
        </p:nvSpPr>
        <p:spPr>
          <a:xfrm>
            <a:off x="3155060" y="3264789"/>
            <a:ext cx="8631555" cy="744220"/>
          </a:xfrm>
          <a:custGeom>
            <a:avLst/>
            <a:gdLst/>
            <a:ahLst/>
            <a:cxnLst/>
            <a:rect l="l" t="t" r="r" b="b"/>
            <a:pathLst>
              <a:path w="8631555" h="744220">
                <a:moveTo>
                  <a:pt x="0" y="123951"/>
                </a:moveTo>
                <a:lnTo>
                  <a:pt x="9741" y="75705"/>
                </a:lnTo>
                <a:lnTo>
                  <a:pt x="36306" y="36306"/>
                </a:lnTo>
                <a:lnTo>
                  <a:pt x="75705" y="9741"/>
                </a:lnTo>
                <a:lnTo>
                  <a:pt x="123951" y="0"/>
                </a:lnTo>
                <a:lnTo>
                  <a:pt x="8507221" y="0"/>
                </a:lnTo>
                <a:lnTo>
                  <a:pt x="8555468" y="9741"/>
                </a:lnTo>
                <a:lnTo>
                  <a:pt x="8594867" y="36306"/>
                </a:lnTo>
                <a:lnTo>
                  <a:pt x="8621432" y="75705"/>
                </a:lnTo>
                <a:lnTo>
                  <a:pt x="8631173" y="123951"/>
                </a:lnTo>
                <a:lnTo>
                  <a:pt x="8631173" y="619760"/>
                </a:lnTo>
                <a:lnTo>
                  <a:pt x="8621432" y="668006"/>
                </a:lnTo>
                <a:lnTo>
                  <a:pt x="8594867" y="707405"/>
                </a:lnTo>
                <a:lnTo>
                  <a:pt x="8555468" y="733970"/>
                </a:lnTo>
                <a:lnTo>
                  <a:pt x="8507221" y="743712"/>
                </a:lnTo>
                <a:lnTo>
                  <a:pt x="123951" y="743712"/>
                </a:lnTo>
                <a:lnTo>
                  <a:pt x="75705" y="733970"/>
                </a:lnTo>
                <a:lnTo>
                  <a:pt x="36306" y="707405"/>
                </a:lnTo>
                <a:lnTo>
                  <a:pt x="9741" y="668006"/>
                </a:lnTo>
                <a:lnTo>
                  <a:pt x="0" y="619760"/>
                </a:lnTo>
                <a:lnTo>
                  <a:pt x="0" y="123951"/>
                </a:lnTo>
                <a:close/>
              </a:path>
            </a:pathLst>
          </a:custGeom>
          <a:ln w="19049">
            <a:solidFill>
              <a:srgbClr val="FFFFFF"/>
            </a:solidFill>
          </a:ln>
        </p:spPr>
        <p:txBody>
          <a:bodyPr wrap="square" lIns="0" tIns="0" rIns="0" bIns="0" rtlCol="0"/>
          <a:lstStyle/>
          <a:p>
            <a:endParaRPr/>
          </a:p>
        </p:txBody>
      </p:sp>
      <p:sp>
        <p:nvSpPr>
          <p:cNvPr id="11" name="object 11"/>
          <p:cNvSpPr/>
          <p:nvPr/>
        </p:nvSpPr>
        <p:spPr>
          <a:xfrm>
            <a:off x="3155060" y="4097654"/>
            <a:ext cx="8631555" cy="742950"/>
          </a:xfrm>
          <a:custGeom>
            <a:avLst/>
            <a:gdLst/>
            <a:ahLst/>
            <a:cxnLst/>
            <a:rect l="l" t="t" r="r" b="b"/>
            <a:pathLst>
              <a:path w="8631555" h="742950">
                <a:moveTo>
                  <a:pt x="8507348" y="0"/>
                </a:moveTo>
                <a:lnTo>
                  <a:pt x="123825" y="0"/>
                </a:lnTo>
                <a:lnTo>
                  <a:pt x="75652" y="9739"/>
                </a:lnTo>
                <a:lnTo>
                  <a:pt x="36290" y="36290"/>
                </a:lnTo>
                <a:lnTo>
                  <a:pt x="9739" y="75652"/>
                </a:lnTo>
                <a:lnTo>
                  <a:pt x="0" y="123825"/>
                </a:lnTo>
                <a:lnTo>
                  <a:pt x="0" y="619125"/>
                </a:lnTo>
                <a:lnTo>
                  <a:pt x="9739" y="667297"/>
                </a:lnTo>
                <a:lnTo>
                  <a:pt x="36290" y="706659"/>
                </a:lnTo>
                <a:lnTo>
                  <a:pt x="75652" y="733210"/>
                </a:lnTo>
                <a:lnTo>
                  <a:pt x="123825" y="742950"/>
                </a:lnTo>
                <a:lnTo>
                  <a:pt x="8507348" y="742950"/>
                </a:lnTo>
                <a:lnTo>
                  <a:pt x="8555521" y="733210"/>
                </a:lnTo>
                <a:lnTo>
                  <a:pt x="8594883" y="706659"/>
                </a:lnTo>
                <a:lnTo>
                  <a:pt x="8621434" y="667297"/>
                </a:lnTo>
                <a:lnTo>
                  <a:pt x="8631173" y="619125"/>
                </a:lnTo>
                <a:lnTo>
                  <a:pt x="8631173" y="123825"/>
                </a:lnTo>
                <a:lnTo>
                  <a:pt x="8621434" y="75652"/>
                </a:lnTo>
                <a:lnTo>
                  <a:pt x="8594883" y="36290"/>
                </a:lnTo>
                <a:lnTo>
                  <a:pt x="8555521" y="9739"/>
                </a:lnTo>
                <a:lnTo>
                  <a:pt x="8507348" y="0"/>
                </a:lnTo>
                <a:close/>
              </a:path>
            </a:pathLst>
          </a:custGeom>
          <a:solidFill>
            <a:srgbClr val="49B946"/>
          </a:solidFill>
        </p:spPr>
        <p:txBody>
          <a:bodyPr wrap="square" lIns="0" tIns="0" rIns="0" bIns="0" rtlCol="0"/>
          <a:lstStyle/>
          <a:p>
            <a:endParaRPr/>
          </a:p>
        </p:txBody>
      </p:sp>
      <p:sp>
        <p:nvSpPr>
          <p:cNvPr id="12" name="object 12"/>
          <p:cNvSpPr/>
          <p:nvPr/>
        </p:nvSpPr>
        <p:spPr>
          <a:xfrm>
            <a:off x="3155060" y="4097654"/>
            <a:ext cx="8631555" cy="742950"/>
          </a:xfrm>
          <a:custGeom>
            <a:avLst/>
            <a:gdLst/>
            <a:ahLst/>
            <a:cxnLst/>
            <a:rect l="l" t="t" r="r" b="b"/>
            <a:pathLst>
              <a:path w="8631555" h="742950">
                <a:moveTo>
                  <a:pt x="0" y="123825"/>
                </a:moveTo>
                <a:lnTo>
                  <a:pt x="9739" y="75652"/>
                </a:lnTo>
                <a:lnTo>
                  <a:pt x="36290" y="36290"/>
                </a:lnTo>
                <a:lnTo>
                  <a:pt x="75652" y="9739"/>
                </a:lnTo>
                <a:lnTo>
                  <a:pt x="123825" y="0"/>
                </a:lnTo>
                <a:lnTo>
                  <a:pt x="8507348" y="0"/>
                </a:lnTo>
                <a:lnTo>
                  <a:pt x="8555521" y="9739"/>
                </a:lnTo>
                <a:lnTo>
                  <a:pt x="8594883" y="36290"/>
                </a:lnTo>
                <a:lnTo>
                  <a:pt x="8621434" y="75652"/>
                </a:lnTo>
                <a:lnTo>
                  <a:pt x="8631173" y="123825"/>
                </a:lnTo>
                <a:lnTo>
                  <a:pt x="8631173" y="619125"/>
                </a:lnTo>
                <a:lnTo>
                  <a:pt x="8621434" y="667297"/>
                </a:lnTo>
                <a:lnTo>
                  <a:pt x="8594883" y="706659"/>
                </a:lnTo>
                <a:lnTo>
                  <a:pt x="8555521" y="733210"/>
                </a:lnTo>
                <a:lnTo>
                  <a:pt x="8507348" y="742950"/>
                </a:lnTo>
                <a:lnTo>
                  <a:pt x="123825" y="742950"/>
                </a:lnTo>
                <a:lnTo>
                  <a:pt x="75652" y="733210"/>
                </a:lnTo>
                <a:lnTo>
                  <a:pt x="36290" y="706659"/>
                </a:lnTo>
                <a:lnTo>
                  <a:pt x="9739" y="667297"/>
                </a:lnTo>
                <a:lnTo>
                  <a:pt x="0" y="619125"/>
                </a:lnTo>
                <a:lnTo>
                  <a:pt x="0" y="123825"/>
                </a:lnTo>
                <a:close/>
              </a:path>
            </a:pathLst>
          </a:custGeom>
          <a:ln w="19050">
            <a:solidFill>
              <a:srgbClr val="FFFFFF"/>
            </a:solidFill>
          </a:ln>
        </p:spPr>
        <p:txBody>
          <a:bodyPr wrap="square" lIns="0" tIns="0" rIns="0" bIns="0" rtlCol="0"/>
          <a:lstStyle/>
          <a:p>
            <a:endParaRPr/>
          </a:p>
        </p:txBody>
      </p:sp>
      <p:sp>
        <p:nvSpPr>
          <p:cNvPr id="13" name="object 13"/>
          <p:cNvSpPr/>
          <p:nvPr/>
        </p:nvSpPr>
        <p:spPr>
          <a:xfrm>
            <a:off x="3155060" y="4930521"/>
            <a:ext cx="8631555" cy="742950"/>
          </a:xfrm>
          <a:custGeom>
            <a:avLst/>
            <a:gdLst/>
            <a:ahLst/>
            <a:cxnLst/>
            <a:rect l="l" t="t" r="r" b="b"/>
            <a:pathLst>
              <a:path w="8631555" h="742950">
                <a:moveTo>
                  <a:pt x="8507348" y="0"/>
                </a:moveTo>
                <a:lnTo>
                  <a:pt x="123825" y="0"/>
                </a:lnTo>
                <a:lnTo>
                  <a:pt x="75652" y="9739"/>
                </a:lnTo>
                <a:lnTo>
                  <a:pt x="36290" y="36290"/>
                </a:lnTo>
                <a:lnTo>
                  <a:pt x="9739" y="75652"/>
                </a:lnTo>
                <a:lnTo>
                  <a:pt x="0" y="123824"/>
                </a:lnTo>
                <a:lnTo>
                  <a:pt x="0" y="619124"/>
                </a:lnTo>
                <a:lnTo>
                  <a:pt x="9739" y="667324"/>
                </a:lnTo>
                <a:lnTo>
                  <a:pt x="36290" y="706683"/>
                </a:lnTo>
                <a:lnTo>
                  <a:pt x="75652" y="733219"/>
                </a:lnTo>
                <a:lnTo>
                  <a:pt x="123825" y="742949"/>
                </a:lnTo>
                <a:lnTo>
                  <a:pt x="8507348" y="742949"/>
                </a:lnTo>
                <a:lnTo>
                  <a:pt x="8555521" y="733219"/>
                </a:lnTo>
                <a:lnTo>
                  <a:pt x="8594883" y="706683"/>
                </a:lnTo>
                <a:lnTo>
                  <a:pt x="8621434" y="667324"/>
                </a:lnTo>
                <a:lnTo>
                  <a:pt x="8631173" y="619124"/>
                </a:lnTo>
                <a:lnTo>
                  <a:pt x="8631173" y="123824"/>
                </a:lnTo>
                <a:lnTo>
                  <a:pt x="8621434" y="75652"/>
                </a:lnTo>
                <a:lnTo>
                  <a:pt x="8594883" y="36290"/>
                </a:lnTo>
                <a:lnTo>
                  <a:pt x="8555521" y="9739"/>
                </a:lnTo>
                <a:lnTo>
                  <a:pt x="8507348" y="0"/>
                </a:lnTo>
                <a:close/>
              </a:path>
            </a:pathLst>
          </a:custGeom>
          <a:solidFill>
            <a:srgbClr val="6FAC46"/>
          </a:solidFill>
        </p:spPr>
        <p:txBody>
          <a:bodyPr wrap="square" lIns="0" tIns="0" rIns="0" bIns="0" rtlCol="0"/>
          <a:lstStyle/>
          <a:p>
            <a:endParaRPr/>
          </a:p>
        </p:txBody>
      </p:sp>
      <p:sp>
        <p:nvSpPr>
          <p:cNvPr id="14" name="object 14"/>
          <p:cNvSpPr/>
          <p:nvPr/>
        </p:nvSpPr>
        <p:spPr>
          <a:xfrm>
            <a:off x="3155060" y="4930521"/>
            <a:ext cx="8631555" cy="742950"/>
          </a:xfrm>
          <a:custGeom>
            <a:avLst/>
            <a:gdLst/>
            <a:ahLst/>
            <a:cxnLst/>
            <a:rect l="l" t="t" r="r" b="b"/>
            <a:pathLst>
              <a:path w="8631555" h="742950">
                <a:moveTo>
                  <a:pt x="0" y="123824"/>
                </a:moveTo>
                <a:lnTo>
                  <a:pt x="9739" y="75652"/>
                </a:lnTo>
                <a:lnTo>
                  <a:pt x="36290" y="36290"/>
                </a:lnTo>
                <a:lnTo>
                  <a:pt x="75652" y="9739"/>
                </a:lnTo>
                <a:lnTo>
                  <a:pt x="123825" y="0"/>
                </a:lnTo>
                <a:lnTo>
                  <a:pt x="8507348" y="0"/>
                </a:lnTo>
                <a:lnTo>
                  <a:pt x="8555521" y="9739"/>
                </a:lnTo>
                <a:lnTo>
                  <a:pt x="8594883" y="36290"/>
                </a:lnTo>
                <a:lnTo>
                  <a:pt x="8621434" y="75652"/>
                </a:lnTo>
                <a:lnTo>
                  <a:pt x="8631173" y="123824"/>
                </a:lnTo>
                <a:lnTo>
                  <a:pt x="8631173" y="619124"/>
                </a:lnTo>
                <a:lnTo>
                  <a:pt x="8621434" y="667324"/>
                </a:lnTo>
                <a:lnTo>
                  <a:pt x="8594883" y="706683"/>
                </a:lnTo>
                <a:lnTo>
                  <a:pt x="8555521" y="733219"/>
                </a:lnTo>
                <a:lnTo>
                  <a:pt x="8507348" y="742949"/>
                </a:lnTo>
                <a:lnTo>
                  <a:pt x="123825" y="742949"/>
                </a:lnTo>
                <a:lnTo>
                  <a:pt x="75652" y="733219"/>
                </a:lnTo>
                <a:lnTo>
                  <a:pt x="36290" y="706683"/>
                </a:lnTo>
                <a:lnTo>
                  <a:pt x="9739" y="667324"/>
                </a:lnTo>
                <a:lnTo>
                  <a:pt x="0" y="619124"/>
                </a:lnTo>
                <a:lnTo>
                  <a:pt x="0" y="123824"/>
                </a:lnTo>
                <a:close/>
              </a:path>
            </a:pathLst>
          </a:custGeom>
          <a:ln w="19050">
            <a:solidFill>
              <a:srgbClr val="FFFFFF"/>
            </a:solidFill>
          </a:ln>
        </p:spPr>
        <p:txBody>
          <a:bodyPr wrap="square" lIns="0" tIns="0" rIns="0" bIns="0" rtlCol="0"/>
          <a:lstStyle/>
          <a:p>
            <a:endParaRPr/>
          </a:p>
        </p:txBody>
      </p:sp>
      <p:sp>
        <p:nvSpPr>
          <p:cNvPr id="15" name="object 15"/>
          <p:cNvSpPr txBox="1"/>
          <p:nvPr/>
        </p:nvSpPr>
        <p:spPr>
          <a:xfrm>
            <a:off x="3296920" y="841755"/>
            <a:ext cx="8140700" cy="4662805"/>
          </a:xfrm>
          <a:prstGeom prst="rect">
            <a:avLst/>
          </a:prstGeom>
        </p:spPr>
        <p:txBody>
          <a:bodyPr vert="horz" wrap="square" lIns="0" tIns="12700" rIns="0" bIns="0" rtlCol="0">
            <a:spAutoFit/>
          </a:bodyPr>
          <a:lstStyle/>
          <a:p>
            <a:pPr marL="12700">
              <a:lnSpc>
                <a:spcPct val="100000"/>
              </a:lnSpc>
              <a:spcBef>
                <a:spcPts val="100"/>
              </a:spcBef>
            </a:pPr>
            <a:r>
              <a:rPr sz="3100" spc="-160" dirty="0">
                <a:solidFill>
                  <a:srgbClr val="FFFFFF"/>
                </a:solidFill>
                <a:latin typeface="Arial"/>
                <a:cs typeface="Arial"/>
              </a:rPr>
              <a:t>Increased </a:t>
            </a:r>
            <a:r>
              <a:rPr sz="3100" spc="-200" dirty="0">
                <a:solidFill>
                  <a:srgbClr val="FFFFFF"/>
                </a:solidFill>
                <a:latin typeface="Arial"/>
                <a:cs typeface="Arial"/>
              </a:rPr>
              <a:t>Physical </a:t>
            </a:r>
            <a:r>
              <a:rPr sz="3100" spc="-55" dirty="0">
                <a:solidFill>
                  <a:srgbClr val="FFFFFF"/>
                </a:solidFill>
                <a:latin typeface="Arial"/>
                <a:cs typeface="Arial"/>
              </a:rPr>
              <a:t>Activity </a:t>
            </a:r>
            <a:r>
              <a:rPr sz="3100" spc="45" dirty="0">
                <a:solidFill>
                  <a:srgbClr val="FFFFFF"/>
                </a:solidFill>
                <a:latin typeface="Arial"/>
                <a:cs typeface="Arial"/>
              </a:rPr>
              <a:t>&amp; </a:t>
            </a:r>
            <a:r>
              <a:rPr sz="3100" spc="-110" dirty="0">
                <a:solidFill>
                  <a:srgbClr val="FFFFFF"/>
                </a:solidFill>
                <a:latin typeface="Arial"/>
                <a:cs typeface="Arial"/>
              </a:rPr>
              <a:t>Health</a:t>
            </a:r>
            <a:r>
              <a:rPr sz="3100" spc="-484" dirty="0">
                <a:solidFill>
                  <a:srgbClr val="FFFFFF"/>
                </a:solidFill>
                <a:latin typeface="Arial"/>
                <a:cs typeface="Arial"/>
              </a:rPr>
              <a:t> </a:t>
            </a:r>
            <a:r>
              <a:rPr sz="3100" spc="-150" dirty="0">
                <a:solidFill>
                  <a:srgbClr val="FFFFFF"/>
                </a:solidFill>
                <a:latin typeface="Arial"/>
                <a:cs typeface="Arial"/>
              </a:rPr>
              <a:t>Education</a:t>
            </a:r>
            <a:endParaRPr sz="3100">
              <a:latin typeface="Arial"/>
              <a:cs typeface="Arial"/>
            </a:endParaRPr>
          </a:p>
          <a:p>
            <a:pPr>
              <a:lnSpc>
                <a:spcPct val="100000"/>
              </a:lnSpc>
              <a:spcBef>
                <a:spcPts val="20"/>
              </a:spcBef>
            </a:pPr>
            <a:endParaRPr sz="2450">
              <a:latin typeface="Arial"/>
              <a:cs typeface="Arial"/>
            </a:endParaRPr>
          </a:p>
          <a:p>
            <a:pPr marL="12700">
              <a:lnSpc>
                <a:spcPct val="100000"/>
              </a:lnSpc>
            </a:pPr>
            <a:r>
              <a:rPr sz="3100" spc="-140" dirty="0">
                <a:solidFill>
                  <a:srgbClr val="FFFFFF"/>
                </a:solidFill>
                <a:latin typeface="Arial"/>
                <a:cs typeface="Arial"/>
              </a:rPr>
              <a:t>Workplace </a:t>
            </a:r>
            <a:r>
              <a:rPr sz="3100" spc="-175" dirty="0">
                <a:solidFill>
                  <a:srgbClr val="FFFFFF"/>
                </a:solidFill>
                <a:latin typeface="Arial"/>
                <a:cs typeface="Arial"/>
              </a:rPr>
              <a:t>Wellness </a:t>
            </a:r>
            <a:r>
              <a:rPr sz="3100" spc="-55" dirty="0">
                <a:solidFill>
                  <a:srgbClr val="FFFFFF"/>
                </a:solidFill>
                <a:latin typeface="Arial"/>
                <a:cs typeface="Arial"/>
              </a:rPr>
              <a:t>at </a:t>
            </a:r>
            <a:r>
              <a:rPr sz="3100" spc="-155" dirty="0">
                <a:solidFill>
                  <a:srgbClr val="FFFFFF"/>
                </a:solidFill>
                <a:latin typeface="Arial"/>
                <a:cs typeface="Arial"/>
              </a:rPr>
              <a:t>40</a:t>
            </a:r>
            <a:r>
              <a:rPr sz="3100" spc="-290" dirty="0">
                <a:solidFill>
                  <a:srgbClr val="FFFFFF"/>
                </a:solidFill>
                <a:latin typeface="Arial"/>
                <a:cs typeface="Arial"/>
              </a:rPr>
              <a:t> </a:t>
            </a:r>
            <a:r>
              <a:rPr sz="3100" spc="-175" dirty="0">
                <a:solidFill>
                  <a:srgbClr val="FFFFFF"/>
                </a:solidFill>
                <a:latin typeface="Arial"/>
                <a:cs typeface="Arial"/>
              </a:rPr>
              <a:t>Employers</a:t>
            </a:r>
            <a:endParaRPr sz="3100">
              <a:latin typeface="Arial"/>
              <a:cs typeface="Arial"/>
            </a:endParaRPr>
          </a:p>
          <a:p>
            <a:pPr marL="12700" marR="207010">
              <a:lnSpc>
                <a:spcPct val="176300"/>
              </a:lnSpc>
            </a:pPr>
            <a:r>
              <a:rPr sz="3100" spc="-180" dirty="0">
                <a:solidFill>
                  <a:srgbClr val="FFFFFF"/>
                </a:solidFill>
                <a:latin typeface="Arial"/>
                <a:cs typeface="Arial"/>
              </a:rPr>
              <a:t>School, </a:t>
            </a:r>
            <a:r>
              <a:rPr sz="3100" spc="-170" dirty="0">
                <a:solidFill>
                  <a:srgbClr val="FFFFFF"/>
                </a:solidFill>
                <a:latin typeface="Arial"/>
                <a:cs typeface="Arial"/>
              </a:rPr>
              <a:t>Employer, </a:t>
            </a:r>
            <a:r>
              <a:rPr sz="3100" spc="-160" dirty="0">
                <a:solidFill>
                  <a:srgbClr val="FFFFFF"/>
                </a:solidFill>
                <a:latin typeface="Arial"/>
                <a:cs typeface="Arial"/>
              </a:rPr>
              <a:t>Elected </a:t>
            </a:r>
            <a:r>
              <a:rPr sz="3100" spc="-85" dirty="0">
                <a:solidFill>
                  <a:srgbClr val="FFFFFF"/>
                </a:solidFill>
                <a:latin typeface="Arial"/>
                <a:cs typeface="Arial"/>
              </a:rPr>
              <a:t>Official </a:t>
            </a:r>
            <a:r>
              <a:rPr sz="3100" spc="-200" dirty="0">
                <a:solidFill>
                  <a:srgbClr val="FFFFFF"/>
                </a:solidFill>
                <a:latin typeface="Arial"/>
                <a:cs typeface="Arial"/>
              </a:rPr>
              <a:t>Step Challenges  </a:t>
            </a:r>
            <a:r>
              <a:rPr sz="3100" spc="-80" dirty="0">
                <a:solidFill>
                  <a:srgbClr val="FFFFFF"/>
                </a:solidFill>
                <a:latin typeface="Arial"/>
                <a:cs typeface="Arial"/>
              </a:rPr>
              <a:t>Quarterly </a:t>
            </a:r>
            <a:r>
              <a:rPr sz="3100" spc="-180" dirty="0">
                <a:solidFill>
                  <a:srgbClr val="FFFFFF"/>
                </a:solidFill>
                <a:latin typeface="Arial"/>
                <a:cs typeface="Arial"/>
              </a:rPr>
              <a:t>Fitness</a:t>
            </a:r>
            <a:r>
              <a:rPr sz="3100" spc="-260" dirty="0">
                <a:solidFill>
                  <a:srgbClr val="FFFFFF"/>
                </a:solidFill>
                <a:latin typeface="Arial"/>
                <a:cs typeface="Arial"/>
              </a:rPr>
              <a:t> </a:t>
            </a:r>
            <a:r>
              <a:rPr sz="3100" spc="-200" dirty="0">
                <a:solidFill>
                  <a:srgbClr val="FFFFFF"/>
                </a:solidFill>
                <a:latin typeface="Arial"/>
                <a:cs typeface="Arial"/>
              </a:rPr>
              <a:t>Challenges</a:t>
            </a:r>
            <a:endParaRPr sz="3100">
              <a:latin typeface="Arial"/>
              <a:cs typeface="Arial"/>
            </a:endParaRPr>
          </a:p>
          <a:p>
            <a:pPr marL="12700" marR="5080">
              <a:lnSpc>
                <a:spcPct val="176300"/>
              </a:lnSpc>
            </a:pPr>
            <a:r>
              <a:rPr sz="3100" spc="-225" dirty="0">
                <a:solidFill>
                  <a:srgbClr val="FFFFFF"/>
                </a:solidFill>
                <a:latin typeface="Arial"/>
                <a:cs typeface="Arial"/>
              </a:rPr>
              <a:t>AMP </a:t>
            </a:r>
            <a:r>
              <a:rPr sz="3100" spc="-45" dirty="0">
                <a:solidFill>
                  <a:srgbClr val="FFFFFF"/>
                </a:solidFill>
                <a:latin typeface="Arial"/>
                <a:cs typeface="Arial"/>
              </a:rPr>
              <a:t>Mobile </a:t>
            </a:r>
            <a:r>
              <a:rPr sz="3100" spc="-155" dirty="0">
                <a:solidFill>
                  <a:srgbClr val="FFFFFF"/>
                </a:solidFill>
                <a:latin typeface="Arial"/>
                <a:cs typeface="Arial"/>
              </a:rPr>
              <a:t>App </a:t>
            </a:r>
            <a:r>
              <a:rPr sz="3100" spc="-180" dirty="0">
                <a:solidFill>
                  <a:srgbClr val="FFFFFF"/>
                </a:solidFill>
                <a:latin typeface="Arial"/>
                <a:cs typeface="Arial"/>
              </a:rPr>
              <a:t>– </a:t>
            </a:r>
            <a:r>
              <a:rPr sz="3100" spc="-265" dirty="0">
                <a:solidFill>
                  <a:srgbClr val="FFFFFF"/>
                </a:solidFill>
                <a:latin typeface="Arial"/>
                <a:cs typeface="Arial"/>
              </a:rPr>
              <a:t>Tracks </a:t>
            </a:r>
            <a:r>
              <a:rPr sz="3100" spc="-105" dirty="0">
                <a:solidFill>
                  <a:srgbClr val="FFFFFF"/>
                </a:solidFill>
                <a:latin typeface="Arial"/>
                <a:cs typeface="Arial"/>
              </a:rPr>
              <a:t>Competitions </a:t>
            </a:r>
            <a:r>
              <a:rPr sz="3100" spc="45" dirty="0">
                <a:solidFill>
                  <a:srgbClr val="FFFFFF"/>
                </a:solidFill>
                <a:latin typeface="Arial"/>
                <a:cs typeface="Arial"/>
              </a:rPr>
              <a:t>&amp;</a:t>
            </a:r>
            <a:r>
              <a:rPr sz="3100" spc="-175" dirty="0">
                <a:solidFill>
                  <a:srgbClr val="FFFFFF"/>
                </a:solidFill>
                <a:latin typeface="Arial"/>
                <a:cs typeface="Arial"/>
              </a:rPr>
              <a:t> </a:t>
            </a:r>
            <a:r>
              <a:rPr sz="3100" spc="-215" dirty="0">
                <a:solidFill>
                  <a:srgbClr val="FFFFFF"/>
                </a:solidFill>
                <a:latin typeface="Arial"/>
                <a:cs typeface="Arial"/>
              </a:rPr>
              <a:t>Progress  </a:t>
            </a:r>
            <a:r>
              <a:rPr sz="3100" spc="-155" dirty="0">
                <a:solidFill>
                  <a:srgbClr val="FFFFFF"/>
                </a:solidFill>
                <a:latin typeface="Arial"/>
                <a:cs typeface="Arial"/>
              </a:rPr>
              <a:t>Diabetes </a:t>
            </a:r>
            <a:r>
              <a:rPr sz="3100" spc="-150" dirty="0">
                <a:solidFill>
                  <a:srgbClr val="FFFFFF"/>
                </a:solidFill>
                <a:latin typeface="Arial"/>
                <a:cs typeface="Arial"/>
              </a:rPr>
              <a:t>Education </a:t>
            </a:r>
            <a:r>
              <a:rPr sz="3100" spc="45" dirty="0">
                <a:solidFill>
                  <a:srgbClr val="FFFFFF"/>
                </a:solidFill>
                <a:latin typeface="Arial"/>
                <a:cs typeface="Arial"/>
              </a:rPr>
              <a:t>&amp;</a:t>
            </a:r>
            <a:r>
              <a:rPr sz="3100" spc="-200" dirty="0">
                <a:solidFill>
                  <a:srgbClr val="FFFFFF"/>
                </a:solidFill>
                <a:latin typeface="Arial"/>
                <a:cs typeface="Arial"/>
              </a:rPr>
              <a:t> </a:t>
            </a:r>
            <a:r>
              <a:rPr sz="3100" spc="-145" dirty="0">
                <a:solidFill>
                  <a:srgbClr val="FFFFFF"/>
                </a:solidFill>
                <a:latin typeface="Arial"/>
                <a:cs typeface="Arial"/>
              </a:rPr>
              <a:t>Pre/Post</a:t>
            </a:r>
            <a:endParaRPr sz="3100">
              <a:latin typeface="Arial"/>
              <a:cs typeface="Arial"/>
            </a:endParaRPr>
          </a:p>
        </p:txBody>
      </p:sp>
      <p:sp>
        <p:nvSpPr>
          <p:cNvPr id="16" name="object 16"/>
          <p:cNvSpPr/>
          <p:nvPr/>
        </p:nvSpPr>
        <p:spPr>
          <a:xfrm>
            <a:off x="239268" y="839724"/>
            <a:ext cx="2676906" cy="2989326"/>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5879591" y="5752338"/>
            <a:ext cx="807720" cy="928369"/>
          </a:xfrm>
          <a:custGeom>
            <a:avLst/>
            <a:gdLst/>
            <a:ahLst/>
            <a:cxnLst/>
            <a:rect l="l" t="t" r="r" b="b"/>
            <a:pathLst>
              <a:path w="807720" h="928370">
                <a:moveTo>
                  <a:pt x="0" y="928116"/>
                </a:moveTo>
                <a:lnTo>
                  <a:pt x="807719" y="928116"/>
                </a:lnTo>
                <a:lnTo>
                  <a:pt x="807719" y="0"/>
                </a:lnTo>
                <a:lnTo>
                  <a:pt x="0" y="0"/>
                </a:lnTo>
                <a:lnTo>
                  <a:pt x="0" y="928116"/>
                </a:lnTo>
                <a:close/>
              </a:path>
            </a:pathLst>
          </a:custGeom>
          <a:solidFill>
            <a:srgbClr val="404040"/>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2977" y="370516"/>
            <a:ext cx="2417063" cy="271004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marR="5080">
              <a:lnSpc>
                <a:spcPct val="100000"/>
              </a:lnSpc>
              <a:spcBef>
                <a:spcPts val="95"/>
              </a:spcBef>
            </a:pPr>
            <a:r>
              <a:rPr spc="-285" dirty="0"/>
              <a:t>A </a:t>
            </a:r>
            <a:r>
              <a:rPr spc="-85" dirty="0"/>
              <a:t>collaboration </a:t>
            </a:r>
            <a:r>
              <a:rPr spc="-10" dirty="0"/>
              <a:t>of </a:t>
            </a:r>
            <a:r>
              <a:rPr spc="-85" dirty="0"/>
              <a:t>community </a:t>
            </a:r>
            <a:r>
              <a:rPr spc="-100" dirty="0"/>
              <a:t>partners </a:t>
            </a:r>
            <a:r>
              <a:rPr spc="20" dirty="0"/>
              <a:t>with </a:t>
            </a:r>
            <a:r>
              <a:rPr spc="-40" dirty="0"/>
              <a:t>the  </a:t>
            </a:r>
            <a:r>
              <a:rPr spc="-160" dirty="0"/>
              <a:t>goal </a:t>
            </a:r>
            <a:r>
              <a:rPr spc="-10" dirty="0"/>
              <a:t>of </a:t>
            </a:r>
            <a:r>
              <a:rPr spc="-125" dirty="0"/>
              <a:t>reducing </a:t>
            </a:r>
            <a:r>
              <a:rPr spc="-130" dirty="0"/>
              <a:t>obesity, </a:t>
            </a:r>
            <a:r>
              <a:rPr spc="-114" dirty="0"/>
              <a:t>chronic </a:t>
            </a:r>
            <a:r>
              <a:rPr spc="-225" dirty="0"/>
              <a:t>diseases </a:t>
            </a:r>
            <a:r>
              <a:rPr spc="-150" dirty="0"/>
              <a:t>and  </a:t>
            </a:r>
            <a:r>
              <a:rPr spc="-75" dirty="0"/>
              <a:t>poverty </a:t>
            </a:r>
            <a:r>
              <a:rPr spc="-135" dirty="0"/>
              <a:t>by </a:t>
            </a:r>
            <a:r>
              <a:rPr spc="-90" dirty="0"/>
              <a:t>providing </a:t>
            </a:r>
            <a:r>
              <a:rPr dirty="0"/>
              <a:t>nutrition </a:t>
            </a:r>
            <a:r>
              <a:rPr spc="-105" dirty="0"/>
              <a:t>education, </a:t>
            </a:r>
            <a:r>
              <a:rPr spc="-100" dirty="0"/>
              <a:t>healthy  </a:t>
            </a:r>
            <a:r>
              <a:rPr spc="-70" dirty="0"/>
              <a:t>food </a:t>
            </a:r>
            <a:r>
              <a:rPr spc="-150" dirty="0"/>
              <a:t>and </a:t>
            </a:r>
            <a:r>
              <a:rPr spc="-105" dirty="0"/>
              <a:t>life-enhancement </a:t>
            </a:r>
            <a:r>
              <a:rPr spc="-175" dirty="0"/>
              <a:t>services </a:t>
            </a:r>
            <a:r>
              <a:rPr spc="25" dirty="0"/>
              <a:t>to</a:t>
            </a:r>
            <a:r>
              <a:rPr spc="-320" dirty="0"/>
              <a:t> </a:t>
            </a:r>
            <a:r>
              <a:rPr spc="-135" dirty="0"/>
              <a:t>underserved  </a:t>
            </a:r>
            <a:r>
              <a:rPr spc="-105" dirty="0"/>
              <a:t>communities.</a:t>
            </a:r>
          </a:p>
        </p:txBody>
      </p:sp>
      <p:sp>
        <p:nvSpPr>
          <p:cNvPr id="4" name="object 4"/>
          <p:cNvSpPr/>
          <p:nvPr/>
        </p:nvSpPr>
        <p:spPr>
          <a:xfrm>
            <a:off x="3021710" y="3077336"/>
            <a:ext cx="8081009" cy="0"/>
          </a:xfrm>
          <a:custGeom>
            <a:avLst/>
            <a:gdLst/>
            <a:ahLst/>
            <a:cxnLst/>
            <a:rect l="l" t="t" r="r" b="b"/>
            <a:pathLst>
              <a:path w="8081009">
                <a:moveTo>
                  <a:pt x="0" y="0"/>
                </a:moveTo>
                <a:lnTo>
                  <a:pt x="8081009" y="0"/>
                </a:lnTo>
              </a:path>
            </a:pathLst>
          </a:custGeom>
          <a:ln w="12954">
            <a:solidFill>
              <a:srgbClr val="4471C4"/>
            </a:solidFill>
          </a:ln>
        </p:spPr>
        <p:txBody>
          <a:bodyPr wrap="square" lIns="0" tIns="0" rIns="0" bIns="0" rtlCol="0"/>
          <a:lstStyle/>
          <a:p>
            <a:endParaRPr/>
          </a:p>
        </p:txBody>
      </p:sp>
      <p:sp>
        <p:nvSpPr>
          <p:cNvPr id="5" name="object 5"/>
          <p:cNvSpPr/>
          <p:nvPr/>
        </p:nvSpPr>
        <p:spPr>
          <a:xfrm>
            <a:off x="3021710" y="3741801"/>
            <a:ext cx="8081009" cy="0"/>
          </a:xfrm>
          <a:custGeom>
            <a:avLst/>
            <a:gdLst/>
            <a:ahLst/>
            <a:cxnLst/>
            <a:rect l="l" t="t" r="r" b="b"/>
            <a:pathLst>
              <a:path w="8081009">
                <a:moveTo>
                  <a:pt x="0" y="0"/>
                </a:moveTo>
                <a:lnTo>
                  <a:pt x="8081009" y="0"/>
                </a:lnTo>
              </a:path>
            </a:pathLst>
          </a:custGeom>
          <a:ln w="12954">
            <a:solidFill>
              <a:srgbClr val="4471C4"/>
            </a:solidFill>
          </a:ln>
        </p:spPr>
        <p:txBody>
          <a:bodyPr wrap="square" lIns="0" tIns="0" rIns="0" bIns="0" rtlCol="0"/>
          <a:lstStyle/>
          <a:p>
            <a:endParaRPr/>
          </a:p>
        </p:txBody>
      </p:sp>
      <p:sp>
        <p:nvSpPr>
          <p:cNvPr id="6" name="object 6"/>
          <p:cNvSpPr/>
          <p:nvPr/>
        </p:nvSpPr>
        <p:spPr>
          <a:xfrm>
            <a:off x="3021710" y="4406265"/>
            <a:ext cx="8081009" cy="0"/>
          </a:xfrm>
          <a:custGeom>
            <a:avLst/>
            <a:gdLst/>
            <a:ahLst/>
            <a:cxnLst/>
            <a:rect l="l" t="t" r="r" b="b"/>
            <a:pathLst>
              <a:path w="8081009">
                <a:moveTo>
                  <a:pt x="0" y="0"/>
                </a:moveTo>
                <a:lnTo>
                  <a:pt x="8081009" y="0"/>
                </a:lnTo>
              </a:path>
            </a:pathLst>
          </a:custGeom>
          <a:ln w="12954">
            <a:solidFill>
              <a:srgbClr val="4471C4"/>
            </a:solidFill>
          </a:ln>
        </p:spPr>
        <p:txBody>
          <a:bodyPr wrap="square" lIns="0" tIns="0" rIns="0" bIns="0" rtlCol="0"/>
          <a:lstStyle/>
          <a:p>
            <a:endParaRPr/>
          </a:p>
        </p:txBody>
      </p:sp>
      <p:sp>
        <p:nvSpPr>
          <p:cNvPr id="7" name="object 7"/>
          <p:cNvSpPr/>
          <p:nvPr/>
        </p:nvSpPr>
        <p:spPr>
          <a:xfrm>
            <a:off x="3021710" y="5071490"/>
            <a:ext cx="8081009" cy="0"/>
          </a:xfrm>
          <a:custGeom>
            <a:avLst/>
            <a:gdLst/>
            <a:ahLst/>
            <a:cxnLst/>
            <a:rect l="l" t="t" r="r" b="b"/>
            <a:pathLst>
              <a:path w="8081009">
                <a:moveTo>
                  <a:pt x="0" y="0"/>
                </a:moveTo>
                <a:lnTo>
                  <a:pt x="8081009" y="0"/>
                </a:lnTo>
              </a:path>
            </a:pathLst>
          </a:custGeom>
          <a:ln w="12954">
            <a:solidFill>
              <a:srgbClr val="4471C4"/>
            </a:solidFill>
          </a:ln>
        </p:spPr>
        <p:txBody>
          <a:bodyPr wrap="square" lIns="0" tIns="0" rIns="0" bIns="0" rtlCol="0"/>
          <a:lstStyle/>
          <a:p>
            <a:endParaRPr/>
          </a:p>
        </p:txBody>
      </p:sp>
      <p:sp>
        <p:nvSpPr>
          <p:cNvPr id="8" name="object 8"/>
          <p:cNvSpPr/>
          <p:nvPr/>
        </p:nvSpPr>
        <p:spPr>
          <a:xfrm>
            <a:off x="3021710" y="5735954"/>
            <a:ext cx="8081009" cy="0"/>
          </a:xfrm>
          <a:custGeom>
            <a:avLst/>
            <a:gdLst/>
            <a:ahLst/>
            <a:cxnLst/>
            <a:rect l="l" t="t" r="r" b="b"/>
            <a:pathLst>
              <a:path w="8081009">
                <a:moveTo>
                  <a:pt x="0" y="0"/>
                </a:moveTo>
                <a:lnTo>
                  <a:pt x="8081009" y="0"/>
                </a:lnTo>
              </a:path>
            </a:pathLst>
          </a:custGeom>
          <a:ln w="12954">
            <a:solidFill>
              <a:srgbClr val="4471C4"/>
            </a:solidFill>
          </a:ln>
        </p:spPr>
        <p:txBody>
          <a:bodyPr wrap="square" lIns="0" tIns="0" rIns="0" bIns="0" rtlCol="0"/>
          <a:lstStyle/>
          <a:p>
            <a:endParaRPr/>
          </a:p>
        </p:txBody>
      </p:sp>
      <p:sp>
        <p:nvSpPr>
          <p:cNvPr id="9" name="object 9"/>
          <p:cNvSpPr txBox="1">
            <a:spLocks noGrp="1"/>
          </p:cNvSpPr>
          <p:nvPr>
            <p:ph type="body" idx="1"/>
          </p:nvPr>
        </p:nvSpPr>
        <p:spPr>
          <a:prstGeom prst="rect">
            <a:avLst/>
          </a:prstGeom>
        </p:spPr>
        <p:txBody>
          <a:bodyPr vert="horz" wrap="square" lIns="0" tIns="250190" rIns="0" bIns="0" rtlCol="0">
            <a:spAutoFit/>
          </a:bodyPr>
          <a:lstStyle/>
          <a:p>
            <a:pPr marL="12700">
              <a:lnSpc>
                <a:spcPct val="100000"/>
              </a:lnSpc>
              <a:spcBef>
                <a:spcPts val="1970"/>
              </a:spcBef>
            </a:pPr>
            <a:r>
              <a:rPr spc="-114" dirty="0"/>
              <a:t>Healthy </a:t>
            </a:r>
            <a:r>
              <a:rPr spc="-180" dirty="0"/>
              <a:t>Food </a:t>
            </a:r>
            <a:r>
              <a:rPr spc="-100" dirty="0"/>
              <a:t>Options, </a:t>
            </a:r>
            <a:r>
              <a:rPr spc="-250" dirty="0"/>
              <a:t>Access </a:t>
            </a:r>
            <a:r>
              <a:rPr spc="20" dirty="0"/>
              <a:t>to</a:t>
            </a:r>
            <a:r>
              <a:rPr spc="-100" dirty="0"/>
              <a:t> </a:t>
            </a:r>
            <a:r>
              <a:rPr spc="-120" dirty="0"/>
              <a:t>Healthcare</a:t>
            </a:r>
          </a:p>
          <a:p>
            <a:pPr marL="12700" marR="5080">
              <a:lnSpc>
                <a:spcPct val="155800"/>
              </a:lnSpc>
            </a:pPr>
            <a:r>
              <a:rPr spc="-160" dirty="0"/>
              <a:t>Home </a:t>
            </a:r>
            <a:r>
              <a:rPr spc="-185" dirty="0"/>
              <a:t>Safety, </a:t>
            </a:r>
            <a:r>
              <a:rPr spc="-95" dirty="0"/>
              <a:t>Maintenance, </a:t>
            </a:r>
            <a:r>
              <a:rPr spc="-165" dirty="0"/>
              <a:t>Cleaning </a:t>
            </a:r>
            <a:r>
              <a:rPr spc="40" dirty="0"/>
              <a:t>&amp; </a:t>
            </a:r>
            <a:r>
              <a:rPr spc="-180" dirty="0"/>
              <a:t>Food</a:t>
            </a:r>
            <a:r>
              <a:rPr spc="-350" dirty="0"/>
              <a:t> </a:t>
            </a:r>
            <a:r>
              <a:rPr spc="-125" dirty="0"/>
              <a:t>Handling  </a:t>
            </a:r>
            <a:r>
              <a:rPr spc="-130" dirty="0"/>
              <a:t>Educational Advancement </a:t>
            </a:r>
            <a:r>
              <a:rPr spc="40" dirty="0"/>
              <a:t>&amp; </a:t>
            </a:r>
            <a:r>
              <a:rPr spc="-175" dirty="0"/>
              <a:t>Career </a:t>
            </a:r>
            <a:r>
              <a:rPr spc="-70" dirty="0"/>
              <a:t>Opportunities  </a:t>
            </a:r>
            <a:r>
              <a:rPr spc="-90" dirty="0"/>
              <a:t>Medical, </a:t>
            </a:r>
            <a:r>
              <a:rPr spc="-110" dirty="0"/>
              <a:t>Dental, </a:t>
            </a:r>
            <a:r>
              <a:rPr spc="-50" dirty="0"/>
              <a:t>Mental </a:t>
            </a:r>
            <a:r>
              <a:rPr spc="-100" dirty="0"/>
              <a:t>Health </a:t>
            </a:r>
            <a:r>
              <a:rPr spc="40" dirty="0"/>
              <a:t>&amp; </a:t>
            </a:r>
            <a:r>
              <a:rPr spc="-375" dirty="0"/>
              <a:t>SUD</a:t>
            </a:r>
            <a:r>
              <a:rPr spc="-575" dirty="0"/>
              <a:t> </a:t>
            </a:r>
            <a:r>
              <a:rPr spc="-190" dirty="0"/>
              <a:t>Services</a:t>
            </a:r>
          </a:p>
          <a:p>
            <a:pPr marL="12700">
              <a:lnSpc>
                <a:spcPct val="100000"/>
              </a:lnSpc>
              <a:spcBef>
                <a:spcPts val="1875"/>
              </a:spcBef>
            </a:pPr>
            <a:r>
              <a:rPr spc="-100" dirty="0"/>
              <a:t>Credit </a:t>
            </a:r>
            <a:r>
              <a:rPr spc="-185" dirty="0"/>
              <a:t>Repair, </a:t>
            </a:r>
            <a:r>
              <a:rPr spc="-175" dirty="0"/>
              <a:t>Finance </a:t>
            </a:r>
            <a:r>
              <a:rPr spc="-135" dirty="0"/>
              <a:t>Education </a:t>
            </a:r>
            <a:r>
              <a:rPr spc="40" dirty="0"/>
              <a:t>&amp; </a:t>
            </a:r>
            <a:r>
              <a:rPr spc="-160" dirty="0"/>
              <a:t>Home</a:t>
            </a:r>
            <a:r>
              <a:rPr spc="-350" dirty="0"/>
              <a:t> </a:t>
            </a:r>
            <a:r>
              <a:rPr spc="-125" dirty="0"/>
              <a:t>Ownership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37109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87983" y="4014596"/>
            <a:ext cx="8409940" cy="0"/>
          </a:xfrm>
          <a:custGeom>
            <a:avLst/>
            <a:gdLst/>
            <a:ahLst/>
            <a:cxnLst/>
            <a:rect l="l" t="t" r="r" b="b"/>
            <a:pathLst>
              <a:path w="8409940">
                <a:moveTo>
                  <a:pt x="0" y="0"/>
                </a:moveTo>
                <a:lnTo>
                  <a:pt x="8409432" y="0"/>
                </a:lnTo>
              </a:path>
            </a:pathLst>
          </a:custGeom>
          <a:ln w="12954">
            <a:solidFill>
              <a:srgbClr val="4471C4"/>
            </a:solidFill>
          </a:ln>
        </p:spPr>
        <p:txBody>
          <a:bodyPr wrap="square" lIns="0" tIns="0" rIns="0" bIns="0" rtlCol="0"/>
          <a:lstStyle/>
          <a:p>
            <a:endParaRPr/>
          </a:p>
        </p:txBody>
      </p:sp>
      <p:sp>
        <p:nvSpPr>
          <p:cNvPr id="4" name="object 4"/>
          <p:cNvSpPr/>
          <p:nvPr/>
        </p:nvSpPr>
        <p:spPr>
          <a:xfrm>
            <a:off x="1387983" y="4628007"/>
            <a:ext cx="8409940" cy="0"/>
          </a:xfrm>
          <a:custGeom>
            <a:avLst/>
            <a:gdLst/>
            <a:ahLst/>
            <a:cxnLst/>
            <a:rect l="l" t="t" r="r" b="b"/>
            <a:pathLst>
              <a:path w="8409940">
                <a:moveTo>
                  <a:pt x="0" y="0"/>
                </a:moveTo>
                <a:lnTo>
                  <a:pt x="8409432" y="0"/>
                </a:lnTo>
              </a:path>
            </a:pathLst>
          </a:custGeom>
          <a:ln w="12954">
            <a:solidFill>
              <a:srgbClr val="4471C4"/>
            </a:solidFill>
          </a:ln>
        </p:spPr>
        <p:txBody>
          <a:bodyPr wrap="square" lIns="0" tIns="0" rIns="0" bIns="0" rtlCol="0"/>
          <a:lstStyle/>
          <a:p>
            <a:endParaRPr/>
          </a:p>
        </p:txBody>
      </p:sp>
      <p:sp>
        <p:nvSpPr>
          <p:cNvPr id="5" name="object 5"/>
          <p:cNvSpPr/>
          <p:nvPr/>
        </p:nvSpPr>
        <p:spPr>
          <a:xfrm>
            <a:off x="1387983" y="5240654"/>
            <a:ext cx="8409940" cy="0"/>
          </a:xfrm>
          <a:custGeom>
            <a:avLst/>
            <a:gdLst/>
            <a:ahLst/>
            <a:cxnLst/>
            <a:rect l="l" t="t" r="r" b="b"/>
            <a:pathLst>
              <a:path w="8409940">
                <a:moveTo>
                  <a:pt x="0" y="0"/>
                </a:moveTo>
                <a:lnTo>
                  <a:pt x="8409432" y="0"/>
                </a:lnTo>
              </a:path>
            </a:pathLst>
          </a:custGeom>
          <a:ln w="12954">
            <a:solidFill>
              <a:srgbClr val="4471C4"/>
            </a:solidFill>
          </a:ln>
        </p:spPr>
        <p:txBody>
          <a:bodyPr wrap="square" lIns="0" tIns="0" rIns="0" bIns="0" rtlCol="0"/>
          <a:lstStyle/>
          <a:p>
            <a:endParaRPr/>
          </a:p>
        </p:txBody>
      </p:sp>
      <p:sp>
        <p:nvSpPr>
          <p:cNvPr id="6" name="object 6"/>
          <p:cNvSpPr/>
          <p:nvPr/>
        </p:nvSpPr>
        <p:spPr>
          <a:xfrm>
            <a:off x="1387983" y="5854065"/>
            <a:ext cx="8409940" cy="0"/>
          </a:xfrm>
          <a:custGeom>
            <a:avLst/>
            <a:gdLst/>
            <a:ahLst/>
            <a:cxnLst/>
            <a:rect l="l" t="t" r="r" b="b"/>
            <a:pathLst>
              <a:path w="8409940">
                <a:moveTo>
                  <a:pt x="0" y="0"/>
                </a:moveTo>
                <a:lnTo>
                  <a:pt x="8409432" y="0"/>
                </a:lnTo>
              </a:path>
            </a:pathLst>
          </a:custGeom>
          <a:ln w="12954">
            <a:solidFill>
              <a:srgbClr val="4471C4"/>
            </a:solidFill>
          </a:ln>
        </p:spPr>
        <p:txBody>
          <a:bodyPr wrap="square" lIns="0" tIns="0" rIns="0" bIns="0" rtlCol="0"/>
          <a:lstStyle/>
          <a:p>
            <a:endParaRPr/>
          </a:p>
        </p:txBody>
      </p:sp>
      <p:sp>
        <p:nvSpPr>
          <p:cNvPr id="7" name="object 7"/>
          <p:cNvSpPr txBox="1"/>
          <p:nvPr/>
        </p:nvSpPr>
        <p:spPr>
          <a:xfrm>
            <a:off x="1481582" y="3861745"/>
            <a:ext cx="5739130" cy="2478405"/>
          </a:xfrm>
          <a:prstGeom prst="rect">
            <a:avLst/>
          </a:prstGeom>
        </p:spPr>
        <p:txBody>
          <a:bodyPr vert="horz" wrap="square" lIns="0" tIns="12065" rIns="0" bIns="0" rtlCol="0">
            <a:spAutoFit/>
          </a:bodyPr>
          <a:lstStyle/>
          <a:p>
            <a:pPr marL="12700" marR="5080">
              <a:lnSpc>
                <a:spcPct val="143700"/>
              </a:lnSpc>
              <a:spcBef>
                <a:spcPts val="95"/>
              </a:spcBef>
            </a:pPr>
            <a:r>
              <a:rPr sz="2800" spc="-204" dirty="0">
                <a:latin typeface="Arial"/>
                <a:cs typeface="Arial"/>
              </a:rPr>
              <a:t>AMP </a:t>
            </a:r>
            <a:r>
              <a:rPr sz="2800" spc="-75" dirty="0">
                <a:latin typeface="Arial"/>
                <a:cs typeface="Arial"/>
              </a:rPr>
              <a:t>- </a:t>
            </a:r>
            <a:r>
              <a:rPr sz="2800" spc="-165" dirty="0">
                <a:latin typeface="Arial"/>
                <a:cs typeface="Arial"/>
              </a:rPr>
              <a:t>Fitness </a:t>
            </a:r>
            <a:r>
              <a:rPr sz="2800" spc="-135" dirty="0">
                <a:latin typeface="Arial"/>
                <a:cs typeface="Arial"/>
              </a:rPr>
              <a:t>Programming </a:t>
            </a:r>
            <a:r>
              <a:rPr sz="2800" spc="40" dirty="0">
                <a:latin typeface="Arial"/>
                <a:cs typeface="Arial"/>
              </a:rPr>
              <a:t>&amp;</a:t>
            </a:r>
            <a:r>
              <a:rPr sz="2800" spc="-245" dirty="0">
                <a:latin typeface="Arial"/>
                <a:cs typeface="Arial"/>
              </a:rPr>
              <a:t> </a:t>
            </a:r>
            <a:r>
              <a:rPr sz="2800" spc="-70" dirty="0">
                <a:latin typeface="Arial"/>
                <a:cs typeface="Arial"/>
              </a:rPr>
              <a:t>Activities  </a:t>
            </a:r>
            <a:r>
              <a:rPr sz="2800" spc="-409" dirty="0">
                <a:latin typeface="Arial"/>
                <a:cs typeface="Arial"/>
              </a:rPr>
              <a:t>FANS </a:t>
            </a:r>
            <a:r>
              <a:rPr sz="2800" spc="-165" dirty="0">
                <a:latin typeface="Arial"/>
                <a:cs typeface="Arial"/>
              </a:rPr>
              <a:t>– </a:t>
            </a:r>
            <a:r>
              <a:rPr sz="2800" spc="-10" dirty="0">
                <a:latin typeface="Arial"/>
                <a:cs typeface="Arial"/>
              </a:rPr>
              <a:t>Nutrition</a:t>
            </a:r>
            <a:r>
              <a:rPr sz="2800" spc="-254" dirty="0">
                <a:latin typeface="Arial"/>
                <a:cs typeface="Arial"/>
              </a:rPr>
              <a:t> </a:t>
            </a:r>
            <a:r>
              <a:rPr sz="2800" spc="-135" dirty="0">
                <a:latin typeface="Arial"/>
                <a:cs typeface="Arial"/>
              </a:rPr>
              <a:t>Education</a:t>
            </a:r>
            <a:endParaRPr sz="2800">
              <a:latin typeface="Arial"/>
              <a:cs typeface="Arial"/>
            </a:endParaRPr>
          </a:p>
          <a:p>
            <a:pPr marL="12700" marR="1529715">
              <a:lnSpc>
                <a:spcPct val="143700"/>
              </a:lnSpc>
            </a:pPr>
            <a:r>
              <a:rPr sz="2800" spc="-40" dirty="0">
                <a:latin typeface="Arial"/>
                <a:cs typeface="Arial"/>
              </a:rPr>
              <a:t>Mobile </a:t>
            </a:r>
            <a:r>
              <a:rPr sz="2800" spc="-110" dirty="0">
                <a:latin typeface="Arial"/>
                <a:cs typeface="Arial"/>
              </a:rPr>
              <a:t>Dental </a:t>
            </a:r>
            <a:r>
              <a:rPr sz="2800" spc="-135" dirty="0">
                <a:latin typeface="Arial"/>
                <a:cs typeface="Arial"/>
              </a:rPr>
              <a:t>Clinic  </a:t>
            </a:r>
            <a:r>
              <a:rPr sz="2800" spc="-145" dirty="0">
                <a:latin typeface="Arial"/>
                <a:cs typeface="Arial"/>
              </a:rPr>
              <a:t>Diabetes </a:t>
            </a:r>
            <a:r>
              <a:rPr sz="2800" spc="-180" dirty="0">
                <a:latin typeface="Arial"/>
                <a:cs typeface="Arial"/>
              </a:rPr>
              <a:t>Testing </a:t>
            </a:r>
            <a:r>
              <a:rPr sz="2800" spc="40" dirty="0">
                <a:latin typeface="Arial"/>
                <a:cs typeface="Arial"/>
              </a:rPr>
              <a:t>&amp;</a:t>
            </a:r>
            <a:r>
              <a:rPr sz="2800" spc="-145" dirty="0">
                <a:latin typeface="Arial"/>
                <a:cs typeface="Arial"/>
              </a:rPr>
              <a:t> </a:t>
            </a:r>
            <a:r>
              <a:rPr sz="2800" spc="-135" dirty="0">
                <a:latin typeface="Arial"/>
                <a:cs typeface="Arial"/>
              </a:rPr>
              <a:t>Education</a:t>
            </a:r>
            <a:endParaRPr sz="2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A3838"/>
          </a:solidFill>
        </p:spPr>
        <p:txBody>
          <a:bodyPr wrap="square" lIns="0" tIns="0" rIns="0" bIns="0" rtlCol="0"/>
          <a:lstStyle/>
          <a:p>
            <a:endParaRPr/>
          </a:p>
        </p:txBody>
      </p:sp>
      <p:sp>
        <p:nvSpPr>
          <p:cNvPr id="3" name="object 3"/>
          <p:cNvSpPr txBox="1"/>
          <p:nvPr/>
        </p:nvSpPr>
        <p:spPr>
          <a:xfrm>
            <a:off x="2133600" y="1752600"/>
            <a:ext cx="9474962" cy="1594667"/>
          </a:xfrm>
          <a:prstGeom prst="rect">
            <a:avLst/>
          </a:prstGeom>
        </p:spPr>
        <p:txBody>
          <a:bodyPr vert="horz" wrap="square" lIns="0" tIns="106045" rIns="0" bIns="0" rtlCol="0">
            <a:spAutoFit/>
          </a:bodyPr>
          <a:lstStyle/>
          <a:p>
            <a:pPr marL="2207895" marR="5080" indent="-2195830">
              <a:lnSpc>
                <a:spcPts val="5830"/>
              </a:lnSpc>
              <a:spcBef>
                <a:spcPts val="835"/>
              </a:spcBef>
            </a:pPr>
            <a:r>
              <a:rPr lang="en-US" sz="5400" spc="-290" dirty="0">
                <a:solidFill>
                  <a:srgbClr val="FFFFFF"/>
                </a:solidFill>
                <a:latin typeface="Arial"/>
                <a:cs typeface="Arial"/>
              </a:rPr>
              <a:t>Match Funding and Low Income Pool Funds</a:t>
            </a:r>
            <a:endParaRPr sz="5400" dirty="0">
              <a:latin typeface="Arial"/>
              <a:cs typeface="Arial"/>
            </a:endParaRPr>
          </a:p>
        </p:txBody>
      </p:sp>
    </p:spTree>
    <p:extLst>
      <p:ext uri="{BB962C8B-B14F-4D97-AF65-F5344CB8AC3E}">
        <p14:creationId xmlns:p14="http://schemas.microsoft.com/office/powerpoint/2010/main" val="154604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Oval 104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ontact Us &lt; College Of Central Florida">
            <a:extLst>
              <a:ext uri="{FF2B5EF4-FFF2-40B4-BE49-F238E27FC236}">
                <a16:creationId xmlns:a16="http://schemas.microsoft.com/office/drawing/2014/main" id="{FEDF0442-DE69-BF32-1C82-FC3EE8AED2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6" r="7786" b="1"/>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4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4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04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5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E806C804-B519-2C3F-00EA-08C583D5FD9B}"/>
              </a:ext>
            </a:extLst>
          </p:cNvPr>
          <p:cNvGraphicFramePr/>
          <p:nvPr>
            <p:extLst>
              <p:ext uri="{D42A27DB-BD31-4B8C-83A1-F6EECF244321}">
                <p14:modId xmlns:p14="http://schemas.microsoft.com/office/powerpoint/2010/main" val="1164778876"/>
              </p:ext>
            </p:extLst>
          </p:nvPr>
        </p:nvGraphicFramePr>
        <p:xfrm>
          <a:off x="6330272" y="554151"/>
          <a:ext cx="5438975" cy="5350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14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E3E3E"/>
          </a:solidFill>
        </p:spPr>
        <p:txBody>
          <a:bodyPr wrap="square" lIns="0" tIns="0" rIns="0" bIns="0" rtlCol="0"/>
          <a:lstStyle/>
          <a:p>
            <a:endParaRPr/>
          </a:p>
        </p:txBody>
      </p:sp>
      <p:sp>
        <p:nvSpPr>
          <p:cNvPr id="3" name="object 3"/>
          <p:cNvSpPr txBox="1"/>
          <p:nvPr/>
        </p:nvSpPr>
        <p:spPr>
          <a:xfrm>
            <a:off x="7805294" y="2100110"/>
            <a:ext cx="3045460" cy="2657779"/>
          </a:xfrm>
          <a:prstGeom prst="rect">
            <a:avLst/>
          </a:prstGeom>
        </p:spPr>
        <p:txBody>
          <a:bodyPr vert="horz" wrap="square" lIns="0" tIns="92075" rIns="0" bIns="0" rtlCol="0">
            <a:spAutoFit/>
          </a:bodyPr>
          <a:lstStyle/>
          <a:p>
            <a:pPr marL="12700" marR="5080">
              <a:lnSpc>
                <a:spcPts val="4970"/>
              </a:lnSpc>
              <a:spcBef>
                <a:spcPts val="725"/>
              </a:spcBef>
            </a:pPr>
            <a:r>
              <a:rPr sz="4600" spc="-300" dirty="0">
                <a:solidFill>
                  <a:srgbClr val="FFFFFF"/>
                </a:solidFill>
                <a:latin typeface="Arial"/>
                <a:cs typeface="Arial"/>
              </a:rPr>
              <a:t>Safety </a:t>
            </a:r>
            <a:r>
              <a:rPr sz="4600" spc="-155" dirty="0">
                <a:solidFill>
                  <a:srgbClr val="FFFFFF"/>
                </a:solidFill>
                <a:latin typeface="Arial"/>
                <a:cs typeface="Arial"/>
              </a:rPr>
              <a:t>Net  </a:t>
            </a:r>
            <a:r>
              <a:rPr sz="4600" spc="-220" dirty="0">
                <a:solidFill>
                  <a:srgbClr val="FFFFFF"/>
                </a:solidFill>
                <a:latin typeface="Arial"/>
                <a:cs typeface="Arial"/>
              </a:rPr>
              <a:t>Primary</a:t>
            </a:r>
            <a:r>
              <a:rPr sz="4600" spc="-320" dirty="0">
                <a:solidFill>
                  <a:srgbClr val="FFFFFF"/>
                </a:solidFill>
                <a:latin typeface="Arial"/>
                <a:cs typeface="Arial"/>
              </a:rPr>
              <a:t> </a:t>
            </a:r>
            <a:r>
              <a:rPr sz="4600" spc="-395" dirty="0">
                <a:solidFill>
                  <a:srgbClr val="FFFFFF"/>
                </a:solidFill>
                <a:latin typeface="Arial"/>
                <a:cs typeface="Arial"/>
              </a:rPr>
              <a:t>Care</a:t>
            </a:r>
            <a:r>
              <a:rPr lang="en-US" sz="4600" spc="-395" dirty="0">
                <a:solidFill>
                  <a:srgbClr val="FFFFFF"/>
                </a:solidFill>
                <a:latin typeface="Arial"/>
                <a:cs typeface="Arial"/>
              </a:rPr>
              <a:t> through LIP funds</a:t>
            </a:r>
            <a:endParaRPr sz="4600" dirty="0">
              <a:latin typeface="Arial"/>
              <a:cs typeface="Arial"/>
            </a:endParaRPr>
          </a:p>
        </p:txBody>
      </p:sp>
      <p:sp>
        <p:nvSpPr>
          <p:cNvPr id="4" name="object 4"/>
          <p:cNvSpPr/>
          <p:nvPr/>
        </p:nvSpPr>
        <p:spPr>
          <a:xfrm>
            <a:off x="0" y="0"/>
            <a:ext cx="7188200" cy="6858000"/>
          </a:xfrm>
          <a:custGeom>
            <a:avLst/>
            <a:gdLst/>
            <a:ahLst/>
            <a:cxnLst/>
            <a:rect l="l" t="t" r="r" b="b"/>
            <a:pathLst>
              <a:path w="7188200" h="6858000">
                <a:moveTo>
                  <a:pt x="7079233" y="0"/>
                </a:moveTo>
                <a:lnTo>
                  <a:pt x="0" y="0"/>
                </a:lnTo>
                <a:lnTo>
                  <a:pt x="0" y="6857999"/>
                </a:lnTo>
                <a:lnTo>
                  <a:pt x="4848606" y="6857999"/>
                </a:lnTo>
                <a:lnTo>
                  <a:pt x="4997323" y="6712661"/>
                </a:lnTo>
                <a:lnTo>
                  <a:pt x="5030841" y="6677758"/>
                </a:lnTo>
                <a:lnTo>
                  <a:pt x="5064145" y="6642648"/>
                </a:lnTo>
                <a:lnTo>
                  <a:pt x="5097232" y="6607333"/>
                </a:lnTo>
                <a:lnTo>
                  <a:pt x="5130103" y="6571813"/>
                </a:lnTo>
                <a:lnTo>
                  <a:pt x="5162755" y="6536089"/>
                </a:lnTo>
                <a:lnTo>
                  <a:pt x="5195189" y="6500162"/>
                </a:lnTo>
                <a:lnTo>
                  <a:pt x="5227402" y="6464033"/>
                </a:lnTo>
                <a:lnTo>
                  <a:pt x="5259394" y="6427705"/>
                </a:lnTo>
                <a:lnTo>
                  <a:pt x="5291163" y="6391176"/>
                </a:lnTo>
                <a:lnTo>
                  <a:pt x="5322709" y="6354449"/>
                </a:lnTo>
                <a:lnTo>
                  <a:pt x="5354031" y="6317525"/>
                </a:lnTo>
                <a:lnTo>
                  <a:pt x="5385127" y="6280404"/>
                </a:lnTo>
                <a:lnTo>
                  <a:pt x="5415997" y="6243088"/>
                </a:lnTo>
                <a:lnTo>
                  <a:pt x="5446639" y="6205578"/>
                </a:lnTo>
                <a:lnTo>
                  <a:pt x="5477052" y="6167874"/>
                </a:lnTo>
                <a:lnTo>
                  <a:pt x="5507236" y="6129979"/>
                </a:lnTo>
                <a:lnTo>
                  <a:pt x="5537189" y="6091892"/>
                </a:lnTo>
                <a:lnTo>
                  <a:pt x="5566910" y="6053616"/>
                </a:lnTo>
                <a:lnTo>
                  <a:pt x="5596398" y="6015150"/>
                </a:lnTo>
                <a:lnTo>
                  <a:pt x="5625652" y="5976497"/>
                </a:lnTo>
                <a:lnTo>
                  <a:pt x="5654671" y="5937657"/>
                </a:lnTo>
                <a:lnTo>
                  <a:pt x="5683454" y="5898631"/>
                </a:lnTo>
                <a:lnTo>
                  <a:pt x="5712000" y="5859420"/>
                </a:lnTo>
                <a:lnTo>
                  <a:pt x="5740308" y="5820026"/>
                </a:lnTo>
                <a:lnTo>
                  <a:pt x="5768376" y="5780449"/>
                </a:lnTo>
                <a:lnTo>
                  <a:pt x="5796204" y="5740691"/>
                </a:lnTo>
                <a:lnTo>
                  <a:pt x="5823791" y="5700752"/>
                </a:lnTo>
                <a:lnTo>
                  <a:pt x="5851135" y="5660634"/>
                </a:lnTo>
                <a:lnTo>
                  <a:pt x="5878236" y="5620338"/>
                </a:lnTo>
                <a:lnTo>
                  <a:pt x="5905092" y="5579864"/>
                </a:lnTo>
                <a:lnTo>
                  <a:pt x="5931703" y="5539214"/>
                </a:lnTo>
                <a:lnTo>
                  <a:pt x="5958067" y="5498389"/>
                </a:lnTo>
                <a:lnTo>
                  <a:pt x="5984183" y="5457389"/>
                </a:lnTo>
                <a:lnTo>
                  <a:pt x="6010051" y="5416217"/>
                </a:lnTo>
                <a:lnTo>
                  <a:pt x="6035668" y="5374873"/>
                </a:lnTo>
                <a:lnTo>
                  <a:pt x="6061035" y="5333358"/>
                </a:lnTo>
                <a:lnTo>
                  <a:pt x="6086150" y="5291672"/>
                </a:lnTo>
                <a:lnTo>
                  <a:pt x="6111011" y="5249819"/>
                </a:lnTo>
                <a:lnTo>
                  <a:pt x="6135619" y="5207797"/>
                </a:lnTo>
                <a:lnTo>
                  <a:pt x="6159971" y="5165609"/>
                </a:lnTo>
                <a:lnTo>
                  <a:pt x="6184068" y="5123255"/>
                </a:lnTo>
                <a:lnTo>
                  <a:pt x="6207907" y="5080736"/>
                </a:lnTo>
                <a:lnTo>
                  <a:pt x="6231487" y="5038054"/>
                </a:lnTo>
                <a:lnTo>
                  <a:pt x="6254809" y="4995210"/>
                </a:lnTo>
                <a:lnTo>
                  <a:pt x="6277870" y="4952204"/>
                </a:lnTo>
                <a:lnTo>
                  <a:pt x="6300669" y="4909037"/>
                </a:lnTo>
                <a:lnTo>
                  <a:pt x="6323206" y="4865712"/>
                </a:lnTo>
                <a:lnTo>
                  <a:pt x="6345479" y="4822228"/>
                </a:lnTo>
                <a:lnTo>
                  <a:pt x="6367488" y="4778587"/>
                </a:lnTo>
                <a:lnTo>
                  <a:pt x="6389231" y="4734790"/>
                </a:lnTo>
                <a:lnTo>
                  <a:pt x="6410707" y="4690838"/>
                </a:lnTo>
                <a:lnTo>
                  <a:pt x="6431915" y="4646732"/>
                </a:lnTo>
                <a:lnTo>
                  <a:pt x="6452854" y="4602474"/>
                </a:lnTo>
                <a:lnTo>
                  <a:pt x="6473524" y="4558063"/>
                </a:lnTo>
                <a:lnTo>
                  <a:pt x="6493922" y="4513501"/>
                </a:lnTo>
                <a:lnTo>
                  <a:pt x="6514048" y="4468790"/>
                </a:lnTo>
                <a:lnTo>
                  <a:pt x="6533902" y="4423930"/>
                </a:lnTo>
                <a:lnTo>
                  <a:pt x="6553481" y="4378922"/>
                </a:lnTo>
                <a:lnTo>
                  <a:pt x="6572784" y="4333768"/>
                </a:lnTo>
                <a:lnTo>
                  <a:pt x="6591812" y="4288468"/>
                </a:lnTo>
                <a:lnTo>
                  <a:pt x="6610562" y="4243024"/>
                </a:lnTo>
                <a:lnTo>
                  <a:pt x="6629033" y="4197437"/>
                </a:lnTo>
                <a:lnTo>
                  <a:pt x="6647225" y="4151707"/>
                </a:lnTo>
                <a:lnTo>
                  <a:pt x="6665137" y="4105836"/>
                </a:lnTo>
                <a:lnTo>
                  <a:pt x="6682767" y="4059825"/>
                </a:lnTo>
                <a:lnTo>
                  <a:pt x="6700114" y="4013674"/>
                </a:lnTo>
                <a:lnTo>
                  <a:pt x="6717178" y="3967386"/>
                </a:lnTo>
                <a:lnTo>
                  <a:pt x="6733957" y="3920960"/>
                </a:lnTo>
                <a:lnTo>
                  <a:pt x="6750450" y="3874398"/>
                </a:lnTo>
                <a:lnTo>
                  <a:pt x="6766656" y="3827702"/>
                </a:lnTo>
                <a:lnTo>
                  <a:pt x="6782574" y="3780872"/>
                </a:lnTo>
                <a:lnTo>
                  <a:pt x="6798203" y="3733908"/>
                </a:lnTo>
                <a:lnTo>
                  <a:pt x="6813542" y="3686814"/>
                </a:lnTo>
                <a:lnTo>
                  <a:pt x="6828590" y="3639588"/>
                </a:lnTo>
                <a:lnTo>
                  <a:pt x="6843346" y="3592233"/>
                </a:lnTo>
                <a:lnTo>
                  <a:pt x="6857808" y="3544749"/>
                </a:lnTo>
                <a:lnTo>
                  <a:pt x="6871976" y="3497138"/>
                </a:lnTo>
                <a:lnTo>
                  <a:pt x="6885849" y="3449400"/>
                </a:lnTo>
                <a:lnTo>
                  <a:pt x="6899426" y="3401537"/>
                </a:lnTo>
                <a:lnTo>
                  <a:pt x="6912704" y="3353550"/>
                </a:lnTo>
                <a:lnTo>
                  <a:pt x="6925685" y="3305439"/>
                </a:lnTo>
                <a:lnTo>
                  <a:pt x="6938366" y="3257206"/>
                </a:lnTo>
                <a:lnTo>
                  <a:pt x="6950746" y="3208852"/>
                </a:lnTo>
                <a:lnTo>
                  <a:pt x="6962824" y="3160378"/>
                </a:lnTo>
                <a:lnTo>
                  <a:pt x="6974600" y="3111785"/>
                </a:lnTo>
                <a:lnTo>
                  <a:pt x="6986072" y="3063074"/>
                </a:lnTo>
                <a:lnTo>
                  <a:pt x="6997239" y="3014246"/>
                </a:lnTo>
                <a:lnTo>
                  <a:pt x="7008099" y="2965302"/>
                </a:lnTo>
                <a:lnTo>
                  <a:pt x="7018653" y="2916244"/>
                </a:lnTo>
                <a:lnTo>
                  <a:pt x="7028899" y="2867072"/>
                </a:lnTo>
                <a:lnTo>
                  <a:pt x="7038836" y="2817787"/>
                </a:lnTo>
                <a:lnTo>
                  <a:pt x="7048463" y="2768390"/>
                </a:lnTo>
                <a:lnTo>
                  <a:pt x="7057778" y="2718883"/>
                </a:lnTo>
                <a:lnTo>
                  <a:pt x="7066781" y="2669266"/>
                </a:lnTo>
                <a:lnTo>
                  <a:pt x="7075471" y="2619541"/>
                </a:lnTo>
                <a:lnTo>
                  <a:pt x="7083846" y="2569709"/>
                </a:lnTo>
                <a:lnTo>
                  <a:pt x="7091906" y="2519770"/>
                </a:lnTo>
                <a:lnTo>
                  <a:pt x="7099649" y="2469726"/>
                </a:lnTo>
                <a:lnTo>
                  <a:pt x="7107075" y="2419577"/>
                </a:lnTo>
                <a:lnTo>
                  <a:pt x="7114182" y="2369326"/>
                </a:lnTo>
                <a:lnTo>
                  <a:pt x="7120969" y="2318973"/>
                </a:lnTo>
                <a:lnTo>
                  <a:pt x="7127435" y="2268518"/>
                </a:lnTo>
                <a:lnTo>
                  <a:pt x="7133580" y="2217964"/>
                </a:lnTo>
                <a:lnTo>
                  <a:pt x="7139402" y="2167310"/>
                </a:lnTo>
                <a:lnTo>
                  <a:pt x="7144900" y="2116559"/>
                </a:lnTo>
                <a:lnTo>
                  <a:pt x="7150073" y="2065711"/>
                </a:lnTo>
                <a:lnTo>
                  <a:pt x="7154920" y="2014767"/>
                </a:lnTo>
                <a:lnTo>
                  <a:pt x="7159439" y="1963729"/>
                </a:lnTo>
                <a:lnTo>
                  <a:pt x="7163631" y="1912597"/>
                </a:lnTo>
                <a:lnTo>
                  <a:pt x="7167493" y="1861373"/>
                </a:lnTo>
                <a:lnTo>
                  <a:pt x="7171025" y="1810057"/>
                </a:lnTo>
                <a:lnTo>
                  <a:pt x="7174226" y="1758650"/>
                </a:lnTo>
                <a:lnTo>
                  <a:pt x="7177094" y="1707154"/>
                </a:lnTo>
                <a:lnTo>
                  <a:pt x="7179628" y="1655570"/>
                </a:lnTo>
                <a:lnTo>
                  <a:pt x="7181829" y="1603899"/>
                </a:lnTo>
                <a:lnTo>
                  <a:pt x="7183693" y="1552141"/>
                </a:lnTo>
                <a:lnTo>
                  <a:pt x="7185221" y="1500298"/>
                </a:lnTo>
                <a:lnTo>
                  <a:pt x="7186412" y="1448372"/>
                </a:lnTo>
                <a:lnTo>
                  <a:pt x="7187263" y="1396362"/>
                </a:lnTo>
                <a:lnTo>
                  <a:pt x="7187775" y="1344270"/>
                </a:lnTo>
                <a:lnTo>
                  <a:pt x="7187946" y="1292098"/>
                </a:lnTo>
                <a:lnTo>
                  <a:pt x="7187779" y="1240494"/>
                </a:lnTo>
                <a:lnTo>
                  <a:pt x="7187279" y="1188971"/>
                </a:lnTo>
                <a:lnTo>
                  <a:pt x="7186448" y="1137528"/>
                </a:lnTo>
                <a:lnTo>
                  <a:pt x="7185285" y="1086167"/>
                </a:lnTo>
                <a:lnTo>
                  <a:pt x="7183793" y="1034888"/>
                </a:lnTo>
                <a:lnTo>
                  <a:pt x="7181971" y="983694"/>
                </a:lnTo>
                <a:lnTo>
                  <a:pt x="7179821" y="932584"/>
                </a:lnTo>
                <a:lnTo>
                  <a:pt x="7177344" y="881559"/>
                </a:lnTo>
                <a:lnTo>
                  <a:pt x="7174541" y="830622"/>
                </a:lnTo>
                <a:lnTo>
                  <a:pt x="7171412" y="779772"/>
                </a:lnTo>
                <a:lnTo>
                  <a:pt x="7167959" y="729011"/>
                </a:lnTo>
                <a:lnTo>
                  <a:pt x="7164182" y="678340"/>
                </a:lnTo>
                <a:lnTo>
                  <a:pt x="7160083" y="627759"/>
                </a:lnTo>
                <a:lnTo>
                  <a:pt x="7155662" y="577271"/>
                </a:lnTo>
                <a:lnTo>
                  <a:pt x="7150920" y="526875"/>
                </a:lnTo>
                <a:lnTo>
                  <a:pt x="7145858" y="476572"/>
                </a:lnTo>
                <a:lnTo>
                  <a:pt x="7140478" y="426365"/>
                </a:lnTo>
                <a:lnTo>
                  <a:pt x="7134779" y="376253"/>
                </a:lnTo>
                <a:lnTo>
                  <a:pt x="7128764" y="326238"/>
                </a:lnTo>
                <a:lnTo>
                  <a:pt x="7122432" y="276321"/>
                </a:lnTo>
                <a:lnTo>
                  <a:pt x="7115785" y="226502"/>
                </a:lnTo>
                <a:lnTo>
                  <a:pt x="7108825" y="176783"/>
                </a:lnTo>
                <a:lnTo>
                  <a:pt x="7079233"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82820" y="185665"/>
            <a:ext cx="4114800" cy="5320273"/>
          </a:xfrm>
          <a:prstGeom prst="rect">
            <a:avLst/>
          </a:prstGeom>
          <a:blipFill>
            <a:blip r:embed="rId2" cstate="print"/>
            <a:stretch>
              <a:fillRect/>
            </a:stretch>
          </a:blipFill>
        </p:spPr>
        <p:txBody>
          <a:bodyPr wrap="square" lIns="0" tIns="0" rIns="0" bIns="0" rtlCol="0"/>
          <a:lstStyle/>
          <a:p>
            <a:endParaRPr/>
          </a:p>
        </p:txBody>
      </p:sp>
      <p:pic>
        <p:nvPicPr>
          <p:cNvPr id="2050" name="Picture 2" descr="LANGLEY HEALTH SERVICES - Updated April 2024 - 13 Photos - 1389 S US 301,  Sumterville, Florida - Internal Medicine - Phone Number - Yelp">
            <a:extLst>
              <a:ext uri="{FF2B5EF4-FFF2-40B4-BE49-F238E27FC236}">
                <a16:creationId xmlns:a16="http://schemas.microsoft.com/office/drawing/2014/main" id="{11F2FF72-E830-30C7-48DA-2F939B014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554" y="165678"/>
            <a:ext cx="3428689" cy="3428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A3838"/>
          </a:solidFill>
        </p:spPr>
        <p:txBody>
          <a:bodyPr wrap="square" lIns="0" tIns="0" rIns="0" bIns="0" rtlCol="0"/>
          <a:lstStyle/>
          <a:p>
            <a:endParaRPr/>
          </a:p>
        </p:txBody>
      </p:sp>
      <p:sp>
        <p:nvSpPr>
          <p:cNvPr id="3" name="object 3"/>
          <p:cNvSpPr txBox="1"/>
          <p:nvPr/>
        </p:nvSpPr>
        <p:spPr>
          <a:xfrm>
            <a:off x="2133600" y="1752600"/>
            <a:ext cx="9474962" cy="1594667"/>
          </a:xfrm>
          <a:prstGeom prst="rect">
            <a:avLst/>
          </a:prstGeom>
        </p:spPr>
        <p:txBody>
          <a:bodyPr vert="horz" wrap="square" lIns="0" tIns="106045" rIns="0" bIns="0" rtlCol="0">
            <a:spAutoFit/>
          </a:bodyPr>
          <a:lstStyle/>
          <a:p>
            <a:pPr marL="2207895" marR="5080" indent="-2195830">
              <a:lnSpc>
                <a:spcPts val="5830"/>
              </a:lnSpc>
              <a:spcBef>
                <a:spcPts val="835"/>
              </a:spcBef>
            </a:pPr>
            <a:r>
              <a:rPr sz="5400" spc="-290" dirty="0">
                <a:solidFill>
                  <a:srgbClr val="FFFFFF"/>
                </a:solidFill>
                <a:latin typeface="Arial"/>
                <a:cs typeface="Arial"/>
              </a:rPr>
              <a:t>Behavioral</a:t>
            </a:r>
            <a:r>
              <a:rPr sz="5400" spc="-335" dirty="0">
                <a:solidFill>
                  <a:srgbClr val="FFFFFF"/>
                </a:solidFill>
                <a:latin typeface="Arial"/>
                <a:cs typeface="Arial"/>
              </a:rPr>
              <a:t> </a:t>
            </a:r>
            <a:r>
              <a:rPr sz="5400" spc="-220" dirty="0">
                <a:solidFill>
                  <a:srgbClr val="FFFFFF"/>
                </a:solidFill>
                <a:latin typeface="Arial"/>
                <a:cs typeface="Arial"/>
              </a:rPr>
              <a:t>Health  </a:t>
            </a:r>
            <a:r>
              <a:rPr sz="5400" spc="15" dirty="0">
                <a:solidFill>
                  <a:srgbClr val="FFFFFF"/>
                </a:solidFill>
                <a:latin typeface="Arial"/>
                <a:cs typeface="Arial"/>
              </a:rPr>
              <a:t>&amp;</a:t>
            </a:r>
            <a:endParaRPr sz="5400" dirty="0">
              <a:latin typeface="Arial"/>
              <a:cs typeface="Arial"/>
            </a:endParaRPr>
          </a:p>
          <a:p>
            <a:pPr marL="109220">
              <a:lnSpc>
                <a:spcPts val="5750"/>
              </a:lnSpc>
            </a:pPr>
            <a:r>
              <a:rPr sz="5400" spc="-385" dirty="0">
                <a:solidFill>
                  <a:srgbClr val="FFFFFF"/>
                </a:solidFill>
                <a:latin typeface="Arial"/>
                <a:cs typeface="Arial"/>
              </a:rPr>
              <a:t>Substance</a:t>
            </a:r>
            <a:r>
              <a:rPr sz="5400" spc="-315" dirty="0">
                <a:solidFill>
                  <a:srgbClr val="FFFFFF"/>
                </a:solidFill>
                <a:latin typeface="Arial"/>
                <a:cs typeface="Arial"/>
              </a:rPr>
              <a:t> </a:t>
            </a:r>
            <a:r>
              <a:rPr lang="en-US" sz="5400" spc="-390" dirty="0">
                <a:solidFill>
                  <a:srgbClr val="FFFFFF"/>
                </a:solidFill>
                <a:latin typeface="Arial"/>
                <a:cs typeface="Arial"/>
              </a:rPr>
              <a:t>Use</a:t>
            </a:r>
            <a:endParaRPr sz="5400" dirty="0">
              <a:latin typeface="Arial"/>
              <a:cs typeface="Arial"/>
            </a:endParaRPr>
          </a:p>
        </p:txBody>
      </p:sp>
    </p:spTree>
    <p:extLst>
      <p:ext uri="{BB962C8B-B14F-4D97-AF65-F5344CB8AC3E}">
        <p14:creationId xmlns:p14="http://schemas.microsoft.com/office/powerpoint/2010/main" val="4027449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2065" rIns="0" bIns="0" rtlCol="0">
            <a:spAutoFit/>
          </a:bodyPr>
          <a:lstStyle/>
          <a:p>
            <a:pPr marL="12700">
              <a:lnSpc>
                <a:spcPct val="100000"/>
              </a:lnSpc>
              <a:spcBef>
                <a:spcPts val="95"/>
              </a:spcBef>
            </a:pPr>
            <a:r>
              <a:rPr lang="en-US" spc="-200"/>
              <a:t>Projects</a:t>
            </a:r>
          </a:p>
          <a:p>
            <a:pPr>
              <a:lnSpc>
                <a:spcPct val="100000"/>
              </a:lnSpc>
            </a:pPr>
            <a:endParaRPr lang="en-US" sz="4200"/>
          </a:p>
          <a:p>
            <a:pPr marL="12700" marR="5080">
              <a:lnSpc>
                <a:spcPct val="90000"/>
              </a:lnSpc>
            </a:pPr>
            <a:r>
              <a:rPr lang="en-US" sz="3200" spc="-190"/>
              <a:t>Safety </a:t>
            </a:r>
            <a:r>
              <a:rPr lang="en-US" sz="3200" spc="-95"/>
              <a:t>Net </a:t>
            </a:r>
            <a:r>
              <a:rPr lang="en-US" sz="3200" spc="-190"/>
              <a:t>–  </a:t>
            </a:r>
            <a:r>
              <a:rPr lang="en-US" sz="3200" spc="-130"/>
              <a:t>Uninsured  </a:t>
            </a:r>
            <a:r>
              <a:rPr lang="en-US" sz="3200" spc="-150"/>
              <a:t>Behavioral</a:t>
            </a:r>
            <a:r>
              <a:rPr lang="en-US" sz="3200" spc="-190"/>
              <a:t> </a:t>
            </a:r>
            <a:r>
              <a:rPr lang="en-US" sz="3200" spc="-114"/>
              <a:t>Health  </a:t>
            </a:r>
            <a:r>
              <a:rPr lang="en-US" sz="3200" spc="45"/>
              <a:t>&amp; </a:t>
            </a:r>
            <a:r>
              <a:rPr lang="en-US" sz="3200" spc="-215"/>
              <a:t>Substance </a:t>
            </a:r>
            <a:r>
              <a:rPr lang="en-US" sz="3200" spc="-270"/>
              <a:t>Use  </a:t>
            </a:r>
            <a:r>
              <a:rPr lang="en-US" sz="3200" spc="-130"/>
              <a:t>Disorder  Investments</a:t>
            </a:r>
            <a:endParaRPr lang="en-US" sz="3200" dirty="0"/>
          </a:p>
        </p:txBody>
      </p:sp>
      <p:graphicFrame>
        <p:nvGraphicFramePr>
          <p:cNvPr id="10" name="Diagram 9">
            <a:extLst>
              <a:ext uri="{FF2B5EF4-FFF2-40B4-BE49-F238E27FC236}">
                <a16:creationId xmlns:a16="http://schemas.microsoft.com/office/drawing/2014/main" id="{6BD80A01-4F92-B933-A77B-6DC87D44A32D}"/>
              </a:ext>
            </a:extLst>
          </p:cNvPr>
          <p:cNvGraphicFramePr/>
          <p:nvPr>
            <p:extLst>
              <p:ext uri="{D42A27DB-BD31-4B8C-83A1-F6EECF244321}">
                <p14:modId xmlns:p14="http://schemas.microsoft.com/office/powerpoint/2010/main" val="1774747566"/>
              </p:ext>
            </p:extLst>
          </p:nvPr>
        </p:nvGraphicFramePr>
        <p:xfrm>
          <a:off x="5943600" y="838200"/>
          <a:ext cx="4724400" cy="5300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69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E9E6-BFAB-D645-A525-5D5A288B1C4A}"/>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latin typeface="+mn-lt"/>
              </a:rPr>
              <a:t>Marion County Hospital District</a:t>
            </a:r>
          </a:p>
        </p:txBody>
      </p:sp>
      <p:graphicFrame>
        <p:nvGraphicFramePr>
          <p:cNvPr id="5" name="Content Placeholder 2">
            <a:extLst>
              <a:ext uri="{FF2B5EF4-FFF2-40B4-BE49-F238E27FC236}">
                <a16:creationId xmlns:a16="http://schemas.microsoft.com/office/drawing/2014/main" id="{65DCC455-07BC-44AE-979B-EC9D8D8E5990}"/>
              </a:ext>
            </a:extLst>
          </p:cNvPr>
          <p:cNvGraphicFramePr>
            <a:graphicFrameLocks noGrp="1"/>
          </p:cNvGraphicFramePr>
          <p:nvPr>
            <p:ph idx="1"/>
            <p:extLst>
              <p:ext uri="{D42A27DB-BD31-4B8C-83A1-F6EECF244321}">
                <p14:modId xmlns:p14="http://schemas.microsoft.com/office/powerpoint/2010/main" val="344256749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42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9D5FC1-99BC-3F72-5207-887FB92D13B6}"/>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dirty="0"/>
              <a:t>Beacon Point connects individuals who need assistance with substance use recovery and behavioral health with those who can help. Without the assistance of CDBG funds, this project would not be possible. </a:t>
            </a:r>
          </a:p>
        </p:txBody>
      </p:sp>
      <p:pic>
        <p:nvPicPr>
          <p:cNvPr id="8" name="Picture 2" descr="Beacon Point to offer 30-day residential treatment program | Ocala Gazette">
            <a:extLst>
              <a:ext uri="{FF2B5EF4-FFF2-40B4-BE49-F238E27FC236}">
                <a16:creationId xmlns:a16="http://schemas.microsoft.com/office/drawing/2014/main" id="{7BE2E5F0-233D-BDBA-217D-372F4F9AD9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24" r="1652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9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05C616-6139-47B3-BF77-59176F3C8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684274" y="-4610867"/>
            <a:ext cx="7223503" cy="16095236"/>
          </a:xfrm>
          <a:prstGeom prst="rect">
            <a:avLst/>
          </a:prstGeom>
        </p:spPr>
      </p:pic>
      <p:sp>
        <p:nvSpPr>
          <p:cNvPr id="5" name="TextBox 4">
            <a:extLst>
              <a:ext uri="{FF2B5EF4-FFF2-40B4-BE49-F238E27FC236}">
                <a16:creationId xmlns:a16="http://schemas.microsoft.com/office/drawing/2014/main" id="{2C027404-CBC2-B95A-D8C0-21FA78B30B77}"/>
              </a:ext>
            </a:extLst>
          </p:cNvPr>
          <p:cNvSpPr txBox="1"/>
          <p:nvPr/>
        </p:nvSpPr>
        <p:spPr>
          <a:xfrm>
            <a:off x="228988" y="4768609"/>
            <a:ext cx="5807575" cy="226439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000" b="1" kern="1200" dirty="0">
                <a:solidFill>
                  <a:schemeClr val="tx1"/>
                </a:solidFill>
                <a:latin typeface="+mj-lt"/>
                <a:ea typeface="+mj-ea"/>
                <a:cs typeface="+mj-cs"/>
              </a:rPr>
              <a:t>Beacon Point Service Providers </a:t>
            </a:r>
          </a:p>
        </p:txBody>
      </p:sp>
      <p:sp>
        <p:nvSpPr>
          <p:cNvPr id="17" name="Rectangle 16">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F788C48-D6DE-F1A6-7389-7289E5AC3EE2}"/>
              </a:ext>
            </a:extLst>
          </p:cNvPr>
          <p:cNvSpPr txBox="1"/>
          <p:nvPr/>
        </p:nvSpPr>
        <p:spPr>
          <a:xfrm>
            <a:off x="3049172" y="3247851"/>
            <a:ext cx="6098344" cy="369332"/>
          </a:xfrm>
          <a:prstGeom prst="rect">
            <a:avLst/>
          </a:prstGeom>
          <a:noFill/>
        </p:spPr>
        <p:txBody>
          <a:bodyPr wrap="square">
            <a:spAutoFit/>
          </a:bodyPr>
          <a:lstStyle/>
          <a:p>
            <a:endParaRPr lang="en-US" dirty="0"/>
          </a:p>
        </p:txBody>
      </p:sp>
      <p:sp>
        <p:nvSpPr>
          <p:cNvPr id="2" name="object 2"/>
          <p:cNvSpPr/>
          <p:nvPr/>
        </p:nvSpPr>
        <p:spPr>
          <a:xfrm>
            <a:off x="-1" y="-2"/>
            <a:ext cx="5807553" cy="4768610"/>
          </a:xfrm>
          <a:prstGeom prst="rect">
            <a:avLst/>
          </a:prstGeom>
          <a:blipFill>
            <a:blip r:embed="rId5" cstate="print"/>
            <a:stretch>
              <a:fillRect/>
            </a:stretch>
          </a:blipFill>
        </p:spPr>
        <p:txBody>
          <a:bodyPr wrap="square" lIns="0" tIns="0" rIns="0" bIns="0" rtlCol="0"/>
          <a:lstStyle/>
          <a:p>
            <a:endParaRPr/>
          </a:p>
        </p:txBody>
      </p:sp>
      <p:sp>
        <p:nvSpPr>
          <p:cNvPr id="3" name="object 3"/>
          <p:cNvSpPr/>
          <p:nvPr/>
        </p:nvSpPr>
        <p:spPr>
          <a:xfrm>
            <a:off x="6804047" y="225479"/>
            <a:ext cx="0" cy="3037084"/>
          </a:xfrm>
          <a:custGeom>
            <a:avLst/>
            <a:gdLst/>
            <a:ahLst/>
            <a:cxnLst/>
            <a:rect l="l" t="t" r="r" b="b"/>
            <a:pathLst>
              <a:path h="3710304">
                <a:moveTo>
                  <a:pt x="0" y="0"/>
                </a:moveTo>
                <a:lnTo>
                  <a:pt x="0" y="3710178"/>
                </a:lnTo>
              </a:path>
            </a:pathLst>
          </a:custGeom>
          <a:ln w="19050">
            <a:solidFill>
              <a:srgbClr val="51ACBE"/>
            </a:solidFill>
          </a:ln>
        </p:spPr>
        <p:txBody>
          <a:bodyPr wrap="square" lIns="0" tIns="0" rIns="0" bIns="0" rtlCol="0"/>
          <a:lstStyle/>
          <a:p>
            <a:endParaRPr/>
          </a:p>
        </p:txBody>
      </p:sp>
      <p:graphicFrame>
        <p:nvGraphicFramePr>
          <p:cNvPr id="8" name="object 4">
            <a:extLst>
              <a:ext uri="{FF2B5EF4-FFF2-40B4-BE49-F238E27FC236}">
                <a16:creationId xmlns:a16="http://schemas.microsoft.com/office/drawing/2014/main" id="{7D2B16E0-1F3B-0C51-7FDF-46F5D95772AB}"/>
              </a:ext>
            </a:extLst>
          </p:cNvPr>
          <p:cNvGraphicFramePr/>
          <p:nvPr>
            <p:extLst>
              <p:ext uri="{D42A27DB-BD31-4B8C-83A1-F6EECF244321}">
                <p14:modId xmlns:p14="http://schemas.microsoft.com/office/powerpoint/2010/main" val="1810930012"/>
              </p:ext>
            </p:extLst>
          </p:nvPr>
        </p:nvGraphicFramePr>
        <p:xfrm>
          <a:off x="5592546" y="1322697"/>
          <a:ext cx="5306562" cy="35988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92778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4EDD70-6007-04B1-D670-0BDB79A5E5CE}"/>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Beacon Point Services </a:t>
            </a:r>
          </a:p>
        </p:txBody>
      </p:sp>
      <p:graphicFrame>
        <p:nvGraphicFramePr>
          <p:cNvPr id="2" name="Diagram 1">
            <a:extLst>
              <a:ext uri="{FF2B5EF4-FFF2-40B4-BE49-F238E27FC236}">
                <a16:creationId xmlns:a16="http://schemas.microsoft.com/office/drawing/2014/main" id="{84E83804-20C0-A24F-1BB1-BDF7511CA224}"/>
              </a:ext>
            </a:extLst>
          </p:cNvPr>
          <p:cNvGraphicFramePr/>
          <p:nvPr>
            <p:extLst>
              <p:ext uri="{D42A27DB-BD31-4B8C-83A1-F6EECF244321}">
                <p14:modId xmlns:p14="http://schemas.microsoft.com/office/powerpoint/2010/main" val="1692848674"/>
              </p:ext>
            </p:extLst>
          </p:nvPr>
        </p:nvGraphicFramePr>
        <p:xfrm>
          <a:off x="4581727" y="649480"/>
          <a:ext cx="578147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470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858CC8-A250-A55A-3FEF-E5AE1C788956}"/>
              </a:ext>
            </a:extLst>
          </p:cNvPr>
          <p:cNvPicPr>
            <a:picLocks noChangeAspect="1"/>
          </p:cNvPicPr>
          <p:nvPr/>
        </p:nvPicPr>
        <p:blipFill>
          <a:blip r:embed="rId3">
            <a:alphaModFix amt="70000"/>
            <a:extLst>
              <a:ext uri="{837473B0-CC2E-450A-ABE3-18F120FF3D39}">
                <a1611:picAttrSrcUrl xmlns:a1611="http://schemas.microsoft.com/office/drawing/2016/11/main" r:id="rId4"/>
              </a:ext>
            </a:extLst>
          </a:blip>
          <a:srcRect t="522" b="522"/>
          <a:stretch/>
        </p:blipFill>
        <p:spPr>
          <a:xfrm>
            <a:off x="0" y="10"/>
            <a:ext cx="12320644" cy="6857990"/>
          </a:xfrm>
          <a:prstGeom prst="rect">
            <a:avLst/>
          </a:prstGeom>
        </p:spPr>
      </p:pic>
    </p:spTree>
    <p:extLst>
      <p:ext uri="{BB962C8B-B14F-4D97-AF65-F5344CB8AC3E}">
        <p14:creationId xmlns:p14="http://schemas.microsoft.com/office/powerpoint/2010/main" val="273980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33E65F7-91AE-E703-332A-5F04C2102340}"/>
              </a:ext>
            </a:extLst>
          </p:cNvPr>
          <p:cNvGraphicFramePr>
            <a:graphicFrameLocks/>
          </p:cNvGraphicFramePr>
          <p:nvPr/>
        </p:nvGraphicFramePr>
        <p:xfrm>
          <a:off x="714375" y="442913"/>
          <a:ext cx="10758488" cy="5815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267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301AD81-6C4F-E175-EC42-32F630B1F392}"/>
              </a:ext>
            </a:extLst>
          </p:cNvPr>
          <p:cNvGraphicFramePr>
            <a:graphicFrameLocks/>
          </p:cNvGraphicFramePr>
          <p:nvPr/>
        </p:nvGraphicFramePr>
        <p:xfrm>
          <a:off x="742950" y="485775"/>
          <a:ext cx="10372725" cy="5586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489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C48ABA-AAB2-9454-ADAF-55D092F8E71D}"/>
              </a:ext>
            </a:extLst>
          </p:cNvPr>
          <p:cNvSpPr/>
          <p:nvPr/>
        </p:nvSpPr>
        <p:spPr>
          <a:xfrm>
            <a:off x="195943" y="185057"/>
            <a:ext cx="11684452" cy="647121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Helvetica" pitchFamily="2" charset="0"/>
                <a:cs typeface="Al Bayan" pitchFamily="2" charset="-78"/>
              </a:rPr>
              <a:t>38%</a:t>
            </a:r>
            <a:r>
              <a:rPr lang="en-US" sz="4000" dirty="0">
                <a:latin typeface="Helvetica" pitchFamily="2" charset="0"/>
                <a:cs typeface="Al Bayan" pitchFamily="2" charset="-78"/>
              </a:rPr>
              <a:t> </a:t>
            </a:r>
          </a:p>
          <a:p>
            <a:pPr algn="ctr"/>
            <a:r>
              <a:rPr lang="en-US" dirty="0">
                <a:latin typeface="Helvetica" pitchFamily="2" charset="0"/>
                <a:cs typeface="Al Bayan" pitchFamily="2" charset="-78"/>
              </a:rPr>
              <a:t>of Marion County </a:t>
            </a:r>
          </a:p>
          <a:p>
            <a:pPr algn="ctr"/>
            <a:r>
              <a:rPr lang="en-US" dirty="0">
                <a:latin typeface="Helvetica" pitchFamily="2" charset="0"/>
                <a:cs typeface="Al Bayan" pitchFamily="2" charset="-78"/>
              </a:rPr>
              <a:t>Population*</a:t>
            </a:r>
          </a:p>
          <a:p>
            <a:pPr algn="ctr"/>
            <a:r>
              <a:rPr lang="en-US" dirty="0">
                <a:latin typeface="Helvetica" pitchFamily="2" charset="0"/>
                <a:cs typeface="Al Bayan" pitchFamily="2" charset="-78"/>
              </a:rPr>
              <a:t>Has been impacted in some way by MCHD Projects</a:t>
            </a: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endParaRPr lang="en-US" dirty="0">
              <a:latin typeface="Helvetica" pitchFamily="2" charset="0"/>
              <a:cs typeface="Al Bayan" pitchFamily="2" charset="-78"/>
            </a:endParaRPr>
          </a:p>
          <a:p>
            <a:pPr algn="ctr"/>
            <a:r>
              <a:rPr lang="en-US" sz="1200" dirty="0">
                <a:latin typeface="Helvetica" pitchFamily="2" charset="0"/>
                <a:cs typeface="Al Bayan" pitchFamily="2" charset="-78"/>
              </a:rPr>
              <a:t>*Based on current data reported by Marion County (</a:t>
            </a:r>
            <a:r>
              <a:rPr lang="en-US" sz="1200" dirty="0" err="1">
                <a:latin typeface="Helvetica" pitchFamily="2" charset="0"/>
                <a:cs typeface="Al Bayan" pitchFamily="2" charset="-78"/>
              </a:rPr>
              <a:t>marionfl.org</a:t>
            </a:r>
            <a:r>
              <a:rPr lang="en-US" sz="1200" dirty="0">
                <a:latin typeface="Helvetica" pitchFamily="2" charset="0"/>
                <a:cs typeface="Al Bayan" pitchFamily="2" charset="-78"/>
              </a:rPr>
              <a:t>) the current population of Marion County is 396,000</a:t>
            </a:r>
          </a:p>
        </p:txBody>
      </p:sp>
      <p:sp>
        <p:nvSpPr>
          <p:cNvPr id="4" name="Oval 3">
            <a:extLst>
              <a:ext uri="{FF2B5EF4-FFF2-40B4-BE49-F238E27FC236}">
                <a16:creationId xmlns:a16="http://schemas.microsoft.com/office/drawing/2014/main" id="{1BE677E5-5A78-9EB4-8AF6-9200F6864A16}"/>
              </a:ext>
            </a:extLst>
          </p:cNvPr>
          <p:cNvSpPr/>
          <p:nvPr/>
        </p:nvSpPr>
        <p:spPr>
          <a:xfrm>
            <a:off x="3261029" y="2702137"/>
            <a:ext cx="2834971" cy="2834971"/>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3847CA6-DE06-1C3A-1C25-0F123E1CD8B2}"/>
              </a:ext>
            </a:extLst>
          </p:cNvPr>
          <p:cNvSpPr/>
          <p:nvPr/>
        </p:nvSpPr>
        <p:spPr>
          <a:xfrm>
            <a:off x="3261029" y="2747552"/>
            <a:ext cx="2991907" cy="3010991"/>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8C70F8D-285F-F2B7-CCA4-964DD004BAEC}"/>
              </a:ext>
            </a:extLst>
          </p:cNvPr>
          <p:cNvSpPr/>
          <p:nvPr/>
        </p:nvSpPr>
        <p:spPr>
          <a:xfrm>
            <a:off x="4209356" y="3364996"/>
            <a:ext cx="938316" cy="784333"/>
          </a:xfrm>
          <a:prstGeom prst="rect">
            <a:avLst/>
          </a:prstGeom>
        </p:spPr>
        <p:txBody>
          <a:bodyPr wrap="square" lIns="0" tIns="0" rIns="0" bIns="0" anchor="ctr">
            <a:noAutofit/>
          </a:bodyPr>
          <a:lstStyle/>
          <a:p>
            <a:pPr algn="ctr">
              <a:spcBef>
                <a:spcPts val="600"/>
              </a:spcBef>
            </a:pPr>
            <a:r>
              <a:rPr lang="en-US" sz="3200" b="1" i="0" dirty="0">
                <a:solidFill>
                  <a:schemeClr val="bg1"/>
                </a:solidFill>
                <a:effectLst/>
                <a:latin typeface="Segoe UI" panose="020B0502040204020203" pitchFamily="34" charset="0"/>
                <a:cs typeface="Segoe UI" panose="020B0502040204020203" pitchFamily="34" charset="0"/>
              </a:rPr>
              <a:t>38%</a:t>
            </a:r>
          </a:p>
        </p:txBody>
      </p:sp>
      <p:sp>
        <p:nvSpPr>
          <p:cNvPr id="7" name="Rectangle 6">
            <a:extLst>
              <a:ext uri="{FF2B5EF4-FFF2-40B4-BE49-F238E27FC236}">
                <a16:creationId xmlns:a16="http://schemas.microsoft.com/office/drawing/2014/main" id="{485F1EB8-5F9A-CAC5-B284-EFE091EEC3B9}"/>
              </a:ext>
            </a:extLst>
          </p:cNvPr>
          <p:cNvSpPr/>
          <p:nvPr/>
        </p:nvSpPr>
        <p:spPr>
          <a:xfrm>
            <a:off x="4069731" y="4083673"/>
            <a:ext cx="1184336" cy="1077888"/>
          </a:xfrm>
          <a:prstGeom prst="rect">
            <a:avLst/>
          </a:prstGeom>
        </p:spPr>
        <p:txBody>
          <a:bodyPr wrap="square" lIns="0" tIns="0" rIns="0" bIns="0" anchor="t" anchorCtr="0">
            <a:noAutofit/>
          </a:bodyPr>
          <a:lstStyle/>
          <a:p>
            <a:pPr algn="ctr">
              <a:spcBef>
                <a:spcPts val="600"/>
              </a:spcBef>
            </a:pPr>
            <a:r>
              <a:rPr lang="en-US" sz="1600" b="1" dirty="0">
                <a:solidFill>
                  <a:schemeClr val="bg1"/>
                </a:solidFill>
                <a:latin typeface="Segoe UI" panose="020B0502040204020203" pitchFamily="34" charset="0"/>
                <a:cs typeface="Segoe UI" panose="020B0502040204020203" pitchFamily="34" charset="0"/>
              </a:rPr>
              <a:t>IMPACT</a:t>
            </a:r>
          </a:p>
          <a:p>
            <a:pPr algn="ctr">
              <a:spcBef>
                <a:spcPts val="600"/>
              </a:spcBef>
            </a:pPr>
            <a:r>
              <a:rPr lang="en-US" sz="1600" i="0" dirty="0">
                <a:solidFill>
                  <a:schemeClr val="bg1"/>
                </a:solidFill>
                <a:effectLst/>
                <a:latin typeface="Segoe UI" panose="020B0502040204020203" pitchFamily="34" charset="0"/>
                <a:cs typeface="Segoe UI" panose="020B0502040204020203" pitchFamily="34" charset="0"/>
              </a:rPr>
              <a:t>149,856 residents</a:t>
            </a:r>
          </a:p>
        </p:txBody>
      </p:sp>
      <p:sp>
        <p:nvSpPr>
          <p:cNvPr id="9" name="Oval 8">
            <a:extLst>
              <a:ext uri="{FF2B5EF4-FFF2-40B4-BE49-F238E27FC236}">
                <a16:creationId xmlns:a16="http://schemas.microsoft.com/office/drawing/2014/main" id="{7FCED736-37F4-E8A8-14B1-3901B8DF3A90}"/>
              </a:ext>
            </a:extLst>
          </p:cNvPr>
          <p:cNvSpPr/>
          <p:nvPr/>
        </p:nvSpPr>
        <p:spPr>
          <a:xfrm>
            <a:off x="5270682" y="2228849"/>
            <a:ext cx="3514090" cy="3682093"/>
          </a:xfrm>
          <a:prstGeom prst="ellipse">
            <a:avLst/>
          </a:prstGeom>
          <a:solidFill>
            <a:srgbClr val="F042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D1B31F-E06D-8BD3-085D-C5D7761720D4}"/>
              </a:ext>
            </a:extLst>
          </p:cNvPr>
          <p:cNvSpPr/>
          <p:nvPr/>
        </p:nvSpPr>
        <p:spPr>
          <a:xfrm>
            <a:off x="6252936" y="2747552"/>
            <a:ext cx="1587924" cy="784333"/>
          </a:xfrm>
          <a:prstGeom prst="rect">
            <a:avLst/>
          </a:prstGeom>
        </p:spPr>
        <p:txBody>
          <a:bodyPr wrap="square" lIns="0" tIns="0" rIns="0" bIns="0" anchor="ctr">
            <a:noAutofit/>
          </a:bodyPr>
          <a:lstStyle/>
          <a:p>
            <a:pPr algn="ctr">
              <a:spcBef>
                <a:spcPts val="600"/>
              </a:spcBef>
            </a:pPr>
            <a:r>
              <a:rPr lang="en-US" sz="3200" b="1" i="0" dirty="0">
                <a:solidFill>
                  <a:schemeClr val="bg1"/>
                </a:solidFill>
                <a:effectLst/>
                <a:latin typeface="Segoe UI" panose="020B0502040204020203" pitchFamily="34" charset="0"/>
                <a:cs typeface="Segoe UI" panose="020B0502040204020203" pitchFamily="34" charset="0"/>
              </a:rPr>
              <a:t>396,000</a:t>
            </a:r>
          </a:p>
        </p:txBody>
      </p:sp>
      <p:sp>
        <p:nvSpPr>
          <p:cNvPr id="12" name="Rectangle 11">
            <a:extLst>
              <a:ext uri="{FF2B5EF4-FFF2-40B4-BE49-F238E27FC236}">
                <a16:creationId xmlns:a16="http://schemas.microsoft.com/office/drawing/2014/main" id="{B85E7D8D-65F5-311A-D7D5-BB7785B91952}"/>
              </a:ext>
            </a:extLst>
          </p:cNvPr>
          <p:cNvSpPr/>
          <p:nvPr/>
        </p:nvSpPr>
        <p:spPr>
          <a:xfrm>
            <a:off x="6193322" y="3531885"/>
            <a:ext cx="1723235" cy="853727"/>
          </a:xfrm>
          <a:prstGeom prst="rect">
            <a:avLst/>
          </a:prstGeom>
        </p:spPr>
        <p:txBody>
          <a:bodyPr wrap="square" lIns="0" tIns="0" rIns="0" bIns="0" anchor="t" anchorCtr="0">
            <a:noAutofit/>
          </a:bodyPr>
          <a:lstStyle/>
          <a:p>
            <a:pPr algn="ctr">
              <a:spcBef>
                <a:spcPts val="600"/>
              </a:spcBef>
            </a:pPr>
            <a:r>
              <a:rPr lang="en-US" sz="1600" i="0" dirty="0">
                <a:solidFill>
                  <a:schemeClr val="bg1"/>
                </a:solidFill>
                <a:effectLst/>
                <a:latin typeface="Segoe UI" panose="020B0502040204020203" pitchFamily="34" charset="0"/>
                <a:cs typeface="Segoe UI" panose="020B0502040204020203" pitchFamily="34" charset="0"/>
              </a:rPr>
              <a:t>Population of Marion County</a:t>
            </a:r>
          </a:p>
        </p:txBody>
      </p:sp>
      <p:sp>
        <p:nvSpPr>
          <p:cNvPr id="13" name="Freeform: Shape 18">
            <a:extLst>
              <a:ext uri="{FF2B5EF4-FFF2-40B4-BE49-F238E27FC236}">
                <a16:creationId xmlns:a16="http://schemas.microsoft.com/office/drawing/2014/main" id="{C18289D4-7ABC-72A4-D69F-376B632F6D1A}"/>
              </a:ext>
            </a:extLst>
          </p:cNvPr>
          <p:cNvSpPr/>
          <p:nvPr/>
        </p:nvSpPr>
        <p:spPr>
          <a:xfrm rot="21413425">
            <a:off x="5202943" y="2958903"/>
            <a:ext cx="1194225" cy="2370015"/>
          </a:xfrm>
          <a:custGeom>
            <a:avLst/>
            <a:gdLst>
              <a:gd name="connsiteX0" fmla="*/ 417350 w 1053297"/>
              <a:gd name="connsiteY0" fmla="*/ 0 h 2364158"/>
              <a:gd name="connsiteX1" fmla="*/ 428341 w 1053297"/>
              <a:gd name="connsiteY1" fmla="*/ 6678 h 2364158"/>
              <a:gd name="connsiteX2" fmla="*/ 1053297 w 1053297"/>
              <a:gd name="connsiteY2" fmla="*/ 1182079 h 2364158"/>
              <a:gd name="connsiteX3" fmla="*/ 428341 w 1053297"/>
              <a:gd name="connsiteY3" fmla="*/ 2357481 h 2364158"/>
              <a:gd name="connsiteX4" fmla="*/ 417350 w 1053297"/>
              <a:gd name="connsiteY4" fmla="*/ 2364158 h 2364158"/>
              <a:gd name="connsiteX5" fmla="*/ 322215 w 1053297"/>
              <a:gd name="connsiteY5" fmla="*/ 2236936 h 2364158"/>
              <a:gd name="connsiteX6" fmla="*/ 0 w 1053297"/>
              <a:gd name="connsiteY6" fmla="*/ 1182079 h 2364158"/>
              <a:gd name="connsiteX7" fmla="*/ 322215 w 1053297"/>
              <a:gd name="connsiteY7" fmla="*/ 127222 h 236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3297" h="2364158">
                <a:moveTo>
                  <a:pt x="417350" y="0"/>
                </a:moveTo>
                <a:lnTo>
                  <a:pt x="428341" y="6678"/>
                </a:lnTo>
                <a:cubicBezTo>
                  <a:pt x="805395" y="261410"/>
                  <a:pt x="1053297" y="692794"/>
                  <a:pt x="1053297" y="1182079"/>
                </a:cubicBezTo>
                <a:cubicBezTo>
                  <a:pt x="1053297" y="1671364"/>
                  <a:pt x="805395" y="2102748"/>
                  <a:pt x="428341" y="2357481"/>
                </a:cubicBezTo>
                <a:lnTo>
                  <a:pt x="417350" y="2364158"/>
                </a:lnTo>
                <a:lnTo>
                  <a:pt x="322215" y="2236936"/>
                </a:lnTo>
                <a:cubicBezTo>
                  <a:pt x="118785" y="1935821"/>
                  <a:pt x="0" y="1572822"/>
                  <a:pt x="0" y="1182079"/>
                </a:cubicBezTo>
                <a:cubicBezTo>
                  <a:pt x="0" y="791336"/>
                  <a:pt x="118785" y="428337"/>
                  <a:pt x="322215" y="12722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79397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5559-4F09-C346-A3BB-BF4E24F0E493}"/>
              </a:ext>
            </a:extLst>
          </p:cNvPr>
          <p:cNvSpPr>
            <a:spLocks noGrp="1"/>
          </p:cNvSpPr>
          <p:nvPr>
            <p:ph type="title"/>
          </p:nvPr>
        </p:nvSpPr>
        <p:spPr>
          <a:xfrm>
            <a:off x="863029" y="1012004"/>
            <a:ext cx="3416158" cy="4795408"/>
          </a:xfrm>
        </p:spPr>
        <p:txBody>
          <a:bodyPr>
            <a:normAutofit/>
          </a:bodyPr>
          <a:lstStyle/>
          <a:p>
            <a:r>
              <a:rPr lang="en-US" sz="4400">
                <a:solidFill>
                  <a:srgbClr val="FFFFFF"/>
                </a:solidFill>
                <a:latin typeface="+mn-lt"/>
              </a:rPr>
              <a:t>Modalities</a:t>
            </a:r>
          </a:p>
        </p:txBody>
      </p:sp>
      <p:graphicFrame>
        <p:nvGraphicFramePr>
          <p:cNvPr id="5" name="Content Placeholder 2">
            <a:extLst>
              <a:ext uri="{FF2B5EF4-FFF2-40B4-BE49-F238E27FC236}">
                <a16:creationId xmlns:a16="http://schemas.microsoft.com/office/drawing/2014/main" id="{98E4D098-1691-41BE-BB0D-9C85E7F367D9}"/>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15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E3E3E"/>
          </a:solidFill>
        </p:spPr>
        <p:txBody>
          <a:bodyPr wrap="square" lIns="0" tIns="0" rIns="0" bIns="0" rtlCol="0"/>
          <a:lstStyle/>
          <a:p>
            <a:endParaRPr/>
          </a:p>
        </p:txBody>
      </p:sp>
      <p:sp>
        <p:nvSpPr>
          <p:cNvPr id="3" name="object 3"/>
          <p:cNvSpPr txBox="1">
            <a:spLocks noGrp="1"/>
          </p:cNvSpPr>
          <p:nvPr>
            <p:ph type="title"/>
          </p:nvPr>
        </p:nvSpPr>
        <p:spPr>
          <a:xfrm>
            <a:off x="8059673" y="2828797"/>
            <a:ext cx="2019935" cy="939800"/>
          </a:xfrm>
          <a:prstGeom prst="rect">
            <a:avLst/>
          </a:prstGeom>
        </p:spPr>
        <p:txBody>
          <a:bodyPr vert="horz" wrap="square" lIns="0" tIns="12700" rIns="0" bIns="0" rtlCol="0">
            <a:spAutoFit/>
          </a:bodyPr>
          <a:lstStyle/>
          <a:p>
            <a:pPr marL="12700">
              <a:lnSpc>
                <a:spcPct val="100000"/>
              </a:lnSpc>
              <a:spcBef>
                <a:spcPts val="100"/>
              </a:spcBef>
            </a:pPr>
            <a:r>
              <a:rPr sz="6000" spc="-450" dirty="0">
                <a:solidFill>
                  <a:srgbClr val="FFFFFF"/>
                </a:solidFill>
              </a:rPr>
              <a:t>Den</a:t>
            </a:r>
            <a:r>
              <a:rPr sz="6000" spc="210" dirty="0">
                <a:solidFill>
                  <a:srgbClr val="FFFFFF"/>
                </a:solidFill>
              </a:rPr>
              <a:t>t</a:t>
            </a:r>
            <a:r>
              <a:rPr sz="6000" spc="-265" dirty="0">
                <a:solidFill>
                  <a:srgbClr val="FFFFFF"/>
                </a:solidFill>
              </a:rPr>
              <a:t>al</a:t>
            </a:r>
            <a:endParaRPr sz="6000"/>
          </a:p>
        </p:txBody>
      </p:sp>
      <p:sp>
        <p:nvSpPr>
          <p:cNvPr id="4" name="object 4"/>
          <p:cNvSpPr/>
          <p:nvPr/>
        </p:nvSpPr>
        <p:spPr>
          <a:xfrm>
            <a:off x="0" y="0"/>
            <a:ext cx="6173470" cy="6858000"/>
          </a:xfrm>
          <a:custGeom>
            <a:avLst/>
            <a:gdLst/>
            <a:ahLst/>
            <a:cxnLst/>
            <a:rect l="l" t="t" r="r" b="b"/>
            <a:pathLst>
              <a:path w="6173470" h="6858000">
                <a:moveTo>
                  <a:pt x="6103874" y="0"/>
                </a:moveTo>
                <a:lnTo>
                  <a:pt x="0" y="0"/>
                </a:lnTo>
                <a:lnTo>
                  <a:pt x="0" y="6857999"/>
                </a:lnTo>
                <a:lnTo>
                  <a:pt x="2764917" y="6857999"/>
                </a:lnTo>
                <a:lnTo>
                  <a:pt x="2896743" y="6782205"/>
                </a:lnTo>
                <a:lnTo>
                  <a:pt x="2978205" y="6731921"/>
                </a:lnTo>
                <a:lnTo>
                  <a:pt x="3058901" y="6680530"/>
                </a:lnTo>
                <a:lnTo>
                  <a:pt x="3098959" y="6654423"/>
                </a:lnTo>
                <a:lnTo>
                  <a:pt x="3138821" y="6628042"/>
                </a:lnTo>
                <a:lnTo>
                  <a:pt x="3178487" y="6601390"/>
                </a:lnTo>
                <a:lnTo>
                  <a:pt x="3217955" y="6574467"/>
                </a:lnTo>
                <a:lnTo>
                  <a:pt x="3257224" y="6547275"/>
                </a:lnTo>
                <a:lnTo>
                  <a:pt x="3296292" y="6519816"/>
                </a:lnTo>
                <a:lnTo>
                  <a:pt x="3335157" y="6492090"/>
                </a:lnTo>
                <a:lnTo>
                  <a:pt x="3373820" y="6464099"/>
                </a:lnTo>
                <a:lnTo>
                  <a:pt x="3412278" y="6435845"/>
                </a:lnTo>
                <a:lnTo>
                  <a:pt x="3450530" y="6407328"/>
                </a:lnTo>
                <a:lnTo>
                  <a:pt x="3488575" y="6378550"/>
                </a:lnTo>
                <a:lnTo>
                  <a:pt x="3526412" y="6349513"/>
                </a:lnTo>
                <a:lnTo>
                  <a:pt x="3564038" y="6320216"/>
                </a:lnTo>
                <a:lnTo>
                  <a:pt x="3601453" y="6290663"/>
                </a:lnTo>
                <a:lnTo>
                  <a:pt x="3638656" y="6260854"/>
                </a:lnTo>
                <a:lnTo>
                  <a:pt x="3675644" y="6230791"/>
                </a:lnTo>
                <a:lnTo>
                  <a:pt x="3712418" y="6200475"/>
                </a:lnTo>
                <a:lnTo>
                  <a:pt x="3748975" y="6169907"/>
                </a:lnTo>
                <a:lnTo>
                  <a:pt x="3785314" y="6139088"/>
                </a:lnTo>
                <a:lnTo>
                  <a:pt x="3821433" y="6108020"/>
                </a:lnTo>
                <a:lnTo>
                  <a:pt x="3857333" y="6076705"/>
                </a:lnTo>
                <a:lnTo>
                  <a:pt x="3893010" y="6045143"/>
                </a:lnTo>
                <a:lnTo>
                  <a:pt x="3928464" y="6013336"/>
                </a:lnTo>
                <a:lnTo>
                  <a:pt x="3963694" y="5981285"/>
                </a:lnTo>
                <a:lnTo>
                  <a:pt x="3998698" y="5948991"/>
                </a:lnTo>
                <a:lnTo>
                  <a:pt x="4033475" y="5916457"/>
                </a:lnTo>
                <a:lnTo>
                  <a:pt x="4068023" y="5883682"/>
                </a:lnTo>
                <a:lnTo>
                  <a:pt x="4102342" y="5850669"/>
                </a:lnTo>
                <a:lnTo>
                  <a:pt x="4136429" y="5817419"/>
                </a:lnTo>
                <a:lnTo>
                  <a:pt x="4170284" y="5783933"/>
                </a:lnTo>
                <a:lnTo>
                  <a:pt x="4203905" y="5750212"/>
                </a:lnTo>
                <a:lnTo>
                  <a:pt x="4237291" y="5716259"/>
                </a:lnTo>
                <a:lnTo>
                  <a:pt x="4270441" y="5682073"/>
                </a:lnTo>
                <a:lnTo>
                  <a:pt x="4303353" y="5647657"/>
                </a:lnTo>
                <a:lnTo>
                  <a:pt x="4336026" y="5613011"/>
                </a:lnTo>
                <a:lnTo>
                  <a:pt x="4368458" y="5578138"/>
                </a:lnTo>
                <a:lnTo>
                  <a:pt x="4400649" y="5543038"/>
                </a:lnTo>
                <a:lnTo>
                  <a:pt x="4432596" y="5507713"/>
                </a:lnTo>
                <a:lnTo>
                  <a:pt x="4464299" y="5472164"/>
                </a:lnTo>
                <a:lnTo>
                  <a:pt x="4495757" y="5436392"/>
                </a:lnTo>
                <a:lnTo>
                  <a:pt x="4526967" y="5400399"/>
                </a:lnTo>
                <a:lnTo>
                  <a:pt x="4557929" y="5364186"/>
                </a:lnTo>
                <a:lnTo>
                  <a:pt x="4588641" y="5327755"/>
                </a:lnTo>
                <a:lnTo>
                  <a:pt x="4619103" y="5291106"/>
                </a:lnTo>
                <a:lnTo>
                  <a:pt x="4649312" y="5254241"/>
                </a:lnTo>
                <a:lnTo>
                  <a:pt x="4679267" y="5217162"/>
                </a:lnTo>
                <a:lnTo>
                  <a:pt x="4708967" y="5179869"/>
                </a:lnTo>
                <a:lnTo>
                  <a:pt x="4738411" y="5142364"/>
                </a:lnTo>
                <a:lnTo>
                  <a:pt x="4767598" y="5104649"/>
                </a:lnTo>
                <a:lnTo>
                  <a:pt x="4796525" y="5066724"/>
                </a:lnTo>
                <a:lnTo>
                  <a:pt x="4825192" y="5028591"/>
                </a:lnTo>
                <a:lnTo>
                  <a:pt x="4853597" y="4990252"/>
                </a:lnTo>
                <a:lnTo>
                  <a:pt x="4881740" y="4951707"/>
                </a:lnTo>
                <a:lnTo>
                  <a:pt x="4909618" y="4912958"/>
                </a:lnTo>
                <a:lnTo>
                  <a:pt x="4937231" y="4874007"/>
                </a:lnTo>
                <a:lnTo>
                  <a:pt x="4964576" y="4834854"/>
                </a:lnTo>
                <a:lnTo>
                  <a:pt x="4991654" y="4795501"/>
                </a:lnTo>
                <a:lnTo>
                  <a:pt x="5018461" y="4755949"/>
                </a:lnTo>
                <a:lnTo>
                  <a:pt x="5044998" y="4716200"/>
                </a:lnTo>
                <a:lnTo>
                  <a:pt x="5071263" y="4676255"/>
                </a:lnTo>
                <a:lnTo>
                  <a:pt x="5097254" y="4636115"/>
                </a:lnTo>
                <a:lnTo>
                  <a:pt x="5122970" y="4595782"/>
                </a:lnTo>
                <a:lnTo>
                  <a:pt x="5148410" y="4555256"/>
                </a:lnTo>
                <a:lnTo>
                  <a:pt x="5173573" y="4514540"/>
                </a:lnTo>
                <a:lnTo>
                  <a:pt x="5198456" y="4473634"/>
                </a:lnTo>
                <a:lnTo>
                  <a:pt x="5223060" y="4432540"/>
                </a:lnTo>
                <a:lnTo>
                  <a:pt x="5247382" y="4391260"/>
                </a:lnTo>
                <a:lnTo>
                  <a:pt x="5271421" y="4349794"/>
                </a:lnTo>
                <a:lnTo>
                  <a:pt x="5295175" y="4308144"/>
                </a:lnTo>
                <a:lnTo>
                  <a:pt x="5318645" y="4266311"/>
                </a:lnTo>
                <a:lnTo>
                  <a:pt x="5341827" y="4224296"/>
                </a:lnTo>
                <a:lnTo>
                  <a:pt x="5364722" y="4182101"/>
                </a:lnTo>
                <a:lnTo>
                  <a:pt x="5387327" y="4139728"/>
                </a:lnTo>
                <a:lnTo>
                  <a:pt x="5409641" y="4097177"/>
                </a:lnTo>
                <a:lnTo>
                  <a:pt x="5431663" y="4054450"/>
                </a:lnTo>
                <a:lnTo>
                  <a:pt x="5453391" y="4011547"/>
                </a:lnTo>
                <a:lnTo>
                  <a:pt x="5474825" y="3968472"/>
                </a:lnTo>
                <a:lnTo>
                  <a:pt x="5495963" y="3925224"/>
                </a:lnTo>
                <a:lnTo>
                  <a:pt x="5516803" y="3881805"/>
                </a:lnTo>
                <a:lnTo>
                  <a:pt x="5537345" y="3838217"/>
                </a:lnTo>
                <a:lnTo>
                  <a:pt x="5557586" y="3794461"/>
                </a:lnTo>
                <a:lnTo>
                  <a:pt x="5577526" y="3750537"/>
                </a:lnTo>
                <a:lnTo>
                  <a:pt x="5597163" y="3706448"/>
                </a:lnTo>
                <a:lnTo>
                  <a:pt x="5616496" y="3662195"/>
                </a:lnTo>
                <a:lnTo>
                  <a:pt x="5635524" y="3617779"/>
                </a:lnTo>
                <a:lnTo>
                  <a:pt x="5654245" y="3573201"/>
                </a:lnTo>
                <a:lnTo>
                  <a:pt x="5672658" y="3528463"/>
                </a:lnTo>
                <a:lnTo>
                  <a:pt x="5690762" y="3483566"/>
                </a:lnTo>
                <a:lnTo>
                  <a:pt x="5708555" y="3438512"/>
                </a:lnTo>
                <a:lnTo>
                  <a:pt x="5726036" y="3393301"/>
                </a:lnTo>
                <a:lnTo>
                  <a:pt x="5743204" y="3347935"/>
                </a:lnTo>
                <a:lnTo>
                  <a:pt x="5760057" y="3302415"/>
                </a:lnTo>
                <a:lnTo>
                  <a:pt x="5776594" y="3256743"/>
                </a:lnTo>
                <a:lnTo>
                  <a:pt x="5792813" y="3210921"/>
                </a:lnTo>
                <a:lnTo>
                  <a:pt x="5808714" y="3164948"/>
                </a:lnTo>
                <a:lnTo>
                  <a:pt x="5824295" y="3118827"/>
                </a:lnTo>
                <a:lnTo>
                  <a:pt x="5839555" y="3072560"/>
                </a:lnTo>
                <a:lnTo>
                  <a:pt x="5854492" y="3026146"/>
                </a:lnTo>
                <a:lnTo>
                  <a:pt x="5869105" y="2979588"/>
                </a:lnTo>
                <a:lnTo>
                  <a:pt x="5883393" y="2932887"/>
                </a:lnTo>
                <a:lnTo>
                  <a:pt x="5897355" y="2886045"/>
                </a:lnTo>
                <a:lnTo>
                  <a:pt x="5910988" y="2839062"/>
                </a:lnTo>
                <a:lnTo>
                  <a:pt x="5924292" y="2791940"/>
                </a:lnTo>
                <a:lnTo>
                  <a:pt x="5937266" y="2744680"/>
                </a:lnTo>
                <a:lnTo>
                  <a:pt x="5949907" y="2697284"/>
                </a:lnTo>
                <a:lnTo>
                  <a:pt x="5962216" y="2649752"/>
                </a:lnTo>
                <a:lnTo>
                  <a:pt x="5974190" y="2602087"/>
                </a:lnTo>
                <a:lnTo>
                  <a:pt x="5985828" y="2554290"/>
                </a:lnTo>
                <a:lnTo>
                  <a:pt x="5997128" y="2506361"/>
                </a:lnTo>
                <a:lnTo>
                  <a:pt x="6008091" y="2458303"/>
                </a:lnTo>
                <a:lnTo>
                  <a:pt x="6018713" y="2410116"/>
                </a:lnTo>
                <a:lnTo>
                  <a:pt x="6028994" y="2361802"/>
                </a:lnTo>
                <a:lnTo>
                  <a:pt x="6038933" y="2313363"/>
                </a:lnTo>
                <a:lnTo>
                  <a:pt x="6048528" y="2264799"/>
                </a:lnTo>
                <a:lnTo>
                  <a:pt x="6057777" y="2216111"/>
                </a:lnTo>
                <a:lnTo>
                  <a:pt x="6066681" y="2167302"/>
                </a:lnTo>
                <a:lnTo>
                  <a:pt x="6075236" y="2118373"/>
                </a:lnTo>
                <a:lnTo>
                  <a:pt x="6083442" y="2069324"/>
                </a:lnTo>
                <a:lnTo>
                  <a:pt x="6091298" y="2020157"/>
                </a:lnTo>
                <a:lnTo>
                  <a:pt x="6098802" y="1970874"/>
                </a:lnTo>
                <a:lnTo>
                  <a:pt x="6105953" y="1921476"/>
                </a:lnTo>
                <a:lnTo>
                  <a:pt x="6112749" y="1871964"/>
                </a:lnTo>
                <a:lnTo>
                  <a:pt x="6119190" y="1822339"/>
                </a:lnTo>
                <a:lnTo>
                  <a:pt x="6125273" y="1772603"/>
                </a:lnTo>
                <a:lnTo>
                  <a:pt x="6130998" y="1722757"/>
                </a:lnTo>
                <a:lnTo>
                  <a:pt x="6136364" y="1672803"/>
                </a:lnTo>
                <a:lnTo>
                  <a:pt x="6141368" y="1622741"/>
                </a:lnTo>
                <a:lnTo>
                  <a:pt x="6146010" y="1572574"/>
                </a:lnTo>
                <a:lnTo>
                  <a:pt x="6150288" y="1522302"/>
                </a:lnTo>
                <a:lnTo>
                  <a:pt x="6154201" y="1471927"/>
                </a:lnTo>
                <a:lnTo>
                  <a:pt x="6157748" y="1421449"/>
                </a:lnTo>
                <a:lnTo>
                  <a:pt x="6160927" y="1370872"/>
                </a:lnTo>
                <a:lnTo>
                  <a:pt x="6163737" y="1320194"/>
                </a:lnTo>
                <a:lnTo>
                  <a:pt x="6166176" y="1269419"/>
                </a:lnTo>
                <a:lnTo>
                  <a:pt x="6168244" y="1218548"/>
                </a:lnTo>
                <a:lnTo>
                  <a:pt x="6169939" y="1167581"/>
                </a:lnTo>
                <a:lnTo>
                  <a:pt x="6171259" y="1116520"/>
                </a:lnTo>
                <a:lnTo>
                  <a:pt x="6172204" y="1065366"/>
                </a:lnTo>
                <a:lnTo>
                  <a:pt x="6172772" y="1014121"/>
                </a:lnTo>
                <a:lnTo>
                  <a:pt x="6172962" y="962787"/>
                </a:lnTo>
                <a:lnTo>
                  <a:pt x="6172779" y="912510"/>
                </a:lnTo>
                <a:lnTo>
                  <a:pt x="6172233" y="862320"/>
                </a:lnTo>
                <a:lnTo>
                  <a:pt x="6171324" y="812217"/>
                </a:lnTo>
                <a:lnTo>
                  <a:pt x="6170053" y="762203"/>
                </a:lnTo>
                <a:lnTo>
                  <a:pt x="6168423" y="712277"/>
                </a:lnTo>
                <a:lnTo>
                  <a:pt x="6166434" y="662441"/>
                </a:lnTo>
                <a:lnTo>
                  <a:pt x="6164088" y="612695"/>
                </a:lnTo>
                <a:lnTo>
                  <a:pt x="6161386" y="563041"/>
                </a:lnTo>
                <a:lnTo>
                  <a:pt x="6158330" y="513479"/>
                </a:lnTo>
                <a:lnTo>
                  <a:pt x="6154921" y="464010"/>
                </a:lnTo>
                <a:lnTo>
                  <a:pt x="6151160" y="414635"/>
                </a:lnTo>
                <a:lnTo>
                  <a:pt x="6147049" y="365354"/>
                </a:lnTo>
                <a:lnTo>
                  <a:pt x="6142590" y="316169"/>
                </a:lnTo>
                <a:lnTo>
                  <a:pt x="6137783" y="267080"/>
                </a:lnTo>
                <a:lnTo>
                  <a:pt x="6103874"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0" y="1169669"/>
            <a:ext cx="6024371" cy="451865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1832" y="1432814"/>
            <a:ext cx="2261235" cy="848360"/>
          </a:xfrm>
          <a:prstGeom prst="rect">
            <a:avLst/>
          </a:prstGeom>
        </p:spPr>
        <p:txBody>
          <a:bodyPr vert="horz" wrap="square" lIns="0" tIns="12700" rIns="0" bIns="0" rtlCol="0">
            <a:spAutoFit/>
          </a:bodyPr>
          <a:lstStyle/>
          <a:p>
            <a:pPr marL="12700">
              <a:lnSpc>
                <a:spcPct val="100000"/>
              </a:lnSpc>
              <a:spcBef>
                <a:spcPts val="100"/>
              </a:spcBef>
            </a:pPr>
            <a:r>
              <a:rPr sz="5400" spc="-245" dirty="0">
                <a:solidFill>
                  <a:srgbClr val="FFFFFF"/>
                </a:solidFill>
                <a:latin typeface="Arial"/>
                <a:cs typeface="Arial"/>
              </a:rPr>
              <a:t>Projects</a:t>
            </a:r>
            <a:endParaRPr sz="5400">
              <a:latin typeface="Arial"/>
              <a:cs typeface="Arial"/>
            </a:endParaRPr>
          </a:p>
        </p:txBody>
      </p:sp>
      <p:sp>
        <p:nvSpPr>
          <p:cNvPr id="3" name="object 3"/>
          <p:cNvSpPr txBox="1"/>
          <p:nvPr/>
        </p:nvSpPr>
        <p:spPr>
          <a:xfrm>
            <a:off x="941832" y="2965957"/>
            <a:ext cx="2948940" cy="2268855"/>
          </a:xfrm>
          <a:prstGeom prst="rect">
            <a:avLst/>
          </a:prstGeom>
        </p:spPr>
        <p:txBody>
          <a:bodyPr vert="horz" wrap="square" lIns="0" tIns="60960" rIns="0" bIns="0" rtlCol="0">
            <a:spAutoFit/>
          </a:bodyPr>
          <a:lstStyle/>
          <a:p>
            <a:pPr marL="12700" marR="5080">
              <a:lnSpc>
                <a:spcPct val="90000"/>
              </a:lnSpc>
              <a:spcBef>
                <a:spcPts val="480"/>
              </a:spcBef>
            </a:pPr>
            <a:r>
              <a:rPr sz="3200" spc="-190" dirty="0">
                <a:solidFill>
                  <a:srgbClr val="FFFFFF"/>
                </a:solidFill>
                <a:latin typeface="Arial"/>
                <a:cs typeface="Arial"/>
              </a:rPr>
              <a:t>Safety </a:t>
            </a:r>
            <a:r>
              <a:rPr sz="3200" spc="-95" dirty="0">
                <a:solidFill>
                  <a:srgbClr val="FFFFFF"/>
                </a:solidFill>
                <a:latin typeface="Arial"/>
                <a:cs typeface="Arial"/>
              </a:rPr>
              <a:t>Net  </a:t>
            </a:r>
            <a:r>
              <a:rPr sz="3200" spc="-130" dirty="0">
                <a:solidFill>
                  <a:srgbClr val="FFFFFF"/>
                </a:solidFill>
                <a:latin typeface="Arial"/>
                <a:cs typeface="Arial"/>
              </a:rPr>
              <a:t>Investments </a:t>
            </a:r>
            <a:r>
              <a:rPr sz="3200" spc="-190" dirty="0">
                <a:solidFill>
                  <a:srgbClr val="FFFFFF"/>
                </a:solidFill>
                <a:latin typeface="Arial"/>
                <a:cs typeface="Arial"/>
              </a:rPr>
              <a:t>–  </a:t>
            </a:r>
            <a:r>
              <a:rPr sz="3200" spc="-285" dirty="0">
                <a:solidFill>
                  <a:srgbClr val="FFFFFF"/>
                </a:solidFill>
                <a:latin typeface="Arial"/>
                <a:cs typeface="Arial"/>
              </a:rPr>
              <a:t>Access </a:t>
            </a:r>
            <a:r>
              <a:rPr sz="3200" spc="25" dirty="0">
                <a:solidFill>
                  <a:srgbClr val="FFFFFF"/>
                </a:solidFill>
                <a:latin typeface="Arial"/>
                <a:cs typeface="Arial"/>
              </a:rPr>
              <a:t>to</a:t>
            </a:r>
            <a:r>
              <a:rPr sz="3200" spc="-110" dirty="0">
                <a:solidFill>
                  <a:srgbClr val="FFFFFF"/>
                </a:solidFill>
                <a:latin typeface="Arial"/>
                <a:cs typeface="Arial"/>
              </a:rPr>
              <a:t> </a:t>
            </a:r>
            <a:r>
              <a:rPr sz="3200" spc="-125" dirty="0">
                <a:solidFill>
                  <a:srgbClr val="FFFFFF"/>
                </a:solidFill>
                <a:latin typeface="Arial"/>
                <a:cs typeface="Arial"/>
              </a:rPr>
              <a:t>Primary  </a:t>
            </a:r>
            <a:r>
              <a:rPr sz="3200" spc="-229" dirty="0">
                <a:solidFill>
                  <a:srgbClr val="FFFFFF"/>
                </a:solidFill>
                <a:latin typeface="Arial"/>
                <a:cs typeface="Arial"/>
              </a:rPr>
              <a:t>Care, </a:t>
            </a:r>
            <a:r>
              <a:rPr sz="3200" spc="-130" dirty="0">
                <a:solidFill>
                  <a:srgbClr val="FFFFFF"/>
                </a:solidFill>
                <a:latin typeface="Arial"/>
                <a:cs typeface="Arial"/>
              </a:rPr>
              <a:t>Dental </a:t>
            </a:r>
            <a:r>
              <a:rPr sz="3200" spc="45" dirty="0">
                <a:solidFill>
                  <a:srgbClr val="FFFFFF"/>
                </a:solidFill>
                <a:latin typeface="Arial"/>
                <a:cs typeface="Arial"/>
              </a:rPr>
              <a:t>&amp;  </a:t>
            </a:r>
            <a:r>
              <a:rPr sz="3200" spc="-150" dirty="0">
                <a:solidFill>
                  <a:srgbClr val="FFFFFF"/>
                </a:solidFill>
                <a:latin typeface="Arial"/>
                <a:cs typeface="Arial"/>
              </a:rPr>
              <a:t>Behavioral</a:t>
            </a:r>
            <a:r>
              <a:rPr sz="3200" spc="-195" dirty="0">
                <a:solidFill>
                  <a:srgbClr val="FFFFFF"/>
                </a:solidFill>
                <a:latin typeface="Arial"/>
                <a:cs typeface="Arial"/>
              </a:rPr>
              <a:t> </a:t>
            </a:r>
            <a:r>
              <a:rPr sz="3200" spc="-114" dirty="0">
                <a:solidFill>
                  <a:srgbClr val="FFFFFF"/>
                </a:solidFill>
                <a:latin typeface="Arial"/>
                <a:cs typeface="Arial"/>
              </a:rPr>
              <a:t>Health</a:t>
            </a:r>
            <a:endParaRPr sz="3200">
              <a:latin typeface="Arial"/>
              <a:cs typeface="Arial"/>
            </a:endParaRPr>
          </a:p>
        </p:txBody>
      </p:sp>
      <p:sp>
        <p:nvSpPr>
          <p:cNvPr id="4" name="object 4"/>
          <p:cNvSpPr/>
          <p:nvPr/>
        </p:nvSpPr>
        <p:spPr>
          <a:xfrm>
            <a:off x="5105400" y="986283"/>
            <a:ext cx="6603364" cy="1097533"/>
          </a:xfrm>
          <a:custGeom>
            <a:avLst/>
            <a:gdLst/>
            <a:ahLst/>
            <a:cxnLst/>
            <a:rect l="l" t="t" r="r" b="b"/>
            <a:pathLst>
              <a:path w="6513830" h="1127125">
                <a:moveTo>
                  <a:pt x="6325743" y="0"/>
                </a:moveTo>
                <a:lnTo>
                  <a:pt x="187832" y="0"/>
                </a:lnTo>
                <a:lnTo>
                  <a:pt x="137892" y="6708"/>
                </a:lnTo>
                <a:lnTo>
                  <a:pt x="93020" y="25639"/>
                </a:lnTo>
                <a:lnTo>
                  <a:pt x="55006" y="55006"/>
                </a:lnTo>
                <a:lnTo>
                  <a:pt x="25639" y="93020"/>
                </a:lnTo>
                <a:lnTo>
                  <a:pt x="6708" y="137892"/>
                </a:lnTo>
                <a:lnTo>
                  <a:pt x="0" y="187833"/>
                </a:lnTo>
                <a:lnTo>
                  <a:pt x="0" y="939164"/>
                </a:lnTo>
                <a:lnTo>
                  <a:pt x="6708" y="989105"/>
                </a:lnTo>
                <a:lnTo>
                  <a:pt x="25639" y="1033977"/>
                </a:lnTo>
                <a:lnTo>
                  <a:pt x="55006" y="1071991"/>
                </a:lnTo>
                <a:lnTo>
                  <a:pt x="93020" y="1101358"/>
                </a:lnTo>
                <a:lnTo>
                  <a:pt x="137892" y="1120289"/>
                </a:lnTo>
                <a:lnTo>
                  <a:pt x="187832" y="1126998"/>
                </a:lnTo>
                <a:lnTo>
                  <a:pt x="6325743" y="1126998"/>
                </a:lnTo>
                <a:lnTo>
                  <a:pt x="6375683" y="1120289"/>
                </a:lnTo>
                <a:lnTo>
                  <a:pt x="6420555" y="1101358"/>
                </a:lnTo>
                <a:lnTo>
                  <a:pt x="6458569" y="1071991"/>
                </a:lnTo>
                <a:lnTo>
                  <a:pt x="6487936" y="1033977"/>
                </a:lnTo>
                <a:lnTo>
                  <a:pt x="6506867" y="989105"/>
                </a:lnTo>
                <a:lnTo>
                  <a:pt x="6513575" y="939164"/>
                </a:lnTo>
                <a:lnTo>
                  <a:pt x="6513575" y="187833"/>
                </a:lnTo>
                <a:lnTo>
                  <a:pt x="6506867" y="137892"/>
                </a:lnTo>
                <a:lnTo>
                  <a:pt x="6487936" y="93020"/>
                </a:lnTo>
                <a:lnTo>
                  <a:pt x="6458569" y="55006"/>
                </a:lnTo>
                <a:lnTo>
                  <a:pt x="6420555" y="25639"/>
                </a:lnTo>
                <a:lnTo>
                  <a:pt x="6375683" y="6708"/>
                </a:lnTo>
                <a:lnTo>
                  <a:pt x="6325743" y="0"/>
                </a:lnTo>
                <a:close/>
              </a:path>
            </a:pathLst>
          </a:custGeom>
          <a:solidFill>
            <a:srgbClr val="5B9BD4"/>
          </a:solidFill>
        </p:spPr>
        <p:txBody>
          <a:bodyPr wrap="square" lIns="0" tIns="0" rIns="0" bIns="0" rtlCol="0"/>
          <a:lstStyle/>
          <a:p>
            <a:endParaRPr/>
          </a:p>
        </p:txBody>
      </p:sp>
      <p:sp>
        <p:nvSpPr>
          <p:cNvPr id="5" name="object 5"/>
          <p:cNvSpPr txBox="1">
            <a:spLocks noGrp="1"/>
          </p:cNvSpPr>
          <p:nvPr>
            <p:ph type="title"/>
          </p:nvPr>
        </p:nvSpPr>
        <p:spPr>
          <a:xfrm>
            <a:off x="5416041" y="1077975"/>
            <a:ext cx="5875020" cy="741680"/>
          </a:xfrm>
          <a:prstGeom prst="rect">
            <a:avLst/>
          </a:prstGeom>
        </p:spPr>
        <p:txBody>
          <a:bodyPr vert="horz" wrap="square" lIns="0" tIns="12065" rIns="0" bIns="0" rtlCol="0">
            <a:spAutoFit/>
          </a:bodyPr>
          <a:lstStyle/>
          <a:p>
            <a:pPr marL="12700">
              <a:lnSpc>
                <a:spcPct val="100000"/>
              </a:lnSpc>
              <a:spcBef>
                <a:spcPts val="95"/>
              </a:spcBef>
            </a:pPr>
            <a:r>
              <a:rPr sz="4700" spc="-315" dirty="0">
                <a:solidFill>
                  <a:srgbClr val="FFFFFF"/>
                </a:solidFill>
              </a:rPr>
              <a:t>FreeDOM </a:t>
            </a:r>
            <a:r>
              <a:rPr sz="4700" spc="-65" dirty="0">
                <a:solidFill>
                  <a:srgbClr val="FFFFFF"/>
                </a:solidFill>
              </a:rPr>
              <a:t>Mobile</a:t>
            </a:r>
            <a:r>
              <a:rPr sz="4700" spc="-254" dirty="0">
                <a:solidFill>
                  <a:srgbClr val="FFFFFF"/>
                </a:solidFill>
              </a:rPr>
              <a:t> </a:t>
            </a:r>
            <a:r>
              <a:rPr sz="4700" spc="-265" dirty="0">
                <a:solidFill>
                  <a:srgbClr val="FFFFFF"/>
                </a:solidFill>
              </a:rPr>
              <a:t>Clinics</a:t>
            </a:r>
            <a:endParaRPr sz="4700"/>
          </a:p>
        </p:txBody>
      </p:sp>
      <p:sp>
        <p:nvSpPr>
          <p:cNvPr id="6" name="object 6"/>
          <p:cNvSpPr/>
          <p:nvPr/>
        </p:nvSpPr>
        <p:spPr>
          <a:xfrm>
            <a:off x="5194934" y="2219325"/>
            <a:ext cx="6513830" cy="1127125"/>
          </a:xfrm>
          <a:custGeom>
            <a:avLst/>
            <a:gdLst/>
            <a:ahLst/>
            <a:cxnLst/>
            <a:rect l="l" t="t" r="r" b="b"/>
            <a:pathLst>
              <a:path w="6513830" h="1127125">
                <a:moveTo>
                  <a:pt x="6325743" y="0"/>
                </a:moveTo>
                <a:lnTo>
                  <a:pt x="187832" y="0"/>
                </a:lnTo>
                <a:lnTo>
                  <a:pt x="137892" y="6708"/>
                </a:lnTo>
                <a:lnTo>
                  <a:pt x="93020" y="25639"/>
                </a:lnTo>
                <a:lnTo>
                  <a:pt x="55006" y="55006"/>
                </a:lnTo>
                <a:lnTo>
                  <a:pt x="25639" y="93020"/>
                </a:lnTo>
                <a:lnTo>
                  <a:pt x="6708" y="137892"/>
                </a:lnTo>
                <a:lnTo>
                  <a:pt x="0" y="187833"/>
                </a:lnTo>
                <a:lnTo>
                  <a:pt x="0" y="939164"/>
                </a:lnTo>
                <a:lnTo>
                  <a:pt x="6708" y="989105"/>
                </a:lnTo>
                <a:lnTo>
                  <a:pt x="25639" y="1033977"/>
                </a:lnTo>
                <a:lnTo>
                  <a:pt x="55006" y="1071991"/>
                </a:lnTo>
                <a:lnTo>
                  <a:pt x="93020" y="1101358"/>
                </a:lnTo>
                <a:lnTo>
                  <a:pt x="137892" y="1120289"/>
                </a:lnTo>
                <a:lnTo>
                  <a:pt x="187832" y="1126998"/>
                </a:lnTo>
                <a:lnTo>
                  <a:pt x="6325743" y="1126998"/>
                </a:lnTo>
                <a:lnTo>
                  <a:pt x="6375683" y="1120289"/>
                </a:lnTo>
                <a:lnTo>
                  <a:pt x="6420555" y="1101358"/>
                </a:lnTo>
                <a:lnTo>
                  <a:pt x="6458569" y="1071991"/>
                </a:lnTo>
                <a:lnTo>
                  <a:pt x="6487936" y="1033977"/>
                </a:lnTo>
                <a:lnTo>
                  <a:pt x="6506867" y="989105"/>
                </a:lnTo>
                <a:lnTo>
                  <a:pt x="6513575" y="939164"/>
                </a:lnTo>
                <a:lnTo>
                  <a:pt x="6513575" y="187833"/>
                </a:lnTo>
                <a:lnTo>
                  <a:pt x="6506867" y="137892"/>
                </a:lnTo>
                <a:lnTo>
                  <a:pt x="6487936" y="93020"/>
                </a:lnTo>
                <a:lnTo>
                  <a:pt x="6458569" y="55006"/>
                </a:lnTo>
                <a:lnTo>
                  <a:pt x="6420555" y="25639"/>
                </a:lnTo>
                <a:lnTo>
                  <a:pt x="6375683" y="6708"/>
                </a:lnTo>
                <a:lnTo>
                  <a:pt x="6325743" y="0"/>
                </a:lnTo>
                <a:close/>
              </a:path>
            </a:pathLst>
          </a:custGeom>
          <a:solidFill>
            <a:srgbClr val="52C9B8"/>
          </a:solidFill>
        </p:spPr>
        <p:txBody>
          <a:bodyPr wrap="square" lIns="0" tIns="0" rIns="0" bIns="0" rtlCol="0"/>
          <a:lstStyle/>
          <a:p>
            <a:endParaRPr/>
          </a:p>
        </p:txBody>
      </p:sp>
      <p:sp>
        <p:nvSpPr>
          <p:cNvPr id="7" name="object 7"/>
          <p:cNvSpPr txBox="1"/>
          <p:nvPr/>
        </p:nvSpPr>
        <p:spPr>
          <a:xfrm>
            <a:off x="5416041" y="2340610"/>
            <a:ext cx="4584065" cy="741680"/>
          </a:xfrm>
          <a:prstGeom prst="rect">
            <a:avLst/>
          </a:prstGeom>
        </p:spPr>
        <p:txBody>
          <a:bodyPr vert="horz" wrap="square" lIns="0" tIns="12065" rIns="0" bIns="0" rtlCol="0">
            <a:spAutoFit/>
          </a:bodyPr>
          <a:lstStyle/>
          <a:p>
            <a:pPr marL="12700">
              <a:lnSpc>
                <a:spcPct val="100000"/>
              </a:lnSpc>
              <a:spcBef>
                <a:spcPts val="95"/>
              </a:spcBef>
            </a:pPr>
            <a:r>
              <a:rPr sz="4700" spc="-300" dirty="0">
                <a:solidFill>
                  <a:srgbClr val="FFFFFF"/>
                </a:solidFill>
                <a:latin typeface="Arial"/>
                <a:cs typeface="Arial"/>
              </a:rPr>
              <a:t>Langley </a:t>
            </a:r>
            <a:r>
              <a:rPr sz="4700" spc="-185" dirty="0">
                <a:solidFill>
                  <a:srgbClr val="FFFFFF"/>
                </a:solidFill>
                <a:latin typeface="Arial"/>
                <a:cs typeface="Arial"/>
              </a:rPr>
              <a:t>Dental</a:t>
            </a:r>
            <a:r>
              <a:rPr sz="4700" spc="-250" dirty="0">
                <a:solidFill>
                  <a:srgbClr val="FFFFFF"/>
                </a:solidFill>
                <a:latin typeface="Arial"/>
                <a:cs typeface="Arial"/>
              </a:rPr>
              <a:t> </a:t>
            </a:r>
            <a:r>
              <a:rPr sz="4700" spc="-415" dirty="0">
                <a:solidFill>
                  <a:srgbClr val="FFFFFF"/>
                </a:solidFill>
                <a:latin typeface="Arial"/>
                <a:cs typeface="Arial"/>
              </a:rPr>
              <a:t>Bus</a:t>
            </a:r>
            <a:endParaRPr sz="4700">
              <a:latin typeface="Arial"/>
              <a:cs typeface="Arial"/>
            </a:endParaRPr>
          </a:p>
        </p:txBody>
      </p:sp>
      <p:sp>
        <p:nvSpPr>
          <p:cNvPr id="8" name="object 8"/>
          <p:cNvSpPr/>
          <p:nvPr/>
        </p:nvSpPr>
        <p:spPr>
          <a:xfrm>
            <a:off x="5194934" y="3481959"/>
            <a:ext cx="6513830" cy="1127125"/>
          </a:xfrm>
          <a:custGeom>
            <a:avLst/>
            <a:gdLst/>
            <a:ahLst/>
            <a:cxnLst/>
            <a:rect l="l" t="t" r="r" b="b"/>
            <a:pathLst>
              <a:path w="6513830" h="1127125">
                <a:moveTo>
                  <a:pt x="6325743" y="0"/>
                </a:moveTo>
                <a:lnTo>
                  <a:pt x="187832" y="0"/>
                </a:lnTo>
                <a:lnTo>
                  <a:pt x="137892" y="6708"/>
                </a:lnTo>
                <a:lnTo>
                  <a:pt x="93020" y="25639"/>
                </a:lnTo>
                <a:lnTo>
                  <a:pt x="55006" y="55006"/>
                </a:lnTo>
                <a:lnTo>
                  <a:pt x="25639" y="93020"/>
                </a:lnTo>
                <a:lnTo>
                  <a:pt x="6708" y="137892"/>
                </a:lnTo>
                <a:lnTo>
                  <a:pt x="0" y="187832"/>
                </a:lnTo>
                <a:lnTo>
                  <a:pt x="0" y="939164"/>
                </a:lnTo>
                <a:lnTo>
                  <a:pt x="6708" y="989105"/>
                </a:lnTo>
                <a:lnTo>
                  <a:pt x="25639" y="1033977"/>
                </a:lnTo>
                <a:lnTo>
                  <a:pt x="55006" y="1071991"/>
                </a:lnTo>
                <a:lnTo>
                  <a:pt x="93020" y="1101358"/>
                </a:lnTo>
                <a:lnTo>
                  <a:pt x="137892" y="1120289"/>
                </a:lnTo>
                <a:lnTo>
                  <a:pt x="187832" y="1126997"/>
                </a:lnTo>
                <a:lnTo>
                  <a:pt x="6325743" y="1126997"/>
                </a:lnTo>
                <a:lnTo>
                  <a:pt x="6375683" y="1120289"/>
                </a:lnTo>
                <a:lnTo>
                  <a:pt x="6420555" y="1101358"/>
                </a:lnTo>
                <a:lnTo>
                  <a:pt x="6458569" y="1071991"/>
                </a:lnTo>
                <a:lnTo>
                  <a:pt x="6487936" y="1033977"/>
                </a:lnTo>
                <a:lnTo>
                  <a:pt x="6506867" y="989105"/>
                </a:lnTo>
                <a:lnTo>
                  <a:pt x="6513575" y="939164"/>
                </a:lnTo>
                <a:lnTo>
                  <a:pt x="6513575" y="187832"/>
                </a:lnTo>
                <a:lnTo>
                  <a:pt x="6506867" y="137892"/>
                </a:lnTo>
                <a:lnTo>
                  <a:pt x="6487936" y="93020"/>
                </a:lnTo>
                <a:lnTo>
                  <a:pt x="6458569" y="55006"/>
                </a:lnTo>
                <a:lnTo>
                  <a:pt x="6420555" y="25639"/>
                </a:lnTo>
                <a:lnTo>
                  <a:pt x="6375683" y="6708"/>
                </a:lnTo>
                <a:lnTo>
                  <a:pt x="6325743" y="0"/>
                </a:lnTo>
                <a:close/>
              </a:path>
            </a:pathLst>
          </a:custGeom>
          <a:solidFill>
            <a:srgbClr val="48BE63"/>
          </a:solidFill>
        </p:spPr>
        <p:txBody>
          <a:bodyPr wrap="square" lIns="0" tIns="0" rIns="0" bIns="0" rtlCol="0"/>
          <a:lstStyle/>
          <a:p>
            <a:endParaRPr/>
          </a:p>
        </p:txBody>
      </p:sp>
      <p:sp>
        <p:nvSpPr>
          <p:cNvPr id="9" name="object 9"/>
          <p:cNvSpPr txBox="1"/>
          <p:nvPr/>
        </p:nvSpPr>
        <p:spPr>
          <a:xfrm>
            <a:off x="5194934" y="3622040"/>
            <a:ext cx="6127877" cy="711200"/>
          </a:xfrm>
          <a:prstGeom prst="rect">
            <a:avLst/>
          </a:prstGeom>
        </p:spPr>
        <p:txBody>
          <a:bodyPr vert="horz" wrap="square" lIns="0" tIns="12700" rIns="0" bIns="0" rtlCol="0">
            <a:spAutoFit/>
          </a:bodyPr>
          <a:lstStyle/>
          <a:p>
            <a:pPr marL="12700">
              <a:lnSpc>
                <a:spcPct val="100000"/>
              </a:lnSpc>
              <a:spcBef>
                <a:spcPts val="100"/>
              </a:spcBef>
            </a:pPr>
            <a:r>
              <a:rPr sz="4500" spc="-770" dirty="0">
                <a:solidFill>
                  <a:srgbClr val="FFFFFF"/>
                </a:solidFill>
                <a:latin typeface="Arial"/>
                <a:cs typeface="Arial"/>
              </a:rPr>
              <a:t>CF </a:t>
            </a:r>
            <a:r>
              <a:rPr lang="en-US" sz="4500" spc="-770" dirty="0">
                <a:solidFill>
                  <a:srgbClr val="FFFFFF"/>
                </a:solidFill>
                <a:latin typeface="Arial"/>
                <a:cs typeface="Arial"/>
              </a:rPr>
              <a:t> </a:t>
            </a:r>
            <a:r>
              <a:rPr sz="4500" spc="-180" dirty="0">
                <a:solidFill>
                  <a:srgbClr val="FFFFFF"/>
                </a:solidFill>
                <a:latin typeface="Arial"/>
                <a:cs typeface="Arial"/>
              </a:rPr>
              <a:t>Dental </a:t>
            </a:r>
            <a:r>
              <a:rPr sz="4500" spc="-250" dirty="0">
                <a:solidFill>
                  <a:srgbClr val="FFFFFF"/>
                </a:solidFill>
                <a:latin typeface="Arial"/>
                <a:cs typeface="Arial"/>
              </a:rPr>
              <a:t>Hygiene</a:t>
            </a:r>
            <a:r>
              <a:rPr sz="4500" spc="-300" dirty="0">
                <a:solidFill>
                  <a:srgbClr val="FFFFFF"/>
                </a:solidFill>
                <a:latin typeface="Arial"/>
                <a:cs typeface="Arial"/>
              </a:rPr>
              <a:t> </a:t>
            </a:r>
            <a:r>
              <a:rPr sz="4500" spc="-280" dirty="0">
                <a:solidFill>
                  <a:srgbClr val="FFFFFF"/>
                </a:solidFill>
                <a:latin typeface="Arial"/>
                <a:cs typeface="Arial"/>
              </a:rPr>
              <a:t>School</a:t>
            </a:r>
            <a:endParaRPr sz="4500" dirty="0">
              <a:latin typeface="Arial"/>
              <a:cs typeface="Arial"/>
            </a:endParaRPr>
          </a:p>
        </p:txBody>
      </p:sp>
      <p:sp>
        <p:nvSpPr>
          <p:cNvPr id="10" name="object 10"/>
          <p:cNvSpPr/>
          <p:nvPr/>
        </p:nvSpPr>
        <p:spPr>
          <a:xfrm>
            <a:off x="5194934" y="4744592"/>
            <a:ext cx="6513830" cy="1127125"/>
          </a:xfrm>
          <a:custGeom>
            <a:avLst/>
            <a:gdLst/>
            <a:ahLst/>
            <a:cxnLst/>
            <a:rect l="l" t="t" r="r" b="b"/>
            <a:pathLst>
              <a:path w="6513830" h="1127125">
                <a:moveTo>
                  <a:pt x="6325743" y="0"/>
                </a:moveTo>
                <a:lnTo>
                  <a:pt x="187832" y="0"/>
                </a:lnTo>
                <a:lnTo>
                  <a:pt x="137892" y="6708"/>
                </a:lnTo>
                <a:lnTo>
                  <a:pt x="93020" y="25639"/>
                </a:lnTo>
                <a:lnTo>
                  <a:pt x="55006" y="55006"/>
                </a:lnTo>
                <a:lnTo>
                  <a:pt x="25639" y="93020"/>
                </a:lnTo>
                <a:lnTo>
                  <a:pt x="6708" y="137892"/>
                </a:lnTo>
                <a:lnTo>
                  <a:pt x="0" y="187832"/>
                </a:lnTo>
                <a:lnTo>
                  <a:pt x="0" y="939164"/>
                </a:lnTo>
                <a:lnTo>
                  <a:pt x="6708" y="989097"/>
                </a:lnTo>
                <a:lnTo>
                  <a:pt x="25639" y="1033966"/>
                </a:lnTo>
                <a:lnTo>
                  <a:pt x="55006" y="1071981"/>
                </a:lnTo>
                <a:lnTo>
                  <a:pt x="93020" y="1101352"/>
                </a:lnTo>
                <a:lnTo>
                  <a:pt x="137892" y="1120288"/>
                </a:lnTo>
                <a:lnTo>
                  <a:pt x="187832" y="1126997"/>
                </a:lnTo>
                <a:lnTo>
                  <a:pt x="6325743" y="1126997"/>
                </a:lnTo>
                <a:lnTo>
                  <a:pt x="6375683" y="1120288"/>
                </a:lnTo>
                <a:lnTo>
                  <a:pt x="6420555" y="1101352"/>
                </a:lnTo>
                <a:lnTo>
                  <a:pt x="6458569" y="1071981"/>
                </a:lnTo>
                <a:lnTo>
                  <a:pt x="6487936" y="1033966"/>
                </a:lnTo>
                <a:lnTo>
                  <a:pt x="6506867" y="989097"/>
                </a:lnTo>
                <a:lnTo>
                  <a:pt x="6513575" y="939164"/>
                </a:lnTo>
                <a:lnTo>
                  <a:pt x="6513575" y="187832"/>
                </a:lnTo>
                <a:lnTo>
                  <a:pt x="6506867" y="137892"/>
                </a:lnTo>
                <a:lnTo>
                  <a:pt x="6487936" y="93020"/>
                </a:lnTo>
                <a:lnTo>
                  <a:pt x="6458569" y="55006"/>
                </a:lnTo>
                <a:lnTo>
                  <a:pt x="6420555" y="25639"/>
                </a:lnTo>
                <a:lnTo>
                  <a:pt x="6375683" y="6708"/>
                </a:lnTo>
                <a:lnTo>
                  <a:pt x="6325743" y="0"/>
                </a:lnTo>
                <a:close/>
              </a:path>
            </a:pathLst>
          </a:custGeom>
          <a:solidFill>
            <a:srgbClr val="6FAC46"/>
          </a:solidFill>
        </p:spPr>
        <p:txBody>
          <a:bodyPr wrap="square" lIns="0" tIns="0" rIns="0" bIns="0" rtlCol="0"/>
          <a:lstStyle/>
          <a:p>
            <a:endParaRPr/>
          </a:p>
        </p:txBody>
      </p:sp>
      <p:sp>
        <p:nvSpPr>
          <p:cNvPr id="11" name="object 11"/>
          <p:cNvSpPr txBox="1"/>
          <p:nvPr/>
        </p:nvSpPr>
        <p:spPr>
          <a:xfrm>
            <a:off x="5408421" y="4884673"/>
            <a:ext cx="4127500" cy="711200"/>
          </a:xfrm>
          <a:prstGeom prst="rect">
            <a:avLst/>
          </a:prstGeom>
        </p:spPr>
        <p:txBody>
          <a:bodyPr vert="horz" wrap="square" lIns="0" tIns="12700" rIns="0" bIns="0" rtlCol="0">
            <a:spAutoFit/>
          </a:bodyPr>
          <a:lstStyle/>
          <a:p>
            <a:pPr marL="12700">
              <a:lnSpc>
                <a:spcPct val="100000"/>
              </a:lnSpc>
              <a:spcBef>
                <a:spcPts val="100"/>
              </a:spcBef>
            </a:pPr>
            <a:r>
              <a:rPr sz="4500" spc="-625" dirty="0">
                <a:solidFill>
                  <a:srgbClr val="FFFFFF"/>
                </a:solidFill>
                <a:latin typeface="Arial"/>
                <a:cs typeface="Arial"/>
              </a:rPr>
              <a:t>FQHC </a:t>
            </a:r>
            <a:r>
              <a:rPr lang="en-US" sz="4500" spc="-625" dirty="0">
                <a:solidFill>
                  <a:srgbClr val="FFFFFF"/>
                </a:solidFill>
                <a:latin typeface="Arial"/>
                <a:cs typeface="Arial"/>
              </a:rPr>
              <a:t> </a:t>
            </a:r>
            <a:r>
              <a:rPr sz="4500" spc="-475" dirty="0">
                <a:solidFill>
                  <a:srgbClr val="FFFFFF"/>
                </a:solidFill>
                <a:latin typeface="Arial"/>
                <a:cs typeface="Arial"/>
              </a:rPr>
              <a:t>LIP</a:t>
            </a:r>
            <a:r>
              <a:rPr sz="4500" spc="-530" dirty="0">
                <a:solidFill>
                  <a:srgbClr val="FFFFFF"/>
                </a:solidFill>
                <a:latin typeface="Arial"/>
                <a:cs typeface="Arial"/>
              </a:rPr>
              <a:t> </a:t>
            </a:r>
            <a:r>
              <a:rPr sz="4500" spc="-235" dirty="0">
                <a:solidFill>
                  <a:srgbClr val="FFFFFF"/>
                </a:solidFill>
                <a:latin typeface="Arial"/>
                <a:cs typeface="Arial"/>
              </a:rPr>
              <a:t>Funding</a:t>
            </a:r>
            <a:endParaRPr sz="45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252525"/>
          </a:solidFill>
        </p:spPr>
        <p:txBody>
          <a:bodyPr wrap="square" lIns="0" tIns="0" rIns="0" bIns="0" rtlCol="0"/>
          <a:lstStyle/>
          <a:p>
            <a:endParaRPr/>
          </a:p>
        </p:txBody>
      </p:sp>
      <p:sp>
        <p:nvSpPr>
          <p:cNvPr id="3" name="object 3"/>
          <p:cNvSpPr/>
          <p:nvPr/>
        </p:nvSpPr>
        <p:spPr>
          <a:xfrm>
            <a:off x="0" y="429005"/>
            <a:ext cx="12191999" cy="59999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3A3838"/>
          </a:solidFill>
        </p:spPr>
        <p:txBody>
          <a:bodyPr wrap="square" lIns="0" tIns="0" rIns="0" bIns="0" rtlCol="0"/>
          <a:lstStyle/>
          <a:p>
            <a:endParaRPr/>
          </a:p>
        </p:txBody>
      </p:sp>
      <p:sp>
        <p:nvSpPr>
          <p:cNvPr id="3" name="object 3"/>
          <p:cNvSpPr txBox="1">
            <a:spLocks noGrp="1"/>
          </p:cNvSpPr>
          <p:nvPr>
            <p:ph type="title"/>
          </p:nvPr>
        </p:nvSpPr>
        <p:spPr>
          <a:xfrm>
            <a:off x="6640576" y="1827784"/>
            <a:ext cx="5222240" cy="2329815"/>
          </a:xfrm>
          <a:prstGeom prst="rect">
            <a:avLst/>
          </a:prstGeom>
        </p:spPr>
        <p:txBody>
          <a:bodyPr vert="horz" wrap="square" lIns="0" tIns="106045" rIns="0" bIns="0" rtlCol="0">
            <a:spAutoFit/>
          </a:bodyPr>
          <a:lstStyle/>
          <a:p>
            <a:pPr marL="242570" marR="231775" algn="ctr">
              <a:lnSpc>
                <a:spcPts val="5830"/>
              </a:lnSpc>
              <a:spcBef>
                <a:spcPts val="835"/>
              </a:spcBef>
            </a:pPr>
            <a:r>
              <a:rPr sz="5400" spc="-320" dirty="0">
                <a:solidFill>
                  <a:srgbClr val="FFFFFF"/>
                </a:solidFill>
              </a:rPr>
              <a:t>Diab</a:t>
            </a:r>
            <a:r>
              <a:rPr sz="5400" spc="-385" dirty="0">
                <a:solidFill>
                  <a:srgbClr val="FFFFFF"/>
                </a:solidFill>
              </a:rPr>
              <a:t>e</a:t>
            </a:r>
            <a:r>
              <a:rPr sz="5400" spc="215" dirty="0">
                <a:solidFill>
                  <a:srgbClr val="FFFFFF"/>
                </a:solidFill>
              </a:rPr>
              <a:t>t</a:t>
            </a:r>
            <a:r>
              <a:rPr sz="5400" spc="-320" dirty="0">
                <a:solidFill>
                  <a:srgbClr val="FFFFFF"/>
                </a:solidFill>
              </a:rPr>
              <a:t>es/Obes</a:t>
            </a:r>
            <a:r>
              <a:rPr sz="5400" spc="-150" dirty="0">
                <a:solidFill>
                  <a:srgbClr val="FFFFFF"/>
                </a:solidFill>
              </a:rPr>
              <a:t>i</a:t>
            </a:r>
            <a:r>
              <a:rPr sz="5400" spc="-20" dirty="0">
                <a:solidFill>
                  <a:srgbClr val="FFFFFF"/>
                </a:solidFill>
              </a:rPr>
              <a:t>ty  </a:t>
            </a:r>
            <a:r>
              <a:rPr sz="5400" spc="15" dirty="0">
                <a:solidFill>
                  <a:srgbClr val="FFFFFF"/>
                </a:solidFill>
              </a:rPr>
              <a:t>&amp;</a:t>
            </a:r>
            <a:endParaRPr sz="5400"/>
          </a:p>
          <a:p>
            <a:pPr algn="ctr">
              <a:lnSpc>
                <a:spcPts val="5750"/>
              </a:lnSpc>
            </a:pPr>
            <a:r>
              <a:rPr sz="5400" spc="-185" dirty="0">
                <a:solidFill>
                  <a:srgbClr val="FFFFFF"/>
                </a:solidFill>
              </a:rPr>
              <a:t>Healthier</a:t>
            </a:r>
            <a:r>
              <a:rPr sz="5400" spc="-300" dirty="0">
                <a:solidFill>
                  <a:srgbClr val="FFFFFF"/>
                </a:solidFill>
              </a:rPr>
              <a:t> </a:t>
            </a:r>
            <a:r>
              <a:rPr sz="5400" spc="-290" dirty="0">
                <a:solidFill>
                  <a:srgbClr val="FFFFFF"/>
                </a:solidFill>
              </a:rPr>
              <a:t>Lifestyles</a:t>
            </a:r>
            <a:endParaRPr sz="5400"/>
          </a:p>
        </p:txBody>
      </p:sp>
      <p:sp>
        <p:nvSpPr>
          <p:cNvPr id="4" name="object 4"/>
          <p:cNvSpPr/>
          <p:nvPr/>
        </p:nvSpPr>
        <p:spPr>
          <a:xfrm>
            <a:off x="3156204" y="214884"/>
            <a:ext cx="2967990" cy="30464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4977" y="1905761"/>
            <a:ext cx="2727960" cy="304647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156204" y="3596640"/>
            <a:ext cx="3022092" cy="30220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4934" y="699897"/>
            <a:ext cx="6513830" cy="1216660"/>
          </a:xfrm>
          <a:custGeom>
            <a:avLst/>
            <a:gdLst/>
            <a:ahLst/>
            <a:cxnLst/>
            <a:rect l="l" t="t" r="r" b="b"/>
            <a:pathLst>
              <a:path w="6513830" h="1216660">
                <a:moveTo>
                  <a:pt x="6310884" y="0"/>
                </a:moveTo>
                <a:lnTo>
                  <a:pt x="202691" y="0"/>
                </a:lnTo>
                <a:lnTo>
                  <a:pt x="156234" y="5356"/>
                </a:lnTo>
                <a:lnTo>
                  <a:pt x="113577" y="20611"/>
                </a:lnTo>
                <a:lnTo>
                  <a:pt x="75942" y="44547"/>
                </a:lnTo>
                <a:lnTo>
                  <a:pt x="44547" y="75942"/>
                </a:lnTo>
                <a:lnTo>
                  <a:pt x="20611" y="113577"/>
                </a:lnTo>
                <a:lnTo>
                  <a:pt x="5356" y="156234"/>
                </a:lnTo>
                <a:lnTo>
                  <a:pt x="0" y="202691"/>
                </a:lnTo>
                <a:lnTo>
                  <a:pt x="0" y="1013460"/>
                </a:lnTo>
                <a:lnTo>
                  <a:pt x="5356" y="1059917"/>
                </a:lnTo>
                <a:lnTo>
                  <a:pt x="20611" y="1102574"/>
                </a:lnTo>
                <a:lnTo>
                  <a:pt x="44547" y="1140209"/>
                </a:lnTo>
                <a:lnTo>
                  <a:pt x="75942" y="1171604"/>
                </a:lnTo>
                <a:lnTo>
                  <a:pt x="113577" y="1195540"/>
                </a:lnTo>
                <a:lnTo>
                  <a:pt x="156234" y="1210795"/>
                </a:lnTo>
                <a:lnTo>
                  <a:pt x="202691" y="1216152"/>
                </a:lnTo>
                <a:lnTo>
                  <a:pt x="6310884" y="1216152"/>
                </a:lnTo>
                <a:lnTo>
                  <a:pt x="6357341" y="1210795"/>
                </a:lnTo>
                <a:lnTo>
                  <a:pt x="6399998" y="1195540"/>
                </a:lnTo>
                <a:lnTo>
                  <a:pt x="6437633" y="1171604"/>
                </a:lnTo>
                <a:lnTo>
                  <a:pt x="6469028" y="1140209"/>
                </a:lnTo>
                <a:lnTo>
                  <a:pt x="6492964" y="1102574"/>
                </a:lnTo>
                <a:lnTo>
                  <a:pt x="6508219" y="1059917"/>
                </a:lnTo>
                <a:lnTo>
                  <a:pt x="6513575" y="1013460"/>
                </a:lnTo>
                <a:lnTo>
                  <a:pt x="6513575" y="202691"/>
                </a:lnTo>
                <a:lnTo>
                  <a:pt x="6508219" y="156234"/>
                </a:lnTo>
                <a:lnTo>
                  <a:pt x="6492964" y="113577"/>
                </a:lnTo>
                <a:lnTo>
                  <a:pt x="6469028" y="75942"/>
                </a:lnTo>
                <a:lnTo>
                  <a:pt x="6437633" y="44547"/>
                </a:lnTo>
                <a:lnTo>
                  <a:pt x="6399998" y="20611"/>
                </a:lnTo>
                <a:lnTo>
                  <a:pt x="6357341" y="5356"/>
                </a:lnTo>
                <a:lnTo>
                  <a:pt x="6310884" y="0"/>
                </a:lnTo>
                <a:close/>
              </a:path>
            </a:pathLst>
          </a:custGeom>
          <a:solidFill>
            <a:srgbClr val="5B9BD4"/>
          </a:solidFill>
        </p:spPr>
        <p:txBody>
          <a:bodyPr wrap="square" lIns="0" tIns="0" rIns="0" bIns="0" rtlCol="0"/>
          <a:lstStyle/>
          <a:p>
            <a:endParaRPr/>
          </a:p>
        </p:txBody>
      </p:sp>
      <p:sp>
        <p:nvSpPr>
          <p:cNvPr id="3" name="object 3"/>
          <p:cNvSpPr txBox="1">
            <a:spLocks noGrp="1"/>
          </p:cNvSpPr>
          <p:nvPr>
            <p:ph type="title"/>
          </p:nvPr>
        </p:nvSpPr>
        <p:spPr>
          <a:xfrm>
            <a:off x="5382259" y="956563"/>
            <a:ext cx="5643245" cy="589915"/>
          </a:xfrm>
          <a:prstGeom prst="rect">
            <a:avLst/>
          </a:prstGeom>
        </p:spPr>
        <p:txBody>
          <a:bodyPr vert="horz" wrap="square" lIns="0" tIns="13335" rIns="0" bIns="0" rtlCol="0">
            <a:spAutoFit/>
          </a:bodyPr>
          <a:lstStyle/>
          <a:p>
            <a:pPr marL="12700">
              <a:lnSpc>
                <a:spcPct val="100000"/>
              </a:lnSpc>
              <a:spcBef>
                <a:spcPts val="105"/>
              </a:spcBef>
            </a:pPr>
            <a:r>
              <a:rPr sz="3700" spc="-215" dirty="0">
                <a:solidFill>
                  <a:srgbClr val="FFFFFF"/>
                </a:solidFill>
              </a:rPr>
              <a:t>Fitness </a:t>
            </a:r>
            <a:r>
              <a:rPr sz="3700" spc="55" dirty="0">
                <a:solidFill>
                  <a:srgbClr val="FFFFFF"/>
                </a:solidFill>
              </a:rPr>
              <a:t>&amp; </a:t>
            </a:r>
            <a:r>
              <a:rPr sz="3700" spc="-10" dirty="0">
                <a:solidFill>
                  <a:srgbClr val="FFFFFF"/>
                </a:solidFill>
              </a:rPr>
              <a:t>Nutrition </a:t>
            </a:r>
            <a:r>
              <a:rPr sz="3700" spc="-45" dirty="0">
                <a:solidFill>
                  <a:srgbClr val="FFFFFF"/>
                </a:solidFill>
              </a:rPr>
              <a:t>in</a:t>
            </a:r>
            <a:r>
              <a:rPr sz="3700" spc="-675" dirty="0">
                <a:solidFill>
                  <a:srgbClr val="FFFFFF"/>
                </a:solidFill>
              </a:rPr>
              <a:t> </a:t>
            </a:r>
            <a:r>
              <a:rPr sz="3700" spc="-254" dirty="0">
                <a:solidFill>
                  <a:srgbClr val="FFFFFF"/>
                </a:solidFill>
              </a:rPr>
              <a:t>Schools</a:t>
            </a:r>
            <a:endParaRPr sz="3700"/>
          </a:p>
        </p:txBody>
      </p:sp>
      <p:sp>
        <p:nvSpPr>
          <p:cNvPr id="4" name="object 4"/>
          <p:cNvSpPr/>
          <p:nvPr/>
        </p:nvSpPr>
        <p:spPr>
          <a:xfrm>
            <a:off x="5194934" y="2103501"/>
            <a:ext cx="6513830" cy="1217295"/>
          </a:xfrm>
          <a:custGeom>
            <a:avLst/>
            <a:gdLst/>
            <a:ahLst/>
            <a:cxnLst/>
            <a:rect l="l" t="t" r="r" b="b"/>
            <a:pathLst>
              <a:path w="6513830" h="1217295">
                <a:moveTo>
                  <a:pt x="6310757" y="0"/>
                </a:moveTo>
                <a:lnTo>
                  <a:pt x="202818" y="0"/>
                </a:lnTo>
                <a:lnTo>
                  <a:pt x="156314" y="5356"/>
                </a:lnTo>
                <a:lnTo>
                  <a:pt x="113624" y="20614"/>
                </a:lnTo>
                <a:lnTo>
                  <a:pt x="75965" y="44557"/>
                </a:lnTo>
                <a:lnTo>
                  <a:pt x="44557" y="75965"/>
                </a:lnTo>
                <a:lnTo>
                  <a:pt x="20614" y="113624"/>
                </a:lnTo>
                <a:lnTo>
                  <a:pt x="5356" y="156314"/>
                </a:lnTo>
                <a:lnTo>
                  <a:pt x="0" y="202819"/>
                </a:lnTo>
                <a:lnTo>
                  <a:pt x="0" y="1014095"/>
                </a:lnTo>
                <a:lnTo>
                  <a:pt x="5356" y="1060599"/>
                </a:lnTo>
                <a:lnTo>
                  <a:pt x="20614" y="1103289"/>
                </a:lnTo>
                <a:lnTo>
                  <a:pt x="44557" y="1140948"/>
                </a:lnTo>
                <a:lnTo>
                  <a:pt x="75965" y="1172356"/>
                </a:lnTo>
                <a:lnTo>
                  <a:pt x="113624" y="1196299"/>
                </a:lnTo>
                <a:lnTo>
                  <a:pt x="156314" y="1211557"/>
                </a:lnTo>
                <a:lnTo>
                  <a:pt x="202818" y="1216914"/>
                </a:lnTo>
                <a:lnTo>
                  <a:pt x="6310757" y="1216914"/>
                </a:lnTo>
                <a:lnTo>
                  <a:pt x="6357261" y="1211557"/>
                </a:lnTo>
                <a:lnTo>
                  <a:pt x="6399951" y="1196299"/>
                </a:lnTo>
                <a:lnTo>
                  <a:pt x="6437610" y="1172356"/>
                </a:lnTo>
                <a:lnTo>
                  <a:pt x="6469018" y="1140948"/>
                </a:lnTo>
                <a:lnTo>
                  <a:pt x="6492961" y="1103289"/>
                </a:lnTo>
                <a:lnTo>
                  <a:pt x="6508219" y="1060599"/>
                </a:lnTo>
                <a:lnTo>
                  <a:pt x="6513575" y="1014095"/>
                </a:lnTo>
                <a:lnTo>
                  <a:pt x="6513575" y="202819"/>
                </a:lnTo>
                <a:lnTo>
                  <a:pt x="6508219" y="156314"/>
                </a:lnTo>
                <a:lnTo>
                  <a:pt x="6492961" y="113624"/>
                </a:lnTo>
                <a:lnTo>
                  <a:pt x="6469018" y="75965"/>
                </a:lnTo>
                <a:lnTo>
                  <a:pt x="6437610" y="44557"/>
                </a:lnTo>
                <a:lnTo>
                  <a:pt x="6399951" y="20614"/>
                </a:lnTo>
                <a:lnTo>
                  <a:pt x="6357261" y="5356"/>
                </a:lnTo>
                <a:lnTo>
                  <a:pt x="6310757" y="0"/>
                </a:lnTo>
                <a:close/>
              </a:path>
            </a:pathLst>
          </a:custGeom>
          <a:solidFill>
            <a:srgbClr val="52C9B8"/>
          </a:solidFill>
        </p:spPr>
        <p:txBody>
          <a:bodyPr wrap="square" lIns="0" tIns="0" rIns="0" bIns="0" rtlCol="0"/>
          <a:lstStyle/>
          <a:p>
            <a:endParaRPr/>
          </a:p>
        </p:txBody>
      </p:sp>
      <p:sp>
        <p:nvSpPr>
          <p:cNvPr id="5" name="object 5"/>
          <p:cNvSpPr/>
          <p:nvPr/>
        </p:nvSpPr>
        <p:spPr>
          <a:xfrm>
            <a:off x="5194934" y="3507866"/>
            <a:ext cx="6513830" cy="1217295"/>
          </a:xfrm>
          <a:custGeom>
            <a:avLst/>
            <a:gdLst/>
            <a:ahLst/>
            <a:cxnLst/>
            <a:rect l="l" t="t" r="r" b="b"/>
            <a:pathLst>
              <a:path w="6513830" h="1217295">
                <a:moveTo>
                  <a:pt x="6310757" y="0"/>
                </a:moveTo>
                <a:lnTo>
                  <a:pt x="202818" y="0"/>
                </a:lnTo>
                <a:lnTo>
                  <a:pt x="156314" y="5356"/>
                </a:lnTo>
                <a:lnTo>
                  <a:pt x="113624" y="20614"/>
                </a:lnTo>
                <a:lnTo>
                  <a:pt x="75965" y="44557"/>
                </a:lnTo>
                <a:lnTo>
                  <a:pt x="44557" y="75965"/>
                </a:lnTo>
                <a:lnTo>
                  <a:pt x="20614" y="113624"/>
                </a:lnTo>
                <a:lnTo>
                  <a:pt x="5356" y="156314"/>
                </a:lnTo>
                <a:lnTo>
                  <a:pt x="0" y="202819"/>
                </a:lnTo>
                <a:lnTo>
                  <a:pt x="0" y="1014095"/>
                </a:lnTo>
                <a:lnTo>
                  <a:pt x="5356" y="1060599"/>
                </a:lnTo>
                <a:lnTo>
                  <a:pt x="20614" y="1103289"/>
                </a:lnTo>
                <a:lnTo>
                  <a:pt x="44557" y="1140948"/>
                </a:lnTo>
                <a:lnTo>
                  <a:pt x="75965" y="1172356"/>
                </a:lnTo>
                <a:lnTo>
                  <a:pt x="113624" y="1196299"/>
                </a:lnTo>
                <a:lnTo>
                  <a:pt x="156314" y="1211557"/>
                </a:lnTo>
                <a:lnTo>
                  <a:pt x="202818" y="1216914"/>
                </a:lnTo>
                <a:lnTo>
                  <a:pt x="6310757" y="1216914"/>
                </a:lnTo>
                <a:lnTo>
                  <a:pt x="6357261" y="1211557"/>
                </a:lnTo>
                <a:lnTo>
                  <a:pt x="6399951" y="1196299"/>
                </a:lnTo>
                <a:lnTo>
                  <a:pt x="6437610" y="1172356"/>
                </a:lnTo>
                <a:lnTo>
                  <a:pt x="6469018" y="1140948"/>
                </a:lnTo>
                <a:lnTo>
                  <a:pt x="6492961" y="1103289"/>
                </a:lnTo>
                <a:lnTo>
                  <a:pt x="6508219" y="1060599"/>
                </a:lnTo>
                <a:lnTo>
                  <a:pt x="6513575" y="1014095"/>
                </a:lnTo>
                <a:lnTo>
                  <a:pt x="6513575" y="202819"/>
                </a:lnTo>
                <a:lnTo>
                  <a:pt x="6508219" y="156314"/>
                </a:lnTo>
                <a:lnTo>
                  <a:pt x="6492961" y="113624"/>
                </a:lnTo>
                <a:lnTo>
                  <a:pt x="6469018" y="75965"/>
                </a:lnTo>
                <a:lnTo>
                  <a:pt x="6437610" y="44557"/>
                </a:lnTo>
                <a:lnTo>
                  <a:pt x="6399951" y="20614"/>
                </a:lnTo>
                <a:lnTo>
                  <a:pt x="6357261" y="5356"/>
                </a:lnTo>
                <a:lnTo>
                  <a:pt x="6310757" y="0"/>
                </a:lnTo>
                <a:close/>
              </a:path>
            </a:pathLst>
          </a:custGeom>
          <a:solidFill>
            <a:srgbClr val="48BE63"/>
          </a:solidFill>
        </p:spPr>
        <p:txBody>
          <a:bodyPr wrap="square" lIns="0" tIns="0" rIns="0" bIns="0" rtlCol="0"/>
          <a:lstStyle/>
          <a:p>
            <a:endParaRPr/>
          </a:p>
        </p:txBody>
      </p:sp>
      <p:sp>
        <p:nvSpPr>
          <p:cNvPr id="6" name="object 6"/>
          <p:cNvSpPr/>
          <p:nvPr/>
        </p:nvSpPr>
        <p:spPr>
          <a:xfrm>
            <a:off x="5194934" y="4911471"/>
            <a:ext cx="6513830" cy="1217295"/>
          </a:xfrm>
          <a:custGeom>
            <a:avLst/>
            <a:gdLst/>
            <a:ahLst/>
            <a:cxnLst/>
            <a:rect l="l" t="t" r="r" b="b"/>
            <a:pathLst>
              <a:path w="6513830" h="1217295">
                <a:moveTo>
                  <a:pt x="6310757" y="0"/>
                </a:moveTo>
                <a:lnTo>
                  <a:pt x="202818" y="0"/>
                </a:lnTo>
                <a:lnTo>
                  <a:pt x="156314" y="5356"/>
                </a:lnTo>
                <a:lnTo>
                  <a:pt x="113624" y="20614"/>
                </a:lnTo>
                <a:lnTo>
                  <a:pt x="75965" y="44557"/>
                </a:lnTo>
                <a:lnTo>
                  <a:pt x="44557" y="75965"/>
                </a:lnTo>
                <a:lnTo>
                  <a:pt x="20614" y="113624"/>
                </a:lnTo>
                <a:lnTo>
                  <a:pt x="5356" y="156314"/>
                </a:lnTo>
                <a:lnTo>
                  <a:pt x="0" y="202818"/>
                </a:lnTo>
                <a:lnTo>
                  <a:pt x="0" y="1014094"/>
                </a:lnTo>
                <a:lnTo>
                  <a:pt x="5356" y="1060599"/>
                </a:lnTo>
                <a:lnTo>
                  <a:pt x="20614" y="1103289"/>
                </a:lnTo>
                <a:lnTo>
                  <a:pt x="44557" y="1140948"/>
                </a:lnTo>
                <a:lnTo>
                  <a:pt x="75965" y="1172356"/>
                </a:lnTo>
                <a:lnTo>
                  <a:pt x="113624" y="1196299"/>
                </a:lnTo>
                <a:lnTo>
                  <a:pt x="156314" y="1211557"/>
                </a:lnTo>
                <a:lnTo>
                  <a:pt x="202818" y="1216913"/>
                </a:lnTo>
                <a:lnTo>
                  <a:pt x="6310757" y="1216913"/>
                </a:lnTo>
                <a:lnTo>
                  <a:pt x="6357261" y="1211557"/>
                </a:lnTo>
                <a:lnTo>
                  <a:pt x="6399951" y="1196299"/>
                </a:lnTo>
                <a:lnTo>
                  <a:pt x="6437610" y="1172356"/>
                </a:lnTo>
                <a:lnTo>
                  <a:pt x="6469018" y="1140948"/>
                </a:lnTo>
                <a:lnTo>
                  <a:pt x="6492961" y="1103289"/>
                </a:lnTo>
                <a:lnTo>
                  <a:pt x="6508219" y="1060599"/>
                </a:lnTo>
                <a:lnTo>
                  <a:pt x="6513575" y="1014094"/>
                </a:lnTo>
                <a:lnTo>
                  <a:pt x="6513575" y="202818"/>
                </a:lnTo>
                <a:lnTo>
                  <a:pt x="6508219" y="156314"/>
                </a:lnTo>
                <a:lnTo>
                  <a:pt x="6492961" y="113624"/>
                </a:lnTo>
                <a:lnTo>
                  <a:pt x="6469018" y="75965"/>
                </a:lnTo>
                <a:lnTo>
                  <a:pt x="6437610" y="44557"/>
                </a:lnTo>
                <a:lnTo>
                  <a:pt x="6399951" y="20614"/>
                </a:lnTo>
                <a:lnTo>
                  <a:pt x="6357261" y="5356"/>
                </a:lnTo>
                <a:lnTo>
                  <a:pt x="6310757" y="0"/>
                </a:lnTo>
                <a:close/>
              </a:path>
            </a:pathLst>
          </a:custGeom>
          <a:solidFill>
            <a:srgbClr val="6FAC46"/>
          </a:solidFill>
        </p:spPr>
        <p:txBody>
          <a:bodyPr wrap="square" lIns="0" tIns="0" rIns="0" bIns="0" rtlCol="0"/>
          <a:lstStyle/>
          <a:p>
            <a:endParaRPr dirty="0"/>
          </a:p>
        </p:txBody>
      </p:sp>
      <p:sp>
        <p:nvSpPr>
          <p:cNvPr id="7" name="object 7"/>
          <p:cNvSpPr txBox="1"/>
          <p:nvPr/>
        </p:nvSpPr>
        <p:spPr>
          <a:xfrm>
            <a:off x="941832" y="2304808"/>
            <a:ext cx="10539095" cy="3441700"/>
          </a:xfrm>
          <a:prstGeom prst="rect">
            <a:avLst/>
          </a:prstGeom>
        </p:spPr>
        <p:txBody>
          <a:bodyPr vert="horz" wrap="square" lIns="0" tIns="69215" rIns="0" bIns="0" rtlCol="0">
            <a:spAutoFit/>
          </a:bodyPr>
          <a:lstStyle/>
          <a:p>
            <a:pPr marL="4452620">
              <a:lnSpc>
                <a:spcPct val="100000"/>
              </a:lnSpc>
              <a:spcBef>
                <a:spcPts val="545"/>
              </a:spcBef>
            </a:pPr>
            <a:r>
              <a:rPr sz="3700" spc="-135" dirty="0">
                <a:solidFill>
                  <a:srgbClr val="FFFFFF"/>
                </a:solidFill>
                <a:latin typeface="Arial"/>
                <a:cs typeface="Arial"/>
              </a:rPr>
              <a:t>Active </a:t>
            </a:r>
            <a:r>
              <a:rPr sz="3700" spc="-60" dirty="0">
                <a:solidFill>
                  <a:srgbClr val="FFFFFF"/>
                </a:solidFill>
                <a:latin typeface="Arial"/>
                <a:cs typeface="Arial"/>
              </a:rPr>
              <a:t>Marion</a:t>
            </a:r>
            <a:r>
              <a:rPr sz="3700" spc="-270" dirty="0">
                <a:solidFill>
                  <a:srgbClr val="FFFFFF"/>
                </a:solidFill>
                <a:latin typeface="Arial"/>
                <a:cs typeface="Arial"/>
              </a:rPr>
              <a:t> </a:t>
            </a:r>
            <a:r>
              <a:rPr sz="3700" spc="-135" dirty="0">
                <a:solidFill>
                  <a:srgbClr val="FFFFFF"/>
                </a:solidFill>
                <a:latin typeface="Arial"/>
                <a:cs typeface="Arial"/>
              </a:rPr>
              <a:t>Project</a:t>
            </a:r>
            <a:endParaRPr sz="3700" dirty="0">
              <a:latin typeface="Arial"/>
              <a:cs typeface="Arial"/>
            </a:endParaRPr>
          </a:p>
          <a:p>
            <a:pPr marL="12700">
              <a:lnSpc>
                <a:spcPct val="100000"/>
              </a:lnSpc>
              <a:spcBef>
                <a:spcPts val="525"/>
              </a:spcBef>
            </a:pPr>
            <a:r>
              <a:rPr sz="4400" spc="-200" dirty="0">
                <a:solidFill>
                  <a:srgbClr val="FFFFFF"/>
                </a:solidFill>
                <a:latin typeface="Arial"/>
                <a:cs typeface="Arial"/>
              </a:rPr>
              <a:t>Projects</a:t>
            </a:r>
            <a:endParaRPr sz="4400" dirty="0">
              <a:latin typeface="Arial"/>
              <a:cs typeface="Arial"/>
            </a:endParaRPr>
          </a:p>
          <a:p>
            <a:pPr marL="4452620">
              <a:lnSpc>
                <a:spcPct val="100000"/>
              </a:lnSpc>
              <a:spcBef>
                <a:spcPts val="810"/>
              </a:spcBef>
            </a:pPr>
            <a:r>
              <a:rPr sz="3700" spc="-140" dirty="0">
                <a:solidFill>
                  <a:srgbClr val="FFFFFF"/>
                </a:solidFill>
                <a:latin typeface="Arial"/>
                <a:cs typeface="Arial"/>
              </a:rPr>
              <a:t>Community </a:t>
            </a:r>
            <a:r>
              <a:rPr sz="3700" spc="-210" dirty="0">
                <a:solidFill>
                  <a:srgbClr val="FFFFFF"/>
                </a:solidFill>
                <a:latin typeface="Arial"/>
                <a:cs typeface="Arial"/>
              </a:rPr>
              <a:t>Home</a:t>
            </a:r>
            <a:r>
              <a:rPr sz="3700" spc="-260" dirty="0">
                <a:solidFill>
                  <a:srgbClr val="FFFFFF"/>
                </a:solidFill>
                <a:latin typeface="Arial"/>
                <a:cs typeface="Arial"/>
              </a:rPr>
              <a:t> </a:t>
            </a:r>
            <a:r>
              <a:rPr sz="3700" spc="-135" dirty="0">
                <a:solidFill>
                  <a:srgbClr val="FFFFFF"/>
                </a:solidFill>
                <a:latin typeface="Arial"/>
                <a:cs typeface="Arial"/>
              </a:rPr>
              <a:t>Project</a:t>
            </a:r>
            <a:endParaRPr sz="3700" dirty="0">
              <a:latin typeface="Arial"/>
              <a:cs typeface="Arial"/>
            </a:endParaRPr>
          </a:p>
          <a:p>
            <a:pPr>
              <a:lnSpc>
                <a:spcPct val="100000"/>
              </a:lnSpc>
            </a:pPr>
            <a:endParaRPr sz="3700" dirty="0">
              <a:latin typeface="Arial"/>
              <a:cs typeface="Arial"/>
            </a:endParaRPr>
          </a:p>
          <a:p>
            <a:pPr marL="4445000">
              <a:lnSpc>
                <a:spcPct val="100000"/>
              </a:lnSpc>
              <a:spcBef>
                <a:spcPts val="2505"/>
              </a:spcBef>
            </a:pPr>
            <a:r>
              <a:rPr sz="3500" spc="-80" dirty="0">
                <a:solidFill>
                  <a:srgbClr val="FFFFFF"/>
                </a:solidFill>
                <a:latin typeface="Arial"/>
                <a:cs typeface="Arial"/>
              </a:rPr>
              <a:t>Mary </a:t>
            </a:r>
            <a:r>
              <a:rPr sz="3500" spc="-355" dirty="0">
                <a:solidFill>
                  <a:srgbClr val="FFFFFF"/>
                </a:solidFill>
                <a:latin typeface="Arial"/>
                <a:cs typeface="Arial"/>
              </a:rPr>
              <a:t>Sue </a:t>
            </a:r>
            <a:r>
              <a:rPr sz="3500" spc="-250" dirty="0">
                <a:solidFill>
                  <a:srgbClr val="FFFFFF"/>
                </a:solidFill>
                <a:latin typeface="Arial"/>
                <a:cs typeface="Arial"/>
              </a:rPr>
              <a:t>Rich </a:t>
            </a:r>
            <a:r>
              <a:rPr sz="3500" spc="-135" dirty="0">
                <a:solidFill>
                  <a:srgbClr val="FFFFFF"/>
                </a:solidFill>
                <a:latin typeface="Arial"/>
                <a:cs typeface="Arial"/>
              </a:rPr>
              <a:t>Community</a:t>
            </a:r>
            <a:r>
              <a:rPr sz="3500" spc="-75" dirty="0">
                <a:solidFill>
                  <a:srgbClr val="FFFFFF"/>
                </a:solidFill>
                <a:latin typeface="Arial"/>
                <a:cs typeface="Arial"/>
              </a:rPr>
              <a:t> </a:t>
            </a:r>
            <a:r>
              <a:rPr sz="3500" spc="-170" dirty="0">
                <a:solidFill>
                  <a:srgbClr val="FFFFFF"/>
                </a:solidFill>
                <a:latin typeface="Arial"/>
                <a:cs typeface="Arial"/>
              </a:rPr>
              <a:t>Center</a:t>
            </a:r>
            <a:endParaRPr sz="35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157</TotalTime>
  <Words>485</Words>
  <Application>Microsoft Macintosh PowerPoint</Application>
  <PresentationFormat>Widescreen</PresentationFormat>
  <Paragraphs>121</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Helvetica</vt:lpstr>
      <vt:lpstr>Segoe UI</vt:lpstr>
      <vt:lpstr>Office Theme</vt:lpstr>
      <vt:lpstr>PowerPoint Presentation</vt:lpstr>
      <vt:lpstr>Marion County Hospital District</vt:lpstr>
      <vt:lpstr>Modalities</vt:lpstr>
      <vt:lpstr>Dental</vt:lpstr>
      <vt:lpstr>FreeDOM Mobile Clinics</vt:lpstr>
      <vt:lpstr>PowerPoint Presentation</vt:lpstr>
      <vt:lpstr>PowerPoint Presentation</vt:lpstr>
      <vt:lpstr>Diabetes/Obesity  &amp; Healthier Lifestyles</vt:lpstr>
      <vt:lpstr>Fitness &amp; Nutrition in Schools</vt:lpstr>
      <vt:lpstr>PowerPoint Presentation</vt:lpstr>
      <vt:lpstr>PowerPoint Presentation</vt:lpstr>
      <vt:lpstr>PowerPoint Presentation</vt:lpstr>
      <vt:lpstr>A collaboration of community partners with the  goal of reducing obesity, chronic diseases and  poverty by providing nutrition education, healthy  food and life-enhancement services to underserved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 Bromund</dc:creator>
  <cp:lastModifiedBy>Debra Velez</cp:lastModifiedBy>
  <cp:revision>7</cp:revision>
  <dcterms:created xsi:type="dcterms:W3CDTF">2024-04-29T12:35:16Z</dcterms:created>
  <dcterms:modified xsi:type="dcterms:W3CDTF">2024-04-29T15:16:36Z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2024-04-25T00:00:00Z</vt:filetime>
  </property>
  <property fmtid="{D5CDD505-2E9C-101B-9397-08002B2CF9AE}" pid="3" name="Creator">
    <vt:lpwstr>Microsoft® PowerPoint® 2019</vt:lpwstr>
  </property>
  <property fmtid="{D5CDD505-2E9C-101B-9397-08002B2CF9AE}" pid="4" name="LastSaved">
    <vt:filetime>2024-04-29T00:00:00Z</vt:filetime>
  </property>
</Properties>
</file>