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62" r:id="rId1"/>
  </p:sldMasterIdLst>
  <p:notesMasterIdLst>
    <p:notesMasterId r:id="rId31"/>
  </p:notesMasterIdLst>
  <p:handoutMasterIdLst>
    <p:handoutMasterId r:id="rId32"/>
  </p:handoutMasterIdLst>
  <p:sldIdLst>
    <p:sldId id="287" r:id="rId2"/>
    <p:sldId id="291" r:id="rId3"/>
    <p:sldId id="272" r:id="rId4"/>
    <p:sldId id="273" r:id="rId5"/>
    <p:sldId id="302" r:id="rId6"/>
    <p:sldId id="293" r:id="rId7"/>
    <p:sldId id="294" r:id="rId8"/>
    <p:sldId id="301" r:id="rId9"/>
    <p:sldId id="295" r:id="rId10"/>
    <p:sldId id="296" r:id="rId11"/>
    <p:sldId id="297" r:id="rId12"/>
    <p:sldId id="298" r:id="rId13"/>
    <p:sldId id="299" r:id="rId14"/>
    <p:sldId id="300" r:id="rId15"/>
    <p:sldId id="28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Lst>
  <p:sldSz cx="9144000" cy="6858000" type="screen4x3"/>
  <p:notesSz cx="7010400" cy="9236075"/>
  <p:defaultTextStyle>
    <a:defPPr>
      <a:defRPr lang="en-GB"/>
    </a:defPPr>
    <a:lvl1pPr algn="l" defTabSz="457200" rtl="0" fontAlgn="base">
      <a:spcBef>
        <a:spcPct val="0"/>
      </a:spcBef>
      <a:spcAft>
        <a:spcPct val="0"/>
      </a:spcAft>
      <a:defRPr sz="1200" b="1"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b="1"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b="1"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b="1"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b="1"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b="1"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b="1"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b="1"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b="1"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3205">
          <p15:clr>
            <a:srgbClr val="A4A3A4"/>
          </p15:clr>
        </p15:guide>
        <p15:guide id="2" orient="horz" pos="2015">
          <p15:clr>
            <a:srgbClr val="A4A3A4"/>
          </p15:clr>
        </p15:guide>
        <p15:guide id="3" orient="horz" pos="584">
          <p15:clr>
            <a:srgbClr val="A4A3A4"/>
          </p15:clr>
        </p15:guide>
        <p15:guide id="4" pos="2880">
          <p15:clr>
            <a:srgbClr val="A4A3A4"/>
          </p15:clr>
        </p15:guide>
        <p15:guide id="5" pos="4320">
          <p15:clr>
            <a:srgbClr val="A4A3A4"/>
          </p15:clr>
        </p15:guide>
        <p15:guide id="6" pos="5485">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749"/>
    <a:srgbClr val="54252D"/>
    <a:srgbClr val="54585A"/>
    <a:srgbClr val="00A69D"/>
    <a:srgbClr val="898D8D"/>
    <a:srgbClr val="FC4C02"/>
    <a:srgbClr val="FFBC2C"/>
    <a:srgbClr val="509E2F"/>
    <a:srgbClr val="6D207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6" autoAdjust="0"/>
  </p:normalViewPr>
  <p:slideViewPr>
    <p:cSldViewPr snapToGrid="0" snapToObjects="1">
      <p:cViewPr varScale="1">
        <p:scale>
          <a:sx n="114" d="100"/>
          <a:sy n="114" d="100"/>
        </p:scale>
        <p:origin x="1560" y="102"/>
      </p:cViewPr>
      <p:guideLst>
        <p:guide orient="horz" pos="3205"/>
        <p:guide orient="horz" pos="2015"/>
        <p:guide orient="horz" pos="584"/>
        <p:guide pos="2880"/>
        <p:guide pos="4320"/>
        <p:guide pos="54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9" d="100"/>
          <a:sy n="59" d="100"/>
        </p:scale>
        <p:origin x="-2928" y="-84"/>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eaLnBrk="0" hangingPunct="0">
              <a:defRPr b="0">
                <a:latin typeface="Arial" charset="0"/>
                <a:ea typeface="Arial Unicode MS" pitchFamily="34" charset="-128"/>
                <a:cs typeface="Arial Unicode MS" pitchFamily="34" charset="-128"/>
              </a:defRPr>
            </a:lvl1pPr>
          </a:lstStyle>
          <a:p>
            <a:pPr>
              <a:defRPr/>
            </a:pPr>
            <a:endParaRPr lang="en-US" dirty="0"/>
          </a:p>
        </p:txBody>
      </p:sp>
      <p:sp>
        <p:nvSpPr>
          <p:cNvPr id="69635" name="Rectangle 3"/>
          <p:cNvSpPr>
            <a:spLocks noGrp="1" noChangeArrowheads="1"/>
          </p:cNvSpPr>
          <p:nvPr>
            <p:ph type="dt" sz="quarter" idx="1"/>
          </p:nvPr>
        </p:nvSpPr>
        <p:spPr bwMode="auto">
          <a:xfrm>
            <a:off x="3970338" y="0"/>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eaLnBrk="0" hangingPunct="0">
              <a:defRPr b="0"/>
            </a:lvl1pPr>
          </a:lstStyle>
          <a:p>
            <a:pPr>
              <a:defRPr/>
            </a:pPr>
            <a:fld id="{8A969731-CEC1-4BE6-B9EF-B135A7F05814}" type="datetime1">
              <a:rPr lang="en-US"/>
              <a:pPr>
                <a:defRPr/>
              </a:pPr>
              <a:t>5/12/2022</a:t>
            </a:fld>
            <a:endParaRPr lang="en-US" dirty="0"/>
          </a:p>
        </p:txBody>
      </p:sp>
      <p:sp>
        <p:nvSpPr>
          <p:cNvPr id="69636" name="Rectangle 4"/>
          <p:cNvSpPr>
            <a:spLocks noGrp="1" noChangeArrowheads="1"/>
          </p:cNvSpPr>
          <p:nvPr>
            <p:ph type="ftr" sz="quarter" idx="2"/>
          </p:nvPr>
        </p:nvSpPr>
        <p:spPr bwMode="auto">
          <a:xfrm>
            <a:off x="0" y="8772525"/>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eaLnBrk="0" hangingPunct="0">
              <a:defRPr b="0">
                <a:latin typeface="Arial" charset="0"/>
                <a:ea typeface="Arial Unicode MS" pitchFamily="34" charset="-128"/>
                <a:cs typeface="Arial Unicode MS" pitchFamily="34" charset="-128"/>
              </a:defRPr>
            </a:lvl1pPr>
          </a:lstStyle>
          <a:p>
            <a:pPr>
              <a:defRPr/>
            </a:pPr>
            <a:endParaRPr lang="en-US" dirty="0"/>
          </a:p>
        </p:txBody>
      </p:sp>
      <p:sp>
        <p:nvSpPr>
          <p:cNvPr id="69637" name="Rectangle 5"/>
          <p:cNvSpPr>
            <a:spLocks noGrp="1" noChangeArrowheads="1"/>
          </p:cNvSpPr>
          <p:nvPr>
            <p:ph type="sldNum" sz="quarter" idx="3"/>
          </p:nvPr>
        </p:nvSpPr>
        <p:spPr bwMode="auto">
          <a:xfrm>
            <a:off x="3970338" y="8772525"/>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eaLnBrk="0" hangingPunct="0">
              <a:defRPr b="0"/>
            </a:lvl1pPr>
          </a:lstStyle>
          <a:p>
            <a:pPr>
              <a:defRPr/>
            </a:pPr>
            <a:fld id="{D2D9FCD6-B9A3-40EC-AEBB-34018557FB04}" type="slidenum">
              <a:rPr lang="en-US"/>
              <a:pPr>
                <a:defRPr/>
              </a:pPr>
              <a:t>‹#›</a:t>
            </a:fld>
            <a:endParaRPr lang="en-US" dirty="0"/>
          </a:p>
        </p:txBody>
      </p:sp>
    </p:spTree>
    <p:extLst>
      <p:ext uri="{BB962C8B-B14F-4D97-AF65-F5344CB8AC3E}">
        <p14:creationId xmlns:p14="http://schemas.microsoft.com/office/powerpoint/2010/main" val="3420819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eaLnBrk="0" hangingPunct="0">
              <a:defRPr b="0">
                <a:latin typeface="Arial" charset="0"/>
                <a:ea typeface="Arial Unicode MS" pitchFamily="34" charset="-128"/>
                <a:cs typeface="Arial Unicode MS" pitchFamily="34" charset="-128"/>
              </a:defRPr>
            </a:lvl1pPr>
          </a:lstStyle>
          <a:p>
            <a:pPr>
              <a:defRPr/>
            </a:pPr>
            <a:endParaRPr lang="en-GB" dirty="0"/>
          </a:p>
        </p:txBody>
      </p:sp>
      <p:sp>
        <p:nvSpPr>
          <p:cNvPr id="24579" name="Rectangle 3"/>
          <p:cNvSpPr>
            <a:spLocks noGrp="1" noChangeArrowheads="1"/>
          </p:cNvSpPr>
          <p:nvPr>
            <p:ph type="dt" idx="1"/>
          </p:nvPr>
        </p:nvSpPr>
        <p:spPr bwMode="auto">
          <a:xfrm>
            <a:off x="3970338" y="0"/>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eaLnBrk="0" hangingPunct="0">
              <a:defRPr b="0"/>
            </a:lvl1pPr>
          </a:lstStyle>
          <a:p>
            <a:pPr>
              <a:defRPr/>
            </a:pPr>
            <a:fld id="{070D907A-9A7A-4179-99D8-6308BBBB8EFF}" type="datetime1">
              <a:rPr lang="en-GB"/>
              <a:pPr>
                <a:defRPr/>
              </a:pPr>
              <a:t>12/05/2022</a:t>
            </a:fld>
            <a:endParaRPr lang="en-GB" dirty="0"/>
          </a:p>
        </p:txBody>
      </p:sp>
      <p:sp>
        <p:nvSpPr>
          <p:cNvPr id="16388" name="Rectangle 4"/>
          <p:cNvSpPr>
            <a:spLocks noGrp="1" noRot="1" noChangeAspect="1" noChangeArrowheads="1" noTextEdit="1"/>
          </p:cNvSpPr>
          <p:nvPr>
            <p:ph type="sldImg" idx="2"/>
          </p:nvPr>
        </p:nvSpPr>
        <p:spPr bwMode="auto">
          <a:xfrm>
            <a:off x="1195388" y="693738"/>
            <a:ext cx="4619625" cy="3463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701675" y="4387850"/>
            <a:ext cx="560705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582" name="Rectangle 6"/>
          <p:cNvSpPr>
            <a:spLocks noGrp="1" noChangeArrowheads="1"/>
          </p:cNvSpPr>
          <p:nvPr>
            <p:ph type="ftr" sz="quarter" idx="4"/>
          </p:nvPr>
        </p:nvSpPr>
        <p:spPr bwMode="auto">
          <a:xfrm>
            <a:off x="0" y="8772525"/>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eaLnBrk="0" hangingPunct="0">
              <a:defRPr b="0">
                <a:latin typeface="Arial" charset="0"/>
                <a:ea typeface="Arial Unicode MS" pitchFamily="34" charset="-128"/>
                <a:cs typeface="Arial Unicode MS" pitchFamily="34" charset="-128"/>
              </a:defRPr>
            </a:lvl1pPr>
          </a:lstStyle>
          <a:p>
            <a:pPr>
              <a:defRPr/>
            </a:pPr>
            <a:endParaRPr lang="en-GB" dirty="0"/>
          </a:p>
        </p:txBody>
      </p:sp>
      <p:sp>
        <p:nvSpPr>
          <p:cNvPr id="24583" name="Rectangle 7"/>
          <p:cNvSpPr>
            <a:spLocks noGrp="1" noChangeArrowheads="1"/>
          </p:cNvSpPr>
          <p:nvPr>
            <p:ph type="sldNum" sz="quarter" idx="5"/>
          </p:nvPr>
        </p:nvSpPr>
        <p:spPr bwMode="auto">
          <a:xfrm>
            <a:off x="3970338" y="8772525"/>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eaLnBrk="0" hangingPunct="0">
              <a:defRPr b="0"/>
            </a:lvl1pPr>
          </a:lstStyle>
          <a:p>
            <a:pPr>
              <a:defRPr/>
            </a:pPr>
            <a:fld id="{366FF437-85BE-4FC9-A799-FC0717CA0F96}" type="slidenum">
              <a:rPr lang="en-GB"/>
              <a:pPr>
                <a:defRPr/>
              </a:pPr>
              <a:t>‹#›</a:t>
            </a:fld>
            <a:endParaRPr lang="en-GB" dirty="0"/>
          </a:p>
        </p:txBody>
      </p:sp>
    </p:spTree>
    <p:extLst>
      <p:ext uri="{BB962C8B-B14F-4D97-AF65-F5344CB8AC3E}">
        <p14:creationId xmlns:p14="http://schemas.microsoft.com/office/powerpoint/2010/main" val="293834336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charset="0"/>
        <a:cs typeface="Arial Unicode MS" pitchFamily="34" charset="-128"/>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Arial Unicode MS" pitchFamily="34" charset="-128"/>
        <a:cs typeface="Arial Unicode MS" pitchFamily="34" charset="-128"/>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Arial Unicode MS" pitchFamily="34" charset="-128"/>
        <a:cs typeface="Arial Unicode MS" pitchFamily="34" charset="-128"/>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Arial Unicode MS" pitchFamily="34" charset="-128"/>
        <a:cs typeface="Arial Unicode MS" pitchFamily="34" charset="-128"/>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Arial Unicode MS" pitchFamily="34" charset="-128"/>
        <a:cs typeface="Arial Unicode MS"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Rectangle 6"/>
          <p:cNvSpPr>
            <a:spLocks noGrp="1" noChangeArrowheads="1"/>
          </p:cNvSpPr>
          <p:nvPr>
            <p:ph type="ctrTitle" sz="quarter"/>
          </p:nvPr>
        </p:nvSpPr>
        <p:spPr>
          <a:xfrm>
            <a:off x="457200" y="1700784"/>
            <a:ext cx="526694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15" name="Rectangle 7"/>
          <p:cNvSpPr>
            <a:spLocks noGrp="1" noChangeArrowheads="1"/>
          </p:cNvSpPr>
          <p:nvPr>
            <p:ph type="subTitle" sz="quarter" idx="1"/>
          </p:nvPr>
        </p:nvSpPr>
        <p:spPr>
          <a:xfrm>
            <a:off x="457199" y="2295144"/>
            <a:ext cx="526694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rgbClr val="00A69D"/>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3674307967"/>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10" name="Rectangle 9"/>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9" name="Picture 8" descr="SqPB Logo - 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cxnSp>
        <p:nvCxnSpPr>
          <p:cNvPr id="15" name="Straight Connector 14"/>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8"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
        <p:nvSpPr>
          <p:cNvPr id="2" name="Title 1"/>
          <p:cNvSpPr>
            <a:spLocks noGrp="1"/>
          </p:cNvSpPr>
          <p:nvPr>
            <p:ph type="title"/>
          </p:nvPr>
        </p:nvSpPr>
        <p:spPr>
          <a:xfrm>
            <a:off x="457200" y="70338"/>
            <a:ext cx="6878316" cy="1072662"/>
          </a:xfrm>
          <a:prstGeom prst="rect">
            <a:avLst/>
          </a:prstGeom>
        </p:spPr>
        <p:txBody>
          <a:bodyPr anchor="ctr"/>
          <a:lstStyle>
            <a:lvl1pPr>
              <a:defRPr sz="2400">
                <a:solidFill>
                  <a:srgbClr val="00A6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Content Placeholder 3"/>
          <p:cNvSpPr>
            <a:spLocks noGrp="1"/>
          </p:cNvSpPr>
          <p:nvPr>
            <p:ph sz="quarter" idx="10"/>
          </p:nvPr>
        </p:nvSpPr>
        <p:spPr>
          <a:xfrm>
            <a:off x="457200" y="1354138"/>
            <a:ext cx="8224838" cy="4808537"/>
          </a:xfrm>
          <a:prstGeom prst="rect">
            <a:avLst/>
          </a:prstGeom>
        </p:spPr>
        <p:txBody>
          <a:bodyPr/>
          <a:lstStyle>
            <a:lvl1pPr marL="342900" indent="-342900">
              <a:buFont typeface="+mj-lt"/>
              <a:buAutoNum type="arabicPeriod"/>
              <a:defRPr>
                <a:solidFill>
                  <a:srgbClr val="54585A"/>
                </a:solidFill>
                <a:latin typeface="Arial" panose="020B0604020202020204" pitchFamily="34" charset="0"/>
                <a:cs typeface="Arial" panose="020B0604020202020204" pitchFamily="34" charset="0"/>
              </a:defRPr>
            </a:lvl1pPr>
            <a:lvl2pPr marL="571500" indent="-342900">
              <a:buClr>
                <a:srgbClr val="6D2077"/>
              </a:buClr>
              <a:buFont typeface="+mj-lt"/>
              <a:buAutoNum type="arabicPeriod"/>
              <a:defRPr>
                <a:solidFill>
                  <a:srgbClr val="54585A"/>
                </a:solidFill>
                <a:latin typeface="Arial" panose="020B0604020202020204" pitchFamily="34" charset="0"/>
                <a:cs typeface="Arial" panose="020B0604020202020204" pitchFamily="34" charset="0"/>
              </a:defRPr>
            </a:lvl2pPr>
            <a:lvl3pPr marL="1028700" indent="-342900">
              <a:buClr>
                <a:srgbClr val="FC4C02"/>
              </a:buClr>
              <a:buFont typeface="+mj-lt"/>
              <a:buAutoNum type="arabicPeriod"/>
              <a:defRPr>
                <a:solidFill>
                  <a:srgbClr val="54585A"/>
                </a:solidFill>
                <a:latin typeface="Arial" panose="020B0604020202020204" pitchFamily="34" charset="0"/>
                <a:cs typeface="Arial" panose="020B0604020202020204" pitchFamily="34" charset="0"/>
              </a:defRPr>
            </a:lvl3pPr>
            <a:lvl4pPr>
              <a:buFont typeface="+mj-lt"/>
              <a:buAutoNum type="arabicPeriod"/>
              <a:defRPr>
                <a:solidFill>
                  <a:srgbClr val="54585A"/>
                </a:solidFill>
                <a:latin typeface="Arial" panose="020B0604020202020204" pitchFamily="34" charset="0"/>
                <a:cs typeface="Arial" panose="020B0604020202020204" pitchFamily="34" charset="0"/>
              </a:defRPr>
            </a:lvl4pPr>
            <a:lvl5pPr>
              <a:buFont typeface="+mj-lt"/>
              <a:buAutoNum type="arabicPeriod"/>
              <a:defRPr>
                <a:solidFill>
                  <a:srgbClr val="54585A"/>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2106500"/>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_Title Subhead and Content">
    <p:spTree>
      <p:nvGrpSpPr>
        <p:cNvPr id="1" name=""/>
        <p:cNvGrpSpPr/>
        <p:nvPr/>
      </p:nvGrpSpPr>
      <p:grpSpPr>
        <a:xfrm>
          <a:off x="0" y="0"/>
          <a:ext cx="0" cy="0"/>
          <a:chOff x="0" y="0"/>
          <a:chExt cx="0" cy="0"/>
        </a:xfrm>
      </p:grpSpPr>
      <p:sp>
        <p:nvSpPr>
          <p:cNvPr id="11" name="Rectangle 10"/>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10" name="Picture 9" descr="SqPB Logo - 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cxnSp>
        <p:nvCxnSpPr>
          <p:cNvPr id="17" name="Straight Connector 16"/>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9"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
        <p:nvSpPr>
          <p:cNvPr id="2" name="Title 1"/>
          <p:cNvSpPr>
            <a:spLocks noGrp="1"/>
          </p:cNvSpPr>
          <p:nvPr>
            <p:ph type="title"/>
          </p:nvPr>
        </p:nvSpPr>
        <p:spPr>
          <a:xfrm>
            <a:off x="457200" y="13388"/>
            <a:ext cx="6878316" cy="1129612"/>
          </a:xfrm>
          <a:prstGeom prst="rect">
            <a:avLst/>
          </a:prstGeom>
        </p:spPr>
        <p:txBody>
          <a:bodyPr anchor="ctr"/>
          <a:lstStyle>
            <a:lvl1pPr>
              <a:defRPr sz="2400">
                <a:solidFill>
                  <a:srgbClr val="00A69D"/>
                </a:solidFill>
                <a:latin typeface="+mn-lt"/>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7200" y="1210625"/>
            <a:ext cx="8224838" cy="457200"/>
          </a:xfrm>
          <a:prstGeom prst="rect">
            <a:avLst/>
          </a:prstGeom>
        </p:spPr>
        <p:txBody>
          <a:bodyPr anchor="ctr"/>
          <a:lstStyle>
            <a:lvl1pPr marL="0" indent="0">
              <a:buFontTx/>
              <a:buNone/>
              <a:defRPr sz="2000" b="1">
                <a:solidFill>
                  <a:srgbClr val="898D8D"/>
                </a:solidFill>
                <a:latin typeface="Arial" panose="020B0604020202020204" pitchFamily="34" charset="0"/>
                <a:cs typeface="Arial" panose="020B0604020202020204" pitchFamily="34" charset="0"/>
              </a:defRPr>
            </a:lvl1pPr>
            <a:lvl2pPr marL="228600" indent="0">
              <a:buFontTx/>
              <a:buNone/>
              <a:defRPr/>
            </a:lvl2pPr>
            <a:lvl3pPr marL="685800" indent="0">
              <a:buFontTx/>
              <a:buNone/>
              <a:defRPr/>
            </a:lvl3pPr>
            <a:lvl4pPr marL="1143000" indent="0">
              <a:buFontTx/>
              <a:buNone/>
              <a:defRPr/>
            </a:lvl4pPr>
            <a:lvl5pPr marL="1600200" indent="0">
              <a:buFontTx/>
              <a:buNone/>
              <a:defRPr/>
            </a:lvl5pPr>
          </a:lstStyle>
          <a:p>
            <a:pPr lvl="0"/>
            <a:r>
              <a:rPr lang="en-US"/>
              <a:t>Edit Master text styles</a:t>
            </a:r>
          </a:p>
        </p:txBody>
      </p:sp>
      <p:sp>
        <p:nvSpPr>
          <p:cNvPr id="4" name="Content Placeholder 3"/>
          <p:cNvSpPr>
            <a:spLocks noGrp="1"/>
          </p:cNvSpPr>
          <p:nvPr>
            <p:ph sz="quarter" idx="11"/>
          </p:nvPr>
        </p:nvSpPr>
        <p:spPr>
          <a:xfrm>
            <a:off x="457200" y="1668463"/>
            <a:ext cx="8224838" cy="4541837"/>
          </a:xfrm>
          <a:prstGeom prst="rect">
            <a:avLst/>
          </a:prstGeom>
        </p:spPr>
        <p:txBody>
          <a:bodyPr/>
          <a:lstStyle>
            <a:lvl1pPr marL="342900" indent="-342900">
              <a:buFont typeface="+mj-lt"/>
              <a:buAutoNum type="arabicPeriod"/>
              <a:defRPr>
                <a:solidFill>
                  <a:srgbClr val="54585A"/>
                </a:solidFill>
                <a:latin typeface="Arial" panose="020B0604020202020204" pitchFamily="34" charset="0"/>
                <a:cs typeface="Arial" panose="020B0604020202020204" pitchFamily="34" charset="0"/>
              </a:defRPr>
            </a:lvl1pPr>
            <a:lvl2pPr marL="571500" indent="-342900">
              <a:buClr>
                <a:srgbClr val="6D2077"/>
              </a:buClr>
              <a:buFont typeface="+mj-lt"/>
              <a:buAutoNum type="arabicPeriod"/>
              <a:defRPr>
                <a:solidFill>
                  <a:srgbClr val="54585A"/>
                </a:solidFill>
                <a:latin typeface="Arial" panose="020B0604020202020204" pitchFamily="34" charset="0"/>
                <a:cs typeface="Arial" panose="020B0604020202020204" pitchFamily="34" charset="0"/>
              </a:defRPr>
            </a:lvl2pPr>
            <a:lvl3pPr marL="1028700" indent="-342900">
              <a:buClr>
                <a:srgbClr val="FC4C02"/>
              </a:buClr>
              <a:buFont typeface="+mj-lt"/>
              <a:buAutoNum type="arabicPeriod"/>
              <a:defRPr>
                <a:solidFill>
                  <a:srgbClr val="54585A"/>
                </a:solidFill>
                <a:latin typeface="Arial" panose="020B0604020202020204" pitchFamily="34" charset="0"/>
                <a:cs typeface="Arial" panose="020B0604020202020204" pitchFamily="34" charset="0"/>
              </a:defRPr>
            </a:lvl3pPr>
            <a:lvl4pPr>
              <a:buFont typeface="+mj-lt"/>
              <a:buAutoNum type="arabicPeriod"/>
              <a:defRPr>
                <a:solidFill>
                  <a:srgbClr val="54585A"/>
                </a:solidFill>
                <a:latin typeface="Arial" panose="020B0604020202020204" pitchFamily="34" charset="0"/>
                <a:cs typeface="Arial" panose="020B0604020202020204" pitchFamily="34" charset="0"/>
              </a:defRPr>
            </a:lvl4pPr>
            <a:lvl5pPr>
              <a:buFont typeface="+mj-lt"/>
              <a:buAutoNum type="arabicPeriod"/>
              <a:defRPr>
                <a:solidFill>
                  <a:srgbClr val="54585A"/>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925755"/>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11" name="Rectangle 10"/>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10" name="Picture 9" descr="SqPB Logo - 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cxnSp>
        <p:nvCxnSpPr>
          <p:cNvPr id="18" name="Straight Connector 17"/>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0"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
        <p:nvSpPr>
          <p:cNvPr id="2" name="Title 1"/>
          <p:cNvSpPr>
            <a:spLocks noGrp="1"/>
          </p:cNvSpPr>
          <p:nvPr>
            <p:ph type="title"/>
          </p:nvPr>
        </p:nvSpPr>
        <p:spPr>
          <a:xfrm>
            <a:off x="457200" y="13388"/>
            <a:ext cx="6878316" cy="1129612"/>
          </a:xfrm>
          <a:prstGeom prst="rect">
            <a:avLst/>
          </a:prstGeom>
        </p:spPr>
        <p:txBody>
          <a:bodyPr anchor="ctr"/>
          <a:lstStyle>
            <a:lvl1pPr>
              <a:defRPr sz="2400">
                <a:solidFill>
                  <a:srgbClr val="00A6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Content Placeholder 5"/>
          <p:cNvSpPr>
            <a:spLocks noGrp="1"/>
          </p:cNvSpPr>
          <p:nvPr>
            <p:ph sz="quarter" idx="12"/>
          </p:nvPr>
        </p:nvSpPr>
        <p:spPr>
          <a:xfrm>
            <a:off x="457200" y="1389063"/>
            <a:ext cx="3886200" cy="4829175"/>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p:cNvSpPr>
            <a:spLocks noGrp="1"/>
          </p:cNvSpPr>
          <p:nvPr>
            <p:ph sz="quarter" idx="13"/>
          </p:nvPr>
        </p:nvSpPr>
        <p:spPr>
          <a:xfrm>
            <a:off x="4795983" y="1389063"/>
            <a:ext cx="3886200" cy="4829175"/>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6770310"/>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wo Content Subhead">
    <p:spTree>
      <p:nvGrpSpPr>
        <p:cNvPr id="1" name=""/>
        <p:cNvGrpSpPr/>
        <p:nvPr/>
      </p:nvGrpSpPr>
      <p:grpSpPr>
        <a:xfrm>
          <a:off x="0" y="0"/>
          <a:ext cx="0" cy="0"/>
          <a:chOff x="0" y="0"/>
          <a:chExt cx="0" cy="0"/>
        </a:xfrm>
      </p:grpSpPr>
      <p:sp>
        <p:nvSpPr>
          <p:cNvPr id="13" name="Rectangle 12"/>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12" name="Picture 11" descr="SqPB Logo - 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cxnSp>
        <p:nvCxnSpPr>
          <p:cNvPr id="21" name="Straight Connector 20"/>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22"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3"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
        <p:nvSpPr>
          <p:cNvPr id="2" name="Title 1"/>
          <p:cNvSpPr>
            <a:spLocks noGrp="1"/>
          </p:cNvSpPr>
          <p:nvPr>
            <p:ph type="title"/>
          </p:nvPr>
        </p:nvSpPr>
        <p:spPr>
          <a:xfrm>
            <a:off x="457200" y="0"/>
            <a:ext cx="6878316" cy="1132638"/>
          </a:xfrm>
          <a:prstGeom prst="rect">
            <a:avLst/>
          </a:prstGeom>
        </p:spPr>
        <p:txBody>
          <a:bodyPr anchor="ctr"/>
          <a:lstStyle>
            <a:lvl1pPr>
              <a:defRPr sz="2400">
                <a:solidFill>
                  <a:srgbClr val="00A69D"/>
                </a:soli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457200" y="1235075"/>
            <a:ext cx="3886200" cy="548640"/>
          </a:xfrm>
          <a:prstGeom prst="rect">
            <a:avLst/>
          </a:prstGeom>
        </p:spPr>
        <p:txBody>
          <a:bodyPr anchor="ctr"/>
          <a:lstStyle>
            <a:lvl1pPr marL="0" indent="0">
              <a:buNone/>
              <a:defRPr sz="2000" b="1">
                <a:solidFill>
                  <a:srgbClr val="898D8D"/>
                </a:solidFill>
                <a:latin typeface="Arial" panose="020B0604020202020204" pitchFamily="34" charset="0"/>
                <a:cs typeface="Arial" panose="020B0604020202020204" pitchFamily="34" charset="0"/>
              </a:defRPr>
            </a:lvl1pPr>
            <a:lvl2pPr marL="228600" indent="0">
              <a:buNone/>
              <a:defRPr/>
            </a:lvl2pPr>
            <a:lvl3pPr marL="685800" indent="0">
              <a:buNone/>
              <a:defRPr/>
            </a:lvl3pPr>
            <a:lvl4pPr marL="1143000" indent="0">
              <a:buNone/>
              <a:defRPr/>
            </a:lvl4pPr>
            <a:lvl5pPr marL="1600200" indent="0">
              <a:buNone/>
              <a:defRPr/>
            </a:lvl5pPr>
          </a:lstStyle>
          <a:p>
            <a:pPr lvl="0"/>
            <a:r>
              <a:rPr lang="en-US"/>
              <a:t>Edit Master text styles</a:t>
            </a:r>
          </a:p>
        </p:txBody>
      </p:sp>
      <p:sp>
        <p:nvSpPr>
          <p:cNvPr id="9" name="Content Placeholder 8"/>
          <p:cNvSpPr>
            <a:spLocks noGrp="1"/>
          </p:cNvSpPr>
          <p:nvPr>
            <p:ph sz="quarter" idx="11"/>
          </p:nvPr>
        </p:nvSpPr>
        <p:spPr>
          <a:xfrm>
            <a:off x="457200" y="1784350"/>
            <a:ext cx="3886200" cy="4572000"/>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p:cNvSpPr>
            <a:spLocks noGrp="1"/>
          </p:cNvSpPr>
          <p:nvPr>
            <p:ph type="body" sz="quarter" idx="12"/>
          </p:nvPr>
        </p:nvSpPr>
        <p:spPr>
          <a:xfrm>
            <a:off x="4795983" y="1235710"/>
            <a:ext cx="3886200" cy="548640"/>
          </a:xfrm>
          <a:prstGeom prst="rect">
            <a:avLst/>
          </a:prstGeom>
        </p:spPr>
        <p:txBody>
          <a:bodyPr anchor="ctr"/>
          <a:lstStyle>
            <a:lvl1pPr marL="0" indent="0">
              <a:buNone/>
              <a:defRPr sz="2000" b="1">
                <a:solidFill>
                  <a:srgbClr val="898D8D"/>
                </a:solidFill>
                <a:latin typeface="Arial" panose="020B0604020202020204" pitchFamily="34" charset="0"/>
                <a:cs typeface="Arial" panose="020B0604020202020204" pitchFamily="34" charset="0"/>
              </a:defRPr>
            </a:lvl1pPr>
            <a:lvl2pPr marL="228600" indent="0">
              <a:buNone/>
              <a:defRPr/>
            </a:lvl2pPr>
            <a:lvl3pPr marL="685800" indent="0">
              <a:buNone/>
              <a:defRPr/>
            </a:lvl3pPr>
            <a:lvl4pPr marL="1143000" indent="0">
              <a:buNone/>
              <a:defRPr/>
            </a:lvl4pPr>
            <a:lvl5pPr marL="1600200" indent="0">
              <a:buNone/>
              <a:defRPr/>
            </a:lvl5pPr>
          </a:lstStyle>
          <a:p>
            <a:pPr lvl="0"/>
            <a:r>
              <a:rPr lang="en-US"/>
              <a:t>Edit Master text styles</a:t>
            </a:r>
          </a:p>
        </p:txBody>
      </p:sp>
      <p:sp>
        <p:nvSpPr>
          <p:cNvPr id="25" name="Content Placeholder 8"/>
          <p:cNvSpPr>
            <a:spLocks noGrp="1"/>
          </p:cNvSpPr>
          <p:nvPr>
            <p:ph sz="quarter" idx="13"/>
          </p:nvPr>
        </p:nvSpPr>
        <p:spPr>
          <a:xfrm>
            <a:off x="4795983" y="1784985"/>
            <a:ext cx="3886200" cy="4572000"/>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5915763"/>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Text, and Content">
    <p:spTree>
      <p:nvGrpSpPr>
        <p:cNvPr id="1" name=""/>
        <p:cNvGrpSpPr/>
        <p:nvPr/>
      </p:nvGrpSpPr>
      <p:grpSpPr>
        <a:xfrm>
          <a:off x="0" y="0"/>
          <a:ext cx="0" cy="0"/>
          <a:chOff x="0" y="0"/>
          <a:chExt cx="0" cy="0"/>
        </a:xfrm>
      </p:grpSpPr>
      <p:sp>
        <p:nvSpPr>
          <p:cNvPr id="15" name="Rectangle 14"/>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10" name="Picture 9" descr="SqPB Logo - 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cxnSp>
        <p:nvCxnSpPr>
          <p:cNvPr id="18" name="Straight Connector 17"/>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txBox="1">
            <a:spLocks/>
          </p:cNvSpPr>
          <p:nvPr userDrawn="1"/>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0"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
        <p:nvSpPr>
          <p:cNvPr id="2" name="Title 1"/>
          <p:cNvSpPr>
            <a:spLocks noGrp="1"/>
          </p:cNvSpPr>
          <p:nvPr>
            <p:ph type="title"/>
          </p:nvPr>
        </p:nvSpPr>
        <p:spPr>
          <a:xfrm>
            <a:off x="457200" y="13388"/>
            <a:ext cx="6878316" cy="1129612"/>
          </a:xfrm>
          <a:prstGeom prst="rect">
            <a:avLst/>
          </a:prstGeom>
        </p:spPr>
        <p:txBody>
          <a:bodyPr anchor="ctr"/>
          <a:lstStyle>
            <a:lvl1pPr>
              <a:defRPr sz="2400">
                <a:solidFill>
                  <a:srgbClr val="00A6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Content Placeholder 5"/>
          <p:cNvSpPr>
            <a:spLocks noGrp="1"/>
          </p:cNvSpPr>
          <p:nvPr>
            <p:ph sz="quarter" idx="12"/>
          </p:nvPr>
        </p:nvSpPr>
        <p:spPr>
          <a:xfrm>
            <a:off x="457199" y="1213642"/>
            <a:ext cx="5076702" cy="5184648"/>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p:cNvSpPr>
            <a:spLocks noGrp="1"/>
          </p:cNvSpPr>
          <p:nvPr>
            <p:ph sz="quarter" idx="13"/>
          </p:nvPr>
        </p:nvSpPr>
        <p:spPr>
          <a:xfrm>
            <a:off x="5633654" y="1213642"/>
            <a:ext cx="3474720" cy="5184648"/>
          </a:xfrm>
          <a:prstGeom prst="rect">
            <a:avLst/>
          </a:prstGeom>
        </p:spPr>
        <p:txBody>
          <a:bodyPr/>
          <a:lstStyle>
            <a:lvl1pPr marL="0" indent="0">
              <a:buFontTx/>
              <a:buNone/>
              <a:defRPr/>
            </a:lvl1pPr>
            <a:lvl2pPr marL="457200" indent="-228600">
              <a:buClr>
                <a:srgbClr val="6D2077"/>
              </a:buClr>
              <a:buFont typeface="Wingdings" panose="05000000000000000000" pitchFamily="2" charset="2"/>
              <a:buChar char="§"/>
              <a:defRPr/>
            </a:lvl2pPr>
            <a:lvl3pPr marL="860425" indent="-174625">
              <a:buClr>
                <a:srgbClr val="FC4C02"/>
              </a:buClr>
              <a:buFont typeface="Arial" panose="020B0604020202020204" pitchFamily="34" charset="0"/>
              <a:buChar char="•"/>
              <a:defRPr/>
            </a:lvl3pPr>
            <a:lvl4pPr marL="1371600" indent="-228600">
              <a:buFont typeface="Arial" panose="020B0604020202020204" pitchFamily="34" charset="0"/>
              <a:buChar char="-"/>
              <a:defRPr/>
            </a:lvl4pPr>
            <a:lvl5pPr marL="1828800" indent="-228600">
              <a:buFont typeface="Arial" panose="020B0604020202020204" pitchFamily="34" charset="0"/>
              <a:buChar char="–"/>
              <a:defRPr/>
            </a:lvl5pPr>
          </a:lstStyle>
          <a:p>
            <a:pPr lvl="0"/>
            <a:r>
              <a:rPr lang="en-US"/>
              <a:t>Edit Master text styles</a:t>
            </a:r>
          </a:p>
        </p:txBody>
      </p:sp>
    </p:spTree>
    <p:extLst>
      <p:ext uri="{BB962C8B-B14F-4D97-AF65-F5344CB8AC3E}">
        <p14:creationId xmlns:p14="http://schemas.microsoft.com/office/powerpoint/2010/main" val="1688595384"/>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Title, Text, and Content">
    <p:spTree>
      <p:nvGrpSpPr>
        <p:cNvPr id="1" name=""/>
        <p:cNvGrpSpPr/>
        <p:nvPr/>
      </p:nvGrpSpPr>
      <p:grpSpPr>
        <a:xfrm>
          <a:off x="0" y="0"/>
          <a:ext cx="0" cy="0"/>
          <a:chOff x="0" y="0"/>
          <a:chExt cx="0" cy="0"/>
        </a:xfrm>
      </p:grpSpPr>
      <p:sp>
        <p:nvSpPr>
          <p:cNvPr id="15" name="Rectangle 14"/>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11" name="Picture 10" descr="SqPB Logo - 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cxnSp>
        <p:nvCxnSpPr>
          <p:cNvPr id="18" name="Straight Connector 17"/>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txBox="1">
            <a:spLocks/>
          </p:cNvSpPr>
          <p:nvPr userDrawn="1"/>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0"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
        <p:nvSpPr>
          <p:cNvPr id="2" name="Title 1"/>
          <p:cNvSpPr>
            <a:spLocks noGrp="1"/>
          </p:cNvSpPr>
          <p:nvPr>
            <p:ph type="title"/>
          </p:nvPr>
        </p:nvSpPr>
        <p:spPr>
          <a:xfrm>
            <a:off x="457200" y="13388"/>
            <a:ext cx="6878316" cy="1129612"/>
          </a:xfrm>
          <a:prstGeom prst="rect">
            <a:avLst/>
          </a:prstGeom>
        </p:spPr>
        <p:txBody>
          <a:bodyPr anchor="ctr"/>
          <a:lstStyle>
            <a:lvl1pPr>
              <a:defRPr sz="2400">
                <a:solidFill>
                  <a:srgbClr val="00A69D"/>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57199" y="1213642"/>
            <a:ext cx="5361710" cy="5184648"/>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p:cNvSpPr>
            <a:spLocks noGrp="1"/>
          </p:cNvSpPr>
          <p:nvPr>
            <p:ph sz="quarter" idx="13"/>
          </p:nvPr>
        </p:nvSpPr>
        <p:spPr>
          <a:xfrm>
            <a:off x="6013659" y="1213642"/>
            <a:ext cx="2743200" cy="3913632"/>
          </a:xfrm>
          <a:prstGeom prst="rect">
            <a:avLst/>
          </a:prstGeom>
        </p:spPr>
        <p:txBody>
          <a:bodyPr/>
          <a:lstStyle>
            <a:lvl1pPr marL="0" indent="0">
              <a:buFontTx/>
              <a:buNone/>
              <a:defRPr/>
            </a:lvl1pPr>
            <a:lvl2pPr marL="457200" indent="-228600">
              <a:buClr>
                <a:srgbClr val="6D2077"/>
              </a:buClr>
              <a:buFont typeface="Wingdings" panose="05000000000000000000" pitchFamily="2" charset="2"/>
              <a:buChar char="§"/>
              <a:defRPr/>
            </a:lvl2pPr>
            <a:lvl3pPr marL="860425" indent="-174625">
              <a:buClr>
                <a:srgbClr val="FC4C02"/>
              </a:buClr>
              <a:buFont typeface="Arial" panose="020B0604020202020204" pitchFamily="34" charset="0"/>
              <a:buChar char="•"/>
              <a:defRPr/>
            </a:lvl3pPr>
            <a:lvl4pPr marL="1371600" indent="-228600">
              <a:buFont typeface="Arial" panose="020B0604020202020204" pitchFamily="34" charset="0"/>
              <a:buChar char="-"/>
              <a:defRPr/>
            </a:lvl4pPr>
            <a:lvl5pPr marL="1828800" indent="-228600">
              <a:buFont typeface="Arial" panose="020B0604020202020204" pitchFamily="34" charset="0"/>
              <a:buChar char="–"/>
              <a:defRPr/>
            </a:lvl5pPr>
          </a:lstStyle>
          <a:p>
            <a:pPr lvl="0"/>
            <a:r>
              <a:rPr lang="en-US"/>
              <a:t>Edit Master text styles</a:t>
            </a:r>
          </a:p>
        </p:txBody>
      </p:sp>
      <p:sp>
        <p:nvSpPr>
          <p:cNvPr id="7" name="Text Placeholder 6"/>
          <p:cNvSpPr>
            <a:spLocks noGrp="1"/>
          </p:cNvSpPr>
          <p:nvPr>
            <p:ph type="body" sz="quarter" idx="14"/>
          </p:nvPr>
        </p:nvSpPr>
        <p:spPr>
          <a:xfrm>
            <a:off x="6022974" y="5153587"/>
            <a:ext cx="2743200" cy="1042416"/>
          </a:xfrm>
          <a:prstGeom prst="rect">
            <a:avLst/>
          </a:prstGeom>
        </p:spPr>
        <p:txBody>
          <a:bodyPr/>
          <a:lstStyle>
            <a:lvl1pPr marL="0" indent="0">
              <a:buFontTx/>
              <a:buNone/>
              <a:defRPr b="1">
                <a:solidFill>
                  <a:srgbClr val="00A69D"/>
                </a:solidFill>
              </a:defRPr>
            </a:lvl1pPr>
            <a:lvl2pPr marL="3175" indent="0">
              <a:buFontTx/>
              <a:buNone/>
              <a:defRPr sz="1200" i="1">
                <a:solidFill>
                  <a:srgbClr val="00A69D"/>
                </a:solidFill>
              </a:defRPr>
            </a:lvl2pPr>
            <a:lvl3pPr marL="685800" indent="0">
              <a:buFontTx/>
              <a:buNone/>
              <a:defRPr/>
            </a:lvl3pPr>
            <a:lvl4pPr marL="1143000" indent="0">
              <a:buFontTx/>
              <a:buNone/>
              <a:defRPr/>
            </a:lvl4pPr>
            <a:lvl5pPr marL="1600200" indent="0">
              <a:buFontTx/>
              <a:buNone/>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168898498"/>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and Chart">
    <p:spTree>
      <p:nvGrpSpPr>
        <p:cNvPr id="1" name=""/>
        <p:cNvGrpSpPr/>
        <p:nvPr/>
      </p:nvGrpSpPr>
      <p:grpSpPr>
        <a:xfrm>
          <a:off x="0" y="0"/>
          <a:ext cx="0" cy="0"/>
          <a:chOff x="0" y="0"/>
          <a:chExt cx="0" cy="0"/>
        </a:xfrm>
      </p:grpSpPr>
      <p:sp>
        <p:nvSpPr>
          <p:cNvPr id="15" name="Rectangle 14"/>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9" name="Picture 8" descr="SqPB Logo - 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cxnSp>
        <p:nvCxnSpPr>
          <p:cNvPr id="17" name="Straight Connector 16"/>
          <p:cNvCxnSpPr/>
          <p:nvPr userDrawn="1"/>
        </p:nvCxnSpPr>
        <p:spPr>
          <a:xfrm>
            <a:off x="457200" y="1183944"/>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9"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
        <p:nvSpPr>
          <p:cNvPr id="2" name="Title 1"/>
          <p:cNvSpPr>
            <a:spLocks noGrp="1"/>
          </p:cNvSpPr>
          <p:nvPr>
            <p:ph type="title"/>
          </p:nvPr>
        </p:nvSpPr>
        <p:spPr>
          <a:xfrm>
            <a:off x="452583" y="9358"/>
            <a:ext cx="6882933" cy="1143000"/>
          </a:xfrm>
          <a:prstGeom prst="rect">
            <a:avLst/>
          </a:prstGeom>
        </p:spPr>
        <p:txBody>
          <a:bodyPr anchor="ctr"/>
          <a:lstStyle>
            <a:lvl1pPr>
              <a:defRPr sz="2400">
                <a:solidFill>
                  <a:srgbClr val="00A69D"/>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457200" y="1543050"/>
            <a:ext cx="8229600" cy="4478338"/>
          </a:xfrm>
          <a:prstGeom prst="rect">
            <a:avLst/>
          </a:prstGeom>
        </p:spPr>
        <p:txBody>
          <a:bodyPr/>
          <a:lstStyle>
            <a:lvl1pPr marL="0" indent="0">
              <a:buFontTx/>
              <a:buNone/>
              <a:defRPr/>
            </a:lvl1pPr>
          </a:lstStyle>
          <a:p>
            <a:pPr lvl="0"/>
            <a:r>
              <a:rPr lang="en-US"/>
              <a:t>Edit Master text styles</a:t>
            </a:r>
          </a:p>
        </p:txBody>
      </p:sp>
    </p:spTree>
    <p:extLst>
      <p:ext uri="{BB962C8B-B14F-4D97-AF65-F5344CB8AC3E}">
        <p14:creationId xmlns:p14="http://schemas.microsoft.com/office/powerpoint/2010/main" val="417897939"/>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13" name="Rectangle 12"/>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8" name="Picture 7" descr="SqPB Logo - RGB.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sp>
        <p:nvSpPr>
          <p:cNvPr id="14" name="Title 1"/>
          <p:cNvSpPr>
            <a:spLocks noGrp="1"/>
          </p:cNvSpPr>
          <p:nvPr>
            <p:ph type="title"/>
          </p:nvPr>
        </p:nvSpPr>
        <p:spPr>
          <a:xfrm>
            <a:off x="457200" y="-1"/>
            <a:ext cx="6878315" cy="1143001"/>
          </a:xfrm>
          <a:prstGeom prst="rect">
            <a:avLst/>
          </a:prstGeom>
        </p:spPr>
        <p:txBody>
          <a:bodyPr lIns="0" tIns="0" rIns="0" bIns="0" anchor="ctr" anchorCtr="0"/>
          <a:lstStyle>
            <a:lvl1pPr>
              <a:defRPr sz="2400">
                <a:solidFill>
                  <a:srgbClr val="00A69D"/>
                </a:solidFill>
              </a:defRPr>
            </a:lvl1pPr>
          </a:lstStyle>
          <a:p>
            <a:r>
              <a:rPr lang="en-US"/>
              <a:t>Click to edit Master title style</a:t>
            </a:r>
            <a:endParaRPr lang="en-US" dirty="0"/>
          </a:p>
        </p:txBody>
      </p:sp>
      <p:cxnSp>
        <p:nvCxnSpPr>
          <p:cNvPr id="15" name="Straight Connector 14"/>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7"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Tree>
    <p:extLst>
      <p:ext uri="{BB962C8B-B14F-4D97-AF65-F5344CB8AC3E}">
        <p14:creationId xmlns:p14="http://schemas.microsoft.com/office/powerpoint/2010/main" val="3763909495"/>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ontacts">
    <p:spTree>
      <p:nvGrpSpPr>
        <p:cNvPr id="1" name=""/>
        <p:cNvGrpSpPr/>
        <p:nvPr/>
      </p:nvGrpSpPr>
      <p:grpSpPr>
        <a:xfrm>
          <a:off x="0" y="0"/>
          <a:ext cx="0" cy="0"/>
          <a:chOff x="0" y="0"/>
          <a:chExt cx="0" cy="0"/>
        </a:xfrm>
      </p:grpSpPr>
      <p:sp>
        <p:nvSpPr>
          <p:cNvPr id="18" name="Rectangle 17"/>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22" name="Picture 21" descr="SqPB Logo - 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cxnSp>
        <p:nvCxnSpPr>
          <p:cNvPr id="20" name="Straight Connector 19"/>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3"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
        <p:nvSpPr>
          <p:cNvPr id="2" name="Title 1"/>
          <p:cNvSpPr>
            <a:spLocks noGrp="1"/>
          </p:cNvSpPr>
          <p:nvPr>
            <p:ph type="title"/>
          </p:nvPr>
        </p:nvSpPr>
        <p:spPr>
          <a:xfrm>
            <a:off x="457200" y="9358"/>
            <a:ext cx="6878316" cy="1133642"/>
          </a:xfrm>
          <a:prstGeom prst="rect">
            <a:avLst/>
          </a:prstGeom>
        </p:spPr>
        <p:txBody>
          <a:bodyPr anchor="ctr"/>
          <a:lstStyle>
            <a:lvl1pPr>
              <a:defRPr sz="2400">
                <a:solidFill>
                  <a:srgbClr val="00A69D"/>
                </a:solidFill>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274320" y="1828800"/>
            <a:ext cx="685800" cy="914400"/>
          </a:xfrm>
          <a:prstGeom prst="rect">
            <a:avLst/>
          </a:prstGeom>
        </p:spPr>
        <p:txBody>
          <a:bodyPr/>
          <a:lstStyle>
            <a:lvl1pPr marL="0" indent="0">
              <a:buFontTx/>
              <a:buNone/>
              <a:defRPr/>
            </a:lvl1pPr>
          </a:lstStyle>
          <a:p>
            <a:r>
              <a:rPr lang="en-US" dirty="0"/>
              <a:t>Click icon to add picture</a:t>
            </a:r>
          </a:p>
        </p:txBody>
      </p:sp>
      <p:sp>
        <p:nvSpPr>
          <p:cNvPr id="8" name="Text Placeholder 7"/>
          <p:cNvSpPr>
            <a:spLocks noGrp="1"/>
          </p:cNvSpPr>
          <p:nvPr>
            <p:ph type="body" sz="quarter" idx="11" hasCustomPrompt="1"/>
          </p:nvPr>
        </p:nvSpPr>
        <p:spPr>
          <a:xfrm>
            <a:off x="1005840" y="1828800"/>
            <a:ext cx="2103120" cy="1463040"/>
          </a:xfrm>
          <a:prstGeom prst="rect">
            <a:avLst/>
          </a:prstGeom>
        </p:spPr>
        <p:txBody>
          <a:bodyPr/>
          <a:lstStyle>
            <a:lvl1pPr marL="0" indent="0">
              <a:buFontTx/>
              <a:buNone/>
              <a:defRPr sz="1400" b="0" baseline="0">
                <a:solidFill>
                  <a:srgbClr val="54585A"/>
                </a:solidFill>
                <a:latin typeface="Arial" panose="020B0604020202020204" pitchFamily="34" charset="0"/>
                <a:cs typeface="Arial" panose="020B0604020202020204" pitchFamily="34" charset="0"/>
              </a:defRPr>
            </a:lvl1pPr>
          </a:lstStyle>
          <a:p>
            <a:pPr lvl="0"/>
            <a:r>
              <a:rPr lang="en-US" dirty="0"/>
              <a:t>First A. Last</a:t>
            </a:r>
          </a:p>
          <a:p>
            <a:pPr lvl="0"/>
            <a:r>
              <a:rPr lang="en-US" dirty="0"/>
              <a:t>Title</a:t>
            </a:r>
          </a:p>
          <a:p>
            <a:pPr lvl="0"/>
            <a:r>
              <a:rPr lang="en-US" dirty="0"/>
              <a:t>Phone</a:t>
            </a:r>
          </a:p>
          <a:p>
            <a:pPr lvl="0"/>
            <a:r>
              <a:rPr lang="en-US" dirty="0"/>
              <a:t>first.last@squirepb.com</a:t>
            </a:r>
          </a:p>
        </p:txBody>
      </p:sp>
      <p:sp>
        <p:nvSpPr>
          <p:cNvPr id="10" name="Picture Placeholder 9"/>
          <p:cNvSpPr>
            <a:spLocks noGrp="1"/>
          </p:cNvSpPr>
          <p:nvPr>
            <p:ph type="pic" sz="quarter" idx="12"/>
          </p:nvPr>
        </p:nvSpPr>
        <p:spPr>
          <a:xfrm>
            <a:off x="3200400" y="1828800"/>
            <a:ext cx="685800" cy="914400"/>
          </a:xfrm>
          <a:prstGeom prst="rect">
            <a:avLst/>
          </a:prstGeom>
        </p:spPr>
        <p:txBody>
          <a:bodyPr/>
          <a:lstStyle>
            <a:lvl1pPr marL="0" indent="0">
              <a:buFontTx/>
              <a:buNone/>
              <a:defRPr/>
            </a:lvl1pPr>
          </a:lstStyle>
          <a:p>
            <a:r>
              <a:rPr lang="en-US" dirty="0"/>
              <a:t>Click icon to add picture</a:t>
            </a:r>
          </a:p>
        </p:txBody>
      </p:sp>
      <p:sp>
        <p:nvSpPr>
          <p:cNvPr id="12" name="Text Placeholder 11"/>
          <p:cNvSpPr>
            <a:spLocks noGrp="1"/>
          </p:cNvSpPr>
          <p:nvPr>
            <p:ph type="body" sz="quarter" idx="13" hasCustomPrompt="1"/>
          </p:nvPr>
        </p:nvSpPr>
        <p:spPr>
          <a:xfrm>
            <a:off x="3931920" y="1828800"/>
            <a:ext cx="2103120" cy="1463040"/>
          </a:xfrm>
          <a:prstGeom prst="rect">
            <a:avLst/>
          </a:prstGeom>
        </p:spPr>
        <p:txBody>
          <a:bodyPr/>
          <a:lstStyle>
            <a:lvl1pPr marL="0" indent="0">
              <a:buFontTx/>
              <a:buNone/>
              <a:defRPr sz="1400" baseline="0">
                <a:solidFill>
                  <a:srgbClr val="54585A"/>
                </a:solidFill>
                <a:latin typeface="Arial" panose="020B0604020202020204" pitchFamily="34" charset="0"/>
                <a:cs typeface="Arial" panose="020B0604020202020204" pitchFamily="34" charset="0"/>
              </a:defRPr>
            </a:lvl1pPr>
          </a:lstStyle>
          <a:p>
            <a:pPr lvl="0"/>
            <a:r>
              <a:rPr lang="en-US" dirty="0"/>
              <a:t>First A. Last</a:t>
            </a:r>
          </a:p>
          <a:p>
            <a:pPr lvl="0"/>
            <a:r>
              <a:rPr lang="en-US" dirty="0"/>
              <a:t>Title</a:t>
            </a:r>
          </a:p>
          <a:p>
            <a:pPr lvl="0"/>
            <a:r>
              <a:rPr lang="en-US" dirty="0"/>
              <a:t>Phone</a:t>
            </a:r>
          </a:p>
          <a:p>
            <a:pPr lvl="0"/>
            <a:r>
              <a:rPr lang="en-US" dirty="0"/>
              <a:t>first.last@squirepb.com</a:t>
            </a:r>
          </a:p>
        </p:txBody>
      </p:sp>
      <p:sp>
        <p:nvSpPr>
          <p:cNvPr id="14" name="Picture Placeholder 13"/>
          <p:cNvSpPr>
            <a:spLocks noGrp="1"/>
          </p:cNvSpPr>
          <p:nvPr>
            <p:ph type="pic" sz="quarter" idx="14"/>
          </p:nvPr>
        </p:nvSpPr>
        <p:spPr>
          <a:xfrm>
            <a:off x="6126480" y="1828800"/>
            <a:ext cx="685800" cy="914400"/>
          </a:xfrm>
          <a:prstGeom prst="rect">
            <a:avLst/>
          </a:prstGeom>
        </p:spPr>
        <p:txBody>
          <a:bodyPr/>
          <a:lstStyle>
            <a:lvl1pPr marL="0" indent="0">
              <a:buFontTx/>
              <a:buNone/>
              <a:defRPr/>
            </a:lvl1pPr>
          </a:lstStyle>
          <a:p>
            <a:r>
              <a:rPr lang="en-US" dirty="0"/>
              <a:t>Click icon to add picture</a:t>
            </a:r>
          </a:p>
        </p:txBody>
      </p:sp>
      <p:sp>
        <p:nvSpPr>
          <p:cNvPr id="16" name="Text Placeholder 15"/>
          <p:cNvSpPr>
            <a:spLocks noGrp="1"/>
          </p:cNvSpPr>
          <p:nvPr>
            <p:ph type="body" sz="quarter" idx="15" hasCustomPrompt="1"/>
          </p:nvPr>
        </p:nvSpPr>
        <p:spPr>
          <a:xfrm>
            <a:off x="6858000" y="1828800"/>
            <a:ext cx="2103120" cy="1463040"/>
          </a:xfrm>
          <a:prstGeom prst="rect">
            <a:avLst/>
          </a:prstGeom>
        </p:spPr>
        <p:txBody>
          <a:bodyPr/>
          <a:lstStyle>
            <a:lvl1pPr marL="0" indent="0">
              <a:buFontTx/>
              <a:buNone/>
              <a:defRPr sz="1400" baseline="0">
                <a:solidFill>
                  <a:srgbClr val="54585A"/>
                </a:solidFill>
                <a:latin typeface="Arial" panose="020B0604020202020204" pitchFamily="34" charset="0"/>
                <a:cs typeface="Arial" panose="020B0604020202020204" pitchFamily="34" charset="0"/>
              </a:defRPr>
            </a:lvl1pPr>
          </a:lstStyle>
          <a:p>
            <a:pPr lvl="0"/>
            <a:r>
              <a:rPr lang="en-US" dirty="0"/>
              <a:t>First A. Last</a:t>
            </a:r>
          </a:p>
          <a:p>
            <a:pPr lvl="0"/>
            <a:r>
              <a:rPr lang="en-US" dirty="0"/>
              <a:t>Title</a:t>
            </a:r>
          </a:p>
          <a:p>
            <a:pPr lvl="0"/>
            <a:r>
              <a:rPr lang="en-US" dirty="0"/>
              <a:t>Phone</a:t>
            </a:r>
          </a:p>
          <a:p>
            <a:pPr lvl="0"/>
            <a:r>
              <a:rPr lang="en-US" dirty="0"/>
              <a:t>first.last@squirepb.com</a:t>
            </a:r>
          </a:p>
        </p:txBody>
      </p:sp>
      <p:sp>
        <p:nvSpPr>
          <p:cNvPr id="19" name="Picture Placeholder 18"/>
          <p:cNvSpPr>
            <a:spLocks noGrp="1"/>
          </p:cNvSpPr>
          <p:nvPr>
            <p:ph type="pic" sz="quarter" idx="16"/>
          </p:nvPr>
        </p:nvSpPr>
        <p:spPr>
          <a:xfrm>
            <a:off x="274320" y="4206240"/>
            <a:ext cx="685800" cy="914400"/>
          </a:xfrm>
          <a:prstGeom prst="rect">
            <a:avLst/>
          </a:prstGeom>
        </p:spPr>
        <p:txBody>
          <a:bodyPr/>
          <a:lstStyle>
            <a:lvl1pPr marL="0" indent="0">
              <a:buFontTx/>
              <a:buNone/>
              <a:defRPr/>
            </a:lvl1pPr>
          </a:lstStyle>
          <a:p>
            <a:r>
              <a:rPr lang="en-US" dirty="0"/>
              <a:t>Click icon to add picture</a:t>
            </a:r>
          </a:p>
        </p:txBody>
      </p:sp>
      <p:sp>
        <p:nvSpPr>
          <p:cNvPr id="25" name="Text Placeholder 24"/>
          <p:cNvSpPr>
            <a:spLocks noGrp="1"/>
          </p:cNvSpPr>
          <p:nvPr>
            <p:ph type="body" sz="quarter" idx="17" hasCustomPrompt="1"/>
          </p:nvPr>
        </p:nvSpPr>
        <p:spPr>
          <a:xfrm>
            <a:off x="1005840" y="4206240"/>
            <a:ext cx="2103120" cy="1463040"/>
          </a:xfrm>
          <a:prstGeom prst="rect">
            <a:avLst/>
          </a:prstGeom>
        </p:spPr>
        <p:txBody>
          <a:bodyPr/>
          <a:lstStyle>
            <a:lvl1pPr marL="0" indent="0">
              <a:buFontTx/>
              <a:buNone/>
              <a:defRPr sz="1400">
                <a:solidFill>
                  <a:srgbClr val="54585A"/>
                </a:solidFill>
                <a:latin typeface="Arial" panose="020B0604020202020204" pitchFamily="34" charset="0"/>
                <a:cs typeface="Arial" panose="020B0604020202020204" pitchFamily="34" charset="0"/>
              </a:defRPr>
            </a:lvl1pPr>
            <a:lvl2pPr marL="228600" indent="0">
              <a:buFontTx/>
              <a:buNone/>
              <a:defRPr/>
            </a:lvl2pPr>
            <a:lvl3pPr marL="685800" indent="0">
              <a:buFontTx/>
              <a:buNone/>
              <a:defRPr/>
            </a:lvl3pPr>
            <a:lvl4pPr marL="1143000" indent="0">
              <a:buFontTx/>
              <a:buNone/>
              <a:defRPr/>
            </a:lvl4pPr>
            <a:lvl5pPr marL="1600200" indent="0">
              <a:buFontTx/>
              <a:buNone/>
              <a:defRPr/>
            </a:lvl5pPr>
          </a:lstStyle>
          <a:p>
            <a:pPr lvl="0"/>
            <a:r>
              <a:rPr lang="en-US" dirty="0"/>
              <a:t>First A. Last</a:t>
            </a:r>
          </a:p>
          <a:p>
            <a:pPr lvl="0"/>
            <a:r>
              <a:rPr lang="en-US" dirty="0"/>
              <a:t>Title</a:t>
            </a:r>
          </a:p>
          <a:p>
            <a:pPr lvl="0"/>
            <a:r>
              <a:rPr lang="en-US" dirty="0"/>
              <a:t>Phone</a:t>
            </a:r>
          </a:p>
          <a:p>
            <a:pPr lvl="0"/>
            <a:r>
              <a:rPr lang="en-US" dirty="0"/>
              <a:t>first.last@squirepb.com</a:t>
            </a:r>
          </a:p>
        </p:txBody>
      </p:sp>
      <p:sp>
        <p:nvSpPr>
          <p:cNvPr id="30" name="Picture Placeholder 29"/>
          <p:cNvSpPr>
            <a:spLocks noGrp="1"/>
          </p:cNvSpPr>
          <p:nvPr>
            <p:ph type="pic" sz="quarter" idx="18"/>
          </p:nvPr>
        </p:nvSpPr>
        <p:spPr>
          <a:xfrm>
            <a:off x="3200400" y="4206240"/>
            <a:ext cx="685800" cy="914400"/>
          </a:xfrm>
          <a:prstGeom prst="rect">
            <a:avLst/>
          </a:prstGeom>
        </p:spPr>
        <p:txBody>
          <a:bodyPr/>
          <a:lstStyle>
            <a:lvl1pPr marL="0" indent="0">
              <a:buFontTx/>
              <a:buNone/>
              <a:defRPr/>
            </a:lvl1pPr>
          </a:lstStyle>
          <a:p>
            <a:r>
              <a:rPr lang="en-US" dirty="0"/>
              <a:t>Click icon to add picture</a:t>
            </a:r>
          </a:p>
        </p:txBody>
      </p:sp>
      <p:sp>
        <p:nvSpPr>
          <p:cNvPr id="34" name="Text Placeholder 33"/>
          <p:cNvSpPr>
            <a:spLocks noGrp="1"/>
          </p:cNvSpPr>
          <p:nvPr>
            <p:ph type="body" sz="quarter" idx="19" hasCustomPrompt="1"/>
          </p:nvPr>
        </p:nvSpPr>
        <p:spPr>
          <a:xfrm>
            <a:off x="3931920" y="4206240"/>
            <a:ext cx="2103120" cy="1463040"/>
          </a:xfrm>
          <a:prstGeom prst="rect">
            <a:avLst/>
          </a:prstGeom>
        </p:spPr>
        <p:txBody>
          <a:bodyPr/>
          <a:lstStyle>
            <a:lvl1pPr marL="0" indent="0">
              <a:buFontTx/>
              <a:buNone/>
              <a:defRPr sz="1400">
                <a:solidFill>
                  <a:srgbClr val="54585A"/>
                </a:solidFill>
                <a:latin typeface="Arial" panose="020B0604020202020204" pitchFamily="34" charset="0"/>
                <a:cs typeface="Arial" panose="020B0604020202020204" pitchFamily="34" charset="0"/>
              </a:defRPr>
            </a:lvl1pPr>
            <a:lvl2pPr marL="228600" indent="0">
              <a:buFontTx/>
              <a:buNone/>
              <a:defRPr/>
            </a:lvl2pPr>
            <a:lvl3pPr marL="685800" indent="0">
              <a:buFontTx/>
              <a:buNone/>
              <a:defRPr/>
            </a:lvl3pPr>
            <a:lvl4pPr marL="1143000" indent="0">
              <a:buFontTx/>
              <a:buNone/>
              <a:defRPr/>
            </a:lvl4pPr>
            <a:lvl5pPr marL="1600200" indent="0">
              <a:buFontTx/>
              <a:buNone/>
              <a:defRPr/>
            </a:lvl5pPr>
          </a:lstStyle>
          <a:p>
            <a:pPr lvl="0"/>
            <a:r>
              <a:rPr lang="en-US" dirty="0"/>
              <a:t>First A. Last</a:t>
            </a:r>
          </a:p>
          <a:p>
            <a:pPr lvl="0"/>
            <a:r>
              <a:rPr lang="en-US" dirty="0"/>
              <a:t>Title</a:t>
            </a:r>
          </a:p>
          <a:p>
            <a:pPr lvl="0"/>
            <a:r>
              <a:rPr lang="en-US" dirty="0"/>
              <a:t>Phone</a:t>
            </a:r>
          </a:p>
          <a:p>
            <a:pPr lvl="0"/>
            <a:r>
              <a:rPr lang="en-US" dirty="0"/>
              <a:t>first.last@squirepb.com</a:t>
            </a:r>
          </a:p>
        </p:txBody>
      </p:sp>
      <p:sp>
        <p:nvSpPr>
          <p:cNvPr id="36" name="Picture Placeholder 35"/>
          <p:cNvSpPr>
            <a:spLocks noGrp="1"/>
          </p:cNvSpPr>
          <p:nvPr>
            <p:ph type="pic" sz="quarter" idx="20"/>
          </p:nvPr>
        </p:nvSpPr>
        <p:spPr>
          <a:xfrm>
            <a:off x="6126480" y="4206240"/>
            <a:ext cx="685800" cy="914400"/>
          </a:xfrm>
          <a:prstGeom prst="rect">
            <a:avLst/>
          </a:prstGeom>
        </p:spPr>
        <p:txBody>
          <a:bodyPr/>
          <a:lstStyle>
            <a:lvl1pPr marL="0" indent="0">
              <a:buFontTx/>
              <a:buNone/>
              <a:defRPr/>
            </a:lvl1pPr>
          </a:lstStyle>
          <a:p>
            <a:r>
              <a:rPr lang="en-US" dirty="0"/>
              <a:t>Click icon to add picture</a:t>
            </a:r>
          </a:p>
        </p:txBody>
      </p:sp>
      <p:sp>
        <p:nvSpPr>
          <p:cNvPr id="49" name="Text Placeholder 48"/>
          <p:cNvSpPr>
            <a:spLocks noGrp="1"/>
          </p:cNvSpPr>
          <p:nvPr>
            <p:ph type="body" sz="quarter" idx="21" hasCustomPrompt="1"/>
          </p:nvPr>
        </p:nvSpPr>
        <p:spPr>
          <a:xfrm>
            <a:off x="6858000" y="4206240"/>
            <a:ext cx="2103120" cy="1463040"/>
          </a:xfrm>
          <a:prstGeom prst="rect">
            <a:avLst/>
          </a:prstGeom>
        </p:spPr>
        <p:txBody>
          <a:bodyPr/>
          <a:lstStyle>
            <a:lvl1pPr marL="0" indent="0">
              <a:buFontTx/>
              <a:buNone/>
              <a:defRPr sz="1400">
                <a:solidFill>
                  <a:srgbClr val="54585A"/>
                </a:solidFill>
                <a:latin typeface="Arial" panose="020B0604020202020204" pitchFamily="34" charset="0"/>
                <a:cs typeface="Arial" panose="020B0604020202020204" pitchFamily="34" charset="0"/>
              </a:defRPr>
            </a:lvl1pPr>
            <a:lvl2pPr marL="228600" indent="0">
              <a:buFontTx/>
              <a:buNone/>
              <a:defRPr/>
            </a:lvl2pPr>
            <a:lvl3pPr marL="685800" indent="0">
              <a:buFontTx/>
              <a:buNone/>
              <a:defRPr/>
            </a:lvl3pPr>
            <a:lvl4pPr marL="1143000" indent="0">
              <a:buFontTx/>
              <a:buNone/>
              <a:defRPr/>
            </a:lvl4pPr>
            <a:lvl5pPr marL="1600200" indent="0">
              <a:buFontTx/>
              <a:buNone/>
              <a:defRPr/>
            </a:lvl5pPr>
          </a:lstStyle>
          <a:p>
            <a:pPr lvl="0"/>
            <a:r>
              <a:rPr lang="en-US" dirty="0"/>
              <a:t>First A. Last</a:t>
            </a:r>
          </a:p>
          <a:p>
            <a:pPr lvl="0"/>
            <a:r>
              <a:rPr lang="en-US" dirty="0"/>
              <a:t>Title</a:t>
            </a:r>
          </a:p>
          <a:p>
            <a:pPr lvl="0"/>
            <a:r>
              <a:rPr lang="en-US" dirty="0"/>
              <a:t>Phone</a:t>
            </a:r>
          </a:p>
          <a:p>
            <a:pPr lvl="0"/>
            <a:r>
              <a:rPr lang="en-US" dirty="0"/>
              <a:t>first.last@squirepb.com</a:t>
            </a:r>
          </a:p>
        </p:txBody>
      </p:sp>
    </p:spTree>
    <p:extLst>
      <p:ext uri="{BB962C8B-B14F-4D97-AF65-F5344CB8AC3E}">
        <p14:creationId xmlns:p14="http://schemas.microsoft.com/office/powerpoint/2010/main" val="2659543920"/>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13" name="Rectangle 12"/>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10" name="Picture 9" descr="SqPB Logo - 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cxnSp>
        <p:nvCxnSpPr>
          <p:cNvPr id="15" name="Straight Connector 14"/>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7"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
        <p:nvSpPr>
          <p:cNvPr id="22" name="TextBox 21"/>
          <p:cNvSpPr txBox="1"/>
          <p:nvPr userDrawn="1"/>
        </p:nvSpPr>
        <p:spPr>
          <a:xfrm>
            <a:off x="457200" y="1336223"/>
            <a:ext cx="700513" cy="3949799"/>
          </a:xfrm>
          <a:prstGeom prst="rect">
            <a:avLst/>
          </a:prstGeom>
          <a:noFill/>
        </p:spPr>
        <p:txBody>
          <a:bodyPr wrap="none" lIns="0" tIns="0" rIns="0" bIns="0" rtlCol="0" anchor="t" anchorCtr="0">
            <a:spAutoFit/>
          </a:bodyPr>
          <a:lstStyle/>
          <a:p>
            <a:pPr>
              <a:lnSpc>
                <a:spcPts val="1400"/>
              </a:lnSpc>
            </a:pPr>
            <a:r>
              <a:rPr lang="en-US" sz="1000" b="0" dirty="0">
                <a:solidFill>
                  <a:srgbClr val="00A69D"/>
                </a:solidFill>
              </a:rPr>
              <a:t>Abu Dhabi</a:t>
            </a:r>
          </a:p>
          <a:p>
            <a:pPr>
              <a:lnSpc>
                <a:spcPts val="1400"/>
              </a:lnSpc>
            </a:pPr>
            <a:r>
              <a:rPr lang="en-US" sz="1000" b="0" dirty="0">
                <a:solidFill>
                  <a:srgbClr val="00A69D"/>
                </a:solidFill>
              </a:rPr>
              <a:t>Atlanta</a:t>
            </a:r>
          </a:p>
          <a:p>
            <a:pPr>
              <a:lnSpc>
                <a:spcPts val="1400"/>
              </a:lnSpc>
            </a:pPr>
            <a:r>
              <a:rPr lang="en-US" sz="1000" b="0" dirty="0">
                <a:solidFill>
                  <a:srgbClr val="00A69D"/>
                </a:solidFill>
              </a:rPr>
              <a:t>Beijing</a:t>
            </a:r>
          </a:p>
          <a:p>
            <a:pPr>
              <a:lnSpc>
                <a:spcPts val="1400"/>
              </a:lnSpc>
            </a:pPr>
            <a:r>
              <a:rPr lang="en-US" sz="1000" b="0" dirty="0">
                <a:solidFill>
                  <a:srgbClr val="00A69D"/>
                </a:solidFill>
              </a:rPr>
              <a:t>Berlin</a:t>
            </a:r>
          </a:p>
          <a:p>
            <a:pPr>
              <a:lnSpc>
                <a:spcPts val="1400"/>
              </a:lnSpc>
            </a:pPr>
            <a:r>
              <a:rPr lang="en-US" sz="1000" b="0" dirty="0">
                <a:solidFill>
                  <a:srgbClr val="00A69D"/>
                </a:solidFill>
              </a:rPr>
              <a:t>Birmingham</a:t>
            </a:r>
          </a:p>
          <a:p>
            <a:pPr>
              <a:lnSpc>
                <a:spcPts val="1400"/>
              </a:lnSpc>
            </a:pPr>
            <a:r>
              <a:rPr lang="en-US" sz="1000" b="0" dirty="0">
                <a:solidFill>
                  <a:srgbClr val="00A69D"/>
                </a:solidFill>
              </a:rPr>
              <a:t>Böblingen</a:t>
            </a:r>
          </a:p>
          <a:p>
            <a:pPr>
              <a:lnSpc>
                <a:spcPts val="1400"/>
              </a:lnSpc>
            </a:pPr>
            <a:r>
              <a:rPr lang="en-US" sz="1000" b="0" dirty="0">
                <a:solidFill>
                  <a:srgbClr val="00A69D"/>
                </a:solidFill>
              </a:rPr>
              <a:t>Bratislava</a:t>
            </a:r>
          </a:p>
          <a:p>
            <a:pPr>
              <a:lnSpc>
                <a:spcPts val="1400"/>
              </a:lnSpc>
            </a:pPr>
            <a:r>
              <a:rPr lang="en-US" sz="1000" b="0" dirty="0">
                <a:solidFill>
                  <a:srgbClr val="00A69D"/>
                </a:solidFill>
              </a:rPr>
              <a:t>Brussels</a:t>
            </a:r>
          </a:p>
          <a:p>
            <a:pPr>
              <a:lnSpc>
                <a:spcPts val="1400"/>
              </a:lnSpc>
            </a:pPr>
            <a:r>
              <a:rPr lang="en-US" sz="1000" b="0" dirty="0">
                <a:solidFill>
                  <a:srgbClr val="00A69D"/>
                </a:solidFill>
              </a:rPr>
              <a:t>Cincinnati</a:t>
            </a:r>
          </a:p>
          <a:p>
            <a:pPr>
              <a:lnSpc>
                <a:spcPts val="1400"/>
              </a:lnSpc>
            </a:pPr>
            <a:r>
              <a:rPr lang="en-US" sz="1000" b="0" dirty="0">
                <a:solidFill>
                  <a:srgbClr val="00A69D"/>
                </a:solidFill>
              </a:rPr>
              <a:t>Cleveland</a:t>
            </a:r>
          </a:p>
          <a:p>
            <a:pPr>
              <a:lnSpc>
                <a:spcPts val="1400"/>
              </a:lnSpc>
            </a:pPr>
            <a:r>
              <a:rPr lang="en-US" sz="1000" b="0" dirty="0">
                <a:solidFill>
                  <a:srgbClr val="00A69D"/>
                </a:solidFill>
              </a:rPr>
              <a:t>Columbus</a:t>
            </a:r>
          </a:p>
          <a:p>
            <a:pPr>
              <a:lnSpc>
                <a:spcPts val="1400"/>
              </a:lnSpc>
            </a:pPr>
            <a:r>
              <a:rPr lang="en-US" sz="1000" b="0" dirty="0">
                <a:solidFill>
                  <a:srgbClr val="00A69D"/>
                </a:solidFill>
              </a:rPr>
              <a:t>Dallas</a:t>
            </a:r>
          </a:p>
          <a:p>
            <a:pPr>
              <a:lnSpc>
                <a:spcPts val="1400"/>
              </a:lnSpc>
            </a:pPr>
            <a:r>
              <a:rPr lang="en-US" sz="1000" b="0" dirty="0">
                <a:solidFill>
                  <a:srgbClr val="00A69D"/>
                </a:solidFill>
              </a:rPr>
              <a:t>Darwin</a:t>
            </a:r>
          </a:p>
          <a:p>
            <a:pPr>
              <a:lnSpc>
                <a:spcPts val="1400"/>
              </a:lnSpc>
            </a:pPr>
            <a:r>
              <a:rPr lang="en-US" sz="1000" b="0" dirty="0">
                <a:solidFill>
                  <a:srgbClr val="00A69D"/>
                </a:solidFill>
              </a:rPr>
              <a:t>Denver</a:t>
            </a:r>
          </a:p>
          <a:p>
            <a:pPr>
              <a:lnSpc>
                <a:spcPts val="1400"/>
              </a:lnSpc>
            </a:pPr>
            <a:r>
              <a:rPr lang="en-US" sz="1000" b="0" dirty="0">
                <a:solidFill>
                  <a:srgbClr val="00A69D"/>
                </a:solidFill>
              </a:rPr>
              <a:t>Dubai</a:t>
            </a:r>
          </a:p>
          <a:p>
            <a:pPr>
              <a:lnSpc>
                <a:spcPts val="1400"/>
              </a:lnSpc>
            </a:pPr>
            <a:r>
              <a:rPr lang="en-US" sz="1000" b="0" dirty="0">
                <a:solidFill>
                  <a:srgbClr val="00A69D"/>
                </a:solidFill>
              </a:rPr>
              <a:t>Frankfurt  </a:t>
            </a:r>
          </a:p>
          <a:p>
            <a:pPr>
              <a:lnSpc>
                <a:spcPts val="1400"/>
              </a:lnSpc>
            </a:pPr>
            <a:r>
              <a:rPr lang="en-US" sz="1000" b="0" dirty="0">
                <a:solidFill>
                  <a:srgbClr val="00A69D"/>
                </a:solidFill>
              </a:rPr>
              <a:t>Hong Kong</a:t>
            </a:r>
          </a:p>
          <a:p>
            <a:pPr>
              <a:lnSpc>
                <a:spcPts val="1400"/>
              </a:lnSpc>
            </a:pPr>
            <a:r>
              <a:rPr lang="en-US" sz="1000" b="0" dirty="0">
                <a:solidFill>
                  <a:srgbClr val="00A69D"/>
                </a:solidFill>
              </a:rPr>
              <a:t>Houston</a:t>
            </a:r>
          </a:p>
          <a:p>
            <a:pPr>
              <a:lnSpc>
                <a:spcPts val="1400"/>
              </a:lnSpc>
            </a:pPr>
            <a:r>
              <a:rPr lang="en-US" sz="1000" b="0" dirty="0">
                <a:solidFill>
                  <a:srgbClr val="00A69D"/>
                </a:solidFill>
              </a:rPr>
              <a:t>Leeds</a:t>
            </a:r>
          </a:p>
          <a:p>
            <a:pPr>
              <a:lnSpc>
                <a:spcPts val="1400"/>
              </a:lnSpc>
            </a:pPr>
            <a:r>
              <a:rPr lang="en-US" sz="1000" b="0" dirty="0">
                <a:solidFill>
                  <a:srgbClr val="00A69D"/>
                </a:solidFill>
              </a:rPr>
              <a:t>London</a:t>
            </a:r>
          </a:p>
          <a:p>
            <a:pPr>
              <a:lnSpc>
                <a:spcPts val="1400"/>
              </a:lnSpc>
            </a:pPr>
            <a:r>
              <a:rPr lang="en-US" sz="1000" b="0" dirty="0">
                <a:solidFill>
                  <a:srgbClr val="00A69D"/>
                </a:solidFill>
              </a:rPr>
              <a:t>Los Angeles</a:t>
            </a:r>
          </a:p>
          <a:p>
            <a:pPr>
              <a:lnSpc>
                <a:spcPts val="1400"/>
              </a:lnSpc>
            </a:pPr>
            <a:r>
              <a:rPr lang="en-US" sz="1000" b="0" dirty="0">
                <a:solidFill>
                  <a:srgbClr val="00A69D"/>
                </a:solidFill>
              </a:rPr>
              <a:t>Madrid  </a:t>
            </a:r>
          </a:p>
        </p:txBody>
      </p:sp>
      <p:sp>
        <p:nvSpPr>
          <p:cNvPr id="28" name="TextBox 27"/>
          <p:cNvSpPr txBox="1"/>
          <p:nvPr userDrawn="1"/>
        </p:nvSpPr>
        <p:spPr>
          <a:xfrm>
            <a:off x="1652901" y="1336223"/>
            <a:ext cx="894476" cy="3949799"/>
          </a:xfrm>
          <a:prstGeom prst="rect">
            <a:avLst/>
          </a:prstGeom>
          <a:noFill/>
        </p:spPr>
        <p:txBody>
          <a:bodyPr wrap="none" lIns="0" tIns="0" rIns="0" bIns="0" rtlCol="0" anchor="t" anchorCtr="0">
            <a:spAutoFit/>
          </a:bodyPr>
          <a:lstStyle/>
          <a:p>
            <a:pPr marL="0" marR="0" indent="0" algn="l" defTabSz="457200" rtl="0" eaLnBrk="1" fontAlgn="base" latinLnBrk="0" hangingPunct="1">
              <a:lnSpc>
                <a:spcPts val="1400"/>
              </a:lnSpc>
              <a:spcBef>
                <a:spcPct val="0"/>
              </a:spcBef>
              <a:spcAft>
                <a:spcPct val="0"/>
              </a:spcAft>
              <a:buClrTx/>
              <a:buSzTx/>
              <a:buFontTx/>
              <a:buNone/>
              <a:tabLst/>
              <a:defRPr/>
            </a:pPr>
            <a:r>
              <a:rPr lang="en-US" sz="1000" b="0" dirty="0">
                <a:solidFill>
                  <a:srgbClr val="00A69D"/>
                </a:solidFill>
              </a:rPr>
              <a:t>Manchester</a:t>
            </a:r>
          </a:p>
          <a:p>
            <a:pPr>
              <a:lnSpc>
                <a:spcPts val="1400"/>
              </a:lnSpc>
            </a:pPr>
            <a:r>
              <a:rPr lang="en-US" sz="1000" b="0" dirty="0">
                <a:solidFill>
                  <a:srgbClr val="00A69D"/>
                </a:solidFill>
              </a:rPr>
              <a:t>Miami</a:t>
            </a:r>
          </a:p>
          <a:p>
            <a:pPr>
              <a:lnSpc>
                <a:spcPts val="1400"/>
              </a:lnSpc>
            </a:pPr>
            <a:r>
              <a:rPr lang="en-US" sz="1000" b="0" dirty="0">
                <a:solidFill>
                  <a:srgbClr val="00A69D"/>
                </a:solidFill>
              </a:rPr>
              <a:t>Milan</a:t>
            </a:r>
          </a:p>
          <a:p>
            <a:pPr>
              <a:lnSpc>
                <a:spcPts val="1400"/>
              </a:lnSpc>
            </a:pPr>
            <a:r>
              <a:rPr lang="en-US" sz="1000" b="0" dirty="0">
                <a:solidFill>
                  <a:srgbClr val="00A69D"/>
                </a:solidFill>
              </a:rPr>
              <a:t>Moscow</a:t>
            </a:r>
          </a:p>
          <a:p>
            <a:pPr>
              <a:lnSpc>
                <a:spcPts val="1400"/>
              </a:lnSpc>
            </a:pPr>
            <a:r>
              <a:rPr lang="en-US" sz="1000" b="0" dirty="0">
                <a:solidFill>
                  <a:srgbClr val="00A69D"/>
                </a:solidFill>
              </a:rPr>
              <a:t>New Jersey</a:t>
            </a:r>
          </a:p>
          <a:p>
            <a:pPr>
              <a:lnSpc>
                <a:spcPts val="1400"/>
              </a:lnSpc>
            </a:pPr>
            <a:r>
              <a:rPr lang="en-US" sz="1000" b="0" dirty="0">
                <a:solidFill>
                  <a:srgbClr val="00A69D"/>
                </a:solidFill>
              </a:rPr>
              <a:t>New York</a:t>
            </a:r>
          </a:p>
          <a:p>
            <a:pPr>
              <a:lnSpc>
                <a:spcPts val="1400"/>
              </a:lnSpc>
            </a:pPr>
            <a:r>
              <a:rPr lang="en-US" sz="1000" b="0" dirty="0">
                <a:solidFill>
                  <a:srgbClr val="00A69D"/>
                </a:solidFill>
              </a:rPr>
              <a:t>Palo Alto</a:t>
            </a:r>
          </a:p>
          <a:p>
            <a:pPr>
              <a:lnSpc>
                <a:spcPts val="1400"/>
              </a:lnSpc>
            </a:pPr>
            <a:r>
              <a:rPr lang="en-US" sz="1000" b="0" dirty="0">
                <a:solidFill>
                  <a:srgbClr val="00A69D"/>
                </a:solidFill>
              </a:rPr>
              <a:t>Paris</a:t>
            </a:r>
          </a:p>
          <a:p>
            <a:pPr>
              <a:lnSpc>
                <a:spcPts val="1400"/>
              </a:lnSpc>
            </a:pPr>
            <a:r>
              <a:rPr lang="en-US" sz="1000" b="0" dirty="0">
                <a:solidFill>
                  <a:srgbClr val="00A69D"/>
                </a:solidFill>
              </a:rPr>
              <a:t>Perth</a:t>
            </a:r>
          </a:p>
          <a:p>
            <a:pPr>
              <a:lnSpc>
                <a:spcPts val="1400"/>
              </a:lnSpc>
            </a:pPr>
            <a:r>
              <a:rPr lang="en-US" sz="1000" b="0" dirty="0">
                <a:solidFill>
                  <a:srgbClr val="00A69D"/>
                </a:solidFill>
              </a:rPr>
              <a:t>Phoenix</a:t>
            </a:r>
          </a:p>
          <a:p>
            <a:pPr>
              <a:lnSpc>
                <a:spcPts val="1400"/>
              </a:lnSpc>
            </a:pPr>
            <a:r>
              <a:rPr lang="en-US" sz="1000" b="0" dirty="0">
                <a:solidFill>
                  <a:srgbClr val="00A69D"/>
                </a:solidFill>
              </a:rPr>
              <a:t>Prague</a:t>
            </a:r>
          </a:p>
          <a:p>
            <a:pPr>
              <a:lnSpc>
                <a:spcPts val="1400"/>
              </a:lnSpc>
            </a:pPr>
            <a:r>
              <a:rPr lang="en-US" sz="1000" b="0" dirty="0">
                <a:solidFill>
                  <a:srgbClr val="00A69D"/>
                </a:solidFill>
              </a:rPr>
              <a:t>Riyadh</a:t>
            </a:r>
          </a:p>
          <a:p>
            <a:pPr>
              <a:lnSpc>
                <a:spcPts val="1400"/>
              </a:lnSpc>
            </a:pPr>
            <a:r>
              <a:rPr lang="en-US" sz="1000" b="0" dirty="0">
                <a:solidFill>
                  <a:srgbClr val="00A69D"/>
                </a:solidFill>
              </a:rPr>
              <a:t>San Francisco</a:t>
            </a:r>
          </a:p>
          <a:p>
            <a:pPr>
              <a:lnSpc>
                <a:spcPts val="1400"/>
              </a:lnSpc>
            </a:pPr>
            <a:r>
              <a:rPr lang="en-US" sz="1000" b="0" dirty="0">
                <a:solidFill>
                  <a:srgbClr val="00A69D"/>
                </a:solidFill>
              </a:rPr>
              <a:t>Santo Domingo</a:t>
            </a:r>
          </a:p>
          <a:p>
            <a:pPr>
              <a:lnSpc>
                <a:spcPts val="1400"/>
              </a:lnSpc>
            </a:pPr>
            <a:r>
              <a:rPr lang="en-US" sz="1000" b="0" dirty="0">
                <a:solidFill>
                  <a:srgbClr val="00A69D"/>
                </a:solidFill>
              </a:rPr>
              <a:t>Seoul</a:t>
            </a:r>
          </a:p>
          <a:p>
            <a:pPr>
              <a:lnSpc>
                <a:spcPts val="1400"/>
              </a:lnSpc>
            </a:pPr>
            <a:r>
              <a:rPr lang="en-US" sz="1000" b="0" dirty="0">
                <a:solidFill>
                  <a:srgbClr val="00A69D"/>
                </a:solidFill>
              </a:rPr>
              <a:t>Shanghai</a:t>
            </a:r>
          </a:p>
          <a:p>
            <a:pPr>
              <a:lnSpc>
                <a:spcPts val="1400"/>
              </a:lnSpc>
            </a:pPr>
            <a:r>
              <a:rPr lang="en-US" sz="1000" b="0" dirty="0">
                <a:solidFill>
                  <a:srgbClr val="00A69D"/>
                </a:solidFill>
              </a:rPr>
              <a:t>Singapore</a:t>
            </a:r>
          </a:p>
          <a:p>
            <a:pPr>
              <a:lnSpc>
                <a:spcPts val="1400"/>
              </a:lnSpc>
            </a:pPr>
            <a:r>
              <a:rPr lang="en-US" sz="1000" b="0" dirty="0">
                <a:solidFill>
                  <a:srgbClr val="00A69D"/>
                </a:solidFill>
              </a:rPr>
              <a:t>Sydney</a:t>
            </a:r>
          </a:p>
          <a:p>
            <a:pPr>
              <a:lnSpc>
                <a:spcPts val="1400"/>
              </a:lnSpc>
            </a:pPr>
            <a:r>
              <a:rPr lang="en-US" sz="1000" b="0" dirty="0">
                <a:solidFill>
                  <a:srgbClr val="00A69D"/>
                </a:solidFill>
              </a:rPr>
              <a:t>Tampa</a:t>
            </a:r>
          </a:p>
          <a:p>
            <a:pPr>
              <a:lnSpc>
                <a:spcPts val="1400"/>
              </a:lnSpc>
            </a:pPr>
            <a:r>
              <a:rPr lang="en-US" sz="1000" b="0" dirty="0">
                <a:solidFill>
                  <a:srgbClr val="00A69D"/>
                </a:solidFill>
              </a:rPr>
              <a:t>Tokyo</a:t>
            </a:r>
          </a:p>
          <a:p>
            <a:pPr>
              <a:lnSpc>
                <a:spcPts val="1400"/>
              </a:lnSpc>
            </a:pPr>
            <a:r>
              <a:rPr lang="en-US" sz="1000" b="0" dirty="0">
                <a:solidFill>
                  <a:srgbClr val="00A69D"/>
                </a:solidFill>
              </a:rPr>
              <a:t>Warsaw</a:t>
            </a:r>
          </a:p>
          <a:p>
            <a:pPr>
              <a:lnSpc>
                <a:spcPts val="1400"/>
              </a:lnSpc>
            </a:pPr>
            <a:r>
              <a:rPr lang="en-US" sz="1000" b="0" dirty="0">
                <a:solidFill>
                  <a:srgbClr val="00A69D"/>
                </a:solidFill>
              </a:rPr>
              <a:t>Washington DC</a:t>
            </a:r>
          </a:p>
        </p:txBody>
      </p:sp>
      <p:sp>
        <p:nvSpPr>
          <p:cNvPr id="2" name="TextBox 1"/>
          <p:cNvSpPr txBox="1"/>
          <p:nvPr userDrawn="1"/>
        </p:nvSpPr>
        <p:spPr>
          <a:xfrm>
            <a:off x="457200" y="350876"/>
            <a:ext cx="6878316" cy="461665"/>
          </a:xfrm>
          <a:prstGeom prst="rect">
            <a:avLst/>
          </a:prstGeom>
          <a:noFill/>
          <a:ln>
            <a:noFill/>
          </a:ln>
        </p:spPr>
        <p:txBody>
          <a:bodyPr wrap="square" rtlCol="0">
            <a:spAutoFit/>
          </a:bodyPr>
          <a:lstStyle/>
          <a:p>
            <a:r>
              <a:rPr lang="en-US" sz="2400" b="0" baseline="0" dirty="0">
                <a:solidFill>
                  <a:srgbClr val="00A69D"/>
                </a:solidFill>
              </a:rPr>
              <a:t>Global Coverage</a:t>
            </a:r>
          </a:p>
        </p:txBody>
      </p:sp>
      <p:sp>
        <p:nvSpPr>
          <p:cNvPr id="37" name="TextBox 36"/>
          <p:cNvSpPr txBox="1"/>
          <p:nvPr userDrawn="1"/>
        </p:nvSpPr>
        <p:spPr>
          <a:xfrm>
            <a:off x="2971800" y="1336223"/>
            <a:ext cx="1577651" cy="1077218"/>
          </a:xfrm>
          <a:prstGeom prst="rect">
            <a:avLst/>
          </a:prstGeom>
          <a:noFill/>
        </p:spPr>
        <p:txBody>
          <a:bodyPr wrap="square" lIns="0" tIns="0" rIns="0" bIns="0" rtlCol="0" anchor="t" anchorCtr="0">
            <a:spAutoFit/>
          </a:bodyPr>
          <a:lstStyle/>
          <a:p>
            <a:pPr>
              <a:lnSpc>
                <a:spcPts val="1400"/>
              </a:lnSpc>
            </a:pPr>
            <a:r>
              <a:rPr lang="en-US" sz="1000" b="0" dirty="0">
                <a:solidFill>
                  <a:srgbClr val="464749"/>
                </a:solidFill>
              </a:rPr>
              <a:t>Africa</a:t>
            </a:r>
          </a:p>
          <a:p>
            <a:pPr>
              <a:lnSpc>
                <a:spcPts val="1400"/>
              </a:lnSpc>
            </a:pPr>
            <a:r>
              <a:rPr lang="en-US" sz="1000" b="0" dirty="0">
                <a:solidFill>
                  <a:srgbClr val="464749"/>
                </a:solidFill>
              </a:rPr>
              <a:t>Brazil</a:t>
            </a:r>
          </a:p>
          <a:p>
            <a:pPr marL="0" marR="0" lvl="0" indent="0" algn="l" defTabSz="457200" rtl="0" eaLnBrk="1" fontAlgn="base" latinLnBrk="0" hangingPunct="1">
              <a:lnSpc>
                <a:spcPts val="1400"/>
              </a:lnSpc>
              <a:spcBef>
                <a:spcPct val="0"/>
              </a:spcBef>
              <a:spcAft>
                <a:spcPct val="0"/>
              </a:spcAft>
              <a:buClrTx/>
              <a:buSzTx/>
              <a:buFontTx/>
              <a:buNone/>
              <a:tabLst/>
              <a:defRPr/>
            </a:pPr>
            <a:r>
              <a:rPr lang="en-US" sz="1000" b="0" kern="1200" dirty="0">
                <a:solidFill>
                  <a:srgbClr val="464749"/>
                </a:solidFill>
                <a:latin typeface="Arial" pitchFamily="34" charset="0"/>
                <a:ea typeface="ＭＳ Ｐゴシック" pitchFamily="34" charset="-128"/>
                <a:cs typeface="+mn-cs"/>
              </a:rPr>
              <a:t>Caribbean/Central America</a:t>
            </a:r>
          </a:p>
          <a:p>
            <a:pPr>
              <a:lnSpc>
                <a:spcPts val="1400"/>
              </a:lnSpc>
            </a:pPr>
            <a:r>
              <a:rPr lang="en-US" sz="1000" b="0" dirty="0">
                <a:solidFill>
                  <a:srgbClr val="464749"/>
                </a:solidFill>
              </a:rPr>
              <a:t>India</a:t>
            </a:r>
          </a:p>
          <a:p>
            <a:pPr marL="0" marR="0" lvl="0" indent="0" algn="l" defTabSz="457200" rtl="0" eaLnBrk="1" fontAlgn="base" latinLnBrk="0" hangingPunct="1">
              <a:lnSpc>
                <a:spcPts val="1400"/>
              </a:lnSpc>
              <a:spcBef>
                <a:spcPct val="0"/>
              </a:spcBef>
              <a:spcAft>
                <a:spcPct val="0"/>
              </a:spcAft>
              <a:buClrTx/>
              <a:buSzTx/>
              <a:buFontTx/>
              <a:buNone/>
              <a:tabLst/>
              <a:defRPr/>
            </a:pPr>
            <a:r>
              <a:rPr lang="en-US" sz="1000" b="0" dirty="0">
                <a:solidFill>
                  <a:srgbClr val="464749"/>
                </a:solidFill>
              </a:rPr>
              <a:t>Israel</a:t>
            </a:r>
          </a:p>
          <a:p>
            <a:pPr>
              <a:lnSpc>
                <a:spcPts val="1400"/>
              </a:lnSpc>
            </a:pPr>
            <a:r>
              <a:rPr lang="en-US" sz="1000" b="0" dirty="0">
                <a:solidFill>
                  <a:srgbClr val="464749"/>
                </a:solidFill>
              </a:rPr>
              <a:t>Mexico</a:t>
            </a:r>
          </a:p>
        </p:txBody>
      </p:sp>
      <p:grpSp>
        <p:nvGrpSpPr>
          <p:cNvPr id="3" name="Group 2"/>
          <p:cNvGrpSpPr/>
          <p:nvPr userDrawn="1"/>
        </p:nvGrpSpPr>
        <p:grpSpPr>
          <a:xfrm>
            <a:off x="6184203" y="1307997"/>
            <a:ext cx="2314931" cy="436017"/>
            <a:chOff x="6184203" y="1361161"/>
            <a:chExt cx="2314931" cy="436017"/>
          </a:xfrm>
        </p:grpSpPr>
        <p:sp>
          <p:nvSpPr>
            <p:cNvPr id="31" name="Rectangle 30"/>
            <p:cNvSpPr/>
            <p:nvPr userDrawn="1"/>
          </p:nvSpPr>
          <p:spPr bwMode="auto">
            <a:xfrm>
              <a:off x="6184203" y="1433960"/>
              <a:ext cx="92710" cy="9271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sp>
          <p:nvSpPr>
            <p:cNvPr id="32" name="Rectangle 31"/>
            <p:cNvSpPr/>
            <p:nvPr userDrawn="1"/>
          </p:nvSpPr>
          <p:spPr bwMode="auto">
            <a:xfrm>
              <a:off x="6184203" y="1649676"/>
              <a:ext cx="92710" cy="92710"/>
            </a:xfrm>
            <a:prstGeom prst="rect">
              <a:avLst/>
            </a:prstGeom>
            <a:solidFill>
              <a:srgbClr val="46474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sp>
          <p:nvSpPr>
            <p:cNvPr id="41" name="TextBox 40"/>
            <p:cNvSpPr txBox="1"/>
            <p:nvPr userDrawn="1"/>
          </p:nvSpPr>
          <p:spPr>
            <a:xfrm>
              <a:off x="6330271" y="1361161"/>
              <a:ext cx="2168863" cy="436017"/>
            </a:xfrm>
            <a:prstGeom prst="rect">
              <a:avLst/>
            </a:prstGeom>
            <a:noFill/>
          </p:spPr>
          <p:txBody>
            <a:bodyPr wrap="none" lIns="0" tIns="0" rIns="0" bIns="0" rtlCol="0" anchor="b" anchorCtr="0">
              <a:spAutoFit/>
            </a:bodyPr>
            <a:lstStyle/>
            <a:p>
              <a:pPr>
                <a:lnSpc>
                  <a:spcPts val="1700"/>
                </a:lnSpc>
              </a:pPr>
              <a:r>
                <a:rPr lang="en-US" sz="1000" b="0" dirty="0">
                  <a:solidFill>
                    <a:srgbClr val="00A69D"/>
                  </a:solidFill>
                </a:rPr>
                <a:t>Office locations</a:t>
              </a:r>
            </a:p>
            <a:p>
              <a:pPr>
                <a:lnSpc>
                  <a:spcPts val="1700"/>
                </a:lnSpc>
              </a:pPr>
              <a:r>
                <a:rPr lang="en-US" sz="1000" b="0" dirty="0">
                  <a:solidFill>
                    <a:srgbClr val="464749"/>
                  </a:solidFill>
                </a:rPr>
                <a:t>Regional desks and strategic alliances</a:t>
              </a:r>
            </a:p>
          </p:txBody>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3736" y="2555895"/>
            <a:ext cx="6200564" cy="3265563"/>
          </a:xfrm>
          <a:prstGeom prst="rect">
            <a:avLst/>
          </a:prstGeom>
        </p:spPr>
      </p:pic>
    </p:spTree>
    <p:extLst>
      <p:ext uri="{BB962C8B-B14F-4D97-AF65-F5344CB8AC3E}">
        <p14:creationId xmlns:p14="http://schemas.microsoft.com/office/powerpoint/2010/main" val="73389840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14" name="Rectangle 6"/>
          <p:cNvSpPr>
            <a:spLocks noGrp="1" noChangeArrowheads="1"/>
          </p:cNvSpPr>
          <p:nvPr>
            <p:ph type="ctrTitle" sz="quarter"/>
          </p:nvPr>
        </p:nvSpPr>
        <p:spPr>
          <a:xfrm>
            <a:off x="457200" y="1700784"/>
            <a:ext cx="526694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15" name="Rectangle 7"/>
          <p:cNvSpPr>
            <a:spLocks noGrp="1" noChangeArrowheads="1"/>
          </p:cNvSpPr>
          <p:nvPr>
            <p:ph type="subTitle" sz="quarter" idx="1"/>
          </p:nvPr>
        </p:nvSpPr>
        <p:spPr>
          <a:xfrm>
            <a:off x="457199" y="2295144"/>
            <a:ext cx="526694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rgbClr val="00A69D"/>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pic>
        <p:nvPicPr>
          <p:cNvPr id="4" name="Picture 3" descr="_Background image-white (color)-01.pn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619044" y="1987883"/>
            <a:ext cx="5524956" cy="4584461"/>
          </a:xfrm>
          <a:prstGeom prst="rect">
            <a:avLst/>
          </a:prstGeom>
        </p:spPr>
      </p:pic>
      <p:sp>
        <p:nvSpPr>
          <p:cNvPr id="5" name="Rectangle 4"/>
          <p:cNvSpPr/>
          <p:nvPr userDrawn="1"/>
        </p:nvSpPr>
        <p:spPr bwMode="auto">
          <a:xfrm>
            <a:off x="0" y="6390000"/>
            <a:ext cx="9144000"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6" name="Picture 5" descr="SqPB Logo - 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163291615"/>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29702" name="Rectangle 6"/>
          <p:cNvSpPr>
            <a:spLocks noGrp="1" noChangeArrowheads="1"/>
          </p:cNvSpPr>
          <p:nvPr>
            <p:ph type="ctrTitle" sz="quarter"/>
          </p:nvPr>
        </p:nvSpPr>
        <p:spPr>
          <a:xfrm>
            <a:off x="457200" y="1700784"/>
            <a:ext cx="526694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29703" name="Rectangle 7"/>
          <p:cNvSpPr>
            <a:spLocks noGrp="1" noChangeArrowheads="1"/>
          </p:cNvSpPr>
          <p:nvPr>
            <p:ph type="subTitle" sz="quarter" idx="1"/>
          </p:nvPr>
        </p:nvSpPr>
        <p:spPr>
          <a:xfrm>
            <a:off x="457199" y="2295144"/>
            <a:ext cx="526694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rgbClr val="00A69D"/>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sp>
        <p:nvSpPr>
          <p:cNvPr id="13" name="Rectangle 12"/>
          <p:cNvSpPr/>
          <p:nvPr userDrawn="1"/>
        </p:nvSpPr>
        <p:spPr bwMode="auto">
          <a:xfrm>
            <a:off x="0" y="6390000"/>
            <a:ext cx="9144000"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sp>
        <p:nvSpPr>
          <p:cNvPr id="3" name="Picture Placeholder 2"/>
          <p:cNvSpPr>
            <a:spLocks noGrp="1"/>
          </p:cNvSpPr>
          <p:nvPr>
            <p:ph type="pic" sz="quarter" idx="10"/>
          </p:nvPr>
        </p:nvSpPr>
        <p:spPr>
          <a:xfrm>
            <a:off x="5431536" y="2944368"/>
            <a:ext cx="3264408" cy="3255264"/>
          </a:xfrm>
          <a:prstGeom prst="rect">
            <a:avLst/>
          </a:prstGeom>
        </p:spPr>
        <p:txBody>
          <a:bodyPr/>
          <a:lstStyle>
            <a:lvl1pPr marL="0" indent="0">
              <a:buNone/>
              <a:defRPr/>
            </a:lvl1pPr>
          </a:lstStyle>
          <a:p>
            <a:r>
              <a:rPr lang="en-US" dirty="0"/>
              <a:t>Click icon to add picture</a:t>
            </a:r>
          </a:p>
        </p:txBody>
      </p:sp>
      <p:pic>
        <p:nvPicPr>
          <p:cNvPr id="11" name="Picture 10" descr="SqPB Logo -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1381791239"/>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sp>
        <p:nvSpPr>
          <p:cNvPr id="8" name="Rectangle 7"/>
          <p:cNvSpPr/>
          <p:nvPr userDrawn="1"/>
        </p:nvSpPr>
        <p:spPr bwMode="auto">
          <a:xfrm>
            <a:off x="0" y="6398640"/>
            <a:ext cx="9144000" cy="468000"/>
          </a:xfrm>
          <a:prstGeom prst="rect">
            <a:avLst/>
          </a:prstGeom>
          <a:solidFill>
            <a:srgbClr val="6D207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457200" y="1956816"/>
            <a:ext cx="526757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19" name="Rectangle 7"/>
          <p:cNvSpPr>
            <a:spLocks noGrp="1" noChangeArrowheads="1"/>
          </p:cNvSpPr>
          <p:nvPr>
            <p:ph type="subTitle" sz="quarter" idx="1"/>
          </p:nvPr>
        </p:nvSpPr>
        <p:spPr>
          <a:xfrm>
            <a:off x="457200" y="2560320"/>
            <a:ext cx="526757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chemeClr val="tx2"/>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sp>
        <p:nvSpPr>
          <p:cNvPr id="6"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pic>
        <p:nvPicPr>
          <p:cNvPr id="10" name="Picture 9" descr="SqPB Logo -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85588861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2_Divider">
    <p:spTree>
      <p:nvGrpSpPr>
        <p:cNvPr id="1" name=""/>
        <p:cNvGrpSpPr/>
        <p:nvPr/>
      </p:nvGrpSpPr>
      <p:grpSpPr>
        <a:xfrm>
          <a:off x="0" y="0"/>
          <a:ext cx="0" cy="0"/>
          <a:chOff x="0" y="0"/>
          <a:chExt cx="0" cy="0"/>
        </a:xfrm>
      </p:grpSpPr>
      <p:sp>
        <p:nvSpPr>
          <p:cNvPr id="8" name="Rectangle 7"/>
          <p:cNvSpPr/>
          <p:nvPr userDrawn="1"/>
        </p:nvSpPr>
        <p:spPr bwMode="auto">
          <a:xfrm>
            <a:off x="0" y="6398640"/>
            <a:ext cx="9144000" cy="468000"/>
          </a:xfrm>
          <a:prstGeom prst="rect">
            <a:avLst/>
          </a:prstGeom>
          <a:solidFill>
            <a:srgbClr val="FC4C0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457200" y="1956816"/>
            <a:ext cx="526757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19" name="Rectangle 7"/>
          <p:cNvSpPr>
            <a:spLocks noGrp="1" noChangeArrowheads="1"/>
          </p:cNvSpPr>
          <p:nvPr>
            <p:ph type="subTitle" sz="quarter" idx="1"/>
          </p:nvPr>
        </p:nvSpPr>
        <p:spPr>
          <a:xfrm>
            <a:off x="457200" y="2560320"/>
            <a:ext cx="526757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chemeClr val="tx2"/>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sp>
        <p:nvSpPr>
          <p:cNvPr id="6"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pic>
        <p:nvPicPr>
          <p:cNvPr id="9" name="Picture 8" descr="SqPB Logo -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3395806121"/>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3_Divider">
    <p:spTree>
      <p:nvGrpSpPr>
        <p:cNvPr id="1" name=""/>
        <p:cNvGrpSpPr/>
        <p:nvPr/>
      </p:nvGrpSpPr>
      <p:grpSpPr>
        <a:xfrm>
          <a:off x="0" y="0"/>
          <a:ext cx="0" cy="0"/>
          <a:chOff x="0" y="0"/>
          <a:chExt cx="0" cy="0"/>
        </a:xfrm>
      </p:grpSpPr>
      <p:sp>
        <p:nvSpPr>
          <p:cNvPr id="8" name="Rectangle 7"/>
          <p:cNvSpPr/>
          <p:nvPr/>
        </p:nvSpPr>
        <p:spPr bwMode="auto">
          <a:xfrm>
            <a:off x="0" y="6398640"/>
            <a:ext cx="9144000" cy="468000"/>
          </a:xfrm>
          <a:prstGeom prst="rect">
            <a:avLst/>
          </a:prstGeom>
          <a:solidFill>
            <a:srgbClr val="509E2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457200" y="1956816"/>
            <a:ext cx="526757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19" name="Rectangle 7"/>
          <p:cNvSpPr>
            <a:spLocks noGrp="1" noChangeArrowheads="1"/>
          </p:cNvSpPr>
          <p:nvPr>
            <p:ph type="subTitle" sz="quarter" idx="1"/>
          </p:nvPr>
        </p:nvSpPr>
        <p:spPr>
          <a:xfrm>
            <a:off x="457200" y="2560320"/>
            <a:ext cx="526757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chemeClr val="tx2"/>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sp>
        <p:nvSpPr>
          <p:cNvPr id="6"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pic>
        <p:nvPicPr>
          <p:cNvPr id="10" name="Picture 9" descr="SqPB Logo - 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3360807230"/>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4_Divider">
    <p:spTree>
      <p:nvGrpSpPr>
        <p:cNvPr id="1" name=""/>
        <p:cNvGrpSpPr/>
        <p:nvPr/>
      </p:nvGrpSpPr>
      <p:grpSpPr>
        <a:xfrm>
          <a:off x="0" y="0"/>
          <a:ext cx="0" cy="0"/>
          <a:chOff x="0" y="0"/>
          <a:chExt cx="0" cy="0"/>
        </a:xfrm>
      </p:grpSpPr>
      <p:sp>
        <p:nvSpPr>
          <p:cNvPr id="16" name="Rectangle 15"/>
          <p:cNvSpPr/>
          <p:nvPr/>
        </p:nvSpPr>
        <p:spPr bwMode="auto">
          <a:xfrm>
            <a:off x="0" y="6398640"/>
            <a:ext cx="9144000" cy="468000"/>
          </a:xfrm>
          <a:prstGeom prst="rect">
            <a:avLst/>
          </a:prstGeom>
          <a:solidFill>
            <a:srgbClr val="FFBC2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457200" y="1956816"/>
            <a:ext cx="526757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19" name="Rectangle 7"/>
          <p:cNvSpPr>
            <a:spLocks noGrp="1" noChangeArrowheads="1"/>
          </p:cNvSpPr>
          <p:nvPr>
            <p:ph type="subTitle" sz="quarter" idx="1"/>
          </p:nvPr>
        </p:nvSpPr>
        <p:spPr>
          <a:xfrm>
            <a:off x="457200" y="2668707"/>
            <a:ext cx="5267574" cy="310896"/>
          </a:xfrm>
          <a:prstGeom prst="rect">
            <a:avLst/>
          </a:prstGeom>
        </p:spPr>
        <p:txBody>
          <a:bodyPr wrap="square" lIns="0" tIns="0" rIns="0" bIns="0" anchor="ctr" anchorCtr="0">
            <a:spAutoFit/>
          </a:bodyPr>
          <a:lstStyle>
            <a:lvl1pPr marL="0" indent="0" eaLnBrk="1" hangingPunct="1">
              <a:spcBef>
                <a:spcPct val="0"/>
              </a:spcBef>
              <a:buFontTx/>
              <a:buNone/>
              <a:defRPr sz="1800">
                <a:solidFill>
                  <a:schemeClr val="tx2"/>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sp>
        <p:nvSpPr>
          <p:cNvPr id="6"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pic>
        <p:nvPicPr>
          <p:cNvPr id="11" name="Picture 10" descr="SqPB Logo -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109049946"/>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pic>
        <p:nvPicPr>
          <p:cNvPr id="11" name="Picture 10" descr="SqPB Logo - 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sp>
        <p:nvSpPr>
          <p:cNvPr id="8" name="Rectangle 7"/>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cxnSp>
        <p:nvCxnSpPr>
          <p:cNvPr id="12" name="Straight Connector 11"/>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0"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
        <p:nvSpPr>
          <p:cNvPr id="6" name="Title 5"/>
          <p:cNvSpPr>
            <a:spLocks noGrp="1"/>
          </p:cNvSpPr>
          <p:nvPr>
            <p:ph type="title"/>
          </p:nvPr>
        </p:nvSpPr>
        <p:spPr>
          <a:xfrm>
            <a:off x="457200" y="0"/>
            <a:ext cx="6878316" cy="1143000"/>
          </a:xfrm>
          <a:prstGeom prst="rect">
            <a:avLst/>
          </a:prstGeom>
        </p:spPr>
        <p:txBody>
          <a:bodyPr anchor="ctr"/>
          <a:lstStyle>
            <a:lvl1pPr>
              <a:defRPr sz="2400">
                <a:solidFill>
                  <a:srgbClr val="00A6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quarter" idx="10"/>
          </p:nvPr>
        </p:nvSpPr>
        <p:spPr>
          <a:xfrm>
            <a:off x="457200" y="1341438"/>
            <a:ext cx="8224838" cy="4868862"/>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041713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ubhead and Content">
    <p:spTree>
      <p:nvGrpSpPr>
        <p:cNvPr id="1" name=""/>
        <p:cNvGrpSpPr/>
        <p:nvPr/>
      </p:nvGrpSpPr>
      <p:grpSpPr>
        <a:xfrm>
          <a:off x="0" y="0"/>
          <a:ext cx="0" cy="0"/>
          <a:chOff x="0" y="0"/>
          <a:chExt cx="0" cy="0"/>
        </a:xfrm>
      </p:grpSpPr>
      <p:sp>
        <p:nvSpPr>
          <p:cNvPr id="11" name="Rectangle 10"/>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p:txBody>
      </p:sp>
      <p:pic>
        <p:nvPicPr>
          <p:cNvPr id="10" name="Picture 9" descr="SqPB Logo - 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cxnSp>
        <p:nvCxnSpPr>
          <p:cNvPr id="17" name="Straight Connector 16"/>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9"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a:solidFill>
                  <a:schemeClr val="bg1"/>
                </a:solidFill>
              </a:rPr>
              <a:t>squirepattonboggs.com</a:t>
            </a:r>
          </a:p>
        </p:txBody>
      </p:sp>
      <p:sp>
        <p:nvSpPr>
          <p:cNvPr id="2" name="Title 1"/>
          <p:cNvSpPr>
            <a:spLocks noGrp="1"/>
          </p:cNvSpPr>
          <p:nvPr>
            <p:ph type="title"/>
          </p:nvPr>
        </p:nvSpPr>
        <p:spPr>
          <a:xfrm>
            <a:off x="457200" y="0"/>
            <a:ext cx="6878316" cy="1143000"/>
          </a:xfrm>
          <a:prstGeom prst="rect">
            <a:avLst/>
          </a:prstGeom>
        </p:spPr>
        <p:txBody>
          <a:bodyPr anchor="ctr"/>
          <a:lstStyle>
            <a:lvl1pPr>
              <a:defRPr sz="2400">
                <a:solidFill>
                  <a:srgbClr val="00A6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7200" y="1236663"/>
            <a:ext cx="8229600" cy="450850"/>
          </a:xfrm>
          <a:prstGeom prst="rect">
            <a:avLst/>
          </a:prstGeom>
        </p:spPr>
        <p:txBody>
          <a:bodyPr anchor="ctr"/>
          <a:lstStyle>
            <a:lvl1pPr marL="0" indent="0">
              <a:buFontTx/>
              <a:buNone/>
              <a:defRPr sz="2000" b="1">
                <a:solidFill>
                  <a:srgbClr val="898D8D"/>
                </a:solidFill>
                <a:latin typeface="Arial" panose="020B0604020202020204" pitchFamily="34" charset="0"/>
                <a:cs typeface="Arial" panose="020B0604020202020204" pitchFamily="34" charset="0"/>
              </a:defRPr>
            </a:lvl1pPr>
            <a:lvl2pPr marL="228600" indent="0">
              <a:buFontTx/>
              <a:buNone/>
              <a:defRPr/>
            </a:lvl2pPr>
            <a:lvl3pPr marL="685800" indent="0">
              <a:buFontTx/>
              <a:buNone/>
              <a:defRPr/>
            </a:lvl3pPr>
            <a:lvl4pPr marL="1143000" indent="0">
              <a:buFontTx/>
              <a:buNone/>
              <a:defRPr/>
            </a:lvl4pPr>
            <a:lvl5pPr marL="1600200" indent="0">
              <a:buFontTx/>
              <a:buNone/>
              <a:defRPr/>
            </a:lvl5pPr>
          </a:lstStyle>
          <a:p>
            <a:pPr lvl="0"/>
            <a:r>
              <a:rPr lang="en-US"/>
              <a:t>Edit Master text styles</a:t>
            </a:r>
          </a:p>
        </p:txBody>
      </p:sp>
      <p:sp>
        <p:nvSpPr>
          <p:cNvPr id="4" name="Content Placeholder 3"/>
          <p:cNvSpPr>
            <a:spLocks noGrp="1"/>
          </p:cNvSpPr>
          <p:nvPr>
            <p:ph sz="quarter" idx="11"/>
          </p:nvPr>
        </p:nvSpPr>
        <p:spPr>
          <a:xfrm>
            <a:off x="457200" y="1687513"/>
            <a:ext cx="8229600" cy="4546600"/>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221074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124200" y="641941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5" name="Picture 4" descr="SqPB Logo - RGB.png"/>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pic>
        <p:nvPicPr>
          <p:cNvPr id="6" name="Picture 5" descr="Standard-Powerpoint-Cover.jpg"/>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7762" y="3948599"/>
            <a:ext cx="9180576" cy="2448153"/>
          </a:xfrm>
          <a:prstGeom prst="rect">
            <a:avLst/>
          </a:prstGeom>
        </p:spPr>
      </p:pic>
    </p:spTree>
  </p:cSld>
  <p:clrMap bg1="lt1" tx1="dk1" bg2="lt2" tx2="dk2" accent1="accent1" accent2="accent2" accent3="accent3" accent4="accent4" accent5="accent5" accent6="accent6" hlink="hlink" folHlink="folHlink"/>
  <p:sldLayoutIdLst>
    <p:sldLayoutId id="2147483963" r:id="rId1"/>
    <p:sldLayoutId id="2147483981"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Lst>
  <p:transition>
    <p:fade thruBlk="1"/>
  </p:transition>
  <p:hf hdr="0" ftr="0" dt="0"/>
  <p:txStyles>
    <p:titleStyle>
      <a:lvl1pPr algn="l" defTabSz="457200" rtl="0" eaLnBrk="1" fontAlgn="base" hangingPunct="1">
        <a:spcBef>
          <a:spcPct val="0"/>
        </a:spcBef>
        <a:spcAft>
          <a:spcPct val="0"/>
        </a:spcAft>
        <a:defRPr sz="2800">
          <a:solidFill>
            <a:srgbClr val="CF4520"/>
          </a:solidFill>
          <a:latin typeface="+mj-lt"/>
          <a:ea typeface="+mj-ea"/>
          <a:cs typeface="+mj-cs"/>
        </a:defRPr>
      </a:lvl1pPr>
      <a:lvl2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2pPr>
      <a:lvl3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3pPr>
      <a:lvl4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4pPr>
      <a:lvl5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5pPr>
      <a:lvl6pPr marL="4572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6pPr>
      <a:lvl7pPr marL="9144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7pPr>
      <a:lvl8pPr marL="13716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8pPr>
      <a:lvl9pPr marL="18288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9pPr>
    </p:titleStyle>
    <p:bodyStyle>
      <a:lvl1pPr marL="228600" indent="-228600" algn="l" defTabSz="457200" rtl="0" eaLnBrk="1" fontAlgn="base" hangingPunct="1">
        <a:spcBef>
          <a:spcPct val="35000"/>
        </a:spcBef>
        <a:spcAft>
          <a:spcPct val="0"/>
        </a:spcAft>
        <a:buClr>
          <a:schemeClr val="tx2"/>
        </a:buClr>
        <a:buFont typeface="Arial" pitchFamily="34" charset="0"/>
        <a:buChar char="•"/>
        <a:defRPr>
          <a:solidFill>
            <a:schemeClr val="tx1"/>
          </a:solidFill>
          <a:latin typeface="+mn-lt"/>
          <a:ea typeface="+mn-ea"/>
          <a:cs typeface="+mn-cs"/>
        </a:defRPr>
      </a:lvl1pPr>
      <a:lvl2pPr marL="457200" indent="-228600" algn="l" defTabSz="457200" rtl="0" eaLnBrk="1" fontAlgn="base" hangingPunct="1">
        <a:lnSpc>
          <a:spcPct val="110000"/>
        </a:lnSpc>
        <a:spcBef>
          <a:spcPct val="20000"/>
        </a:spcBef>
        <a:spcAft>
          <a:spcPct val="0"/>
        </a:spcAft>
        <a:buClr>
          <a:schemeClr val="tx2"/>
        </a:buClr>
        <a:buSzPct val="90000"/>
        <a:buFont typeface="Wingdings" pitchFamily="2" charset="2"/>
        <a:buChar char="Ø"/>
        <a:defRPr sz="1600">
          <a:solidFill>
            <a:schemeClr val="tx1"/>
          </a:solidFill>
          <a:latin typeface="+mn-lt"/>
          <a:ea typeface="+mn-ea"/>
          <a:cs typeface="+mn-cs"/>
        </a:defRPr>
      </a:lvl2pPr>
      <a:lvl3pPr marL="860425" indent="-174625" algn="l" defTabSz="457200" rtl="0" eaLnBrk="1" fontAlgn="base" hangingPunct="1">
        <a:spcBef>
          <a:spcPct val="20000"/>
        </a:spcBef>
        <a:spcAft>
          <a:spcPct val="0"/>
        </a:spcAft>
        <a:buClr>
          <a:schemeClr val="tx2"/>
        </a:buClr>
        <a:buSzPct val="90000"/>
        <a:buFont typeface="Lucida Grande" charset="0"/>
        <a:buChar char="–"/>
        <a:defRPr sz="1400">
          <a:solidFill>
            <a:schemeClr val="tx1"/>
          </a:solidFill>
          <a:latin typeface="+mn-lt"/>
          <a:ea typeface="+mn-ea"/>
          <a:cs typeface="Arial Unicode MS" pitchFamily="34" charset="-128"/>
        </a:defRPr>
      </a:lvl3pPr>
      <a:lvl4pPr marL="1371600" indent="-228600" algn="l" defTabSz="457200" rtl="0" eaLnBrk="1" fontAlgn="base" hangingPunct="1">
        <a:spcBef>
          <a:spcPct val="20000"/>
        </a:spcBef>
        <a:spcAft>
          <a:spcPct val="0"/>
        </a:spcAft>
        <a:buClr>
          <a:schemeClr val="tx2"/>
        </a:buClr>
        <a:buFont typeface="Lucida Grande" charset="0"/>
        <a:buChar char="»"/>
        <a:defRPr sz="1200">
          <a:solidFill>
            <a:schemeClr val="tx1"/>
          </a:solidFill>
          <a:latin typeface="+mn-lt"/>
          <a:ea typeface="+mn-ea"/>
          <a:cs typeface="Arial Unicode MS" pitchFamily="34" charset="-128"/>
        </a:defRPr>
      </a:lvl4pPr>
      <a:lvl5pPr marL="1828800" indent="-228600" algn="l" defTabSz="457200" rtl="0" eaLnBrk="1" fontAlgn="base" hangingPunct="1">
        <a:spcBef>
          <a:spcPct val="20000"/>
        </a:spcBef>
        <a:spcAft>
          <a:spcPct val="0"/>
        </a:spcAft>
        <a:buClr>
          <a:srgbClr val="00A69D"/>
        </a:buClr>
        <a:buFont typeface="Lucida Grande" charset="0"/>
        <a:buChar char="–"/>
        <a:defRPr sz="1200">
          <a:solidFill>
            <a:schemeClr val="tx1"/>
          </a:solidFill>
          <a:latin typeface="+mn-lt"/>
          <a:ea typeface="+mn-ea"/>
          <a:cs typeface="Arial Unicode MS" pitchFamily="34" charset="-128"/>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457200" y="1700784"/>
            <a:ext cx="5266944" cy="400110"/>
          </a:xfrm>
        </p:spPr>
        <p:txBody>
          <a:bodyPr/>
          <a:lstStyle/>
          <a:p>
            <a:r>
              <a:rPr lang="en-US" dirty="0"/>
              <a:t>Washington DC Update</a:t>
            </a:r>
          </a:p>
        </p:txBody>
      </p:sp>
      <p:sp>
        <p:nvSpPr>
          <p:cNvPr id="5" name="Subtitle 4"/>
          <p:cNvSpPr>
            <a:spLocks noGrp="1"/>
          </p:cNvSpPr>
          <p:nvPr>
            <p:ph type="subTitle" sz="quarter" idx="1"/>
          </p:nvPr>
        </p:nvSpPr>
        <p:spPr/>
        <p:txBody>
          <a:bodyPr/>
          <a:lstStyle/>
          <a:p>
            <a:r>
              <a:rPr lang="en-US" dirty="0"/>
              <a:t>Florida Community Development Association</a:t>
            </a:r>
          </a:p>
        </p:txBody>
      </p:sp>
    </p:spTree>
    <p:extLst>
      <p:ext uri="{BB962C8B-B14F-4D97-AF65-F5344CB8AC3E}">
        <p14:creationId xmlns:p14="http://schemas.microsoft.com/office/powerpoint/2010/main" val="3846759246"/>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Advancing Fair Housing and Racial Equity through Housing and Community Development</a:t>
            </a:r>
          </a:p>
        </p:txBody>
      </p:sp>
      <p:sp>
        <p:nvSpPr>
          <p:cNvPr id="4" name="Content Placeholder 3"/>
          <p:cNvSpPr>
            <a:spLocks noGrp="1"/>
          </p:cNvSpPr>
          <p:nvPr>
            <p:ph sz="quarter" idx="11"/>
          </p:nvPr>
        </p:nvSpPr>
        <p:spPr>
          <a:xfrm>
            <a:off x="457200" y="1163137"/>
            <a:ext cx="8224838" cy="4541837"/>
          </a:xfrm>
        </p:spPr>
        <p:txBody>
          <a:bodyPr/>
          <a:lstStyle/>
          <a:p>
            <a:pPr marL="0" indent="0">
              <a:buNone/>
            </a:pPr>
            <a:endParaRPr lang="en-US" b="1" dirty="0">
              <a:solidFill>
                <a:schemeClr val="tx1"/>
              </a:solidFill>
            </a:endParaRPr>
          </a:p>
          <a:p>
            <a:pPr marL="0" indent="0">
              <a:buNone/>
            </a:pPr>
            <a:r>
              <a:rPr lang="en-US" b="1" dirty="0">
                <a:solidFill>
                  <a:schemeClr val="tx1"/>
                </a:solidFill>
              </a:rPr>
              <a:t>Advancing Equity in Appraisals</a:t>
            </a:r>
          </a:p>
          <a:p>
            <a:pPr marL="285750" indent="-285750">
              <a:buFont typeface="Wingdings" panose="05000000000000000000" pitchFamily="2" charset="2"/>
              <a:buChar char="§"/>
            </a:pPr>
            <a:r>
              <a:rPr lang="en-US" dirty="0">
                <a:solidFill>
                  <a:schemeClr val="tx1"/>
                </a:solidFill>
              </a:rPr>
              <a:t>HUD released its action plan for the Interagency Task Force on Property Appraisal and Valuation Equity (PAVE) aimed at eliminating racial bias in the home lending and appraisal process.</a:t>
            </a:r>
          </a:p>
          <a:p>
            <a:pPr marL="285750" indent="-285750">
              <a:buFont typeface="Wingdings" panose="05000000000000000000" pitchFamily="2" charset="2"/>
              <a:buChar char="§"/>
            </a:pPr>
            <a:endParaRPr lang="en-US" dirty="0">
              <a:solidFill>
                <a:schemeClr val="tx1"/>
              </a:solidFill>
            </a:endParaRPr>
          </a:p>
          <a:p>
            <a:pPr marL="0" indent="0">
              <a:buNone/>
            </a:pPr>
            <a:r>
              <a:rPr lang="en-US" b="1" dirty="0">
                <a:solidFill>
                  <a:schemeClr val="tx1"/>
                </a:solidFill>
              </a:rPr>
              <a:t>Fair Housing Initiatives Program (FHIP)</a:t>
            </a:r>
          </a:p>
          <a:p>
            <a:pPr marL="285750" indent="-285750">
              <a:buFont typeface="Wingdings" panose="05000000000000000000" pitchFamily="2" charset="2"/>
              <a:buChar char="§"/>
            </a:pPr>
            <a:r>
              <a:rPr lang="en-US" dirty="0">
                <a:solidFill>
                  <a:schemeClr val="tx1"/>
                </a:solidFill>
              </a:rPr>
              <a:t>HUD has awarded more than $16 million in ARP funding to assist 62 FHIP agencies in combating housing discrimination relating to COVID-19.</a:t>
            </a:r>
          </a:p>
          <a:p>
            <a:pPr marL="285750" indent="-285750">
              <a:buFont typeface="Wingdings" panose="05000000000000000000" pitchFamily="2" charset="2"/>
              <a:buChar char="§"/>
            </a:pPr>
            <a:r>
              <a:rPr lang="en-US" dirty="0">
                <a:solidFill>
                  <a:schemeClr val="tx1"/>
                </a:solidFill>
              </a:rPr>
              <a:t>The funds focus directly on the unequal impact COVID-19 has had on communities of color, low-income communities, and other vulnerable populations.</a:t>
            </a:r>
          </a:p>
        </p:txBody>
      </p:sp>
    </p:spTree>
    <p:extLst>
      <p:ext uri="{BB962C8B-B14F-4D97-AF65-F5344CB8AC3E}">
        <p14:creationId xmlns:p14="http://schemas.microsoft.com/office/powerpoint/2010/main" val="3061890846"/>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Accountability and Transparency and Promoting Equitable Investments through Opportunity Zones</a:t>
            </a:r>
          </a:p>
        </p:txBody>
      </p:sp>
      <p:sp>
        <p:nvSpPr>
          <p:cNvPr id="4" name="Content Placeholder 3"/>
          <p:cNvSpPr>
            <a:spLocks noGrp="1"/>
          </p:cNvSpPr>
          <p:nvPr>
            <p:ph sz="quarter" idx="11"/>
          </p:nvPr>
        </p:nvSpPr>
        <p:spPr>
          <a:xfrm>
            <a:off x="457200" y="1151105"/>
            <a:ext cx="8224838" cy="4541837"/>
          </a:xfrm>
        </p:spPr>
        <p:txBody>
          <a:bodyPr/>
          <a:lstStyle/>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The bipartisan </a:t>
            </a:r>
            <a:r>
              <a:rPr lang="en-US" i="1" dirty="0">
                <a:solidFill>
                  <a:schemeClr val="tx1"/>
                </a:solidFill>
              </a:rPr>
              <a:t>Opportunity Zones Transparency, Extension, and Improvement Act</a:t>
            </a:r>
            <a:r>
              <a:rPr lang="en-US" dirty="0">
                <a:solidFill>
                  <a:schemeClr val="tx1"/>
                </a:solidFill>
              </a:rPr>
              <a:t> (S. 4065), introduced by Sen. Cory Booker (D-NJ) in April would extend the incentive through the end of 2028, decertify zones that are not impoverished, and provide grants to enable states to drive capital to underserved businesses and communities.</a:t>
            </a:r>
          </a:p>
          <a:p>
            <a:pPr marL="285750" indent="-285750">
              <a:buFont typeface="Wingdings" panose="05000000000000000000" pitchFamily="2" charset="2"/>
              <a:buChar char="§"/>
            </a:pPr>
            <a:endParaRPr lang="en-US" dirty="0">
              <a:solidFill>
                <a:schemeClr val="tx1"/>
              </a:solidFill>
            </a:endParaRPr>
          </a:p>
        </p:txBody>
      </p:sp>
    </p:spTree>
    <p:extLst>
      <p:ext uri="{BB962C8B-B14F-4D97-AF65-F5344CB8AC3E}">
        <p14:creationId xmlns:p14="http://schemas.microsoft.com/office/powerpoint/2010/main" val="2570908482"/>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Ensuring Housing Finance Reform and CRA Modernization Strengthen and Expand Affordable Housing Investments</a:t>
            </a:r>
          </a:p>
        </p:txBody>
      </p:sp>
      <p:sp>
        <p:nvSpPr>
          <p:cNvPr id="4" name="Content Placeholder 3"/>
          <p:cNvSpPr>
            <a:spLocks noGrp="1"/>
          </p:cNvSpPr>
          <p:nvPr>
            <p:ph sz="quarter" idx="11"/>
          </p:nvPr>
        </p:nvSpPr>
        <p:spPr>
          <a:xfrm>
            <a:off x="457200" y="1187200"/>
            <a:ext cx="8224838" cy="4541837"/>
          </a:xfrm>
        </p:spPr>
        <p:txBody>
          <a:bodyPr/>
          <a:lstStyle/>
          <a:p>
            <a:pPr marL="285750" lvl="0" indent="-285750">
              <a:buFont typeface="Wingdings" panose="05000000000000000000" pitchFamily="2" charset="2"/>
              <a:buChar char="§"/>
            </a:pPr>
            <a:endParaRPr lang="en-US" dirty="0">
              <a:solidFill>
                <a:schemeClr val="tx1"/>
              </a:solidFill>
            </a:endParaRPr>
          </a:p>
          <a:p>
            <a:pPr marL="285750" lvl="0" indent="-285750">
              <a:buFont typeface="Wingdings" panose="05000000000000000000" pitchFamily="2" charset="2"/>
              <a:buChar char="§"/>
            </a:pPr>
            <a:r>
              <a:rPr lang="en-US" dirty="0">
                <a:solidFill>
                  <a:schemeClr val="tx1"/>
                </a:solidFill>
              </a:rPr>
              <a:t>Martin Gruenberg, Acting Chair of the Federal Deposit Insurance Corporation (FDIC), released a statement stating that strengthening the CRA is one of five areas of emphasis for FDIC in 2022.</a:t>
            </a:r>
          </a:p>
          <a:p>
            <a:pPr marL="285750" lvl="0" indent="-285750">
              <a:buFont typeface="Wingdings" panose="05000000000000000000" pitchFamily="2" charset="2"/>
              <a:buChar char="§"/>
            </a:pPr>
            <a:endParaRPr lang="en-US" dirty="0">
              <a:solidFill>
                <a:schemeClr val="tx1"/>
              </a:solidFill>
            </a:endParaRPr>
          </a:p>
          <a:p>
            <a:pPr marL="285750" lvl="0" indent="-285750">
              <a:buFont typeface="Wingdings" panose="05000000000000000000" pitchFamily="2" charset="2"/>
              <a:buChar char="§"/>
            </a:pPr>
            <a:r>
              <a:rPr lang="en-US" dirty="0">
                <a:solidFill>
                  <a:schemeClr val="tx1"/>
                </a:solidFill>
              </a:rPr>
              <a:t>The president’s FY 2023 budget includes provisions to allow selective basis boosts for bond-financed affordable housing properties, which pair with 4 percent low-income housing tax credits (LIHTCs).</a:t>
            </a:r>
          </a:p>
          <a:p>
            <a:pPr marL="285750" indent="-285750">
              <a:buFont typeface="Wingdings" panose="05000000000000000000" pitchFamily="2" charset="2"/>
              <a:buChar char="§"/>
            </a:pPr>
            <a:endParaRPr lang="en-US" dirty="0">
              <a:solidFill>
                <a:schemeClr val="tx1"/>
              </a:solidFill>
            </a:endParaRPr>
          </a:p>
        </p:txBody>
      </p:sp>
    </p:spTree>
    <p:extLst>
      <p:ext uri="{BB962C8B-B14F-4D97-AF65-F5344CB8AC3E}">
        <p14:creationId xmlns:p14="http://schemas.microsoft.com/office/powerpoint/2010/main" val="4091152449"/>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Supporting Investments in Housing as Part of Our Nation’s Infrastructure</a:t>
            </a:r>
          </a:p>
        </p:txBody>
      </p:sp>
      <p:sp>
        <p:nvSpPr>
          <p:cNvPr id="4" name="Content Placeholder 3"/>
          <p:cNvSpPr>
            <a:spLocks noGrp="1"/>
          </p:cNvSpPr>
          <p:nvPr>
            <p:ph sz="quarter" idx="11"/>
          </p:nvPr>
        </p:nvSpPr>
        <p:spPr>
          <a:xfrm>
            <a:off x="457200" y="1154113"/>
            <a:ext cx="8224838" cy="4541837"/>
          </a:xfrm>
        </p:spPr>
        <p:txBody>
          <a:bodyPr/>
          <a:lstStyle/>
          <a:p>
            <a:pPr marL="0" indent="0">
              <a:buNone/>
            </a:pPr>
            <a:r>
              <a:rPr lang="en-US" b="1" dirty="0">
                <a:solidFill>
                  <a:schemeClr val="tx1"/>
                </a:solidFill>
              </a:rPr>
              <a:t>Reconciliation Outlook</a:t>
            </a:r>
          </a:p>
          <a:p>
            <a:pPr marL="285750" indent="-285750">
              <a:buFont typeface="Wingdings" panose="05000000000000000000" pitchFamily="2" charset="2"/>
              <a:buChar char="§"/>
            </a:pPr>
            <a:r>
              <a:rPr lang="en-US" dirty="0">
                <a:solidFill>
                  <a:schemeClr val="tx1"/>
                </a:solidFill>
              </a:rPr>
              <a:t>Despite not being included in the IIJA, housing programs were funded through the Build Back Better Act.</a:t>
            </a:r>
          </a:p>
          <a:p>
            <a:pPr marL="285750" indent="-285750">
              <a:buFont typeface="Wingdings" panose="05000000000000000000" pitchFamily="2" charset="2"/>
              <a:buChar char="§"/>
            </a:pPr>
            <a:r>
              <a:rPr lang="en-US" dirty="0">
                <a:solidFill>
                  <a:schemeClr val="tx1"/>
                </a:solidFill>
              </a:rPr>
              <a:t>This proposal included $170 billion to build and support affordable housing. </a:t>
            </a:r>
          </a:p>
          <a:p>
            <a:pPr marL="514350" lvl="1" indent="-285750">
              <a:buFont typeface="Wingdings" panose="05000000000000000000" pitchFamily="2" charset="2"/>
              <a:buChar char="§"/>
            </a:pPr>
            <a:r>
              <a:rPr lang="en-US" dirty="0">
                <a:solidFill>
                  <a:schemeClr val="tx1"/>
                </a:solidFill>
              </a:rPr>
              <a:t>The president’s reconciliation package is currently stalled in the Senate following Sen. Joe Manchin’s (D-WV) rejection of the existing proposal. </a:t>
            </a:r>
          </a:p>
          <a:p>
            <a:pPr marL="514350" lvl="1" indent="-285750">
              <a:buFont typeface="Wingdings" panose="05000000000000000000" pitchFamily="2" charset="2"/>
              <a:buChar char="§"/>
            </a:pPr>
            <a:r>
              <a:rPr lang="en-US" dirty="0">
                <a:solidFill>
                  <a:schemeClr val="tx1"/>
                </a:solidFill>
              </a:rPr>
              <a:t>Sen. Manchin’s primary concerns was related to inflation, which has not subsided since December. As a result, passage of the Build Back Better Act has only become more tenuous.</a:t>
            </a:r>
          </a:p>
          <a:p>
            <a:pPr marL="0" indent="0">
              <a:buNone/>
            </a:pPr>
            <a:endParaRPr lang="en-US" dirty="0">
              <a:solidFill>
                <a:schemeClr val="tx1"/>
              </a:solidFill>
            </a:endParaRPr>
          </a:p>
          <a:p>
            <a:pPr marL="0" indent="0">
              <a:buNone/>
            </a:pPr>
            <a:r>
              <a:rPr lang="en-US" b="1" dirty="0">
                <a:solidFill>
                  <a:schemeClr val="tx1"/>
                </a:solidFill>
              </a:rPr>
              <a:t>President Biden’s FY 2023 Budget</a:t>
            </a:r>
          </a:p>
          <a:p>
            <a:pPr marL="285750" indent="-285750">
              <a:buFont typeface="Wingdings" panose="05000000000000000000" pitchFamily="2" charset="2"/>
              <a:buChar char="§"/>
            </a:pPr>
            <a:r>
              <a:rPr lang="en-US" dirty="0">
                <a:solidFill>
                  <a:schemeClr val="tx1"/>
                </a:solidFill>
              </a:rPr>
              <a:t>The request provides $32.1 billion for the Housing Choice Voucher Program, which accommodates 200,000 new vouchers - the largest one-year increase in vouchers since the program was authorized in 1974. </a:t>
            </a:r>
          </a:p>
          <a:p>
            <a:pPr marL="285750" indent="-2857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3862283794"/>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Providing More Resources and Better Guidance to Communities for Improved Environmental and Disaster Recovery and Resilience</a:t>
            </a:r>
          </a:p>
        </p:txBody>
      </p:sp>
      <p:sp>
        <p:nvSpPr>
          <p:cNvPr id="4" name="Content Placeholder 3"/>
          <p:cNvSpPr>
            <a:spLocks noGrp="1"/>
          </p:cNvSpPr>
          <p:nvPr>
            <p:ph sz="quarter" idx="11"/>
          </p:nvPr>
        </p:nvSpPr>
        <p:spPr>
          <a:xfrm>
            <a:off x="457200" y="1158154"/>
            <a:ext cx="8224838" cy="4541837"/>
          </a:xfrm>
        </p:spPr>
        <p:txBody>
          <a:bodyPr/>
          <a:lstStyle/>
          <a:p>
            <a:pPr marL="0" indent="0">
              <a:buNone/>
            </a:pPr>
            <a:r>
              <a:rPr lang="en-US" b="1" dirty="0">
                <a:solidFill>
                  <a:schemeClr val="tx1"/>
                </a:solidFill>
              </a:rPr>
              <a:t>President Biden’s FY 2023 Budget</a:t>
            </a:r>
          </a:p>
          <a:p>
            <a:pPr marL="0" indent="0">
              <a:buNone/>
            </a:pPr>
            <a:endParaRPr lang="en-US" b="1" dirty="0">
              <a:solidFill>
                <a:schemeClr val="tx1"/>
              </a:solidFill>
            </a:endParaRPr>
          </a:p>
          <a:p>
            <a:pPr marL="285750" indent="-285750">
              <a:buFont typeface="Wingdings" panose="05000000000000000000" pitchFamily="2" charset="2"/>
              <a:buChar char="§"/>
            </a:pPr>
            <a:r>
              <a:rPr lang="en-US" dirty="0">
                <a:solidFill>
                  <a:schemeClr val="tx1"/>
                </a:solidFill>
              </a:rPr>
              <a:t>The proposal provides $1.1 billion in targeted climate resilience and energy efficiency improvements in public housing, Tribal housing, multifamily-assisted housing, and other assisted housing.</a:t>
            </a: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The budget request also provides $400 million to remove dangerous health hazards from homes, including mitigating threats from fire, lead, carbon monoxide, and radon.</a:t>
            </a:r>
          </a:p>
        </p:txBody>
      </p:sp>
    </p:spTree>
    <p:extLst>
      <p:ext uri="{BB962C8B-B14F-4D97-AF65-F5344CB8AC3E}">
        <p14:creationId xmlns:p14="http://schemas.microsoft.com/office/powerpoint/2010/main" val="3853637355"/>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Infrastructure Investment and Jobs Act</a:t>
            </a:r>
          </a:p>
        </p:txBody>
      </p:sp>
      <p:sp>
        <p:nvSpPr>
          <p:cNvPr id="2" name="Content Placeholder 1"/>
          <p:cNvSpPr>
            <a:spLocks noGrp="1"/>
          </p:cNvSpPr>
          <p:nvPr>
            <p:ph sz="quarter" idx="11"/>
          </p:nvPr>
        </p:nvSpPr>
        <p:spPr>
          <a:xfrm>
            <a:off x="457200" y="1143001"/>
            <a:ext cx="8224838" cy="4648200"/>
          </a:xfrm>
        </p:spPr>
        <p:txBody>
          <a:bodyPr/>
          <a:lstStyle/>
          <a:p>
            <a:pPr marL="0" indent="0">
              <a:buNone/>
            </a:pPr>
            <a:r>
              <a:rPr lang="en-US" b="1" dirty="0">
                <a:solidFill>
                  <a:schemeClr val="tx1"/>
                </a:solidFill>
              </a:rPr>
              <a:t>Implementation</a:t>
            </a:r>
          </a:p>
          <a:p>
            <a:pPr marL="285750" indent="-285750">
              <a:buFont typeface="Wingdings" panose="05000000000000000000" pitchFamily="2" charset="2"/>
              <a:buChar char="§"/>
            </a:pPr>
            <a:r>
              <a:rPr lang="en-US" dirty="0">
                <a:solidFill>
                  <a:schemeClr val="tx1"/>
                </a:solidFill>
              </a:rPr>
              <a:t>On November 15, 2021, President Joe Biden signed into law the </a:t>
            </a:r>
            <a:r>
              <a:rPr lang="en-US" i="1" dirty="0">
                <a:solidFill>
                  <a:schemeClr val="tx1"/>
                </a:solidFill>
              </a:rPr>
              <a:t>Infrastructure Investment and Jobs Act </a:t>
            </a:r>
            <a:r>
              <a:rPr lang="en-US" dirty="0">
                <a:solidFill>
                  <a:schemeClr val="tx1"/>
                </a:solidFill>
              </a:rPr>
              <a:t>(“IIJA”), a</a:t>
            </a:r>
            <a:r>
              <a:rPr lang="x-none" dirty="0">
                <a:solidFill>
                  <a:schemeClr val="tx1"/>
                </a:solidFill>
              </a:rPr>
              <a:t> five-year, $1 trillion comprehensive infrastructure package that includes funding for transportation – roads, bridges, ports, airports, rail, and transit – as well as water infrastructure, broadband, power infrastructure, and climate resiliency. </a:t>
            </a: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Following bipartisan negotiations in the Senate, housing provisions were ultimately not included in the IIJA.</a:t>
            </a:r>
          </a:p>
          <a:p>
            <a:pPr marL="285750" indent="-285750">
              <a:buFont typeface="Wingdings" panose="05000000000000000000" pitchFamily="2" charset="2"/>
              <a:buChar char="§"/>
            </a:pPr>
            <a:r>
              <a:rPr lang="en-US" dirty="0">
                <a:solidFill>
                  <a:schemeClr val="tx1"/>
                </a:solidFill>
              </a:rPr>
              <a:t>The bill contains</a:t>
            </a:r>
            <a:r>
              <a:rPr lang="x-none" dirty="0">
                <a:solidFill>
                  <a:schemeClr val="tx1"/>
                </a:solidFill>
              </a:rPr>
              <a:t> </a:t>
            </a:r>
            <a:r>
              <a:rPr lang="x-none" b="1" dirty="0">
                <a:solidFill>
                  <a:schemeClr val="tx1"/>
                </a:solidFill>
              </a:rPr>
              <a:t>$550 billion in new spending</a:t>
            </a:r>
            <a:r>
              <a:rPr lang="x-none" dirty="0">
                <a:solidFill>
                  <a:schemeClr val="tx1"/>
                </a:solidFill>
              </a:rPr>
              <a:t> over baseline numbers</a:t>
            </a:r>
            <a:r>
              <a:rPr lang="en-US" dirty="0">
                <a:solidFill>
                  <a:schemeClr val="tx1"/>
                </a:solidFill>
              </a:rPr>
              <a:t> and </a:t>
            </a:r>
            <a:r>
              <a:rPr lang="x-none" b="1" dirty="0">
                <a:solidFill>
                  <a:schemeClr val="tx1"/>
                </a:solidFill>
              </a:rPr>
              <a:t>over $100 billion in competitive grant funding</a:t>
            </a:r>
            <a:r>
              <a:rPr lang="en-US" dirty="0">
                <a:solidFill>
                  <a:schemeClr val="tx1"/>
                </a:solidFill>
              </a:rPr>
              <a:t>. </a:t>
            </a:r>
          </a:p>
          <a:p>
            <a:pPr marL="285750" indent="-285750">
              <a:buFont typeface="Wingdings" panose="05000000000000000000" pitchFamily="2" charset="2"/>
              <a:buChar char="§"/>
            </a:pPr>
            <a:r>
              <a:rPr lang="en-US" dirty="0">
                <a:solidFill>
                  <a:schemeClr val="tx1"/>
                </a:solidFill>
              </a:rPr>
              <a:t>Additional program funding for the IIJA was made available in March following the passage of the Fiscal Year 2022 Appropriations legislation.</a:t>
            </a:r>
          </a:p>
        </p:txBody>
      </p:sp>
    </p:spTree>
    <p:extLst>
      <p:ext uri="{BB962C8B-B14F-4D97-AF65-F5344CB8AC3E}">
        <p14:creationId xmlns:p14="http://schemas.microsoft.com/office/powerpoint/2010/main" val="88196345"/>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the Funding Flows </a:t>
            </a:r>
          </a:p>
        </p:txBody>
      </p:sp>
      <p:sp>
        <p:nvSpPr>
          <p:cNvPr id="4" name="Content Placeholder 3"/>
          <p:cNvSpPr>
            <a:spLocks noGrp="1"/>
          </p:cNvSpPr>
          <p:nvPr>
            <p:ph type="body" sz="quarter" idx="10"/>
          </p:nvPr>
        </p:nvSpPr>
        <p:spPr/>
        <p:txBody>
          <a:bodyPr/>
          <a:lstStyle/>
          <a:p>
            <a:r>
              <a:rPr lang="en-US" dirty="0">
                <a:solidFill>
                  <a:schemeClr val="tx1"/>
                </a:solidFill>
              </a:rPr>
              <a:t>Two Primary Funding Methods</a:t>
            </a:r>
          </a:p>
        </p:txBody>
      </p:sp>
      <p:sp>
        <p:nvSpPr>
          <p:cNvPr id="2" name="Content Placeholder 1"/>
          <p:cNvSpPr>
            <a:spLocks noGrp="1"/>
          </p:cNvSpPr>
          <p:nvPr>
            <p:ph sz="quarter" idx="11"/>
          </p:nvPr>
        </p:nvSpPr>
        <p:spPr/>
        <p:txBody>
          <a:bodyPr/>
          <a:lstStyle/>
          <a:p>
            <a:pPr marL="285750" indent="-285750">
              <a:buFont typeface="Wingdings" panose="05000000000000000000" pitchFamily="2" charset="2"/>
              <a:buChar char="§"/>
            </a:pPr>
            <a:endParaRPr lang="en-US" b="1" dirty="0">
              <a:solidFill>
                <a:schemeClr val="tx1"/>
              </a:solidFill>
            </a:endParaRPr>
          </a:p>
          <a:p>
            <a:pPr marL="285750" indent="-285750">
              <a:buFont typeface="Wingdings" panose="05000000000000000000" pitchFamily="2" charset="2"/>
              <a:buChar char="§"/>
            </a:pPr>
            <a:r>
              <a:rPr lang="en-US" b="1" dirty="0">
                <a:solidFill>
                  <a:schemeClr val="tx1"/>
                </a:solidFill>
              </a:rPr>
              <a:t>Discretionary Grants</a:t>
            </a:r>
            <a:r>
              <a:rPr lang="en-US" dirty="0">
                <a:solidFill>
                  <a:schemeClr val="tx1"/>
                </a:solidFill>
              </a:rPr>
              <a:t>: Discretionary, or competitive grant programs, are run by the operating administrations who solicit applications and select projects based on program eligibility, evaluation criteria, and departmental or program priorities. Examples include the RAISE or INFRA grant programs.</a:t>
            </a: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r>
              <a:rPr lang="en-US" b="1" dirty="0">
                <a:solidFill>
                  <a:schemeClr val="tx1"/>
                </a:solidFill>
              </a:rPr>
              <a:t>Formula Grants: </a:t>
            </a:r>
            <a:r>
              <a:rPr lang="en-US" dirty="0">
                <a:solidFill>
                  <a:schemeClr val="tx1"/>
                </a:solidFill>
              </a:rPr>
              <a:t>Formula grant programs allocate funding to recipients based on formulas set by Congress. The Urbanized Area Formula Grants is an example of one such program. </a:t>
            </a:r>
          </a:p>
        </p:txBody>
      </p:sp>
    </p:spTree>
    <p:extLst>
      <p:ext uri="{BB962C8B-B14F-4D97-AF65-F5344CB8AC3E}">
        <p14:creationId xmlns:p14="http://schemas.microsoft.com/office/powerpoint/2010/main" val="4062512074"/>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Highways </a:t>
            </a:r>
          </a:p>
        </p:txBody>
      </p:sp>
      <p:sp>
        <p:nvSpPr>
          <p:cNvPr id="6" name="Content Placeholder 5"/>
          <p:cNvSpPr>
            <a:spLocks noGrp="1"/>
          </p:cNvSpPr>
          <p:nvPr>
            <p:ph sz="quarter" idx="12"/>
          </p:nvPr>
        </p:nvSpPr>
        <p:spPr>
          <a:xfrm>
            <a:off x="457198" y="1213642"/>
            <a:ext cx="8249479" cy="5184648"/>
          </a:xfrm>
        </p:spPr>
        <p:txBody>
          <a:bodyPr/>
          <a:lstStyle/>
          <a:p>
            <a:pPr lvl="0"/>
            <a:r>
              <a:rPr lang="en-US" b="1" dirty="0">
                <a:solidFill>
                  <a:schemeClr val="tx1"/>
                </a:solidFill>
              </a:rPr>
              <a:t>Federal Highway Administration (FHWA) competitive grants for nationally significant bridges and other bridges ($12.5B, new):</a:t>
            </a:r>
            <a:r>
              <a:rPr lang="en-US" dirty="0">
                <a:solidFill>
                  <a:schemeClr val="tx1"/>
                </a:solidFill>
              </a:rPr>
              <a:t> This new competitive grant program will assist state, local, federal, and tribal entities in rehabilitating or replacing bridges, including culverts. Large projects and bundling of smaller bridge projects will be eligible for funding.</a:t>
            </a:r>
          </a:p>
          <a:p>
            <a:pPr lvl="0"/>
            <a:r>
              <a:rPr lang="en-US" b="1" dirty="0">
                <a:solidFill>
                  <a:schemeClr val="tx1"/>
                </a:solidFill>
              </a:rPr>
              <a:t>Reconnecting Communities Pilot Program ($1B, new): </a:t>
            </a:r>
            <a:r>
              <a:rPr lang="en-US" dirty="0">
                <a:solidFill>
                  <a:schemeClr val="tx1"/>
                </a:solidFill>
              </a:rPr>
              <a:t>This new competitive program will provide dedicated funding to state, local, MPO, and tribal governments for planning, design, demolition, and reconstruction of street grids, parks, or other infrastructure.</a:t>
            </a:r>
          </a:p>
          <a:p>
            <a:r>
              <a:rPr lang="en-US" b="1" dirty="0">
                <a:solidFill>
                  <a:schemeClr val="tx1"/>
                </a:solidFill>
              </a:rPr>
              <a:t>FHWA Nationally Significant Federal Lands and Tribal Projects ($1.5B, expanded):</a:t>
            </a:r>
            <a:r>
              <a:rPr lang="en-US" dirty="0">
                <a:solidFill>
                  <a:schemeClr val="tx1"/>
                </a:solidFill>
              </a:rPr>
              <a:t> This discretionary program provides funding for the construction, reconstruction, and rehabilitation of nationally significant projects within, adjacent to, or accessing federal and tribal lands. The bill amends this program to allow smaller projects to qualify for funding and allows 100% federal share for tribal projects.</a:t>
            </a:r>
          </a:p>
        </p:txBody>
      </p:sp>
    </p:spTree>
    <p:extLst>
      <p:ext uri="{BB962C8B-B14F-4D97-AF65-F5344CB8AC3E}">
        <p14:creationId xmlns:p14="http://schemas.microsoft.com/office/powerpoint/2010/main" val="1565515128"/>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Transit </a:t>
            </a:r>
          </a:p>
        </p:txBody>
      </p:sp>
      <p:sp>
        <p:nvSpPr>
          <p:cNvPr id="6" name="Content Placeholder 5"/>
          <p:cNvSpPr>
            <a:spLocks noGrp="1"/>
          </p:cNvSpPr>
          <p:nvPr>
            <p:ph sz="quarter" idx="12"/>
          </p:nvPr>
        </p:nvSpPr>
        <p:spPr>
          <a:xfrm>
            <a:off x="457198" y="1213642"/>
            <a:ext cx="8249479" cy="5184648"/>
          </a:xfrm>
        </p:spPr>
        <p:txBody>
          <a:bodyPr/>
          <a:lstStyle/>
          <a:p>
            <a:pPr lvl="0"/>
            <a:r>
              <a:rPr lang="en-US" b="1" dirty="0">
                <a:solidFill>
                  <a:schemeClr val="tx1"/>
                </a:solidFill>
              </a:rPr>
              <a:t>FTA Low and No Emission Bus Programs ($5.6B, expanded):</a:t>
            </a:r>
            <a:r>
              <a:rPr lang="en-US" dirty="0">
                <a:solidFill>
                  <a:schemeClr val="tx1"/>
                </a:solidFill>
              </a:rPr>
              <a:t> The IIJA expands this competitive program which provides funding to state and local governmental authorities for the purchase or lease of zero-emission and low-emission transit buses as well as acquisition, construction, and leasing of required supporting facilities. This application is currently open. </a:t>
            </a:r>
          </a:p>
          <a:p>
            <a:r>
              <a:rPr lang="en-US" b="1" dirty="0">
                <a:solidFill>
                  <a:schemeClr val="tx1"/>
                </a:solidFill>
              </a:rPr>
              <a:t>FTA Buses and Bus Facilities Competitive Program ($2B, expanded):</a:t>
            </a:r>
            <a:r>
              <a:rPr lang="en-US" dirty="0">
                <a:solidFill>
                  <a:schemeClr val="tx1"/>
                </a:solidFill>
              </a:rPr>
              <a:t> This program provides competitive funding to states and direct recipients to replace, rehabilitate, and purchase buses and related equipment and to construct bus-related facilities including technological changes or innovations to modify low- or no-emission vehicles or facilities. This application is currently open. </a:t>
            </a:r>
          </a:p>
          <a:p>
            <a:pPr lvl="0"/>
            <a:endParaRPr lang="en-US" dirty="0">
              <a:solidFill>
                <a:schemeClr val="tx1"/>
              </a:solidFill>
            </a:endParaRPr>
          </a:p>
        </p:txBody>
      </p:sp>
      <p:pic>
        <p:nvPicPr>
          <p:cNvPr id="3" name="Picture 2"/>
          <p:cNvPicPr>
            <a:picLocks noChangeAspect="1"/>
          </p:cNvPicPr>
          <p:nvPr/>
        </p:nvPicPr>
        <p:blipFill rotWithShape="1">
          <a:blip r:embed="rId2"/>
          <a:srcRect t="25117" b="13914"/>
          <a:stretch/>
        </p:blipFill>
        <p:spPr>
          <a:xfrm>
            <a:off x="1838737" y="4383157"/>
            <a:ext cx="5486400" cy="2015133"/>
          </a:xfrm>
          <a:prstGeom prst="rect">
            <a:avLst/>
          </a:prstGeom>
        </p:spPr>
      </p:pic>
    </p:spTree>
    <p:extLst>
      <p:ext uri="{BB962C8B-B14F-4D97-AF65-F5344CB8AC3E}">
        <p14:creationId xmlns:p14="http://schemas.microsoft.com/office/powerpoint/2010/main" val="3378037437"/>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Transit  </a:t>
            </a:r>
          </a:p>
        </p:txBody>
      </p:sp>
      <p:sp>
        <p:nvSpPr>
          <p:cNvPr id="6" name="Content Placeholder 5"/>
          <p:cNvSpPr>
            <a:spLocks noGrp="1"/>
          </p:cNvSpPr>
          <p:nvPr>
            <p:ph sz="quarter" idx="12"/>
          </p:nvPr>
        </p:nvSpPr>
        <p:spPr>
          <a:xfrm>
            <a:off x="457199" y="1213642"/>
            <a:ext cx="8239540" cy="5184648"/>
          </a:xfrm>
        </p:spPr>
        <p:txBody>
          <a:bodyPr/>
          <a:lstStyle/>
          <a:p>
            <a:pPr lvl="0"/>
            <a:r>
              <a:rPr lang="en-US" b="1" dirty="0">
                <a:solidFill>
                  <a:schemeClr val="tx1"/>
                </a:solidFill>
              </a:rPr>
              <a:t>Capital Investment Grants (CIG) Program ($23B, expanded):</a:t>
            </a:r>
            <a:r>
              <a:rPr lang="en-US" dirty="0">
                <a:solidFill>
                  <a:schemeClr val="tx1"/>
                </a:solidFill>
              </a:rPr>
              <a:t> The bill guarantees $8 billion, and authorizes $15 billion more in future appropriations, to invest in new high-capacity transit projects communities choose to build. The bill provides funds that may support the 25 projects included in the FTA’s Annual Report on Funding Recommendations for FY22, as well as additional projects across the country seeking CIG funding over the next five years. Projects must meet CIG program requirements to receive funding. </a:t>
            </a:r>
          </a:p>
          <a:p>
            <a:pPr lvl="0"/>
            <a:r>
              <a:rPr lang="en-US" b="1" dirty="0">
                <a:solidFill>
                  <a:schemeClr val="tx1"/>
                </a:solidFill>
              </a:rPr>
              <a:t>FTA All Station Accessibility Program ($1.75B, new):</a:t>
            </a:r>
            <a:r>
              <a:rPr lang="en-US" dirty="0">
                <a:solidFill>
                  <a:schemeClr val="tx1"/>
                </a:solidFill>
              </a:rPr>
              <a:t> This competitive grant program will provide funding to legacy transit and commuter rail authorities to upgrade existing stations to meet or exceed accessibility standards under the Americans with Disabilities Act.</a:t>
            </a:r>
          </a:p>
        </p:txBody>
      </p:sp>
    </p:spTree>
    <p:extLst>
      <p:ext uri="{BB962C8B-B14F-4D97-AF65-F5344CB8AC3E}">
        <p14:creationId xmlns:p14="http://schemas.microsoft.com/office/powerpoint/2010/main" val="1018230969"/>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Rescue Plan Act</a:t>
            </a:r>
          </a:p>
        </p:txBody>
      </p:sp>
      <p:sp>
        <p:nvSpPr>
          <p:cNvPr id="3" name="Content Placeholder 2"/>
          <p:cNvSpPr>
            <a:spLocks noGrp="1"/>
          </p:cNvSpPr>
          <p:nvPr>
            <p:ph sz="quarter" idx="10"/>
          </p:nvPr>
        </p:nvSpPr>
        <p:spPr>
          <a:xfrm>
            <a:off x="457200" y="1150938"/>
            <a:ext cx="8224838" cy="4868862"/>
          </a:xfrm>
        </p:spPr>
        <p:txBody>
          <a:bodyPr/>
          <a:lstStyle/>
          <a:p>
            <a:pPr marL="0" indent="0">
              <a:buNone/>
            </a:pPr>
            <a:r>
              <a:rPr lang="en-US" b="1" dirty="0">
                <a:solidFill>
                  <a:schemeClr val="tx1"/>
                </a:solidFill>
              </a:rPr>
              <a:t>Status Update</a:t>
            </a:r>
          </a:p>
          <a:p>
            <a:r>
              <a:rPr lang="en-US" dirty="0">
                <a:solidFill>
                  <a:schemeClr val="tx1"/>
                </a:solidFill>
              </a:rPr>
              <a:t>HUD has played a central role in delivering relief to address COVID-19 related housing needs through the Biden administration’s $1.9 trillion American Rescue Plan.</a:t>
            </a:r>
          </a:p>
          <a:p>
            <a:r>
              <a:rPr lang="en-US" dirty="0">
                <a:solidFill>
                  <a:schemeClr val="tx1"/>
                </a:solidFill>
              </a:rPr>
              <a:t>In April, HUD announced an addition $3 million in available ARP funding to fight housing discrimination related to COVID-19.</a:t>
            </a:r>
          </a:p>
          <a:p>
            <a:pPr marL="0" indent="0">
              <a:buNone/>
            </a:pPr>
            <a:endParaRPr lang="en-US" dirty="0">
              <a:solidFill>
                <a:schemeClr val="tx1"/>
              </a:solidFill>
            </a:endParaRPr>
          </a:p>
          <a:p>
            <a:pPr marL="0" indent="0">
              <a:buNone/>
            </a:pPr>
            <a:r>
              <a:rPr lang="en-US" b="1" dirty="0">
                <a:solidFill>
                  <a:schemeClr val="tx1"/>
                </a:solidFill>
              </a:rPr>
              <a:t>Emergency Rental Assistance</a:t>
            </a:r>
          </a:p>
          <a:p>
            <a:r>
              <a:rPr lang="en-US" dirty="0">
                <a:solidFill>
                  <a:schemeClr val="tx1"/>
                </a:solidFill>
              </a:rPr>
              <a:t>The Treasury Department projects that $25 to $30 billion of combined ERA funds were spent or obligated by the end of 2021.</a:t>
            </a:r>
          </a:p>
          <a:p>
            <a:r>
              <a:rPr lang="en-US" dirty="0">
                <a:solidFill>
                  <a:schemeClr val="tx1"/>
                </a:solidFill>
              </a:rPr>
              <a:t>Treasury has also begun the process of reallocating underutilized funds from certain grantees to others who have already obligated or spent their funds.</a:t>
            </a:r>
          </a:p>
          <a:p>
            <a:endParaRPr lang="en-US" dirty="0"/>
          </a:p>
        </p:txBody>
      </p:sp>
    </p:spTree>
    <p:extLst>
      <p:ext uri="{BB962C8B-B14F-4D97-AF65-F5344CB8AC3E}">
        <p14:creationId xmlns:p14="http://schemas.microsoft.com/office/powerpoint/2010/main" val="243651467"/>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Multimodal Projects  </a:t>
            </a:r>
          </a:p>
        </p:txBody>
      </p:sp>
      <p:sp>
        <p:nvSpPr>
          <p:cNvPr id="6" name="Content Placeholder 5"/>
          <p:cNvSpPr>
            <a:spLocks noGrp="1"/>
          </p:cNvSpPr>
          <p:nvPr>
            <p:ph sz="quarter" idx="12"/>
          </p:nvPr>
        </p:nvSpPr>
        <p:spPr>
          <a:xfrm>
            <a:off x="457197" y="1213642"/>
            <a:ext cx="8239541" cy="5184648"/>
          </a:xfrm>
        </p:spPr>
        <p:txBody>
          <a:bodyPr/>
          <a:lstStyle/>
          <a:p>
            <a:pPr lvl="0"/>
            <a:r>
              <a:rPr lang="en-US" b="1" dirty="0">
                <a:solidFill>
                  <a:schemeClr val="tx1"/>
                </a:solidFill>
              </a:rPr>
              <a:t>Rebuilding American Infrastructure with Sustainability and Equity (RAISE) Grants ($15B, expanded):</a:t>
            </a:r>
            <a:r>
              <a:rPr lang="en-US" dirty="0">
                <a:solidFill>
                  <a:schemeClr val="tx1"/>
                </a:solidFill>
              </a:rPr>
              <a:t> Will support surface transportation projects of local and/or regional significance. Adds tourism to the grant criteria. </a:t>
            </a:r>
          </a:p>
          <a:p>
            <a:pPr lvl="0"/>
            <a:r>
              <a:rPr lang="en-US" b="1" dirty="0">
                <a:solidFill>
                  <a:schemeClr val="tx1"/>
                </a:solidFill>
              </a:rPr>
              <a:t>Infrastructure for Rebuilding America (INFRA) Grants ($14B, expanded):</a:t>
            </a:r>
            <a:r>
              <a:rPr lang="en-US" dirty="0">
                <a:solidFill>
                  <a:schemeClr val="tx1"/>
                </a:solidFill>
              </a:rPr>
              <a:t> Will offer needed aid to freight infrastructure by providing funding to state and local government for projects of regional or national significance. The bill also raises the cap on multimodal projects to 30% of program funds. This grant opportunity is currently open. </a:t>
            </a:r>
          </a:p>
          <a:p>
            <a:r>
              <a:rPr lang="en-US" b="1" dirty="0">
                <a:solidFill>
                  <a:schemeClr val="tx1"/>
                </a:solidFill>
              </a:rPr>
              <a:t>MEGA Projects ($15B, new):</a:t>
            </a:r>
            <a:r>
              <a:rPr lang="en-US" dirty="0">
                <a:solidFill>
                  <a:schemeClr val="tx1"/>
                </a:solidFill>
              </a:rPr>
              <a:t> This new National Infrastructure Project Assistance grant program will support multi-modal, multi-jurisdictional projects of national or regional significance. This grant opportunity is currently open. </a:t>
            </a:r>
          </a:p>
          <a:p>
            <a:pPr lvl="0"/>
            <a:endParaRPr lang="en-US" dirty="0">
              <a:solidFill>
                <a:schemeClr val="tx1"/>
              </a:solidFill>
            </a:endParaRPr>
          </a:p>
        </p:txBody>
      </p:sp>
      <p:pic>
        <p:nvPicPr>
          <p:cNvPr id="7" name="Picture 6"/>
          <p:cNvPicPr>
            <a:picLocks noChangeAspect="1"/>
          </p:cNvPicPr>
          <p:nvPr/>
        </p:nvPicPr>
        <p:blipFill>
          <a:blip r:embed="rId2"/>
          <a:stretch>
            <a:fillRect/>
          </a:stretch>
        </p:blipFill>
        <p:spPr>
          <a:xfrm>
            <a:off x="1816056" y="5008969"/>
            <a:ext cx="2441681" cy="1131809"/>
          </a:xfrm>
          <a:prstGeom prst="rect">
            <a:avLst/>
          </a:prstGeom>
        </p:spPr>
      </p:pic>
      <p:pic>
        <p:nvPicPr>
          <p:cNvPr id="8" name="Picture 7"/>
          <p:cNvPicPr>
            <a:picLocks noChangeAspect="1"/>
          </p:cNvPicPr>
          <p:nvPr/>
        </p:nvPicPr>
        <p:blipFill>
          <a:blip r:embed="rId3"/>
          <a:stretch>
            <a:fillRect/>
          </a:stretch>
        </p:blipFill>
        <p:spPr>
          <a:xfrm>
            <a:off x="4586092" y="4784575"/>
            <a:ext cx="3782291" cy="1580599"/>
          </a:xfrm>
          <a:prstGeom prst="rect">
            <a:avLst/>
          </a:prstGeom>
        </p:spPr>
      </p:pic>
    </p:spTree>
    <p:extLst>
      <p:ext uri="{BB962C8B-B14F-4D97-AF65-F5344CB8AC3E}">
        <p14:creationId xmlns:p14="http://schemas.microsoft.com/office/powerpoint/2010/main" val="4144757109"/>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Safety</a:t>
            </a:r>
          </a:p>
        </p:txBody>
      </p:sp>
      <p:sp>
        <p:nvSpPr>
          <p:cNvPr id="6" name="Content Placeholder 5"/>
          <p:cNvSpPr>
            <a:spLocks noGrp="1"/>
          </p:cNvSpPr>
          <p:nvPr>
            <p:ph sz="quarter" idx="12"/>
          </p:nvPr>
        </p:nvSpPr>
        <p:spPr>
          <a:xfrm>
            <a:off x="457199" y="1301806"/>
            <a:ext cx="4415590" cy="5184648"/>
          </a:xfrm>
        </p:spPr>
        <p:txBody>
          <a:bodyPr/>
          <a:lstStyle/>
          <a:p>
            <a:pPr lvl="0"/>
            <a:r>
              <a:rPr lang="en-US" b="1" dirty="0">
                <a:solidFill>
                  <a:schemeClr val="tx1"/>
                </a:solidFill>
              </a:rPr>
              <a:t>Safe Streets for All ($6B, new): </a:t>
            </a:r>
            <a:r>
              <a:rPr lang="en-US" dirty="0">
                <a:solidFill>
                  <a:schemeClr val="tx1"/>
                </a:solidFill>
              </a:rPr>
              <a:t>This program will provide funding directly to local and tribal governments to support their efforts to advance “vision zero” plans and other improvements to reduce crashes and fatalities, especially for cyclists and pedestrians.</a:t>
            </a:r>
          </a:p>
          <a:p>
            <a:pPr lvl="0"/>
            <a:endParaRPr lang="en-US" dirty="0">
              <a:solidFill>
                <a:schemeClr val="tx1"/>
              </a:solidFill>
            </a:endParaRPr>
          </a:p>
          <a:p>
            <a:pPr lvl="0"/>
            <a:r>
              <a:rPr lang="en-US" b="1" dirty="0">
                <a:solidFill>
                  <a:schemeClr val="tx1"/>
                </a:solidFill>
              </a:rPr>
              <a:t>Strengthening Mobility and Revolutionizing Transportation (SMART) Grant Program ($1B, new): </a:t>
            </a:r>
            <a:r>
              <a:rPr lang="en-US" dirty="0">
                <a:solidFill>
                  <a:schemeClr val="tx1"/>
                </a:solidFill>
              </a:rPr>
              <a:t>This program will be a programmed competition that will deliver competitive grants to states, local governments, and tribes for projects that improve transportation safety and efficiency.</a:t>
            </a:r>
          </a:p>
        </p:txBody>
      </p:sp>
      <p:pic>
        <p:nvPicPr>
          <p:cNvPr id="2" name="Picture 1"/>
          <p:cNvPicPr>
            <a:picLocks noChangeAspect="1"/>
          </p:cNvPicPr>
          <p:nvPr/>
        </p:nvPicPr>
        <p:blipFill>
          <a:blip r:embed="rId2"/>
          <a:stretch>
            <a:fillRect/>
          </a:stretch>
        </p:blipFill>
        <p:spPr>
          <a:xfrm>
            <a:off x="5339803" y="1434810"/>
            <a:ext cx="2823295" cy="1964544"/>
          </a:xfrm>
          <a:prstGeom prst="rect">
            <a:avLst/>
          </a:prstGeom>
        </p:spPr>
      </p:pic>
      <p:pic>
        <p:nvPicPr>
          <p:cNvPr id="4" name="Picture 3"/>
          <p:cNvPicPr>
            <a:picLocks noChangeAspect="1"/>
          </p:cNvPicPr>
          <p:nvPr/>
        </p:nvPicPr>
        <p:blipFill>
          <a:blip r:embed="rId3"/>
          <a:stretch>
            <a:fillRect/>
          </a:stretch>
        </p:blipFill>
        <p:spPr>
          <a:xfrm>
            <a:off x="5339802" y="3549847"/>
            <a:ext cx="2823295" cy="2115753"/>
          </a:xfrm>
          <a:prstGeom prst="rect">
            <a:avLst/>
          </a:prstGeom>
        </p:spPr>
      </p:pic>
    </p:spTree>
    <p:extLst>
      <p:ext uri="{BB962C8B-B14F-4D97-AF65-F5344CB8AC3E}">
        <p14:creationId xmlns:p14="http://schemas.microsoft.com/office/powerpoint/2010/main" val="2600924869"/>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Port/Ferry </a:t>
            </a:r>
          </a:p>
        </p:txBody>
      </p:sp>
      <p:sp>
        <p:nvSpPr>
          <p:cNvPr id="6" name="Content Placeholder 5"/>
          <p:cNvSpPr>
            <a:spLocks noGrp="1"/>
          </p:cNvSpPr>
          <p:nvPr>
            <p:ph sz="quarter" idx="12"/>
          </p:nvPr>
        </p:nvSpPr>
        <p:spPr>
          <a:xfrm>
            <a:off x="457199" y="1213642"/>
            <a:ext cx="8466882" cy="5184648"/>
          </a:xfrm>
        </p:spPr>
        <p:txBody>
          <a:bodyPr/>
          <a:lstStyle/>
          <a:p>
            <a:pPr lvl="0"/>
            <a:r>
              <a:rPr lang="en-US" b="1" dirty="0">
                <a:solidFill>
                  <a:schemeClr val="tx1"/>
                </a:solidFill>
              </a:rPr>
              <a:t>Port Infrastructure Development Program ($2.25B, expanded):</a:t>
            </a:r>
            <a:r>
              <a:rPr lang="en-US" dirty="0">
                <a:solidFill>
                  <a:schemeClr val="tx1"/>
                </a:solidFill>
              </a:rPr>
              <a:t> The IIJA will double the level of investment in port infrastructure and waterways, helping strengthen our supply chain and reduce pollution.</a:t>
            </a:r>
          </a:p>
          <a:p>
            <a:pPr lvl="0"/>
            <a:r>
              <a:rPr lang="en-US" b="1" dirty="0">
                <a:solidFill>
                  <a:schemeClr val="tx1"/>
                </a:solidFill>
              </a:rPr>
              <a:t>5307 Ferry Program ($150M, existing):</a:t>
            </a:r>
            <a:r>
              <a:rPr lang="en-US" dirty="0">
                <a:solidFill>
                  <a:schemeClr val="tx1"/>
                </a:solidFill>
              </a:rPr>
              <a:t> The bill retains the $30 million per year passenger ferry program for ferries that serve urbanized areas.</a:t>
            </a:r>
          </a:p>
          <a:p>
            <a:pPr lvl="0"/>
            <a:r>
              <a:rPr lang="en-US" b="1" dirty="0">
                <a:solidFill>
                  <a:schemeClr val="tx1"/>
                </a:solidFill>
              </a:rPr>
              <a:t>Electric or Low Emitting Ferry Program ($500M, new):</a:t>
            </a:r>
            <a:r>
              <a:rPr lang="en-US" dirty="0">
                <a:solidFill>
                  <a:schemeClr val="tx1"/>
                </a:solidFill>
              </a:rPr>
              <a:t> This competitive grant program will support the transition of passenger ferries to low- or zero-emission technologies.</a:t>
            </a:r>
          </a:p>
          <a:p>
            <a:pPr lvl="0"/>
            <a:r>
              <a:rPr lang="en-US" b="1" dirty="0">
                <a:solidFill>
                  <a:schemeClr val="tx1"/>
                </a:solidFill>
              </a:rPr>
              <a:t>Rural Ferry Program ($2B, new):</a:t>
            </a:r>
            <a:r>
              <a:rPr lang="en-US" dirty="0">
                <a:solidFill>
                  <a:schemeClr val="tx1"/>
                </a:solidFill>
              </a:rPr>
              <a:t> This competitive grant program will ensure that basic essential ferry service continues to be provided to rural areas by providing funds to states to support this service.</a:t>
            </a:r>
          </a:p>
        </p:txBody>
      </p:sp>
      <p:pic>
        <p:nvPicPr>
          <p:cNvPr id="9" name="Picture 8"/>
          <p:cNvPicPr>
            <a:picLocks noChangeAspect="1"/>
          </p:cNvPicPr>
          <p:nvPr/>
        </p:nvPicPr>
        <p:blipFill rotWithShape="1">
          <a:blip r:embed="rId2"/>
          <a:srcRect t="26278" b="20667"/>
          <a:stretch/>
        </p:blipFill>
        <p:spPr>
          <a:xfrm>
            <a:off x="2575918" y="4701209"/>
            <a:ext cx="4207267" cy="1487587"/>
          </a:xfrm>
          <a:prstGeom prst="rect">
            <a:avLst/>
          </a:prstGeom>
        </p:spPr>
      </p:pic>
    </p:spTree>
    <p:extLst>
      <p:ext uri="{BB962C8B-B14F-4D97-AF65-F5344CB8AC3E}">
        <p14:creationId xmlns:p14="http://schemas.microsoft.com/office/powerpoint/2010/main" val="2417239617"/>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Broadband </a:t>
            </a:r>
          </a:p>
        </p:txBody>
      </p:sp>
      <p:sp>
        <p:nvSpPr>
          <p:cNvPr id="6" name="Content Placeholder 5"/>
          <p:cNvSpPr>
            <a:spLocks noGrp="1"/>
          </p:cNvSpPr>
          <p:nvPr>
            <p:ph sz="quarter" idx="12"/>
          </p:nvPr>
        </p:nvSpPr>
        <p:spPr>
          <a:xfrm>
            <a:off x="457199" y="1396522"/>
            <a:ext cx="5388016" cy="5184648"/>
          </a:xfrm>
        </p:spPr>
        <p:txBody>
          <a:bodyPr/>
          <a:lstStyle/>
          <a:p>
            <a:pPr lvl="0"/>
            <a:r>
              <a:rPr lang="en-US" sz="1600" b="1" dirty="0">
                <a:solidFill>
                  <a:schemeClr val="tx1"/>
                </a:solidFill>
              </a:rPr>
              <a:t>Broadband Equity, Access, and Deployment (BEAD) Program ($42.5B, new)</a:t>
            </a:r>
            <a:r>
              <a:rPr lang="en-US" sz="1600" dirty="0">
                <a:solidFill>
                  <a:schemeClr val="tx1"/>
                </a:solidFill>
              </a:rPr>
              <a:t>: Each state will receive a minimum of $100 million and each territory a minimum of $20 million for broadband expansion and/or affordability. The remaining funding will be distributed based on a formula that considers the number of unserved and high-cost locations in the state, based on maps to be published by the FCC in 2022.</a:t>
            </a:r>
          </a:p>
          <a:p>
            <a:pPr lvl="0"/>
            <a:endParaRPr lang="en-US" sz="1600" dirty="0">
              <a:solidFill>
                <a:schemeClr val="tx1"/>
              </a:solidFill>
            </a:endParaRPr>
          </a:p>
          <a:p>
            <a:pPr lvl="0"/>
            <a:r>
              <a:rPr lang="en-US" sz="1600" b="1" dirty="0">
                <a:solidFill>
                  <a:schemeClr val="tx1"/>
                </a:solidFill>
              </a:rPr>
              <a:t>Tribal Broadband Connectivity Grant Program ($2B, existing):</a:t>
            </a:r>
            <a:r>
              <a:rPr lang="en-US" sz="1600" dirty="0">
                <a:solidFill>
                  <a:schemeClr val="tx1"/>
                </a:solidFill>
              </a:rPr>
              <a:t> The IIJA provides $2 billion in additional funding to this competitive grant program that directs funds to tribal governments to be used for broadband deployment on tribal lands, as well as for telehealth, distance learning, broadband affordability, and digital inclusion.</a:t>
            </a:r>
            <a:endParaRPr lang="en-US" sz="1400" dirty="0">
              <a:solidFill>
                <a:schemeClr val="tx1"/>
              </a:solidFill>
            </a:endParaRPr>
          </a:p>
        </p:txBody>
      </p:sp>
      <p:pic>
        <p:nvPicPr>
          <p:cNvPr id="4" name="Picture 3"/>
          <p:cNvPicPr>
            <a:picLocks noChangeAspect="1"/>
          </p:cNvPicPr>
          <p:nvPr/>
        </p:nvPicPr>
        <p:blipFill>
          <a:blip r:embed="rId2"/>
          <a:stretch>
            <a:fillRect/>
          </a:stretch>
        </p:blipFill>
        <p:spPr>
          <a:xfrm>
            <a:off x="6002881" y="3710403"/>
            <a:ext cx="2856131" cy="1903611"/>
          </a:xfrm>
          <a:prstGeom prst="rect">
            <a:avLst/>
          </a:prstGeom>
        </p:spPr>
      </p:pic>
      <p:pic>
        <p:nvPicPr>
          <p:cNvPr id="7" name="Picture 6"/>
          <p:cNvPicPr>
            <a:picLocks noChangeAspect="1"/>
          </p:cNvPicPr>
          <p:nvPr/>
        </p:nvPicPr>
        <p:blipFill>
          <a:blip r:embed="rId3"/>
          <a:stretch>
            <a:fillRect/>
          </a:stretch>
        </p:blipFill>
        <p:spPr>
          <a:xfrm>
            <a:off x="6002882" y="1474098"/>
            <a:ext cx="2856131" cy="1905207"/>
          </a:xfrm>
          <a:prstGeom prst="rect">
            <a:avLst/>
          </a:prstGeom>
        </p:spPr>
      </p:pic>
    </p:spTree>
    <p:extLst>
      <p:ext uri="{BB962C8B-B14F-4D97-AF65-F5344CB8AC3E}">
        <p14:creationId xmlns:p14="http://schemas.microsoft.com/office/powerpoint/2010/main" val="1079550944"/>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Broadband</a:t>
            </a:r>
          </a:p>
        </p:txBody>
      </p:sp>
      <p:sp>
        <p:nvSpPr>
          <p:cNvPr id="6" name="Content Placeholder 5"/>
          <p:cNvSpPr>
            <a:spLocks noGrp="1"/>
          </p:cNvSpPr>
          <p:nvPr>
            <p:ph sz="quarter" idx="12"/>
          </p:nvPr>
        </p:nvSpPr>
        <p:spPr>
          <a:xfrm>
            <a:off x="457199" y="1213642"/>
            <a:ext cx="8258538" cy="5184648"/>
          </a:xfrm>
        </p:spPr>
        <p:txBody>
          <a:bodyPr/>
          <a:lstStyle/>
          <a:p>
            <a:pPr lvl="0"/>
            <a:r>
              <a:rPr lang="en-US" sz="1600" b="1" dirty="0">
                <a:solidFill>
                  <a:schemeClr val="tx1"/>
                </a:solidFill>
              </a:rPr>
              <a:t>Digital Equity Act Programs ($2.75B, new): </a:t>
            </a:r>
            <a:endParaRPr lang="en-US" sz="1600" dirty="0">
              <a:solidFill>
                <a:schemeClr val="tx1"/>
              </a:solidFill>
            </a:endParaRPr>
          </a:p>
          <a:p>
            <a:pPr lvl="1"/>
            <a:r>
              <a:rPr lang="en-US" b="1" dirty="0">
                <a:solidFill>
                  <a:schemeClr val="tx1"/>
                </a:solidFill>
              </a:rPr>
              <a:t>State Digital Equity Planning Grant Program ($60M, new): </a:t>
            </a:r>
            <a:r>
              <a:rPr lang="en-US" dirty="0">
                <a:solidFill>
                  <a:schemeClr val="tx1"/>
                </a:solidFill>
              </a:rPr>
              <a:t>This new formula grant program for states and territories will fund the development of digital equity plans.</a:t>
            </a:r>
          </a:p>
          <a:p>
            <a:pPr lvl="1"/>
            <a:r>
              <a:rPr lang="en-US" b="1" dirty="0">
                <a:solidFill>
                  <a:schemeClr val="tx1"/>
                </a:solidFill>
              </a:rPr>
              <a:t>State Digital Equity Capacity Grant Program ($1.44B, new)</a:t>
            </a:r>
            <a:r>
              <a:rPr lang="en-US" dirty="0">
                <a:solidFill>
                  <a:schemeClr val="tx1"/>
                </a:solidFill>
              </a:rPr>
              <a:t>: This new formula grant program for states and territories will distribute funds to implement digital equity projects and support the implementation of digital equity plans.</a:t>
            </a:r>
          </a:p>
          <a:p>
            <a:pPr lvl="1"/>
            <a:r>
              <a:rPr lang="en-US" b="1" dirty="0">
                <a:solidFill>
                  <a:schemeClr val="tx1"/>
                </a:solidFill>
              </a:rPr>
              <a:t>Digital Equity Competitive Grant Program ($1.25B, new)</a:t>
            </a:r>
            <a:r>
              <a:rPr lang="en-US" dirty="0">
                <a:solidFill>
                  <a:schemeClr val="tx1"/>
                </a:solidFill>
              </a:rPr>
              <a:t>: This new competitive grant program will fund the implementation of digital equity projects, such as those that accelerate the adoption of broadband through digital literacy training, workforce development, devices access programs, and other digital inclusion measures.</a:t>
            </a:r>
          </a:p>
          <a:p>
            <a:pPr lvl="0"/>
            <a:r>
              <a:rPr lang="en-US" sz="1600" b="1" dirty="0">
                <a:solidFill>
                  <a:schemeClr val="tx1"/>
                </a:solidFill>
              </a:rPr>
              <a:t>Enabling Middle Mile Broadband Infrastructure Program ($1B, new)</a:t>
            </a:r>
            <a:r>
              <a:rPr lang="en-US" sz="1600" dirty="0">
                <a:solidFill>
                  <a:schemeClr val="tx1"/>
                </a:solidFill>
              </a:rPr>
              <a:t>: This new competitive program will fund the construction, improvement or acquisition of middle mile infrastructure that reduces the cost of connecting unserved and underserved areas to the internet backbone. </a:t>
            </a:r>
          </a:p>
          <a:p>
            <a:pPr lvl="0" algn="just"/>
            <a:endParaRPr lang="en-US" dirty="0">
              <a:solidFill>
                <a:schemeClr val="tx1"/>
              </a:solidFill>
            </a:endParaRPr>
          </a:p>
        </p:txBody>
      </p:sp>
    </p:spTree>
    <p:extLst>
      <p:ext uri="{BB962C8B-B14F-4D97-AF65-F5344CB8AC3E}">
        <p14:creationId xmlns:p14="http://schemas.microsoft.com/office/powerpoint/2010/main" val="917714683"/>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Energy</a:t>
            </a:r>
          </a:p>
        </p:txBody>
      </p:sp>
      <p:sp>
        <p:nvSpPr>
          <p:cNvPr id="6" name="Content Placeholder 5"/>
          <p:cNvSpPr>
            <a:spLocks noGrp="1"/>
          </p:cNvSpPr>
          <p:nvPr>
            <p:ph sz="quarter" idx="12"/>
          </p:nvPr>
        </p:nvSpPr>
        <p:spPr>
          <a:xfrm>
            <a:off x="457199" y="1213642"/>
            <a:ext cx="8258538" cy="5184648"/>
          </a:xfrm>
        </p:spPr>
        <p:txBody>
          <a:bodyPr/>
          <a:lstStyle/>
          <a:p>
            <a:r>
              <a:rPr lang="en-US" b="1" dirty="0">
                <a:solidFill>
                  <a:schemeClr val="tx1"/>
                </a:solidFill>
              </a:rPr>
              <a:t>Grants for Electric Vehicle Charging and Fueling Infrastructure</a:t>
            </a:r>
            <a:r>
              <a:rPr lang="en-US" dirty="0">
                <a:solidFill>
                  <a:schemeClr val="tx1"/>
                </a:solidFill>
              </a:rPr>
              <a:t> </a:t>
            </a:r>
            <a:r>
              <a:rPr lang="en-US" b="1" dirty="0">
                <a:solidFill>
                  <a:schemeClr val="tx1"/>
                </a:solidFill>
              </a:rPr>
              <a:t>($7.5B, new):</a:t>
            </a:r>
            <a:r>
              <a:rPr lang="en-US" dirty="0">
                <a:solidFill>
                  <a:schemeClr val="tx1"/>
                </a:solidFill>
              </a:rPr>
              <a:t> This funding will be divided between a competitive grant program ($2.5B) and a formula funding program ($5B) to support states and localities in deploying EV charging stations and ensuring equitable access for rural areas.</a:t>
            </a:r>
          </a:p>
          <a:p>
            <a:pPr lvl="0"/>
            <a:r>
              <a:rPr lang="en-US" b="1" dirty="0">
                <a:solidFill>
                  <a:schemeClr val="tx1"/>
                </a:solidFill>
              </a:rPr>
              <a:t>Electric Grid Reliability and Resilience Funding ($11B, new)</a:t>
            </a:r>
            <a:r>
              <a:rPr lang="en-US" dirty="0">
                <a:solidFill>
                  <a:schemeClr val="tx1"/>
                </a:solidFill>
              </a:rPr>
              <a:t>: A portion of the funding ($5B) will be distributed to states and electric grid operators via a formula based on population and probability of natural disasters to support grid resilience against natural disasters. The rest of the funding ($6B) will go to creating a competitive grant program for states, localities, and public utilities for projects related to electricity transmission and resilience. </a:t>
            </a:r>
          </a:p>
          <a:p>
            <a:pPr lvl="0"/>
            <a:r>
              <a:rPr lang="en-US" b="1" dirty="0">
                <a:solidFill>
                  <a:schemeClr val="tx1"/>
                </a:solidFill>
              </a:rPr>
              <a:t>Clean Energy Demonstration Program on Mine Land ($500M, new)</a:t>
            </a:r>
            <a:r>
              <a:rPr lang="en-US" dirty="0">
                <a:solidFill>
                  <a:schemeClr val="tx1"/>
                </a:solidFill>
              </a:rPr>
              <a:t>: This funding will be used to support five clean energy demonstrations on current and former mine land. At least two of the projects must be focused on solar energy, but the other projects can involve direct air capture, energy storage, and advanced nuclear technologies. </a:t>
            </a:r>
          </a:p>
          <a:p>
            <a:pPr marL="0" indent="0">
              <a:buNone/>
            </a:pPr>
            <a:endParaRPr lang="en-US" dirty="0">
              <a:solidFill>
                <a:schemeClr val="tx1"/>
              </a:solidFill>
            </a:endParaRPr>
          </a:p>
        </p:txBody>
      </p:sp>
    </p:spTree>
    <p:extLst>
      <p:ext uri="{BB962C8B-B14F-4D97-AF65-F5344CB8AC3E}">
        <p14:creationId xmlns:p14="http://schemas.microsoft.com/office/powerpoint/2010/main" val="2619603961"/>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Energy</a:t>
            </a:r>
          </a:p>
        </p:txBody>
      </p:sp>
      <p:sp>
        <p:nvSpPr>
          <p:cNvPr id="6" name="Content Placeholder 5"/>
          <p:cNvSpPr>
            <a:spLocks noGrp="1"/>
          </p:cNvSpPr>
          <p:nvPr>
            <p:ph sz="quarter" idx="12"/>
          </p:nvPr>
        </p:nvSpPr>
        <p:spPr>
          <a:xfrm>
            <a:off x="457199" y="1213642"/>
            <a:ext cx="8258538" cy="5184648"/>
          </a:xfrm>
        </p:spPr>
        <p:txBody>
          <a:bodyPr/>
          <a:lstStyle/>
          <a:p>
            <a:r>
              <a:rPr lang="en-US" b="1" dirty="0">
                <a:solidFill>
                  <a:schemeClr val="tx1"/>
                </a:solidFill>
              </a:rPr>
              <a:t>Advanced Nuclear Reactor Demonstration Program ($3.2B, new)</a:t>
            </a:r>
            <a:r>
              <a:rPr lang="en-US" dirty="0">
                <a:solidFill>
                  <a:schemeClr val="tx1"/>
                </a:solidFill>
              </a:rPr>
              <a:t>: This funding establishes a new competitive grant program to support demonstration projects that advance the research and development of affordable nuclear energy technology. </a:t>
            </a:r>
          </a:p>
          <a:p>
            <a:endParaRPr lang="en-US" dirty="0">
              <a:solidFill>
                <a:schemeClr val="tx1"/>
              </a:solidFill>
            </a:endParaRPr>
          </a:p>
          <a:p>
            <a:pPr lvl="0"/>
            <a:r>
              <a:rPr lang="en-US" b="1" dirty="0">
                <a:solidFill>
                  <a:schemeClr val="tx1"/>
                </a:solidFill>
              </a:rPr>
              <a:t>Carbon Capture Demonstration and Pilots ($2.9B, new)</a:t>
            </a:r>
            <a:r>
              <a:rPr lang="en-US" dirty="0">
                <a:solidFill>
                  <a:schemeClr val="tx1"/>
                </a:solidFill>
              </a:rPr>
              <a:t>: This funding will create a competitive grant program for carbon capture pilot projects, with a portion of the funding ($2B) going to support the construction of five carbon capture demonstration programs. </a:t>
            </a:r>
          </a:p>
          <a:p>
            <a:pPr lvl="0" algn="just"/>
            <a:endParaRPr lang="en-US" dirty="0">
              <a:solidFill>
                <a:schemeClr val="tx1"/>
              </a:solidFill>
            </a:endParaRPr>
          </a:p>
        </p:txBody>
      </p:sp>
    </p:spTree>
    <p:extLst>
      <p:ext uri="{BB962C8B-B14F-4D97-AF65-F5344CB8AC3E}">
        <p14:creationId xmlns:p14="http://schemas.microsoft.com/office/powerpoint/2010/main" val="1589204187"/>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Drinking and Wastewater</a:t>
            </a:r>
          </a:p>
        </p:txBody>
      </p:sp>
      <p:sp>
        <p:nvSpPr>
          <p:cNvPr id="6" name="Content Placeholder 5"/>
          <p:cNvSpPr>
            <a:spLocks noGrp="1"/>
          </p:cNvSpPr>
          <p:nvPr>
            <p:ph sz="quarter" idx="12"/>
          </p:nvPr>
        </p:nvSpPr>
        <p:spPr>
          <a:xfrm>
            <a:off x="457199" y="1213642"/>
            <a:ext cx="8258538" cy="5184648"/>
          </a:xfrm>
        </p:spPr>
        <p:txBody>
          <a:bodyPr>
            <a:noAutofit/>
          </a:bodyPr>
          <a:lstStyle/>
          <a:p>
            <a:pPr lvl="0"/>
            <a:r>
              <a:rPr lang="en-US" sz="1600" b="1" dirty="0">
                <a:solidFill>
                  <a:schemeClr val="tx1"/>
                </a:solidFill>
              </a:rPr>
              <a:t>Drinking Water State Revolving Fund (DWSRF) and the Clean Water State Revolving Fund (CWSRF) ($23.4B, existing)</a:t>
            </a:r>
            <a:r>
              <a:rPr lang="en-US" sz="1600" dirty="0">
                <a:solidFill>
                  <a:schemeClr val="tx1"/>
                </a:solidFill>
              </a:rPr>
              <a:t>: These programs are partnerships that provide communities low-cost financing for a wide range of water quality infrastructure projects.</a:t>
            </a:r>
          </a:p>
          <a:p>
            <a:pPr lvl="0"/>
            <a:endParaRPr lang="en-US" sz="1200" dirty="0">
              <a:solidFill>
                <a:schemeClr val="tx1"/>
              </a:solidFill>
            </a:endParaRPr>
          </a:p>
          <a:p>
            <a:pPr lvl="0"/>
            <a:r>
              <a:rPr lang="en-US" sz="1600" b="1" dirty="0">
                <a:solidFill>
                  <a:schemeClr val="tx1"/>
                </a:solidFill>
              </a:rPr>
              <a:t>Lead Service Line Replacement ($15B, new)</a:t>
            </a:r>
            <a:r>
              <a:rPr lang="en-US" sz="1600" dirty="0">
                <a:solidFill>
                  <a:schemeClr val="tx1"/>
                </a:solidFill>
              </a:rPr>
              <a:t>: The funding for lead service line replacement would allow up to 49 percent to be distributed as loans that can be forgiven and the remaining 51 percent awarded as low-interest loans that would have to be repaid.</a:t>
            </a:r>
          </a:p>
          <a:p>
            <a:pPr lvl="0"/>
            <a:endParaRPr lang="en-US" sz="1200" dirty="0">
              <a:solidFill>
                <a:schemeClr val="tx1"/>
              </a:solidFill>
            </a:endParaRPr>
          </a:p>
          <a:p>
            <a:pPr lvl="0"/>
            <a:r>
              <a:rPr lang="en-US" sz="1600" b="1" dirty="0">
                <a:solidFill>
                  <a:schemeClr val="tx1"/>
                </a:solidFill>
              </a:rPr>
              <a:t>Addressing PFAS ($10B, new)</a:t>
            </a:r>
            <a:r>
              <a:rPr lang="en-US" sz="1600" dirty="0">
                <a:solidFill>
                  <a:schemeClr val="tx1"/>
                </a:solidFill>
              </a:rPr>
              <a:t>: The funding will address per- and polyfluoroalkyl substances (PFAS) in water sources. Of the $10B, $1B is directed to address emerging contaminants in wastewater through the CWSRF, $4B is directed to address PFAS in drinking water through the DWSRF, and $5B is allocated for small and disadvantaged communities to address emerging contaminants. Participants in the programs would be eligible for loan forgiveness.</a:t>
            </a:r>
          </a:p>
          <a:p>
            <a:pPr lvl="0"/>
            <a:endParaRPr lang="en-US" sz="1200" dirty="0">
              <a:solidFill>
                <a:schemeClr val="tx1"/>
              </a:solidFill>
            </a:endParaRPr>
          </a:p>
          <a:p>
            <a:pPr lvl="0"/>
            <a:r>
              <a:rPr lang="en-US" sz="1600" b="1" dirty="0">
                <a:solidFill>
                  <a:schemeClr val="tx1"/>
                </a:solidFill>
              </a:rPr>
              <a:t>Sewer and Stormwater Grants ($1.4B, existing)</a:t>
            </a:r>
            <a:r>
              <a:rPr lang="en-US" sz="1600" dirty="0">
                <a:solidFill>
                  <a:schemeClr val="tx1"/>
                </a:solidFill>
              </a:rPr>
              <a:t>: The funding would be used for sewer overflow and stormwater reuse municipal grants. </a:t>
            </a:r>
          </a:p>
          <a:p>
            <a:pPr marL="0" lvl="0" indent="0" algn="just">
              <a:buNone/>
            </a:pPr>
            <a:endParaRPr lang="en-US" sz="1600" dirty="0">
              <a:solidFill>
                <a:schemeClr val="tx1"/>
              </a:solidFill>
            </a:endParaRPr>
          </a:p>
        </p:txBody>
      </p:sp>
    </p:spTree>
    <p:extLst>
      <p:ext uri="{BB962C8B-B14F-4D97-AF65-F5344CB8AC3E}">
        <p14:creationId xmlns:p14="http://schemas.microsoft.com/office/powerpoint/2010/main" val="2550210419"/>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Other Programs </a:t>
            </a:r>
          </a:p>
        </p:txBody>
      </p:sp>
      <p:sp>
        <p:nvSpPr>
          <p:cNvPr id="6" name="Content Placeholder 5"/>
          <p:cNvSpPr>
            <a:spLocks noGrp="1"/>
          </p:cNvSpPr>
          <p:nvPr>
            <p:ph sz="quarter" idx="12"/>
          </p:nvPr>
        </p:nvSpPr>
        <p:spPr>
          <a:xfrm>
            <a:off x="457199" y="1143000"/>
            <a:ext cx="8258538" cy="5255290"/>
          </a:xfrm>
        </p:spPr>
        <p:txBody>
          <a:bodyPr/>
          <a:lstStyle/>
          <a:p>
            <a:pPr lvl="0"/>
            <a:r>
              <a:rPr lang="en-US" sz="1600" b="1" dirty="0">
                <a:solidFill>
                  <a:schemeClr val="tx1"/>
                </a:solidFill>
              </a:rPr>
              <a:t>Electric or Low-Emitting Ferry Pilot Program ($250 million, new): </a:t>
            </a:r>
            <a:r>
              <a:rPr lang="en-US" sz="1600" dirty="0">
                <a:solidFill>
                  <a:schemeClr val="tx1"/>
                </a:solidFill>
              </a:rPr>
              <a:t>This new competitive grant program will provide DOT with funding for five years for the purchase of low or no-emitting ferries. Funds can also be used for electrification and reduction of emissions from existing ferries.     </a:t>
            </a:r>
          </a:p>
          <a:p>
            <a:pPr lvl="0"/>
            <a:r>
              <a:rPr lang="en-US" sz="1600" b="1" dirty="0">
                <a:solidFill>
                  <a:schemeClr val="tx1"/>
                </a:solidFill>
              </a:rPr>
              <a:t>Clean School Bus Program ($5 billion, new): </a:t>
            </a:r>
            <a:r>
              <a:rPr lang="en-US" sz="1600" dirty="0">
                <a:solidFill>
                  <a:schemeClr val="tx1"/>
                </a:solidFill>
              </a:rPr>
              <a:t>This new competitive grant program provides $1 billion per year for five years to replace school buses, with a priority on rural and low-income communities. Fifty percent of funds are for zero-emission buses, and 50 percent are for low-emission buses.</a:t>
            </a:r>
            <a:r>
              <a:rPr lang="en-US" sz="1600" b="1" dirty="0">
                <a:solidFill>
                  <a:schemeClr val="tx1"/>
                </a:solidFill>
              </a:rPr>
              <a:t> </a:t>
            </a:r>
            <a:endParaRPr lang="en-US" sz="1600" dirty="0">
              <a:solidFill>
                <a:schemeClr val="tx1"/>
              </a:solidFill>
            </a:endParaRPr>
          </a:p>
          <a:p>
            <a:pPr lvl="0"/>
            <a:r>
              <a:rPr lang="en-US" sz="1600" b="1" dirty="0">
                <a:solidFill>
                  <a:schemeClr val="tx1"/>
                </a:solidFill>
              </a:rPr>
              <a:t>FEMA Building Resilient Infrastructure and Communities (BRIC) Competitive Grant Program ($1 billion, existing): </a:t>
            </a:r>
            <a:r>
              <a:rPr lang="en-US" sz="1600" dirty="0">
                <a:solidFill>
                  <a:schemeClr val="tx1"/>
                </a:solidFill>
              </a:rPr>
              <a:t>IIJA provides $200 million per year in competitive funds to support pre-disaster mitigation activities. Examples of BRIC projects include those “that demonstrate innovative approaches to partnerships, such as shared funding mechanisms, and/or project design.”</a:t>
            </a:r>
          </a:p>
          <a:p>
            <a:pPr lvl="0"/>
            <a:r>
              <a:rPr lang="en-US" sz="1600" b="1" dirty="0">
                <a:solidFill>
                  <a:schemeClr val="tx1"/>
                </a:solidFill>
              </a:rPr>
              <a:t>FEMA Flood Mitigation Assistance (FMA) Competitive Grant Program ($3.5 billion, existing): </a:t>
            </a:r>
            <a:r>
              <a:rPr lang="en-US" sz="1600" dirty="0">
                <a:solidFill>
                  <a:schemeClr val="tx1"/>
                </a:solidFill>
              </a:rPr>
              <a:t>IIJA provides $700 million per year to provide assistance to communities seeking to mitigate flood risks to buildings insured by the National Flood Insurance Program.  </a:t>
            </a:r>
          </a:p>
          <a:p>
            <a:endParaRPr lang="en-US" sz="1600" dirty="0">
              <a:solidFill>
                <a:schemeClr val="tx1"/>
              </a:solidFill>
            </a:endParaRPr>
          </a:p>
          <a:p>
            <a:pPr marL="0" lvl="0" indent="0" algn="just">
              <a:buNone/>
            </a:pPr>
            <a:endParaRPr lang="en-US" sz="1600" dirty="0">
              <a:solidFill>
                <a:schemeClr val="tx1"/>
              </a:solidFill>
            </a:endParaRPr>
          </a:p>
        </p:txBody>
      </p:sp>
    </p:spTree>
    <p:extLst>
      <p:ext uri="{BB962C8B-B14F-4D97-AF65-F5344CB8AC3E}">
        <p14:creationId xmlns:p14="http://schemas.microsoft.com/office/powerpoint/2010/main" val="305046505"/>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Other Programs </a:t>
            </a:r>
          </a:p>
        </p:txBody>
      </p:sp>
      <p:sp>
        <p:nvSpPr>
          <p:cNvPr id="6" name="Content Placeholder 5"/>
          <p:cNvSpPr>
            <a:spLocks noGrp="1"/>
          </p:cNvSpPr>
          <p:nvPr>
            <p:ph sz="quarter" idx="12"/>
          </p:nvPr>
        </p:nvSpPr>
        <p:spPr>
          <a:xfrm>
            <a:off x="457199" y="1213642"/>
            <a:ext cx="8258538" cy="5184648"/>
          </a:xfrm>
        </p:spPr>
        <p:txBody>
          <a:bodyPr/>
          <a:lstStyle/>
          <a:p>
            <a:r>
              <a:rPr lang="en-US" b="1" dirty="0">
                <a:solidFill>
                  <a:schemeClr val="tx1"/>
                </a:solidFill>
              </a:rPr>
              <a:t>Brownfields Program ($1.5B, existing): </a:t>
            </a:r>
            <a:r>
              <a:rPr lang="en-US" dirty="0">
                <a:solidFill>
                  <a:schemeClr val="tx1"/>
                </a:solidFill>
              </a:rPr>
              <a:t>The</a:t>
            </a:r>
            <a:r>
              <a:rPr lang="en-US" b="1" dirty="0">
                <a:solidFill>
                  <a:schemeClr val="tx1"/>
                </a:solidFill>
              </a:rPr>
              <a:t> </a:t>
            </a:r>
            <a:r>
              <a:rPr lang="en-US" dirty="0">
                <a:solidFill>
                  <a:schemeClr val="tx1"/>
                </a:solidFill>
              </a:rPr>
              <a:t>EPA Brownfields program helps communities, states, and tribes to assess, safely clean up, and sustainably reuse contaminated properties.</a:t>
            </a:r>
          </a:p>
          <a:p>
            <a:endParaRPr lang="en-US" dirty="0">
              <a:solidFill>
                <a:schemeClr val="tx1"/>
              </a:solidFill>
            </a:endParaRPr>
          </a:p>
          <a:p>
            <a:pPr lvl="0"/>
            <a:r>
              <a:rPr lang="en-US" b="1" dirty="0">
                <a:solidFill>
                  <a:schemeClr val="tx1"/>
                </a:solidFill>
              </a:rPr>
              <a:t>Superfund Program ($3.5B, existing):</a:t>
            </a:r>
            <a:r>
              <a:rPr lang="en-US" dirty="0">
                <a:solidFill>
                  <a:schemeClr val="tx1"/>
                </a:solidFill>
              </a:rPr>
              <a:t> The Hazardous Substance Superfund program allows EPA to invest in cleanups and continue moving forward on remedial actions for Superfund sites. </a:t>
            </a:r>
          </a:p>
          <a:p>
            <a:pPr lvl="0"/>
            <a:endParaRPr lang="en-US" dirty="0">
              <a:solidFill>
                <a:schemeClr val="tx1"/>
              </a:solidFill>
            </a:endParaRPr>
          </a:p>
          <a:p>
            <a:pPr lvl="0"/>
            <a:r>
              <a:rPr lang="en-US" b="1" dirty="0">
                <a:solidFill>
                  <a:schemeClr val="tx1"/>
                </a:solidFill>
              </a:rPr>
              <a:t>U.S. Army Corps of Engineers (USACE) Projects ($17B, existing)</a:t>
            </a:r>
            <a:r>
              <a:rPr lang="en-US" dirty="0">
                <a:solidFill>
                  <a:schemeClr val="tx1"/>
                </a:solidFill>
              </a:rPr>
              <a:t>: The funding would be directed to investigations, construction, and maintenance/operations for already authorized projects, including flood mitigation and waterway management. The USACE has some discretion under the legislation as to how it will use the funding and it will likely be guided by its annual work plans.</a:t>
            </a:r>
          </a:p>
          <a:p>
            <a:endParaRPr lang="en-US" dirty="0">
              <a:solidFill>
                <a:schemeClr val="tx1"/>
              </a:solidFill>
            </a:endParaRPr>
          </a:p>
          <a:p>
            <a:pPr marL="0" lvl="0" indent="0" algn="just">
              <a:buNone/>
            </a:pPr>
            <a:endParaRPr lang="en-US" dirty="0">
              <a:solidFill>
                <a:schemeClr val="tx1"/>
              </a:solidFill>
            </a:endParaRPr>
          </a:p>
        </p:txBody>
      </p:sp>
    </p:spTree>
    <p:extLst>
      <p:ext uri="{BB962C8B-B14F-4D97-AF65-F5344CB8AC3E}">
        <p14:creationId xmlns:p14="http://schemas.microsoft.com/office/powerpoint/2010/main" val="674296566"/>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Trending Housing Policies</a:t>
            </a:r>
          </a:p>
        </p:txBody>
      </p:sp>
      <p:sp>
        <p:nvSpPr>
          <p:cNvPr id="2" name="Content Placeholder 1"/>
          <p:cNvSpPr>
            <a:spLocks noGrp="1"/>
          </p:cNvSpPr>
          <p:nvPr>
            <p:ph sz="quarter" idx="10"/>
          </p:nvPr>
        </p:nvSpPr>
        <p:spPr>
          <a:xfrm>
            <a:off x="457200" y="1143000"/>
            <a:ext cx="8224838" cy="4868862"/>
          </a:xfrm>
        </p:spPr>
        <p:txBody>
          <a:bodyPr/>
          <a:lstStyle/>
          <a:p>
            <a:pPr marL="0" indent="0">
              <a:buNone/>
            </a:pPr>
            <a:r>
              <a:rPr lang="en-US" b="1" dirty="0">
                <a:solidFill>
                  <a:schemeClr val="tx1"/>
                </a:solidFill>
              </a:rPr>
              <a:t>Equity Action Plan</a:t>
            </a:r>
          </a:p>
          <a:p>
            <a:r>
              <a:rPr lang="en-US" dirty="0">
                <a:solidFill>
                  <a:schemeClr val="tx1"/>
                </a:solidFill>
              </a:rPr>
              <a:t>In April, HUD released its first ever Equity Action Plan in coordination with the Biden administration’s whole-of-government equity agenda.</a:t>
            </a:r>
          </a:p>
          <a:p>
            <a:r>
              <a:rPr lang="en-US" dirty="0">
                <a:solidFill>
                  <a:schemeClr val="tx1"/>
                </a:solidFill>
              </a:rPr>
              <a:t>HUD’s plan includes actions to reduce the racial homeownership gap and center equity in the delivery of services to people experiencing homelessness.</a:t>
            </a:r>
          </a:p>
          <a:p>
            <a:endParaRPr lang="en-US" dirty="0">
              <a:solidFill>
                <a:schemeClr val="tx1"/>
              </a:solidFill>
            </a:endParaRPr>
          </a:p>
          <a:p>
            <a:pPr marL="0" indent="0">
              <a:buNone/>
            </a:pPr>
            <a:r>
              <a:rPr lang="en-US" b="1" dirty="0">
                <a:solidFill>
                  <a:schemeClr val="tx1"/>
                </a:solidFill>
              </a:rPr>
              <a:t>President Biden’s Fiscal Year 2023 Budget</a:t>
            </a:r>
          </a:p>
          <a:p>
            <a:r>
              <a:rPr lang="en-US" dirty="0">
                <a:solidFill>
                  <a:schemeClr val="tx1"/>
                </a:solidFill>
              </a:rPr>
              <a:t>President Biden’s FY 2023 budget requests $71.9 billion for HUD, about $11.6 billion more than the FY 2022 total.</a:t>
            </a:r>
          </a:p>
          <a:p>
            <a:pPr lvl="4"/>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043083689"/>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Current Department of Housing and Urban Development (HUD) Initiatives</a:t>
            </a:r>
          </a:p>
        </p:txBody>
      </p:sp>
      <p:sp>
        <p:nvSpPr>
          <p:cNvPr id="2" name="Content Placeholder 1"/>
          <p:cNvSpPr>
            <a:spLocks noGrp="1"/>
          </p:cNvSpPr>
          <p:nvPr>
            <p:ph sz="quarter" idx="11"/>
          </p:nvPr>
        </p:nvSpPr>
        <p:spPr>
          <a:xfrm>
            <a:off x="457200" y="1143000"/>
            <a:ext cx="8229600" cy="4546600"/>
          </a:xfrm>
        </p:spPr>
        <p:txBody>
          <a:bodyPr/>
          <a:lstStyle/>
          <a:p>
            <a:pPr marL="0" indent="0">
              <a:buNone/>
            </a:pPr>
            <a:r>
              <a:rPr lang="en-US" b="1" dirty="0">
                <a:solidFill>
                  <a:schemeClr val="tx1"/>
                </a:solidFill>
              </a:rPr>
              <a:t>Homelessness</a:t>
            </a:r>
          </a:p>
          <a:p>
            <a:pPr marL="0" indent="0">
              <a:buNone/>
            </a:pPr>
            <a:endParaRPr lang="en-US" b="1" dirty="0">
              <a:solidFill>
                <a:schemeClr val="tx1"/>
              </a:solidFill>
            </a:endParaRPr>
          </a:p>
          <a:p>
            <a:r>
              <a:rPr lang="en-US" dirty="0">
                <a:solidFill>
                  <a:schemeClr val="tx1"/>
                </a:solidFill>
              </a:rPr>
              <a:t>HUD launched House America, a national partnership with administration officials, states, and local governments to use ARP resources to rehouse at least 100,000 people experiencing homelessness and create 20,000 new affordable and permanent supportive housing units.</a:t>
            </a:r>
          </a:p>
          <a:p>
            <a:endParaRPr lang="en-US" dirty="0">
              <a:solidFill>
                <a:schemeClr val="tx1"/>
              </a:solidFill>
            </a:endParaRPr>
          </a:p>
          <a:p>
            <a:r>
              <a:rPr lang="en-US" dirty="0">
                <a:solidFill>
                  <a:schemeClr val="tx1"/>
                </a:solidFill>
              </a:rPr>
              <a:t>In March, HUD announced $2.6 billion in Continuum of Care awards to help individuals experiencing homelessness.</a:t>
            </a:r>
          </a:p>
          <a:p>
            <a:endParaRPr lang="en-US" dirty="0">
              <a:solidFill>
                <a:schemeClr val="tx1"/>
              </a:solidFill>
            </a:endParaRPr>
          </a:p>
        </p:txBody>
      </p:sp>
    </p:spTree>
    <p:extLst>
      <p:ext uri="{BB962C8B-B14F-4D97-AF65-F5344CB8AC3E}">
        <p14:creationId xmlns:p14="http://schemas.microsoft.com/office/powerpoint/2010/main" val="622736950"/>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Rent Control and Expanding the Housing Credit</a:t>
            </a:r>
          </a:p>
        </p:txBody>
      </p:sp>
      <p:sp>
        <p:nvSpPr>
          <p:cNvPr id="4" name="Content Placeholder 3"/>
          <p:cNvSpPr>
            <a:spLocks noGrp="1"/>
          </p:cNvSpPr>
          <p:nvPr>
            <p:ph sz="quarter" idx="11"/>
          </p:nvPr>
        </p:nvSpPr>
        <p:spPr>
          <a:xfrm>
            <a:off x="457200" y="1143000"/>
            <a:ext cx="8224838" cy="4541837"/>
          </a:xfrm>
        </p:spPr>
        <p:txBody>
          <a:bodyPr/>
          <a:lstStyle/>
          <a:p>
            <a:pPr marL="0" indent="0">
              <a:buNone/>
            </a:pPr>
            <a:r>
              <a:rPr lang="en-US" b="1" dirty="0">
                <a:solidFill>
                  <a:schemeClr val="tx1"/>
                </a:solidFill>
              </a:rPr>
              <a:t>President Biden’s FY 2023 Budget Request</a:t>
            </a:r>
          </a:p>
          <a:p>
            <a:pPr marL="285750" indent="-285750">
              <a:buFont typeface="Wingdings" panose="05000000000000000000" pitchFamily="2" charset="2"/>
              <a:buChar char="§"/>
            </a:pPr>
            <a:endParaRPr lang="en-US" b="1" dirty="0">
              <a:solidFill>
                <a:schemeClr val="tx1"/>
              </a:solidFill>
            </a:endParaRPr>
          </a:p>
          <a:p>
            <a:pPr marL="285750" indent="-285750">
              <a:buFont typeface="Wingdings" panose="05000000000000000000" pitchFamily="2" charset="2"/>
              <a:buChar char="§"/>
            </a:pPr>
            <a:r>
              <a:rPr lang="en-US" dirty="0">
                <a:solidFill>
                  <a:schemeClr val="tx1"/>
                </a:solidFill>
              </a:rPr>
              <a:t>The budget request provides $8.8 billion for the Public Housing Fund, which provides grants to Public Housing Authorities to operate, maintain, and make capital improvements to the approximately 1.7 million residents of public housing. </a:t>
            </a:r>
          </a:p>
        </p:txBody>
      </p:sp>
    </p:spTree>
    <p:extLst>
      <p:ext uri="{BB962C8B-B14F-4D97-AF65-F5344CB8AC3E}">
        <p14:creationId xmlns:p14="http://schemas.microsoft.com/office/powerpoint/2010/main" val="3231788465"/>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Expanding the New Markets Tax Credit (NMTC)</a:t>
            </a:r>
          </a:p>
        </p:txBody>
      </p:sp>
      <p:sp>
        <p:nvSpPr>
          <p:cNvPr id="4" name="Content Placeholder 3"/>
          <p:cNvSpPr>
            <a:spLocks noGrp="1"/>
          </p:cNvSpPr>
          <p:nvPr>
            <p:ph sz="quarter" idx="11"/>
          </p:nvPr>
        </p:nvSpPr>
        <p:spPr>
          <a:xfrm>
            <a:off x="457200" y="1143000"/>
            <a:ext cx="8224838" cy="4541837"/>
          </a:xfrm>
        </p:spPr>
        <p:txBody>
          <a:bodyPr/>
          <a:lstStyle/>
          <a:p>
            <a:pPr marL="285750" lvl="0" indent="-285750">
              <a:buFont typeface="Wingdings" panose="05000000000000000000" pitchFamily="2" charset="2"/>
              <a:buChar char="§"/>
            </a:pPr>
            <a:endParaRPr lang="en-US" dirty="0">
              <a:solidFill>
                <a:schemeClr val="tx1"/>
              </a:solidFill>
            </a:endParaRPr>
          </a:p>
          <a:p>
            <a:pPr marL="285750" lvl="0" indent="-285750">
              <a:buFont typeface="Wingdings" panose="05000000000000000000" pitchFamily="2" charset="2"/>
              <a:buChar char="§"/>
            </a:pPr>
            <a:r>
              <a:rPr lang="en-US" dirty="0">
                <a:solidFill>
                  <a:schemeClr val="tx1"/>
                </a:solidFill>
              </a:rPr>
              <a:t>The NMTC expires on December 31, 2025. The </a:t>
            </a:r>
            <a:r>
              <a:rPr lang="en-US" i="1" dirty="0">
                <a:solidFill>
                  <a:schemeClr val="tx1"/>
                </a:solidFill>
              </a:rPr>
              <a:t>New Markets Tax Credit Extension Act </a:t>
            </a:r>
            <a:r>
              <a:rPr lang="en-US" dirty="0">
                <a:solidFill>
                  <a:schemeClr val="tx1"/>
                </a:solidFill>
              </a:rPr>
              <a:t>(H.R. 1321), introduced by Reps. Terri Sewell (D-AL), and Tom Reed (R-NY) in 2021, would permanently extend the NMTC. The extension was included as part of the House-passed Build Back Better Act (H.R. 5376), which has stalled in the Senate.</a:t>
            </a:r>
          </a:p>
          <a:p>
            <a:pPr marL="285750" lvl="0" indent="-285750">
              <a:buFont typeface="Wingdings" panose="05000000000000000000" pitchFamily="2" charset="2"/>
              <a:buChar char="§"/>
            </a:pPr>
            <a:endParaRPr lang="en-US" dirty="0">
              <a:solidFill>
                <a:schemeClr val="tx1"/>
              </a:solidFill>
            </a:endParaRPr>
          </a:p>
          <a:p>
            <a:pPr marL="285750" lvl="0" indent="-285750">
              <a:buFont typeface="Wingdings" panose="05000000000000000000" pitchFamily="2" charset="2"/>
              <a:buChar char="§"/>
            </a:pPr>
            <a:r>
              <a:rPr lang="en-US" dirty="0">
                <a:solidFill>
                  <a:schemeClr val="tx1"/>
                </a:solidFill>
              </a:rPr>
              <a:t>The president’s FY 2023 budget includes provisions to make the NMTC permanent at $5 billion in annual credit authority. </a:t>
            </a:r>
          </a:p>
          <a:p>
            <a:pPr marL="285750" indent="-285750">
              <a:buFont typeface="Wingdings" panose="05000000000000000000" pitchFamily="2" charset="2"/>
              <a:buChar char="§"/>
            </a:pPr>
            <a:endParaRPr lang="en-US" dirty="0">
              <a:solidFill>
                <a:schemeClr val="tx1"/>
              </a:solidFill>
            </a:endParaRPr>
          </a:p>
        </p:txBody>
      </p:sp>
    </p:spTree>
    <p:extLst>
      <p:ext uri="{BB962C8B-B14F-4D97-AF65-F5344CB8AC3E}">
        <p14:creationId xmlns:p14="http://schemas.microsoft.com/office/powerpoint/2010/main" val="3169315077"/>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Maximizing Resources for Affordable Housing and Community Development</a:t>
            </a:r>
          </a:p>
        </p:txBody>
      </p:sp>
      <p:sp>
        <p:nvSpPr>
          <p:cNvPr id="3" name="Text Placeholder 2"/>
          <p:cNvSpPr>
            <a:spLocks noGrp="1"/>
          </p:cNvSpPr>
          <p:nvPr>
            <p:ph type="body" sz="quarter" idx="10"/>
          </p:nvPr>
        </p:nvSpPr>
        <p:spPr/>
        <p:txBody>
          <a:bodyPr/>
          <a:lstStyle/>
          <a:p>
            <a:r>
              <a:rPr lang="en-US" dirty="0">
                <a:solidFill>
                  <a:schemeClr val="tx1"/>
                </a:solidFill>
              </a:rPr>
              <a:t>Community Development Block Grants</a:t>
            </a:r>
          </a:p>
        </p:txBody>
      </p:sp>
      <p:sp>
        <p:nvSpPr>
          <p:cNvPr id="4" name="Content Placeholder 3"/>
          <p:cNvSpPr>
            <a:spLocks noGrp="1"/>
          </p:cNvSpPr>
          <p:nvPr>
            <p:ph sz="quarter" idx="11"/>
          </p:nvPr>
        </p:nvSpPr>
        <p:spPr/>
        <p:txBody>
          <a:bodyPr/>
          <a:lstStyle/>
          <a:p>
            <a:pPr marL="0" indent="0">
              <a:buNone/>
            </a:pPr>
            <a:r>
              <a:rPr lang="en-US" b="1" dirty="0">
                <a:solidFill>
                  <a:schemeClr val="tx1"/>
                </a:solidFill>
              </a:rPr>
              <a:t>President Biden’s FY 2023 Budget Request</a:t>
            </a:r>
          </a:p>
          <a:p>
            <a:pPr marL="285750" indent="-285750">
              <a:buFont typeface="Wingdings" panose="05000000000000000000" pitchFamily="2" charset="2"/>
              <a:buChar char="§"/>
            </a:pPr>
            <a:r>
              <a:rPr lang="en-US" dirty="0">
                <a:solidFill>
                  <a:schemeClr val="tx1"/>
                </a:solidFill>
              </a:rPr>
              <a:t>The president’s request provides $3.8 billion for the Community Development Block Grant (CDBG) Program, including $195 million in targeted resources to remove barriers and revitalize 100 of the most historically underserved neighborhoods in the United States, and $86 million for fair housing programs for targeted and coordinated enforcement, education, and outreach.</a:t>
            </a:r>
          </a:p>
          <a:p>
            <a:pPr marL="285750" indent="-285750">
              <a:buFont typeface="Wingdings" panose="05000000000000000000" pitchFamily="2" charset="2"/>
              <a:buChar char="§"/>
            </a:pPr>
            <a:r>
              <a:rPr lang="en-US" dirty="0">
                <a:solidFill>
                  <a:schemeClr val="tx1"/>
                </a:solidFill>
              </a:rPr>
              <a:t>CDBG received $3.3 billion in the final FY 2022 budget.</a:t>
            </a:r>
          </a:p>
        </p:txBody>
      </p:sp>
    </p:spTree>
    <p:extLst>
      <p:ext uri="{BB962C8B-B14F-4D97-AF65-F5344CB8AC3E}">
        <p14:creationId xmlns:p14="http://schemas.microsoft.com/office/powerpoint/2010/main" val="2931854681"/>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Maximizing Resources for Affordable Housing and Community Development</a:t>
            </a:r>
          </a:p>
        </p:txBody>
      </p:sp>
      <p:sp>
        <p:nvSpPr>
          <p:cNvPr id="4" name="Content Placeholder 3"/>
          <p:cNvSpPr>
            <a:spLocks noGrp="1"/>
          </p:cNvSpPr>
          <p:nvPr>
            <p:ph sz="quarter" idx="11"/>
          </p:nvPr>
        </p:nvSpPr>
        <p:spPr>
          <a:xfrm>
            <a:off x="457200" y="1143001"/>
            <a:ext cx="8224838" cy="5067300"/>
          </a:xfrm>
        </p:spPr>
        <p:txBody>
          <a:bodyPr/>
          <a:lstStyle/>
          <a:p>
            <a:pPr marL="0" indent="0">
              <a:buNone/>
            </a:pPr>
            <a:r>
              <a:rPr lang="en-US" b="1" dirty="0">
                <a:solidFill>
                  <a:schemeClr val="tx1"/>
                </a:solidFill>
              </a:rPr>
              <a:t>President’s FY 2023 Budget</a:t>
            </a:r>
          </a:p>
          <a:p>
            <a:pPr marL="285750" indent="-285750">
              <a:buFont typeface="Wingdings" panose="05000000000000000000" pitchFamily="2" charset="2"/>
              <a:buChar char="§"/>
            </a:pPr>
            <a:r>
              <a:rPr lang="en-US" dirty="0">
                <a:solidFill>
                  <a:schemeClr val="tx1"/>
                </a:solidFill>
              </a:rPr>
              <a:t>President Biden’s budget requests $35 billion for the Housing Supply Fund, a new mandatory program providing grants to State and local housing finance agencies and their partners to invest in strategies to increase the supply of affordable housing.</a:t>
            </a: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The Budget also proposes $15 billion to fully fund renewals and amendments in the Project-Based Rental Assistance (PBRA), Housing for Persons with Disabilities, and Housing for the Elderly Programs, along with $180 million for new development in Section 202 Housing for the Elderly and Section 811 Housing for People with Disabilities.</a:t>
            </a:r>
          </a:p>
          <a:p>
            <a:pPr marL="514350" lvl="1" indent="-285750">
              <a:buFont typeface="Wingdings" panose="05000000000000000000" pitchFamily="2" charset="2"/>
              <a:buChar char="§"/>
            </a:pPr>
            <a:r>
              <a:rPr lang="en-US" dirty="0">
                <a:solidFill>
                  <a:schemeClr val="tx1"/>
                </a:solidFill>
              </a:rPr>
              <a:t>In the final FY 2022 budget, PBRA received $13.9 billion.</a:t>
            </a:r>
          </a:p>
        </p:txBody>
      </p:sp>
    </p:spTree>
    <p:extLst>
      <p:ext uri="{BB962C8B-B14F-4D97-AF65-F5344CB8AC3E}">
        <p14:creationId xmlns:p14="http://schemas.microsoft.com/office/powerpoint/2010/main" val="1357061238"/>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 Investment Partnerships Program, Section 4 Capacity Program, and PHA programs</a:t>
            </a:r>
          </a:p>
        </p:txBody>
      </p:sp>
      <p:sp>
        <p:nvSpPr>
          <p:cNvPr id="4" name="Content Placeholder 3"/>
          <p:cNvSpPr>
            <a:spLocks noGrp="1"/>
          </p:cNvSpPr>
          <p:nvPr>
            <p:ph sz="quarter" idx="11"/>
          </p:nvPr>
        </p:nvSpPr>
        <p:spPr>
          <a:xfrm>
            <a:off x="457200" y="1143000"/>
            <a:ext cx="8224838" cy="5219700"/>
          </a:xfrm>
        </p:spPr>
        <p:txBody>
          <a:bodyPr/>
          <a:lstStyle/>
          <a:p>
            <a:pPr marL="0" indent="0">
              <a:buNone/>
            </a:pPr>
            <a:r>
              <a:rPr lang="en-US" b="1" dirty="0">
                <a:solidFill>
                  <a:schemeClr val="tx1"/>
                </a:solidFill>
              </a:rPr>
              <a:t>HOME Investment Partnership</a:t>
            </a:r>
          </a:p>
          <a:p>
            <a:pPr marL="285750" indent="-285750">
              <a:buFont typeface="Wingdings" panose="05000000000000000000" pitchFamily="2" charset="2"/>
              <a:buChar char="§"/>
            </a:pPr>
            <a:r>
              <a:rPr lang="en-US" dirty="0">
                <a:solidFill>
                  <a:schemeClr val="tx1"/>
                </a:solidFill>
              </a:rPr>
              <a:t>Through ARP funding, HUD made $5 billion available to state and local governments to reduce homelessness and increase housing stability.</a:t>
            </a:r>
          </a:p>
          <a:p>
            <a:pPr marL="285750" indent="-285750">
              <a:buFont typeface="Wingdings" panose="05000000000000000000" pitchFamily="2" charset="2"/>
              <a:buChar char="§"/>
            </a:pPr>
            <a:r>
              <a:rPr lang="en-US" dirty="0">
                <a:solidFill>
                  <a:schemeClr val="tx1"/>
                </a:solidFill>
              </a:rPr>
              <a:t>Provided financing for rental housing development, acquisition, and development of non-congregate shelter, tenant-based rental assistance, and supportive services.</a:t>
            </a:r>
          </a:p>
          <a:p>
            <a:pPr marL="285750" indent="-285750">
              <a:buFont typeface="Arial" panose="020B0604020202020204" pitchFamily="34" charset="0"/>
              <a:buChar char="•"/>
            </a:pPr>
            <a:endParaRPr lang="en-US" dirty="0">
              <a:solidFill>
                <a:schemeClr val="tx1"/>
              </a:solidFill>
            </a:endParaRPr>
          </a:p>
          <a:p>
            <a:pPr marL="0" indent="0">
              <a:buNone/>
            </a:pPr>
            <a:r>
              <a:rPr lang="en-US" b="1" dirty="0">
                <a:solidFill>
                  <a:schemeClr val="tx1"/>
                </a:solidFill>
              </a:rPr>
              <a:t>Public Housing Authorities (PHAs)</a:t>
            </a:r>
          </a:p>
          <a:p>
            <a:pPr marL="285750" indent="-285750">
              <a:buFont typeface="Wingdings" panose="05000000000000000000" pitchFamily="2" charset="2"/>
              <a:buChar char="§"/>
            </a:pPr>
            <a:r>
              <a:rPr lang="en-US" dirty="0">
                <a:solidFill>
                  <a:schemeClr val="tx1"/>
                </a:solidFill>
              </a:rPr>
              <a:t>HUD awarded 70,000 Emergency Housing Vouchers to PHAs through funding made available by ARP.</a:t>
            </a:r>
          </a:p>
          <a:p>
            <a:pPr marL="0" indent="0">
              <a:buNone/>
            </a:pPr>
            <a:endParaRPr lang="en-US" dirty="0">
              <a:solidFill>
                <a:schemeClr val="tx1"/>
              </a:solidFill>
            </a:endParaRPr>
          </a:p>
          <a:p>
            <a:pPr marL="0" indent="0">
              <a:buNone/>
            </a:pPr>
            <a:r>
              <a:rPr lang="en-US" b="1" dirty="0">
                <a:solidFill>
                  <a:schemeClr val="tx1"/>
                </a:solidFill>
              </a:rPr>
              <a:t>FY 2023 Budget</a:t>
            </a:r>
          </a:p>
          <a:p>
            <a:pPr marL="285750" indent="-285750">
              <a:buFont typeface="Wingdings" panose="05000000000000000000" pitchFamily="2" charset="2"/>
              <a:buChar char="§"/>
            </a:pPr>
            <a:r>
              <a:rPr lang="en-US" dirty="0">
                <a:solidFill>
                  <a:schemeClr val="tx1"/>
                </a:solidFill>
              </a:rPr>
              <a:t>The president’s FY 2023 budget requests $1.95 billion for the HOME Investment Program.</a:t>
            </a:r>
          </a:p>
          <a:p>
            <a:pPr marL="514350" lvl="1" indent="-285750">
              <a:buFont typeface="Wingdings" panose="05000000000000000000" pitchFamily="2" charset="2"/>
              <a:buChar char="§"/>
            </a:pPr>
            <a:r>
              <a:rPr lang="en-US" dirty="0">
                <a:solidFill>
                  <a:schemeClr val="tx1"/>
                </a:solidFill>
              </a:rPr>
              <a:t>In the final FY 2022 budget, the Home Investment Program received $1.5 billion.</a:t>
            </a:r>
          </a:p>
          <a:p>
            <a:pPr marL="514350" lvl="1" indent="-2857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837807998"/>
      </p:ext>
    </p:extLst>
  </p:cSld>
  <p:clrMapOvr>
    <a:masterClrMapping/>
  </p:clrMapOvr>
  <p:transition>
    <p:fade thruBlk="1"/>
  </p:transition>
</p:sld>
</file>

<file path=ppt/theme/theme1.xml><?xml version="1.0" encoding="utf-8"?>
<a:theme xmlns:a="http://schemas.openxmlformats.org/drawingml/2006/main" name="_Firm Branding">
  <a:themeElements>
    <a:clrScheme name="Blank 2">
      <a:dk1>
        <a:srgbClr val="1D252D"/>
      </a:dk1>
      <a:lt1>
        <a:srgbClr val="FFFFFF"/>
      </a:lt1>
      <a:dk2>
        <a:srgbClr val="00A69D"/>
      </a:dk2>
      <a:lt2>
        <a:srgbClr val="EEECE1"/>
      </a:lt2>
      <a:accent1>
        <a:srgbClr val="CF4520"/>
      </a:accent1>
      <a:accent2>
        <a:srgbClr val="67823A"/>
      </a:accent2>
      <a:accent3>
        <a:srgbClr val="FFFFFF"/>
      </a:accent3>
      <a:accent4>
        <a:srgbClr val="171E25"/>
      </a:accent4>
      <a:accent5>
        <a:srgbClr val="E4B0AB"/>
      </a:accent5>
      <a:accent6>
        <a:srgbClr val="5D7534"/>
      </a:accent6>
      <a:hlink>
        <a:srgbClr val="EAAA00"/>
      </a:hlink>
      <a:folHlink>
        <a:srgbClr val="722257"/>
      </a:folHlink>
    </a:clrScheme>
    <a:fontScheme name="Blank">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Blank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Blank 2">
        <a:dk1>
          <a:srgbClr val="1D252D"/>
        </a:dk1>
        <a:lt1>
          <a:srgbClr val="FFFFFF"/>
        </a:lt1>
        <a:dk2>
          <a:srgbClr val="00A69D"/>
        </a:dk2>
        <a:lt2>
          <a:srgbClr val="EEECE1"/>
        </a:lt2>
        <a:accent1>
          <a:srgbClr val="CF4520"/>
        </a:accent1>
        <a:accent2>
          <a:srgbClr val="67823A"/>
        </a:accent2>
        <a:accent3>
          <a:srgbClr val="FFFFFF"/>
        </a:accent3>
        <a:accent4>
          <a:srgbClr val="171E25"/>
        </a:accent4>
        <a:accent5>
          <a:srgbClr val="E4B0AB"/>
        </a:accent5>
        <a:accent6>
          <a:srgbClr val="5D7534"/>
        </a:accent6>
        <a:hlink>
          <a:srgbClr val="EAAA00"/>
        </a:hlink>
        <a:folHlink>
          <a:srgbClr val="72225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Branded Template.potx" id="{CE9B0F6B-9D87-4773-8248-EC0895900C66}" vid="{6FF786F7-C751-46A1-B6A6-EA5C2B35B6E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1654</TotalTime>
  <Words>3318</Words>
  <Application>Microsoft Office PowerPoint</Application>
  <PresentationFormat>On-screen Show (4:3)</PresentationFormat>
  <Paragraphs>157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Lucida Grande</vt:lpstr>
      <vt:lpstr>Wingdings</vt:lpstr>
      <vt:lpstr>_Firm Branding</vt:lpstr>
      <vt:lpstr>Washington DC Update</vt:lpstr>
      <vt:lpstr>American Rescue Plan Act</vt:lpstr>
      <vt:lpstr>Trending Housing Policies</vt:lpstr>
      <vt:lpstr>Current Department of Housing and Urban Development (HUD) Initiatives</vt:lpstr>
      <vt:lpstr>Rent Control and Expanding the Housing Credit</vt:lpstr>
      <vt:lpstr>Expanding the New Markets Tax Credit (NMTC)</vt:lpstr>
      <vt:lpstr>Maximizing Resources for Affordable Housing and Community Development</vt:lpstr>
      <vt:lpstr>Maximizing Resources for Affordable Housing and Community Development</vt:lpstr>
      <vt:lpstr>HOME Investment Partnerships Program, Section 4 Capacity Program, and PHA programs</vt:lpstr>
      <vt:lpstr>Advancing Fair Housing and Racial Equity through Housing and Community Development</vt:lpstr>
      <vt:lpstr>Strengthening Accountability and Transparency and Promoting Equitable Investments through Opportunity Zones</vt:lpstr>
      <vt:lpstr>Ensuring Housing Finance Reform and CRA Modernization Strengthen and Expand Affordable Housing Investments</vt:lpstr>
      <vt:lpstr>Supporting Investments in Housing as Part of Our Nation’s Infrastructure</vt:lpstr>
      <vt:lpstr>Providing More Resources and Better Guidance to Communities for Improved Environmental and Disaster Recovery and Resilience</vt:lpstr>
      <vt:lpstr>Infrastructure Investment and Jobs Act</vt:lpstr>
      <vt:lpstr>How the Funding Flows </vt:lpstr>
      <vt:lpstr>Highways </vt:lpstr>
      <vt:lpstr>Transit </vt:lpstr>
      <vt:lpstr>Transit  </vt:lpstr>
      <vt:lpstr>Multimodal Projects  </vt:lpstr>
      <vt:lpstr>Safety</vt:lpstr>
      <vt:lpstr>Port/Ferry </vt:lpstr>
      <vt:lpstr>Broadband </vt:lpstr>
      <vt:lpstr>Broadband</vt:lpstr>
      <vt:lpstr>Energy</vt:lpstr>
      <vt:lpstr>Energy</vt:lpstr>
      <vt:lpstr>Drinking and Wastewater</vt:lpstr>
      <vt:lpstr>Other Programs </vt:lpstr>
      <vt:lpstr>Other Programs </vt:lpstr>
    </vt:vector>
  </TitlesOfParts>
  <Company>Squire Patton Boggs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 DC Update</dc:title>
  <dc:creator>Squire Patton Boggs</dc:creator>
  <cp:lastModifiedBy>Gooding, Don</cp:lastModifiedBy>
  <cp:revision>32</cp:revision>
  <cp:lastPrinted>2015-07-23T15:13:52Z</cp:lastPrinted>
  <dcterms:created xsi:type="dcterms:W3CDTF">2022-04-20T18:47:01Z</dcterms:created>
  <dcterms:modified xsi:type="dcterms:W3CDTF">2022-05-12T18:49:51Z</dcterms:modified>
</cp:coreProperties>
</file>