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6voy/Auth4quG6MwhjbQBYuz4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7e7816900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7e7816900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27e7816900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2" descr="HD-ShadowLong.png"/>
          <p:cNvPicPr preferRelativeResize="0"/>
          <p:nvPr/>
        </p:nvPicPr>
        <p:blipFill rotWithShape="1">
          <a:blip r:embed="rId2">
            <a:alphaModFix/>
          </a:blip>
          <a:srcRect/>
          <a:stretch/>
        </p:blipFill>
        <p:spPr>
          <a:xfrm>
            <a:off x="1" y="4242851"/>
            <a:ext cx="8968084" cy="275942"/>
          </a:xfrm>
          <a:prstGeom prst="rect">
            <a:avLst/>
          </a:prstGeom>
          <a:noFill/>
          <a:ln>
            <a:noFill/>
          </a:ln>
        </p:spPr>
      </p:pic>
      <p:pic>
        <p:nvPicPr>
          <p:cNvPr id="18" name="Google Shape;18;p22" descr="HD-ShadowShort.png"/>
          <p:cNvPicPr preferRelativeResize="0"/>
          <p:nvPr/>
        </p:nvPicPr>
        <p:blipFill rotWithShape="1">
          <a:blip r:embed="rId3">
            <a:alphaModFix/>
          </a:blip>
          <a:srcRect/>
          <a:stretch/>
        </p:blipFill>
        <p:spPr>
          <a:xfrm>
            <a:off x="9111716" y="4243845"/>
            <a:ext cx="3077108" cy="276940"/>
          </a:xfrm>
          <a:prstGeom prst="rect">
            <a:avLst/>
          </a:prstGeom>
          <a:noFill/>
          <a:ln>
            <a:noFill/>
          </a:ln>
        </p:spPr>
      </p:pic>
      <p:sp>
        <p:nvSpPr>
          <p:cNvPr id="19" name="Google Shape;19;p22"/>
          <p:cNvSpPr/>
          <p:nvPr/>
        </p:nvSpPr>
        <p:spPr>
          <a:xfrm>
            <a:off x="0" y="2590078"/>
            <a:ext cx="8968085" cy="1660332"/>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2"/>
          <p:cNvSpPr/>
          <p:nvPr/>
        </p:nvSpPr>
        <p:spPr>
          <a:xfrm>
            <a:off x="9111715" y="2590078"/>
            <a:ext cx="3077109" cy="16603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2"/>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2"/>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2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9255346" y="2750337"/>
            <a:ext cx="1171888" cy="1356442"/>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07"/>
        <p:cNvGrpSpPr/>
        <p:nvPr/>
      </p:nvGrpSpPr>
      <p:grpSpPr>
        <a:xfrm>
          <a:off x="0" y="0"/>
          <a:ext cx="0" cy="0"/>
          <a:chOff x="0" y="0"/>
          <a:chExt cx="0" cy="0"/>
        </a:xfrm>
      </p:grpSpPr>
      <p:pic>
        <p:nvPicPr>
          <p:cNvPr id="108" name="Google Shape;108;p31"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09" name="Google Shape;109;p31"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10" name="Google Shape;110;p31"/>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1"/>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1"/>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1"/>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sp>
      <p:sp>
        <p:nvSpPr>
          <p:cNvPr id="114" name="Google Shape;114;p31"/>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15" name="Google Shape;115;p3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1"/>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18"/>
        <p:cNvGrpSpPr/>
        <p:nvPr/>
      </p:nvGrpSpPr>
      <p:grpSpPr>
        <a:xfrm>
          <a:off x="0" y="0"/>
          <a:ext cx="0" cy="0"/>
          <a:chOff x="0" y="0"/>
          <a:chExt cx="0" cy="0"/>
        </a:xfrm>
      </p:grpSpPr>
      <p:pic>
        <p:nvPicPr>
          <p:cNvPr id="119" name="Google Shape;119;p32"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20" name="Google Shape;120;p32"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21" name="Google Shape;121;p32"/>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2"/>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2"/>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32"/>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25" name="Google Shape;125;p3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2"/>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8"/>
        <p:cNvGrpSpPr/>
        <p:nvPr/>
      </p:nvGrpSpPr>
      <p:grpSpPr>
        <a:xfrm>
          <a:off x="0" y="0"/>
          <a:ext cx="0" cy="0"/>
          <a:chOff x="0" y="0"/>
          <a:chExt cx="0" cy="0"/>
        </a:xfrm>
      </p:grpSpPr>
      <p:pic>
        <p:nvPicPr>
          <p:cNvPr id="129" name="Google Shape;129;p33"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30" name="Google Shape;130;p33"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31" name="Google Shape;131;p33"/>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3"/>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3"/>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3"/>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5" name="Google Shape;135;p33"/>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6" name="Google Shape;136;p3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3"/>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33"/>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Trebuchet MS"/>
              <a:buNone/>
            </a:pPr>
            <a:r>
              <a:rPr lang="en-US" sz="7200" b="0" cap="none">
                <a:solidFill>
                  <a:schemeClr val="lt1"/>
                </a:solidFill>
                <a:latin typeface="Trebuchet MS"/>
                <a:ea typeface="Trebuchet MS"/>
                <a:cs typeface="Trebuchet MS"/>
                <a:sym typeface="Trebuchet MS"/>
              </a:rPr>
              <a:t>“</a:t>
            </a:r>
            <a:endParaRPr/>
          </a:p>
        </p:txBody>
      </p:sp>
      <p:sp>
        <p:nvSpPr>
          <p:cNvPr id="140" name="Google Shape;140;p33"/>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Trebuchet MS"/>
              <a:buNone/>
            </a:pPr>
            <a:r>
              <a:rPr lang="en-US" sz="7200" b="0" cap="none">
                <a:solidFill>
                  <a:schemeClr val="lt1"/>
                </a:solidFill>
                <a:latin typeface="Trebuchet MS"/>
                <a:ea typeface="Trebuchet MS"/>
                <a:cs typeface="Trebuchet MS"/>
                <a:sym typeface="Trebuchet MS"/>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1"/>
        <p:cNvGrpSpPr/>
        <p:nvPr/>
      </p:nvGrpSpPr>
      <p:grpSpPr>
        <a:xfrm>
          <a:off x="0" y="0"/>
          <a:ext cx="0" cy="0"/>
          <a:chOff x="0" y="0"/>
          <a:chExt cx="0" cy="0"/>
        </a:xfrm>
      </p:grpSpPr>
      <p:pic>
        <p:nvPicPr>
          <p:cNvPr id="142" name="Google Shape;142;p34"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43" name="Google Shape;143;p34"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44" name="Google Shape;144;p34"/>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4"/>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4"/>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4"/>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8" name="Google Shape;148;p3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4"/>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51"/>
        <p:cNvGrpSpPr/>
        <p:nvPr/>
      </p:nvGrpSpPr>
      <p:grpSpPr>
        <a:xfrm>
          <a:off x="0" y="0"/>
          <a:ext cx="0" cy="0"/>
          <a:chOff x="0" y="0"/>
          <a:chExt cx="0" cy="0"/>
        </a:xfrm>
      </p:grpSpPr>
      <p:pic>
        <p:nvPicPr>
          <p:cNvPr id="152" name="Google Shape;152;p3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53" name="Google Shape;153;p3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54" name="Google Shape;154;p35"/>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5"/>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5"/>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8" name="Google Shape;158;p35"/>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9" name="Google Shape;159;p35"/>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0" name="Google Shape;160;p35"/>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61" name="Google Shape;161;p35"/>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2" name="Google Shape;162;p35"/>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63" name="Google Shape;163;p3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66"/>
        <p:cNvGrpSpPr/>
        <p:nvPr/>
      </p:nvGrpSpPr>
      <p:grpSpPr>
        <a:xfrm>
          <a:off x="0" y="0"/>
          <a:ext cx="0" cy="0"/>
          <a:chOff x="0" y="0"/>
          <a:chExt cx="0" cy="0"/>
        </a:xfrm>
      </p:grpSpPr>
      <p:pic>
        <p:nvPicPr>
          <p:cNvPr id="167" name="Google Shape;167;p3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68" name="Google Shape;168;p3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69" name="Google Shape;169;p3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6"/>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36"/>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3" name="Google Shape;173;p36"/>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4" name="Google Shape;174;p36"/>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5" name="Google Shape;175;p36"/>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6" name="Google Shape;176;p36"/>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7" name="Google Shape;177;p36"/>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8" name="Google Shape;178;p36"/>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9" name="Google Shape;179;p36"/>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80" name="Google Shape;180;p36"/>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81" name="Google Shape;181;p3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pic>
        <p:nvPicPr>
          <p:cNvPr id="185" name="Google Shape;185;p3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86" name="Google Shape;186;p3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87" name="Google Shape;187;p3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7"/>
          <p:cNvSpPr txBox="1">
            <a:spLocks noGrp="1"/>
          </p:cNvSpPr>
          <p:nvPr>
            <p:ph type="body" idx="1"/>
          </p:nvPr>
        </p:nvSpPr>
        <p:spPr>
          <a:xfrm rot="5400000">
            <a:off x="3687594" y="-670400"/>
            <a:ext cx="3599316" cy="9613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1" name="Google Shape;191;p3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8"/>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8"/>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38"/>
          <p:cNvSpPr txBox="1">
            <a:spLocks noGrp="1"/>
          </p:cNvSpPr>
          <p:nvPr>
            <p:ph type="body" idx="1"/>
          </p:nvPr>
        </p:nvSpPr>
        <p:spPr>
          <a:xfrm rot="5400000">
            <a:off x="2452030" y="-1162110"/>
            <a:ext cx="5326589" cy="8870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9" name="Google Shape;199;p38"/>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8"/>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8"/>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a:solidFill>
                  <a:schemeClr val="lt1"/>
                </a:solidFill>
                <a:latin typeface="Trebuchet MS"/>
                <a:ea typeface="Trebuchet MS"/>
                <a:cs typeface="Trebuchet MS"/>
                <a:sym typeface="Trebuchet MS"/>
              </a:defRPr>
            </a:lvl1pPr>
            <a:lvl2pPr marL="0" lvl="1" indent="0" algn="ctr">
              <a:spcBef>
                <a:spcPts val="0"/>
              </a:spcBef>
              <a:buNone/>
              <a:defRPr sz="3600">
                <a:solidFill>
                  <a:schemeClr val="lt1"/>
                </a:solidFill>
                <a:latin typeface="Trebuchet MS"/>
                <a:ea typeface="Trebuchet MS"/>
                <a:cs typeface="Trebuchet MS"/>
                <a:sym typeface="Trebuchet MS"/>
              </a:defRPr>
            </a:lvl2pPr>
            <a:lvl3pPr marL="0" lvl="2" indent="0" algn="ctr">
              <a:spcBef>
                <a:spcPts val="0"/>
              </a:spcBef>
              <a:buNone/>
              <a:defRPr sz="3600">
                <a:solidFill>
                  <a:schemeClr val="lt1"/>
                </a:solidFill>
                <a:latin typeface="Trebuchet MS"/>
                <a:ea typeface="Trebuchet MS"/>
                <a:cs typeface="Trebuchet MS"/>
                <a:sym typeface="Trebuchet MS"/>
              </a:defRPr>
            </a:lvl3pPr>
            <a:lvl4pPr marL="0" lvl="3" indent="0" algn="ctr">
              <a:spcBef>
                <a:spcPts val="0"/>
              </a:spcBef>
              <a:buNone/>
              <a:defRPr sz="3600">
                <a:solidFill>
                  <a:schemeClr val="lt1"/>
                </a:solidFill>
                <a:latin typeface="Trebuchet MS"/>
                <a:ea typeface="Trebuchet MS"/>
                <a:cs typeface="Trebuchet MS"/>
                <a:sym typeface="Trebuchet MS"/>
              </a:defRPr>
            </a:lvl4pPr>
            <a:lvl5pPr marL="0" lvl="4" indent="0" algn="ctr">
              <a:spcBef>
                <a:spcPts val="0"/>
              </a:spcBef>
              <a:buNone/>
              <a:defRPr sz="3600">
                <a:solidFill>
                  <a:schemeClr val="lt1"/>
                </a:solidFill>
                <a:latin typeface="Trebuchet MS"/>
                <a:ea typeface="Trebuchet MS"/>
                <a:cs typeface="Trebuchet MS"/>
                <a:sym typeface="Trebuchet MS"/>
              </a:defRPr>
            </a:lvl5pPr>
            <a:lvl6pPr marL="0" lvl="5" indent="0" algn="ctr">
              <a:spcBef>
                <a:spcPts val="0"/>
              </a:spcBef>
              <a:buNone/>
              <a:defRPr sz="3600">
                <a:solidFill>
                  <a:schemeClr val="lt1"/>
                </a:solidFill>
                <a:latin typeface="Trebuchet MS"/>
                <a:ea typeface="Trebuchet MS"/>
                <a:cs typeface="Trebuchet MS"/>
                <a:sym typeface="Trebuchet MS"/>
              </a:defRPr>
            </a:lvl6pPr>
            <a:lvl7pPr marL="0" lvl="6" indent="0" algn="ctr">
              <a:spcBef>
                <a:spcPts val="0"/>
              </a:spcBef>
              <a:buNone/>
              <a:defRPr sz="3600">
                <a:solidFill>
                  <a:schemeClr val="lt1"/>
                </a:solidFill>
                <a:latin typeface="Trebuchet MS"/>
                <a:ea typeface="Trebuchet MS"/>
                <a:cs typeface="Trebuchet MS"/>
                <a:sym typeface="Trebuchet MS"/>
              </a:defRPr>
            </a:lvl7pPr>
            <a:lvl8pPr marL="0" lvl="7" indent="0" algn="ctr">
              <a:spcBef>
                <a:spcPts val="0"/>
              </a:spcBef>
              <a:buNone/>
              <a:defRPr sz="3600">
                <a:solidFill>
                  <a:schemeClr val="lt1"/>
                </a:solidFill>
                <a:latin typeface="Trebuchet MS"/>
                <a:ea typeface="Trebuchet MS"/>
                <a:cs typeface="Trebuchet MS"/>
                <a:sym typeface="Trebuchet MS"/>
              </a:defRPr>
            </a:lvl8pPr>
            <a:lvl9pPr marL="0" lvl="8" indent="0" algn="ctr">
              <a:spcBef>
                <a:spcPts val="0"/>
              </a:spcBef>
              <a:buNone/>
              <a:defRPr sz="3600">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pic>
        <p:nvPicPr>
          <p:cNvPr id="27" name="Google Shape;27;p23"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8" name="Google Shape;28;p23"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9" name="Google Shape;29;p23"/>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pic>
        <p:nvPicPr>
          <p:cNvPr id="36" name="Google Shape;36;p2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37" name="Google Shape;37;p2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38" name="Google Shape;38;p2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4"/>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pic>
        <p:nvPicPr>
          <p:cNvPr id="46" name="Google Shape;46;p25"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47" name="Google Shape;47;p25"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48" name="Google Shape;48;p25"/>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5"/>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5"/>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2" name="Google Shape;52;p2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pic>
        <p:nvPicPr>
          <p:cNvPr id="56" name="Google Shape;56;p2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7" name="Google Shape;57;p2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58" name="Google Shape;58;p2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26"/>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pic>
        <p:nvPicPr>
          <p:cNvPr id="67" name="Google Shape;67;p2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8" name="Google Shape;68;p2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9" name="Google Shape;69;p2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7"/>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7"/>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3" name="Google Shape;73;p27"/>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p27"/>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5" name="Google Shape;75;p27"/>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6" name="Google Shape;76;p2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pic>
        <p:nvPicPr>
          <p:cNvPr id="80" name="Google Shape;80;p28"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81" name="Google Shape;81;p2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pic>
        <p:nvPicPr>
          <p:cNvPr id="86" name="Google Shape;86;p29"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87" name="Google Shape;87;p29"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88" name="Google Shape;88;p29"/>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9"/>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9"/>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2" name="Google Shape;92;p29"/>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3" name="Google Shape;93;p2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pic>
        <p:nvPicPr>
          <p:cNvPr id="97" name="Google Shape;97;p30"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98" name="Google Shape;98;p30"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99" name="Google Shape;99;p3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0"/>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0"/>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sp>
      <p:sp>
        <p:nvSpPr>
          <p:cNvPr id="103" name="Google Shape;103;p30"/>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4" name="Google Shape;104;p3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9"/>
        <p:cNvGrpSpPr/>
        <p:nvPr/>
      </p:nvGrpSpPr>
      <p:grpSpPr>
        <a:xfrm>
          <a:off x="0" y="0"/>
          <a:ext cx="0" cy="0"/>
          <a:chOff x="0" y="0"/>
          <a:chExt cx="0" cy="0"/>
        </a:xfrm>
      </p:grpSpPr>
      <p:pic>
        <p:nvPicPr>
          <p:cNvPr id="10" name="Google Shape;10;p21" descr="hashOverlay-FullResolve.png"/>
          <p:cNvPicPr preferRelativeResize="0"/>
          <p:nvPr/>
        </p:nvPicPr>
        <p:blipFill rotWithShape="1">
          <a:blip r:embed="rId19">
            <a:alphaModFix amt="10000"/>
          </a:blip>
          <a:srcRect/>
          <a:stretch/>
        </p:blipFill>
        <p:spPr>
          <a:xfrm>
            <a:off x="0" y="0"/>
            <a:ext cx="12192000" cy="6858000"/>
          </a:xfrm>
          <a:prstGeom prst="rect">
            <a:avLst/>
          </a:prstGeom>
          <a:noFill/>
          <a:ln>
            <a:noFill/>
          </a:ln>
        </p:spPr>
      </p:pic>
      <p:sp>
        <p:nvSpPr>
          <p:cNvPr id="11" name="Google Shape;11;p2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13" name="Google Shape;13;p2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4" name="Google Shape;14;p2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5" name="Google Shape;15;p2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6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6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6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6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6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6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6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elp.zoomgrants.com/" TargetMode="External"/><Relationship Id="rId7" Type="http://schemas.openxmlformats.org/officeDocument/2006/relationships/hyperlink" Target="http://help.zoomgrants.com/index.php/article-categories/collaborato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help.zoomgrants.com/index.php/article-categories/applicantkbs/" TargetMode="External"/><Relationship Id="rId5" Type="http://schemas.openxmlformats.org/officeDocument/2006/relationships/hyperlink" Target="http://help.zoomgrants.com/index.php/article-categories/reviewers/" TargetMode="External"/><Relationship Id="rId4" Type="http://schemas.openxmlformats.org/officeDocument/2006/relationships/hyperlink" Target="http://help.zoomgrants.com/index.php/article-categories/for-admin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Jennifer.yost@zoomgrant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Sales@ZoomGrants.com" TargetMode="External"/><Relationship Id="rId4" Type="http://schemas.openxmlformats.org/officeDocument/2006/relationships/hyperlink" Target="mailto:ennifer.yost@zoomgrant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gress.gov/bill/117th-congress/house-bill/131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5400"/>
              <a:buFont typeface="Trebuchet MS"/>
              <a:buNone/>
            </a:pPr>
            <a:r>
              <a:rPr lang="en-US"/>
              <a:t>ZoomGrants </a:t>
            </a:r>
            <a:endParaRPr/>
          </a:p>
        </p:txBody>
      </p:sp>
      <p:sp>
        <p:nvSpPr>
          <p:cNvPr id="208" name="Google Shape;208;p1"/>
          <p:cNvSpPr txBox="1">
            <a:spLocks noGrp="1"/>
          </p:cNvSpPr>
          <p:nvPr>
            <p:ph type="subTitle" idx="1"/>
          </p:nvPr>
        </p:nvSpPr>
        <p:spPr>
          <a:xfrm>
            <a:off x="680322" y="4394039"/>
            <a:ext cx="10461154" cy="111768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3200"/>
              <a:buNone/>
            </a:pPr>
            <a:r>
              <a:rPr lang="en-US" sz="3200" b="1">
                <a:latin typeface="Calibri"/>
                <a:ea typeface="Calibri"/>
                <a:cs typeface="Calibri"/>
                <a:sym typeface="Calibri"/>
              </a:rPr>
              <a:t>Top Ten Reasons to Choose ZoomGrants </a:t>
            </a:r>
            <a:endParaRPr/>
          </a:p>
          <a:p>
            <a:pPr marL="0" marR="0" lvl="0" indent="0" algn="ctr" rtl="0">
              <a:lnSpc>
                <a:spcPct val="107000"/>
              </a:lnSpc>
              <a:spcBef>
                <a:spcPts val="800"/>
              </a:spcBef>
              <a:spcAft>
                <a:spcPts val="0"/>
              </a:spcAft>
              <a:buClr>
                <a:schemeClr val="lt1"/>
              </a:buClr>
              <a:buSzPts val="1600"/>
              <a:buNone/>
            </a:pPr>
            <a:r>
              <a:rPr lang="en-US" sz="1600" i="1">
                <a:latin typeface="Calibri"/>
                <a:ea typeface="Calibri"/>
                <a:cs typeface="Calibri"/>
                <a:sym typeface="Calibri"/>
              </a:rPr>
              <a:t>Quotes from actual grant administrators who receive applications and manage funding allocations in ZoomGrants</a:t>
            </a:r>
            <a:endParaRPr sz="1600" b="1">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Trebuchet MS"/>
              <a:buNone/>
            </a:pPr>
            <a:r>
              <a:rPr lang="en-US" sz="6000"/>
              <a:t>ZoomGrants</a:t>
            </a:r>
            <a:endParaRPr/>
          </a:p>
        </p:txBody>
      </p:sp>
      <p:sp>
        <p:nvSpPr>
          <p:cNvPr id="274" name="Google Shape;274;p9"/>
          <p:cNvSpPr txBox="1"/>
          <p:nvPr/>
        </p:nvSpPr>
        <p:spPr>
          <a:xfrm>
            <a:off x="680321" y="3127354"/>
            <a:ext cx="10466773" cy="165551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4800" b="0" i="0" u="none" strike="noStrike" cap="none">
                <a:solidFill>
                  <a:schemeClr val="lt1"/>
                </a:solidFill>
                <a:latin typeface="Calibri"/>
                <a:ea typeface="Calibri"/>
                <a:cs typeface="Calibri"/>
                <a:sym typeface="Calibri"/>
              </a:rPr>
              <a:t>Top Ten Reasons to Choose ZoomGrants </a:t>
            </a:r>
            <a:r>
              <a:rPr lang="en-US" sz="2400" b="0" i="1" u="none" strike="noStrike" cap="none">
                <a:solidFill>
                  <a:schemeClr val="lt1"/>
                </a:solidFill>
                <a:latin typeface="Calibri"/>
                <a:ea typeface="Calibri"/>
                <a:cs typeface="Calibri"/>
                <a:sym typeface="Calibri"/>
              </a:rPr>
              <a:t>Quotes from actual grant administrators who receive applications and manage funding allocations in ZoomGrants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281" name="Google Shape;281;p10"/>
          <p:cNvSpPr txBox="1"/>
          <p:nvPr/>
        </p:nvSpPr>
        <p:spPr>
          <a:xfrm>
            <a:off x="680321" y="2072272"/>
            <a:ext cx="10466773"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chemeClr val="lt1"/>
                </a:solidFill>
                <a:latin typeface="Trebuchet MS"/>
                <a:ea typeface="Trebuchet MS"/>
                <a:cs typeface="Trebuchet MS"/>
                <a:sym typeface="Trebuchet MS"/>
              </a:rPr>
              <a:t>10</a:t>
            </a:r>
            <a:r>
              <a:rPr lang="en-US" sz="2000" b="1" i="0" u="none" strike="noStrike" cap="none">
                <a:solidFill>
                  <a:schemeClr val="lt1"/>
                </a:solidFill>
                <a:latin typeface="Trebuchet MS"/>
                <a:ea typeface="Trebuchet MS"/>
                <a:cs typeface="Trebuchet MS"/>
                <a:sym typeface="Trebuchet MS"/>
              </a:rPr>
              <a:t>. </a:t>
            </a:r>
            <a:r>
              <a:rPr lang="en-US" sz="3200" b="1" i="0" u="none" strike="noStrike" cap="none">
                <a:solidFill>
                  <a:schemeClr val="lt1"/>
                </a:solidFill>
                <a:latin typeface="Trebuchet MS"/>
                <a:ea typeface="Trebuchet MS"/>
                <a:cs typeface="Trebuchet MS"/>
                <a:sym typeface="Trebuchet MS"/>
              </a:rPr>
              <a:t>Consistency</a:t>
            </a:r>
            <a:endParaRPr/>
          </a:p>
          <a:p>
            <a:pPr marL="0" marR="0" lvl="0" indent="0" algn="l" rtl="0">
              <a:spcBef>
                <a:spcPts val="0"/>
              </a:spcBef>
              <a:spcAft>
                <a:spcPts val="0"/>
              </a:spcAft>
              <a:buNone/>
            </a:pPr>
            <a:endParaRPr sz="20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“Almost all grant programs at [redacted] use this system.... Nationally, this is used by lots of governments to disperse money to state and local governments, especially during COVID. A new online system would create confusion and require program staff to learn multiple systems.”</a:t>
            </a:r>
            <a:endParaRPr/>
          </a:p>
          <a:p>
            <a:pPr marL="457200" marR="0" lvl="1"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742950" marR="0" lvl="1" indent="-285750" algn="l" rtl="0">
              <a:spcBef>
                <a:spcPts val="0"/>
              </a:spcBef>
              <a:spcAft>
                <a:spcPts val="0"/>
              </a:spcAft>
              <a:buClr>
                <a:schemeClr val="lt1"/>
              </a:buClr>
              <a:buSzPts val="2000"/>
              <a:buFont typeface="Arial"/>
              <a:buChar char="•"/>
            </a:pPr>
            <a:r>
              <a:rPr lang="en-US" sz="2000" b="0" i="0" u="none" strike="noStrike" cap="none">
                <a:solidFill>
                  <a:schemeClr val="lt1"/>
                </a:solidFill>
                <a:latin typeface="Trebuchet MS"/>
                <a:ea typeface="Trebuchet MS"/>
                <a:cs typeface="Trebuchet MS"/>
                <a:sym typeface="Trebuchet MS"/>
              </a:rPr>
              <a:t>Helpful to applicants because ZoomGrants creates consistencies in the application, monitoring/oversight and data collection processes across agencies or within a jurisdiction, region, or state.</a:t>
            </a:r>
            <a:endParaRPr/>
          </a:p>
        </p:txBody>
      </p:sp>
      <p:sp>
        <p:nvSpPr>
          <p:cNvPr id="282" name="Google Shape;282;p10"/>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289" name="Google Shape;289;p11"/>
          <p:cNvSpPr txBox="1"/>
          <p:nvPr/>
        </p:nvSpPr>
        <p:spPr>
          <a:xfrm>
            <a:off x="680321" y="2090027"/>
            <a:ext cx="9516862" cy="41242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rebuchet MS"/>
                <a:ea typeface="Trebuchet MS"/>
                <a:cs typeface="Trebuchet MS"/>
                <a:sym typeface="Trebuchet MS"/>
              </a:rPr>
              <a:t>9. Simple</a:t>
            </a:r>
            <a:endParaRPr/>
          </a:p>
          <a:p>
            <a:pPr marL="0" marR="0" lvl="0" indent="0" algn="l" rtl="0">
              <a:spcBef>
                <a:spcPts val="0"/>
              </a:spcBef>
              <a:spcAft>
                <a:spcPts val="0"/>
              </a:spcAft>
              <a:buNone/>
            </a:pPr>
            <a:endParaRPr sz="20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“Information is written or copy/pasted in text boxes and uploaded to the system.”</a:t>
            </a:r>
            <a:endParaRPr/>
          </a:p>
          <a:p>
            <a:pPr marL="0" marR="0" lvl="0" indent="0" algn="l" rtl="0">
              <a:spcBef>
                <a:spcPts val="0"/>
              </a:spcBef>
              <a:spcAft>
                <a:spcPts val="0"/>
              </a:spcAft>
              <a:buNone/>
            </a:pPr>
            <a:endParaRPr sz="2200" b="1" i="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“On our website we simply include the ‘apply now’ button supplied by ZoomGrants that automatically brings jurisdiction staff to the submission packet on ZoomGrants. Simple and effective.”</a:t>
            </a:r>
            <a:endParaRPr/>
          </a:p>
          <a:p>
            <a:pPr marL="285750" marR="0" lvl="0" indent="-171450" algn="l" rtl="0">
              <a:spcBef>
                <a:spcPts val="0"/>
              </a:spcBef>
              <a:spcAft>
                <a:spcPts val="0"/>
              </a:spcAft>
              <a:buClr>
                <a:schemeClr val="lt1"/>
              </a:buClr>
              <a:buSzPts val="1800"/>
              <a:buFont typeface="Arial"/>
              <a:buNone/>
            </a:pPr>
            <a:endParaRPr sz="1800">
              <a:solidFill>
                <a:schemeClr val="lt1"/>
              </a:solidFill>
              <a:latin typeface="Trebuchet MS"/>
              <a:ea typeface="Trebuchet MS"/>
              <a:cs typeface="Trebuchet MS"/>
              <a:sym typeface="Trebuchet MS"/>
            </a:endParaRPr>
          </a:p>
          <a:p>
            <a:pPr marL="742950" marR="0" lvl="1" indent="-285750" algn="l" rtl="0">
              <a:spcBef>
                <a:spcPts val="0"/>
              </a:spcBef>
              <a:spcAft>
                <a:spcPts val="0"/>
              </a:spcAft>
              <a:buClr>
                <a:schemeClr val="lt1"/>
              </a:buClr>
              <a:buSzPts val="2000"/>
              <a:buFont typeface="Arial"/>
              <a:buChar char="•"/>
            </a:pPr>
            <a:r>
              <a:rPr lang="en-US" sz="2000" b="0" i="0" u="none" strike="noStrike" cap="none">
                <a:solidFill>
                  <a:schemeClr val="lt1"/>
                </a:solidFill>
                <a:latin typeface="Calibri"/>
                <a:ea typeface="Calibri"/>
                <a:cs typeface="Calibri"/>
                <a:sym typeface="Calibri"/>
              </a:rPr>
              <a:t>ALL setup and training can be done remotely with assistance from ZoomGrants onboarding and support staff- Accounts have been created and applications launched within the same day.</a:t>
            </a:r>
            <a:endParaRPr/>
          </a:p>
        </p:txBody>
      </p:sp>
      <p:sp>
        <p:nvSpPr>
          <p:cNvPr id="290" name="Google Shape;290;p11"/>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297" name="Google Shape;297;p12"/>
          <p:cNvSpPr txBox="1"/>
          <p:nvPr/>
        </p:nvSpPr>
        <p:spPr>
          <a:xfrm>
            <a:off x="680321" y="2090027"/>
            <a:ext cx="9516862"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rebuchet MS"/>
                <a:ea typeface="Trebuchet MS"/>
                <a:cs typeface="Trebuchet MS"/>
                <a:sym typeface="Trebuchet MS"/>
              </a:rPr>
              <a:t>8. Time-Saving</a:t>
            </a:r>
            <a:endParaRPr/>
          </a:p>
          <a:p>
            <a:pPr marL="0" marR="0" lvl="0" indent="0" algn="l" rtl="0">
              <a:spcBef>
                <a:spcPts val="0"/>
              </a:spcBef>
              <a:spcAft>
                <a:spcPts val="0"/>
              </a:spcAft>
              <a:buNone/>
            </a:pPr>
            <a:endParaRPr sz="2000" b="1" i="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“ZoomGrants saves the program management information and allows for easy submission of packet. Jurisdictions would not need to worry about design or formatting of the information submitted since it’s a simple text format.”</a:t>
            </a:r>
            <a:endParaRPr/>
          </a:p>
          <a:p>
            <a:pPr marL="0" marR="0" lvl="0" indent="0" algn="l" rtl="0">
              <a:spcBef>
                <a:spcPts val="0"/>
              </a:spcBef>
              <a:spcAft>
                <a:spcPts val="0"/>
              </a:spcAft>
              <a:buNone/>
            </a:pPr>
            <a:endParaRPr sz="2400" b="1" i="1">
              <a:solidFill>
                <a:schemeClr val="lt1"/>
              </a:solidFill>
              <a:latin typeface="Trebuchet MS"/>
              <a:ea typeface="Trebuchet MS"/>
              <a:cs typeface="Trebuchet MS"/>
              <a:sym typeface="Trebuchet MS"/>
            </a:endParaRPr>
          </a:p>
          <a:p>
            <a:pPr marL="800100" marR="0" lvl="1" indent="-342900" algn="l" rtl="0">
              <a:spcBef>
                <a:spcPts val="0"/>
              </a:spcBef>
              <a:spcAft>
                <a:spcPts val="0"/>
              </a:spcAft>
              <a:buClr>
                <a:schemeClr val="lt1"/>
              </a:buClr>
              <a:buSzPts val="2000"/>
              <a:buFont typeface="Arial"/>
              <a:buChar char="•"/>
            </a:pPr>
            <a:r>
              <a:rPr lang="en-US" sz="2000" b="0" i="0" u="none" strike="noStrike" cap="none">
                <a:solidFill>
                  <a:schemeClr val="lt1"/>
                </a:solidFill>
                <a:latin typeface="Trebuchet MS"/>
                <a:ea typeface="Trebuchet MS"/>
                <a:cs typeface="Trebuchet MS"/>
                <a:sym typeface="Trebuchet MS"/>
              </a:rPr>
              <a:t>This also helps streamline the application review and monitoring efforts.</a:t>
            </a:r>
            <a:endParaRPr/>
          </a:p>
          <a:p>
            <a:pPr marL="800100" marR="0" lvl="1" indent="-342900" algn="l" rtl="0">
              <a:spcBef>
                <a:spcPts val="0"/>
              </a:spcBef>
              <a:spcAft>
                <a:spcPts val="0"/>
              </a:spcAft>
              <a:buClr>
                <a:schemeClr val="lt1"/>
              </a:buClr>
              <a:buSzPts val="2000"/>
              <a:buFont typeface="Arial"/>
              <a:buChar char="•"/>
            </a:pPr>
            <a:r>
              <a:rPr lang="en-US" sz="2000" b="0" i="0" u="none" strike="noStrike" cap="none">
                <a:solidFill>
                  <a:schemeClr val="lt1"/>
                </a:solidFill>
                <a:latin typeface="Trebuchet MS"/>
                <a:ea typeface="Trebuchet MS"/>
                <a:cs typeface="Trebuchet MS"/>
                <a:sym typeface="Trebuchet MS"/>
              </a:rPr>
              <a:t>Pre-Application Feature allows you to pre-screen applicants and allows only those who meet your requirements to submit a full application.</a:t>
            </a:r>
            <a:endParaRPr/>
          </a:p>
        </p:txBody>
      </p:sp>
      <p:sp>
        <p:nvSpPr>
          <p:cNvPr id="298" name="Google Shape;298;p12"/>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305" name="Google Shape;305;p13"/>
          <p:cNvSpPr txBox="1"/>
          <p:nvPr/>
        </p:nvSpPr>
        <p:spPr>
          <a:xfrm>
            <a:off x="680321" y="2090027"/>
            <a:ext cx="9516862" cy="31239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rebuchet MS"/>
                <a:ea typeface="Trebuchet MS"/>
                <a:cs typeface="Trebuchet MS"/>
                <a:sym typeface="Trebuchet MS"/>
              </a:rPr>
              <a:t>7. Comparison</a:t>
            </a:r>
            <a:endParaRPr/>
          </a:p>
          <a:p>
            <a:pPr marL="0" marR="0" lvl="0" indent="0" algn="l" rtl="0">
              <a:spcBef>
                <a:spcPts val="0"/>
              </a:spcBef>
              <a:spcAft>
                <a:spcPts val="0"/>
              </a:spcAft>
              <a:buNone/>
            </a:pPr>
            <a:endParaRPr sz="20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“The format allows for programs to be easily compared for similar information and data.”</a:t>
            </a:r>
            <a:endParaRPr/>
          </a:p>
          <a:p>
            <a:pPr marL="0" marR="0" lvl="0" indent="0" algn="l" rtl="0">
              <a:spcBef>
                <a:spcPts val="0"/>
              </a:spcBef>
              <a:spcAft>
                <a:spcPts val="0"/>
              </a:spcAft>
              <a:buNone/>
            </a:pPr>
            <a:endParaRPr sz="2100">
              <a:solidFill>
                <a:schemeClr val="lt1"/>
              </a:solidFill>
              <a:latin typeface="Trebuchet MS"/>
              <a:ea typeface="Trebuchet MS"/>
              <a:cs typeface="Trebuchet MS"/>
              <a:sym typeface="Trebuchet MS"/>
            </a:endParaRPr>
          </a:p>
          <a:p>
            <a:pPr marL="800100" marR="0" lvl="1" indent="-342900" algn="l" rtl="0">
              <a:spcBef>
                <a:spcPts val="0"/>
              </a:spcBef>
              <a:spcAft>
                <a:spcPts val="0"/>
              </a:spcAft>
              <a:buClr>
                <a:schemeClr val="lt1"/>
              </a:buClr>
              <a:buSzPts val="2000"/>
              <a:buFont typeface="Arial"/>
              <a:buChar char="•"/>
            </a:pPr>
            <a:r>
              <a:rPr lang="en-US" sz="2000" b="0" i="0" u="none" strike="noStrike" cap="none">
                <a:solidFill>
                  <a:schemeClr val="lt1"/>
                </a:solidFill>
                <a:latin typeface="Trebuchet MS"/>
                <a:ea typeface="Trebuchet MS"/>
                <a:cs typeface="Trebuchet MS"/>
                <a:sym typeface="Trebuchet MS"/>
              </a:rPr>
              <a:t>Applicant questions and internal data questions/checklists are customizable to your specific needs. </a:t>
            </a:r>
            <a:endParaRPr/>
          </a:p>
          <a:p>
            <a:pPr marL="800100" marR="0" lvl="1" indent="-342900" algn="l" rtl="0">
              <a:spcBef>
                <a:spcPts val="0"/>
              </a:spcBef>
              <a:spcAft>
                <a:spcPts val="0"/>
              </a:spcAft>
              <a:buClr>
                <a:schemeClr val="lt1"/>
              </a:buClr>
              <a:buSzPts val="2000"/>
              <a:buFont typeface="Arial"/>
              <a:buChar char="•"/>
            </a:pPr>
            <a:r>
              <a:rPr lang="en-US" sz="2000" b="0" i="0" u="none" strike="noStrike" cap="none">
                <a:solidFill>
                  <a:schemeClr val="lt1"/>
                </a:solidFill>
                <a:latin typeface="Trebuchet MS"/>
                <a:ea typeface="Trebuchet MS"/>
                <a:cs typeface="Trebuchet MS"/>
                <a:sym typeface="Trebuchet MS"/>
              </a:rPr>
              <a:t>Data is easily exported to a variety of reports and formats for comparison and analysis.</a:t>
            </a:r>
            <a:endParaRPr/>
          </a:p>
        </p:txBody>
      </p:sp>
      <p:sp>
        <p:nvSpPr>
          <p:cNvPr id="306" name="Google Shape;306;p13"/>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#7</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313" name="Google Shape;313;p14"/>
          <p:cNvSpPr txBox="1"/>
          <p:nvPr/>
        </p:nvSpPr>
        <p:spPr>
          <a:xfrm>
            <a:off x="680321" y="2098653"/>
            <a:ext cx="9516862" cy="32008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rebuchet MS"/>
                <a:ea typeface="Trebuchet MS"/>
                <a:cs typeface="Trebuchet MS"/>
                <a:sym typeface="Trebuchet MS"/>
              </a:rPr>
              <a:t>6. “No Losing It”</a:t>
            </a:r>
            <a:endParaRPr/>
          </a:p>
          <a:p>
            <a:pPr marL="0" marR="0" lvl="0" indent="0" algn="l" rtl="0">
              <a:spcBef>
                <a:spcPts val="0"/>
              </a:spcBef>
              <a:spcAft>
                <a:spcPts val="0"/>
              </a:spcAft>
              <a:buNone/>
            </a:pPr>
            <a:endParaRPr sz="20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a:solidFill>
                  <a:schemeClr val="lt1"/>
                </a:solidFill>
                <a:latin typeface="Trebuchet MS"/>
                <a:ea typeface="Trebuchet MS"/>
                <a:cs typeface="Trebuchet MS"/>
                <a:sym typeface="Trebuchet MS"/>
              </a:rPr>
              <a:t>“</a:t>
            </a:r>
            <a:r>
              <a:rPr lang="en-US" sz="2200" b="1" i="1">
                <a:solidFill>
                  <a:schemeClr val="lt1"/>
                </a:solidFill>
                <a:latin typeface="Trebuchet MS"/>
                <a:ea typeface="Trebuchet MS"/>
                <a:cs typeface="Trebuchet MS"/>
                <a:sym typeface="Trebuchet MS"/>
              </a:rPr>
              <a:t>In 2014 (prior to ZoomGrants) a non-profit submitted their application packet (via email and misspelled the email address). They did not follow up until three months later – too late to include their application in the review.”</a:t>
            </a:r>
            <a:endParaRPr/>
          </a:p>
          <a:p>
            <a:pPr marL="0" marR="0" lvl="0" indent="0" algn="l" rtl="0">
              <a:spcBef>
                <a:spcPts val="0"/>
              </a:spcBef>
              <a:spcAft>
                <a:spcPts val="0"/>
              </a:spcAft>
              <a:buNone/>
            </a:pPr>
            <a:endParaRPr sz="2200" b="1" i="1">
              <a:solidFill>
                <a:schemeClr val="lt1"/>
              </a:solidFill>
              <a:latin typeface="Trebuchet MS"/>
              <a:ea typeface="Trebuchet MS"/>
              <a:cs typeface="Trebuchet MS"/>
              <a:sym typeface="Trebuchet MS"/>
            </a:endParaRPr>
          </a:p>
          <a:p>
            <a:pPr marL="800100" marR="0" lvl="1" indent="-342900" algn="l" rtl="0">
              <a:spcBef>
                <a:spcPts val="0"/>
              </a:spcBef>
              <a:spcAft>
                <a:spcPts val="0"/>
              </a:spcAft>
              <a:buClr>
                <a:schemeClr val="lt1"/>
              </a:buClr>
              <a:buSzPts val="1800"/>
              <a:buFont typeface="Arial"/>
              <a:buChar char="•"/>
            </a:pPr>
            <a:r>
              <a:rPr lang="en-US" sz="1800" b="0" i="0" u="none" strike="noStrike" cap="none">
                <a:solidFill>
                  <a:schemeClr val="lt1"/>
                </a:solidFill>
                <a:latin typeface="Trebuchet MS"/>
                <a:ea typeface="Trebuchet MS"/>
                <a:cs typeface="Trebuchet MS"/>
                <a:sym typeface="Trebuchet MS"/>
              </a:rPr>
              <a:t>You don’t need to click a ‘save’ button. Zoomgrants has an auto-save feature.</a:t>
            </a:r>
            <a:endParaRPr/>
          </a:p>
          <a:p>
            <a:pPr marL="0" marR="0" lvl="0" indent="0" algn="l" rtl="0">
              <a:spcBef>
                <a:spcPts val="0"/>
              </a:spcBef>
              <a:spcAft>
                <a:spcPts val="0"/>
              </a:spcAft>
              <a:buNone/>
            </a:pPr>
            <a:endParaRPr sz="2200" b="1" i="1">
              <a:solidFill>
                <a:schemeClr val="lt1"/>
              </a:solidFill>
              <a:latin typeface="Trebuchet MS"/>
              <a:ea typeface="Trebuchet MS"/>
              <a:cs typeface="Trebuchet MS"/>
              <a:sym typeface="Trebuchet MS"/>
            </a:endParaRPr>
          </a:p>
        </p:txBody>
      </p:sp>
      <p:sp>
        <p:nvSpPr>
          <p:cNvPr id="314" name="Google Shape;314;p14"/>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321" name="Google Shape;321;p15"/>
          <p:cNvSpPr txBox="1"/>
          <p:nvPr/>
        </p:nvSpPr>
        <p:spPr>
          <a:xfrm>
            <a:off x="680321" y="2090027"/>
            <a:ext cx="9516862" cy="4431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rebuchet MS"/>
                <a:ea typeface="Trebuchet MS"/>
                <a:cs typeface="Trebuchet MS"/>
                <a:sym typeface="Trebuchet MS"/>
              </a:rPr>
              <a:t>5. Access</a:t>
            </a:r>
            <a:endParaRPr/>
          </a:p>
          <a:p>
            <a:pPr marL="0" marR="0" lvl="0" indent="0" algn="l" rtl="0">
              <a:spcBef>
                <a:spcPts val="0"/>
              </a:spcBef>
              <a:spcAft>
                <a:spcPts val="0"/>
              </a:spcAft>
              <a:buNone/>
            </a:pPr>
            <a:endParaRPr sz="20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“It is easy to set up access to staff (or a review committee) to see the information submitted and rate its completeness or fit for the program. No printing, no saving, no creating pdfs. Just a link to the information on ZoomGrants.”</a:t>
            </a:r>
            <a:endParaRPr/>
          </a:p>
          <a:p>
            <a:pPr marL="0" marR="0" lvl="0" indent="0" algn="l" rtl="0">
              <a:spcBef>
                <a:spcPts val="0"/>
              </a:spcBef>
              <a:spcAft>
                <a:spcPts val="0"/>
              </a:spcAft>
              <a:buNone/>
            </a:pPr>
            <a:endParaRPr sz="2200" b="1" i="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“ZoomGrants offers any program staff to be able to quickly and easily see program information, reports and invoices.”</a:t>
            </a:r>
            <a:endParaRPr/>
          </a:p>
          <a:p>
            <a:pPr marL="0" marR="0" lvl="0" indent="0" algn="l" rtl="0">
              <a:spcBef>
                <a:spcPts val="0"/>
              </a:spcBef>
              <a:spcAft>
                <a:spcPts val="0"/>
              </a:spcAft>
              <a:buNone/>
            </a:pPr>
            <a:endParaRPr sz="2200" b="1" i="1">
              <a:solidFill>
                <a:schemeClr val="lt1"/>
              </a:solidFill>
              <a:latin typeface="Trebuchet MS"/>
              <a:ea typeface="Trebuchet MS"/>
              <a:cs typeface="Trebuchet MS"/>
              <a:sym typeface="Trebuchet MS"/>
            </a:endParaRPr>
          </a:p>
          <a:p>
            <a:pPr marL="742950" marR="0" lvl="1" indent="-285750" algn="l" rtl="0">
              <a:spcBef>
                <a:spcPts val="0"/>
              </a:spcBef>
              <a:spcAft>
                <a:spcPts val="0"/>
              </a:spcAft>
              <a:buClr>
                <a:schemeClr val="lt1"/>
              </a:buClr>
              <a:buSzPts val="1800"/>
              <a:buFont typeface="Arial"/>
              <a:buChar char="•"/>
            </a:pPr>
            <a:r>
              <a:rPr lang="en-US" sz="1800" b="0" i="0" u="none" strike="noStrike" cap="none">
                <a:solidFill>
                  <a:schemeClr val="lt1"/>
                </a:solidFill>
                <a:latin typeface="Trebuchet MS"/>
                <a:ea typeface="Trebuchet MS"/>
                <a:cs typeface="Trebuchet MS"/>
                <a:sym typeface="Trebuchet MS"/>
              </a:rPr>
              <a:t>Multiple staff/community partners can be logged into the system at one time. Work doesn’t stop because of vacations, turnover, lost emails, firewalls, pandemic, earthquakes, riots, etc.</a:t>
            </a:r>
            <a:endParaRPr/>
          </a:p>
        </p:txBody>
      </p:sp>
      <p:sp>
        <p:nvSpPr>
          <p:cNvPr id="322" name="Google Shape;322;p15"/>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329" name="Google Shape;329;p16"/>
          <p:cNvSpPr txBox="1"/>
          <p:nvPr/>
        </p:nvSpPr>
        <p:spPr>
          <a:xfrm>
            <a:off x="680321" y="2090027"/>
            <a:ext cx="9516862"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rebuchet MS"/>
                <a:ea typeface="Trebuchet MS"/>
                <a:cs typeface="Trebuchet MS"/>
                <a:sym typeface="Trebuchet MS"/>
              </a:rPr>
              <a:t>4. Automatic Scoring and Ranking</a:t>
            </a:r>
            <a:endParaRPr/>
          </a:p>
          <a:p>
            <a:pPr marL="0" marR="0" lvl="0" indent="0" algn="l" rtl="0">
              <a:spcBef>
                <a:spcPts val="0"/>
              </a:spcBef>
              <a:spcAft>
                <a:spcPts val="0"/>
              </a:spcAft>
              <a:buNone/>
            </a:pPr>
            <a:endParaRPr sz="20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“ZoomGrants compiles scores for fit of program and calculates rank.”</a:t>
            </a:r>
            <a:endParaRPr/>
          </a:p>
          <a:p>
            <a:pPr marL="0" marR="0" lvl="0" indent="0" algn="l" rtl="0">
              <a:spcBef>
                <a:spcPts val="0"/>
              </a:spcBef>
              <a:spcAft>
                <a:spcPts val="0"/>
              </a:spcAft>
              <a:buNone/>
            </a:pPr>
            <a:endParaRPr sz="2200" b="1" i="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i="1">
                <a:solidFill>
                  <a:schemeClr val="lt1"/>
                </a:solidFill>
                <a:latin typeface="Trebuchet MS"/>
                <a:ea typeface="Trebuchet MS"/>
                <a:cs typeface="Trebuchet MS"/>
                <a:sym typeface="Trebuchet MS"/>
              </a:rPr>
              <a:t>“ZoomGrants allows for easy compilation of notes or feedback by staff to be shared with the jurisdictions.”</a:t>
            </a:r>
            <a:endParaRPr/>
          </a:p>
          <a:p>
            <a:pPr marL="0" marR="0" lvl="0" indent="0" algn="l" rtl="0">
              <a:spcBef>
                <a:spcPts val="0"/>
              </a:spcBef>
              <a:spcAft>
                <a:spcPts val="0"/>
              </a:spcAft>
              <a:buNone/>
            </a:pPr>
            <a:endParaRPr sz="2200" i="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i="1">
                <a:solidFill>
                  <a:schemeClr val="lt1"/>
                </a:solidFill>
                <a:latin typeface="Trebuchet MS"/>
                <a:ea typeface="Trebuchet MS"/>
                <a:cs typeface="Trebuchet MS"/>
                <a:sym typeface="Trebuchet MS"/>
              </a:rPr>
              <a:t>“Privacy: If any materials are not to be shared with the reviewing staff, just click on a box to make it internal. (For example, demographic data).”</a:t>
            </a:r>
            <a:endParaRPr/>
          </a:p>
        </p:txBody>
      </p:sp>
      <p:sp>
        <p:nvSpPr>
          <p:cNvPr id="330" name="Google Shape;330;p16"/>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337" name="Google Shape;337;p17"/>
          <p:cNvSpPr txBox="1"/>
          <p:nvPr/>
        </p:nvSpPr>
        <p:spPr>
          <a:xfrm>
            <a:off x="680321" y="2090027"/>
            <a:ext cx="9516862" cy="46782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rebuchet MS"/>
                <a:ea typeface="Trebuchet MS"/>
                <a:cs typeface="Trebuchet MS"/>
                <a:sym typeface="Trebuchet MS"/>
              </a:rPr>
              <a:t>3. Tracking</a:t>
            </a:r>
            <a:endParaRPr/>
          </a:p>
          <a:p>
            <a:pPr marL="0" marR="0" lvl="0" indent="0" algn="l" rtl="0">
              <a:spcBef>
                <a:spcPts val="0"/>
              </a:spcBef>
              <a:spcAft>
                <a:spcPts val="0"/>
              </a:spcAft>
              <a:buNone/>
            </a:pPr>
            <a:endParaRPr sz="20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“Efficient, simple and incredible time-saving tracking features allow program staff to track programs with minimal time. Without these features, program staff must manually enter information into an excel spreadsheet or Word, which is time-consuming and prone to human error.”</a:t>
            </a:r>
            <a:endParaRPr/>
          </a:p>
          <a:p>
            <a:pPr marL="0" marR="0" lvl="0" indent="0" algn="l" rtl="0">
              <a:spcBef>
                <a:spcPts val="0"/>
              </a:spcBef>
              <a:spcAft>
                <a:spcPts val="0"/>
              </a:spcAft>
              <a:buNone/>
            </a:pPr>
            <a:endParaRPr sz="2200" b="1" i="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“Any good management system allows for double-checking that the work is complete. The program manager can quickly and easily see whether an invoice has been processed by the contracts coordinator. The CIP manager can easily and quickly see missing reports and view messages sent by the program manager or contracts coordinator.”</a:t>
            </a:r>
            <a:endParaRPr/>
          </a:p>
        </p:txBody>
      </p:sp>
      <p:sp>
        <p:nvSpPr>
          <p:cNvPr id="338" name="Google Shape;338;p17"/>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345" name="Google Shape;345;p18"/>
          <p:cNvSpPr txBox="1"/>
          <p:nvPr/>
        </p:nvSpPr>
        <p:spPr>
          <a:xfrm>
            <a:off x="680321" y="2090027"/>
            <a:ext cx="9516862" cy="43088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rebuchet MS"/>
                <a:ea typeface="Trebuchet MS"/>
                <a:cs typeface="Trebuchet MS"/>
                <a:sym typeface="Trebuchet MS"/>
              </a:rPr>
              <a:t>2. Messaging &amp; Record-Keeping</a:t>
            </a:r>
            <a:endParaRPr/>
          </a:p>
          <a:p>
            <a:pPr marL="0" marR="0" lvl="0" indent="0" algn="l" rtl="0">
              <a:spcBef>
                <a:spcPts val="0"/>
              </a:spcBef>
              <a:spcAft>
                <a:spcPts val="0"/>
              </a:spcAft>
              <a:buNone/>
            </a:pPr>
            <a:endParaRPr sz="20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a:solidFill>
                  <a:schemeClr val="lt1"/>
                </a:solidFill>
                <a:latin typeface="Trebuchet MS"/>
                <a:ea typeface="Trebuchet MS"/>
                <a:cs typeface="Trebuchet MS"/>
                <a:sym typeface="Trebuchet MS"/>
              </a:rPr>
              <a:t>“</a:t>
            </a:r>
            <a:r>
              <a:rPr lang="en-US" sz="2200" b="1" i="1">
                <a:solidFill>
                  <a:schemeClr val="lt1"/>
                </a:solidFill>
                <a:latin typeface="Trebuchet MS"/>
                <a:ea typeface="Trebuchet MS"/>
                <a:cs typeface="Trebuchet MS"/>
                <a:sym typeface="Trebuchet MS"/>
              </a:rPr>
              <a:t>Gentle reminders and requests are the key to any good management system. This allows for automation of that work by messages with built-in mail merge features (like name, organization, name of project, funding allocated).”</a:t>
            </a:r>
            <a:endParaRPr/>
          </a:p>
          <a:p>
            <a:pPr marL="0" marR="0" lvl="0" indent="0" algn="l" rtl="0">
              <a:spcBef>
                <a:spcPts val="0"/>
              </a:spcBef>
              <a:spcAft>
                <a:spcPts val="0"/>
              </a:spcAft>
              <a:buNone/>
            </a:pPr>
            <a:endParaRPr sz="2200" b="1" i="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200" b="1" i="1">
                <a:solidFill>
                  <a:schemeClr val="lt1"/>
                </a:solidFill>
                <a:latin typeface="Trebuchet MS"/>
                <a:ea typeface="Trebuchet MS"/>
                <a:cs typeface="Trebuchet MS"/>
                <a:sym typeface="Trebuchet MS"/>
              </a:rPr>
              <a:t>“ZoomGrants keeps records of the messages sent, reports, invoices, and more! Any program staff can access this information and it is easy to download for public records retention.”</a:t>
            </a:r>
            <a:endParaRPr/>
          </a:p>
          <a:p>
            <a:pPr marL="0" marR="0" lvl="0" indent="0" algn="l" rtl="0">
              <a:spcBef>
                <a:spcPts val="0"/>
              </a:spcBef>
              <a:spcAft>
                <a:spcPts val="0"/>
              </a:spcAft>
              <a:buNone/>
            </a:pPr>
            <a:endParaRPr sz="2200">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000" b="1" i="1">
                <a:solidFill>
                  <a:schemeClr val="lt1"/>
                </a:solidFill>
                <a:latin typeface="Trebuchet MS"/>
                <a:ea typeface="Trebuchet MS"/>
                <a:cs typeface="Trebuchet MS"/>
                <a:sym typeface="Trebuchet MS"/>
              </a:rPr>
              <a:t>*ZoomGrants is 100% designed, built and supported in the United States.* </a:t>
            </a:r>
            <a:endParaRPr/>
          </a:p>
        </p:txBody>
      </p:sp>
      <p:sp>
        <p:nvSpPr>
          <p:cNvPr id="346" name="Google Shape;346;p18"/>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Discussion Topics</a:t>
            </a:r>
            <a:endParaRPr/>
          </a:p>
        </p:txBody>
      </p:sp>
      <p:sp>
        <p:nvSpPr>
          <p:cNvPr id="215" name="Google Shape;215;p2"/>
          <p:cNvSpPr txBox="1"/>
          <p:nvPr/>
        </p:nvSpPr>
        <p:spPr>
          <a:xfrm>
            <a:off x="680321" y="2201662"/>
            <a:ext cx="10807384" cy="3699090"/>
          </a:xfrm>
          <a:prstGeom prst="rect">
            <a:avLst/>
          </a:prstGeom>
          <a:noFill/>
          <a:ln>
            <a:noFill/>
          </a:ln>
        </p:spPr>
        <p:txBody>
          <a:bodyPr spcFirstLastPara="1" wrap="square" lIns="91425" tIns="45700" rIns="91425" bIns="45700" anchor="t" anchorCtr="0">
            <a:spAutoFit/>
          </a:bodyPr>
          <a:lstStyle/>
          <a:p>
            <a:pPr marL="342900" marR="0" lvl="0" indent="-203200" algn="l" rtl="0">
              <a:lnSpc>
                <a:spcPct val="107000"/>
              </a:lnSpc>
              <a:spcBef>
                <a:spcPts val="0"/>
              </a:spcBef>
              <a:spcAft>
                <a:spcPts val="0"/>
              </a:spcAft>
              <a:buClr>
                <a:schemeClr val="lt1"/>
              </a:buClr>
              <a:buSzPts val="2200"/>
              <a:buFont typeface="Calibri"/>
              <a:buNone/>
            </a:pPr>
            <a:endParaRPr sz="2200" b="1" i="0" u="none" strike="noStrike" cap="none">
              <a:solidFill>
                <a:schemeClr val="lt1"/>
              </a:solidFill>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2200"/>
              <a:buFont typeface="Arial"/>
              <a:buChar char="•"/>
            </a:pPr>
            <a:r>
              <a:rPr lang="en-US" sz="2200" b="1" i="0" u="none" strike="noStrike" cap="none">
                <a:solidFill>
                  <a:schemeClr val="lt1"/>
                </a:solidFill>
                <a:latin typeface="Calibri"/>
                <a:ea typeface="Calibri"/>
                <a:cs typeface="Calibri"/>
                <a:sym typeface="Calibri"/>
              </a:rPr>
              <a:t>ZoomGrants </a:t>
            </a:r>
            <a:r>
              <a:rPr lang="en-US" sz="2200" b="0" i="0" u="none" strike="noStrike" cap="none">
                <a:solidFill>
                  <a:schemeClr val="lt1"/>
                </a:solidFill>
                <a:latin typeface="Calibri"/>
                <a:ea typeface="Calibri"/>
                <a:cs typeface="Calibri"/>
                <a:sym typeface="Calibri"/>
              </a:rPr>
              <a:t>- Who we are, what we do, clients we currently serve.</a:t>
            </a:r>
            <a:endParaRPr sz="2200" b="0" i="0" u="none" strike="noStrike" cap="none">
              <a:solidFill>
                <a:schemeClr val="lt1"/>
              </a:solidFill>
              <a:latin typeface="Calibri"/>
              <a:ea typeface="Calibri"/>
              <a:cs typeface="Calibri"/>
              <a:sym typeface="Calibri"/>
            </a:endParaRPr>
          </a:p>
          <a:p>
            <a:pPr marL="0" marR="0" lvl="0" indent="0" algn="l" rtl="0">
              <a:lnSpc>
                <a:spcPct val="107000"/>
              </a:lnSpc>
              <a:spcBef>
                <a:spcPts val="0"/>
              </a:spcBef>
              <a:spcAft>
                <a:spcPts val="0"/>
              </a:spcAft>
              <a:buNone/>
            </a:pPr>
            <a:endParaRPr sz="2200" b="0" i="0" u="none" strike="noStrike" cap="none">
              <a:solidFill>
                <a:schemeClr val="lt1"/>
              </a:solidFill>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Different types of grant programs administered in ZoomGrants.</a:t>
            </a:r>
            <a:endParaRPr/>
          </a:p>
          <a:p>
            <a:pPr marL="0" marR="0" lvl="0" indent="0" algn="l" rtl="0">
              <a:lnSpc>
                <a:spcPct val="107000"/>
              </a:lnSpc>
              <a:spcBef>
                <a:spcPts val="0"/>
              </a:spcBef>
              <a:spcAft>
                <a:spcPts val="0"/>
              </a:spcAft>
              <a:buNone/>
            </a:pPr>
            <a:endParaRPr sz="2200" b="0" i="0" u="none" strike="noStrike" cap="none">
              <a:solidFill>
                <a:schemeClr val="lt1"/>
              </a:solidFill>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2200"/>
              <a:buFont typeface="Arial"/>
              <a:buChar char="•"/>
            </a:pPr>
            <a:r>
              <a:rPr lang="en-US" sz="2200" b="0" i="0" u="none" strike="noStrike" cap="none">
                <a:solidFill>
                  <a:schemeClr val="lt1"/>
                </a:solidFill>
                <a:latin typeface="Calibri"/>
                <a:ea typeface="Calibri"/>
                <a:cs typeface="Calibri"/>
                <a:sym typeface="Calibri"/>
              </a:rPr>
              <a:t>Grant Relief Programs of Yesterday and Going Forward under the American Rescue Plan.</a:t>
            </a:r>
            <a:endParaRPr/>
          </a:p>
          <a:p>
            <a:pPr marL="0" marR="0" lvl="0" indent="0" algn="l" rtl="0">
              <a:lnSpc>
                <a:spcPct val="107000"/>
              </a:lnSpc>
              <a:spcBef>
                <a:spcPts val="0"/>
              </a:spcBef>
              <a:spcAft>
                <a:spcPts val="0"/>
              </a:spcAft>
              <a:buNone/>
            </a:pPr>
            <a:endParaRPr sz="2200" b="0" i="0" u="none" strike="noStrike" cap="none">
              <a:solidFill>
                <a:schemeClr val="lt1"/>
              </a:solidFill>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2200"/>
              <a:buFont typeface="Arial"/>
              <a:buChar char="•"/>
            </a:pPr>
            <a:r>
              <a:rPr lang="en-US" sz="2200" b="1" i="0" u="none" strike="noStrike" cap="none">
                <a:solidFill>
                  <a:schemeClr val="lt1"/>
                </a:solidFill>
                <a:latin typeface="Calibri"/>
                <a:ea typeface="Calibri"/>
                <a:cs typeface="Calibri"/>
                <a:sym typeface="Calibri"/>
              </a:rPr>
              <a:t>Top Ten Reasons to Choose ZoomGrants</a:t>
            </a:r>
            <a:r>
              <a:rPr lang="en-US" sz="2200" b="0" i="0" u="none" strike="noStrike" cap="none">
                <a:solidFill>
                  <a:schemeClr val="lt1"/>
                </a:solidFill>
                <a:latin typeface="Calibri"/>
                <a:ea typeface="Calibri"/>
                <a:cs typeface="Calibri"/>
                <a:sym typeface="Calibri"/>
              </a:rPr>
              <a:t>– Specific reasons provided from top administrators across the country to consider when choosing technology to develop and manage grant programs.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Top 10 Reasons to Choose ZoomGrants</a:t>
            </a:r>
            <a:endParaRPr/>
          </a:p>
        </p:txBody>
      </p:sp>
      <p:sp>
        <p:nvSpPr>
          <p:cNvPr id="353" name="Google Shape;353;p19"/>
          <p:cNvSpPr txBox="1"/>
          <p:nvPr/>
        </p:nvSpPr>
        <p:spPr>
          <a:xfrm>
            <a:off x="680321" y="2090027"/>
            <a:ext cx="9516862"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rebuchet MS"/>
                <a:ea typeface="Trebuchet MS"/>
                <a:cs typeface="Trebuchet MS"/>
                <a:sym typeface="Trebuchet MS"/>
              </a:rPr>
              <a:t>1. Customer Service</a:t>
            </a:r>
            <a:endParaRPr/>
          </a:p>
          <a:p>
            <a:pPr marL="0" marR="0" lvl="0" indent="0" algn="l" rtl="0">
              <a:spcBef>
                <a:spcPts val="0"/>
              </a:spcBef>
              <a:spcAft>
                <a:spcPts val="0"/>
              </a:spcAft>
              <a:buNone/>
            </a:pPr>
            <a:endParaRPr sz="20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1">
                <a:solidFill>
                  <a:schemeClr val="lt1"/>
                </a:solidFill>
                <a:latin typeface="Trebuchet MS"/>
                <a:ea typeface="Trebuchet MS"/>
                <a:cs typeface="Trebuchet MS"/>
                <a:sym typeface="Trebuchet MS"/>
              </a:rPr>
              <a:t>“Thanks so much for your excellent and always prompt  customer service. You are a great asset to your company and we at [redacted] appreciate all you do for us.” </a:t>
            </a:r>
            <a:endParaRPr/>
          </a:p>
          <a:p>
            <a:pPr marL="514350" marR="0" lvl="0" indent="-400050" algn="l" rtl="0">
              <a:spcBef>
                <a:spcPts val="0"/>
              </a:spcBef>
              <a:spcAft>
                <a:spcPts val="0"/>
              </a:spcAft>
              <a:buClr>
                <a:schemeClr val="lt1"/>
              </a:buClr>
              <a:buSzPts val="1800"/>
              <a:buFont typeface="Arial"/>
              <a:buNone/>
            </a:pPr>
            <a:endParaRPr sz="1800" b="1" i="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1">
                <a:solidFill>
                  <a:schemeClr val="lt1"/>
                </a:solidFill>
                <a:latin typeface="Trebuchet MS"/>
                <a:ea typeface="Trebuchet MS"/>
                <a:cs typeface="Trebuchet MS"/>
                <a:sym typeface="Trebuchet MS"/>
              </a:rPr>
              <a:t>"Again, I cannot express to you enough my appreciation of you and the ZoomGrants team for the incredible customer collaborative services provided, not to mention this incredible platform that continues to grow and improve."</a:t>
            </a:r>
            <a:endParaRPr/>
          </a:p>
          <a:p>
            <a:pPr marL="0" marR="0" lvl="0" indent="0" algn="l" rtl="0">
              <a:spcBef>
                <a:spcPts val="0"/>
              </a:spcBef>
              <a:spcAft>
                <a:spcPts val="0"/>
              </a:spcAft>
              <a:buNone/>
            </a:pPr>
            <a:endParaRPr sz="1800" b="1" i="1">
              <a:solidFill>
                <a:schemeClr val="lt1"/>
              </a:solidFill>
              <a:latin typeface="Trebuchet MS"/>
              <a:ea typeface="Trebuchet MS"/>
              <a:cs typeface="Trebuchet MS"/>
              <a:sym typeface="Trebuchet MS"/>
            </a:endParaRPr>
          </a:p>
          <a:p>
            <a:pPr marL="514350" marR="0" lvl="0" indent="-514350" algn="l" rtl="0">
              <a:spcBef>
                <a:spcPts val="0"/>
              </a:spcBef>
              <a:spcAft>
                <a:spcPts val="0"/>
              </a:spcAft>
              <a:buClr>
                <a:schemeClr val="lt1"/>
              </a:buClr>
              <a:buSzPts val="1800"/>
              <a:buFont typeface="Arial"/>
              <a:buChar char="•"/>
            </a:pPr>
            <a:r>
              <a:rPr lang="en-US" sz="1800" b="1">
                <a:solidFill>
                  <a:schemeClr val="lt1"/>
                </a:solidFill>
                <a:latin typeface="Trebuchet MS"/>
                <a:ea typeface="Trebuchet MS"/>
                <a:cs typeface="Trebuchet MS"/>
                <a:sym typeface="Trebuchet MS"/>
              </a:rPr>
              <a:t>All customer support for all users is included!</a:t>
            </a:r>
            <a:endParaRPr/>
          </a:p>
          <a:p>
            <a:pPr marL="514350" marR="0" lvl="0" indent="-514350" algn="l" rtl="0">
              <a:spcBef>
                <a:spcPts val="0"/>
              </a:spcBef>
              <a:spcAft>
                <a:spcPts val="0"/>
              </a:spcAft>
              <a:buClr>
                <a:schemeClr val="lt1"/>
              </a:buClr>
              <a:buSzPts val="1800"/>
              <a:buFont typeface="Arial"/>
              <a:buChar char="•"/>
            </a:pPr>
            <a:r>
              <a:rPr lang="en-US" sz="1800" b="1">
                <a:solidFill>
                  <a:schemeClr val="lt1"/>
                </a:solidFill>
                <a:latin typeface="Trebuchet MS"/>
                <a:ea typeface="Trebuchet MS"/>
                <a:cs typeface="Trebuchet MS"/>
                <a:sym typeface="Trebuchet MS"/>
              </a:rPr>
              <a:t>Not just buying software – Best practice template programs for CDBG, HOME and other grant programs with pre-built compliance monitoring content.</a:t>
            </a:r>
            <a:endParaRPr/>
          </a:p>
          <a:p>
            <a:pPr marL="514350" marR="0" lvl="0" indent="-514350" algn="l" rtl="0">
              <a:spcBef>
                <a:spcPts val="0"/>
              </a:spcBef>
              <a:spcAft>
                <a:spcPts val="0"/>
              </a:spcAft>
              <a:buClr>
                <a:schemeClr val="lt1"/>
              </a:buClr>
              <a:buSzPts val="1800"/>
              <a:buFont typeface="Arial"/>
              <a:buChar char="•"/>
            </a:pPr>
            <a:r>
              <a:rPr lang="en-US" sz="1800" b="1" u="sng">
                <a:solidFill>
                  <a:schemeClr val="lt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ZoomGrants University</a:t>
            </a:r>
            <a:r>
              <a:rPr lang="en-US" sz="1800" b="1">
                <a:solidFill>
                  <a:schemeClr val="lt1"/>
                </a:solidFill>
                <a:latin typeface="Trebuchet MS"/>
                <a:ea typeface="Trebuchet MS"/>
                <a:cs typeface="Trebuchet MS"/>
                <a:sym typeface="Trebuchet MS"/>
              </a:rPr>
              <a:t> – online knowledgebase with ‘Colleges’ within for </a:t>
            </a:r>
            <a:r>
              <a:rPr lang="en-US" sz="1800" b="1" u="sng">
                <a:solidFill>
                  <a:schemeClr val="lt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Administrators</a:t>
            </a:r>
            <a:r>
              <a:rPr lang="en-US" sz="1800" b="1">
                <a:solidFill>
                  <a:schemeClr val="lt1"/>
                </a:solidFill>
                <a:latin typeface="Trebuchet MS"/>
                <a:ea typeface="Trebuchet MS"/>
                <a:cs typeface="Trebuchet MS"/>
                <a:sym typeface="Trebuchet MS"/>
              </a:rPr>
              <a:t>, </a:t>
            </a:r>
            <a:r>
              <a:rPr lang="en-US" sz="1800" b="1" u="sng">
                <a:solidFill>
                  <a:schemeClr val="lt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Reviewers</a:t>
            </a:r>
            <a:r>
              <a:rPr lang="en-US" sz="1800" b="1">
                <a:solidFill>
                  <a:schemeClr val="lt1"/>
                </a:solidFill>
                <a:latin typeface="Trebuchet MS"/>
                <a:ea typeface="Trebuchet MS"/>
                <a:cs typeface="Trebuchet MS"/>
                <a:sym typeface="Trebuchet MS"/>
              </a:rPr>
              <a:t>, </a:t>
            </a:r>
            <a:r>
              <a:rPr lang="en-US" sz="1800" b="1" u="sng">
                <a:solidFill>
                  <a:schemeClr val="lt1"/>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Applicants</a:t>
            </a:r>
            <a:r>
              <a:rPr lang="en-US" sz="1800" b="1">
                <a:solidFill>
                  <a:schemeClr val="lt1"/>
                </a:solidFill>
                <a:latin typeface="Trebuchet MS"/>
                <a:ea typeface="Trebuchet MS"/>
                <a:cs typeface="Trebuchet MS"/>
                <a:sym typeface="Trebuchet MS"/>
              </a:rPr>
              <a:t> &amp; </a:t>
            </a:r>
            <a:r>
              <a:rPr lang="en-US" sz="1800" b="1" u="sng">
                <a:solidFill>
                  <a:schemeClr val="lt1"/>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Collaborators</a:t>
            </a:r>
            <a:r>
              <a:rPr lang="en-US" sz="1800" b="1">
                <a:solidFill>
                  <a:schemeClr val="lt1"/>
                </a:solidFill>
                <a:latin typeface="Trebuchet MS"/>
                <a:ea typeface="Trebuchet MS"/>
                <a:cs typeface="Trebuchet MS"/>
                <a:sym typeface="Trebuchet MS"/>
              </a:rPr>
              <a:t>.</a:t>
            </a:r>
            <a:endParaRPr/>
          </a:p>
        </p:txBody>
      </p:sp>
      <p:sp>
        <p:nvSpPr>
          <p:cNvPr id="354" name="Google Shape;354;p19"/>
          <p:cNvSpPr txBox="1"/>
          <p:nvPr/>
        </p:nvSpPr>
        <p:spPr>
          <a:xfrm>
            <a:off x="10706470" y="753228"/>
            <a:ext cx="13760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rebuchet MS"/>
                <a:ea typeface="Trebuchet MS"/>
                <a:cs typeface="Trebuchet MS"/>
                <a:sym typeface="Trebuchet MS"/>
              </a:rPr>
              <a:t>#1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en-US"/>
              <a:t>ZoomGrants Questions?</a:t>
            </a:r>
            <a:endParaRPr/>
          </a:p>
        </p:txBody>
      </p:sp>
      <p:sp>
        <p:nvSpPr>
          <p:cNvPr id="361" name="Google Shape;361;p20"/>
          <p:cNvSpPr txBox="1"/>
          <p:nvPr/>
        </p:nvSpPr>
        <p:spPr>
          <a:xfrm>
            <a:off x="680321" y="2201662"/>
            <a:ext cx="10466773" cy="392511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3200" i="1" dirty="0">
                <a:solidFill>
                  <a:schemeClr val="lt1"/>
                </a:solidFill>
                <a:latin typeface="Calibri"/>
                <a:ea typeface="Calibri"/>
                <a:cs typeface="Calibri"/>
                <a:sym typeface="Calibri"/>
              </a:rPr>
              <a:t>Email me: </a:t>
            </a:r>
            <a:r>
              <a:rPr lang="en-US" sz="3200" u="sng" dirty="0">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a:t>
            </a:r>
            <a:r>
              <a:rPr lang="en-US" sz="3200" u="sng"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ennifer.yost@zoomgrants.com</a:t>
            </a:r>
            <a:endParaRPr sz="3200" dirty="0">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en-US" sz="3200" i="1" dirty="0">
                <a:solidFill>
                  <a:schemeClr val="lt1"/>
                </a:solidFill>
                <a:latin typeface="Calibri"/>
                <a:ea typeface="Calibri"/>
                <a:cs typeface="Calibri"/>
                <a:sym typeface="Calibri"/>
              </a:rPr>
              <a:t>Visit the ZoomGrants website for more info: </a:t>
            </a:r>
            <a:endParaRPr dirty="0"/>
          </a:p>
          <a:p>
            <a:pPr marL="0" marR="0" lvl="0" indent="0" algn="ctr" rtl="0">
              <a:lnSpc>
                <a:spcPct val="107000"/>
              </a:lnSpc>
              <a:spcBef>
                <a:spcPts val="800"/>
              </a:spcBef>
              <a:spcAft>
                <a:spcPts val="0"/>
              </a:spcAft>
              <a:buNone/>
            </a:pPr>
            <a:r>
              <a:rPr lang="en-US" sz="4400" dirty="0">
                <a:solidFill>
                  <a:schemeClr val="lt1"/>
                </a:solidFill>
                <a:latin typeface="Calibri"/>
                <a:ea typeface="Calibri"/>
                <a:cs typeface="Calibri"/>
                <a:sym typeface="Calibri"/>
              </a:rPr>
              <a:t>https://www.zoomgrants.com/</a:t>
            </a:r>
            <a:endParaRPr dirty="0"/>
          </a:p>
          <a:p>
            <a:pPr marL="0" marR="0" lvl="0" indent="0" algn="ctr" rtl="0">
              <a:lnSpc>
                <a:spcPct val="107000"/>
              </a:lnSpc>
              <a:spcBef>
                <a:spcPts val="800"/>
              </a:spcBef>
              <a:spcAft>
                <a:spcPts val="0"/>
              </a:spcAft>
              <a:buNone/>
            </a:pPr>
            <a:endParaRPr sz="1800" dirty="0">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endParaRPr sz="3200" i="1" dirty="0">
              <a:solidFill>
                <a:schemeClr val="lt1"/>
              </a:solidFill>
              <a:latin typeface="Calibri"/>
              <a:ea typeface="Calibri"/>
              <a:cs typeface="Calibri"/>
              <a:sym typeface="Calibri"/>
            </a:endParaRPr>
          </a:p>
          <a:p>
            <a:pPr marL="0" marR="0" lvl="0" indent="0" algn="ctr" rtl="0">
              <a:spcBef>
                <a:spcPts val="1600"/>
              </a:spcBef>
              <a:spcAft>
                <a:spcPts val="0"/>
              </a:spcAft>
              <a:buNone/>
            </a:pPr>
            <a:r>
              <a:rPr lang="en-US" sz="2000" b="0" i="0" u="none" strike="noStrike" dirty="0">
                <a:solidFill>
                  <a:srgbClr val="000000"/>
                </a:solidFill>
                <a:latin typeface="Calibri"/>
                <a:ea typeface="Calibri"/>
                <a:cs typeface="Calibri"/>
                <a:sym typeface="Calibri"/>
              </a:rPr>
              <a:t>To request a demo, standard proposal with pricing, or help answer questions you may have, please reach out to  </a:t>
            </a:r>
            <a:r>
              <a:rPr lang="en-US" sz="2000" b="0" i="0" u="sng" strike="noStrik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Sales@ZoomGrants.com</a:t>
            </a:r>
            <a:r>
              <a:rPr lang="en-US" sz="2000" b="0" i="0" u="none" strike="noStrike" dirty="0">
                <a:solidFill>
                  <a:srgbClr val="000000"/>
                </a:solidFill>
                <a:latin typeface="Calibri"/>
                <a:ea typeface="Calibri"/>
                <a:cs typeface="Calibri"/>
                <a:sym typeface="Calibri"/>
              </a:rPr>
              <a:t> or call (866) 323-5404 ext. 1.</a:t>
            </a:r>
            <a:endParaRPr sz="2000"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ZoomGrants – Who we are</a:t>
            </a:r>
            <a:endParaRPr/>
          </a:p>
        </p:txBody>
      </p:sp>
      <p:sp>
        <p:nvSpPr>
          <p:cNvPr id="222" name="Google Shape;222;p3"/>
          <p:cNvSpPr txBox="1"/>
          <p:nvPr/>
        </p:nvSpPr>
        <p:spPr>
          <a:xfrm>
            <a:off x="680321" y="2201662"/>
            <a:ext cx="10466773" cy="378013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chemeClr val="lt1"/>
              </a:buClr>
              <a:buSzPts val="2200"/>
              <a:buFont typeface="Arial"/>
              <a:buChar char="•"/>
            </a:pPr>
            <a:r>
              <a:rPr lang="en-US" sz="2200" b="0" i="0" u="none" strike="noStrike" cap="none" dirty="0">
                <a:solidFill>
                  <a:schemeClr val="lt1"/>
                </a:solidFill>
                <a:latin typeface="Calibri"/>
                <a:ea typeface="Calibri"/>
                <a:cs typeface="Calibri"/>
                <a:sym typeface="Calibri"/>
              </a:rPr>
              <a:t>ZoomGrants has been assisting cities, counties, state agencies, foundations, and other organizations across the country since 2002 with accepting online grant and scholarship applications. </a:t>
            </a:r>
            <a:endParaRPr dirty="0"/>
          </a:p>
          <a:p>
            <a:pPr marL="0" marR="0" lvl="0" indent="0" algn="l" rtl="0">
              <a:lnSpc>
                <a:spcPct val="107000"/>
              </a:lnSpc>
              <a:spcBef>
                <a:spcPts val="800"/>
              </a:spcBef>
              <a:spcAft>
                <a:spcPts val="0"/>
              </a:spcAft>
              <a:buNone/>
            </a:pPr>
            <a:endParaRPr sz="1200" b="0" i="0" u="none" strike="noStrike" cap="none" dirty="0">
              <a:solidFill>
                <a:schemeClr val="lt1"/>
              </a:solidFill>
              <a:latin typeface="Calibri"/>
              <a:ea typeface="Calibri"/>
              <a:cs typeface="Calibri"/>
              <a:sym typeface="Calibri"/>
            </a:endParaRPr>
          </a:p>
          <a:p>
            <a:pPr marL="342900" marR="0" lvl="0" indent="-342900" algn="l" rtl="0">
              <a:lnSpc>
                <a:spcPct val="107000"/>
              </a:lnSpc>
              <a:spcBef>
                <a:spcPts val="800"/>
              </a:spcBef>
              <a:spcAft>
                <a:spcPts val="0"/>
              </a:spcAft>
              <a:buClr>
                <a:schemeClr val="lt1"/>
              </a:buClr>
              <a:buSzPts val="2200"/>
              <a:buFont typeface="Arial"/>
              <a:buChar char="•"/>
            </a:pPr>
            <a:r>
              <a:rPr lang="en-US" sz="2200" b="0" i="0" u="none" strike="noStrike" cap="none" dirty="0">
                <a:solidFill>
                  <a:schemeClr val="lt1"/>
                </a:solidFill>
                <a:latin typeface="Calibri"/>
                <a:ea typeface="Calibri"/>
                <a:cs typeface="Calibri"/>
                <a:sym typeface="Calibri"/>
              </a:rPr>
              <a:t>Tracks the full application and grant management cycle for multiple grant programs and funding sources - ideal for the management of pass-through funding which must comply with 2 CFR 200.</a:t>
            </a:r>
            <a:endParaRPr dirty="0"/>
          </a:p>
          <a:p>
            <a:pPr marL="0" marR="0" lvl="0" indent="0" algn="l" rtl="0">
              <a:lnSpc>
                <a:spcPct val="107000"/>
              </a:lnSpc>
              <a:spcBef>
                <a:spcPts val="800"/>
              </a:spcBef>
              <a:spcAft>
                <a:spcPts val="0"/>
              </a:spcAft>
              <a:buNone/>
            </a:pPr>
            <a:endParaRPr sz="1200" b="0" i="0" u="none" strike="noStrike" cap="none" dirty="0">
              <a:solidFill>
                <a:schemeClr val="lt1"/>
              </a:solidFill>
              <a:latin typeface="Calibri"/>
              <a:ea typeface="Calibri"/>
              <a:cs typeface="Calibri"/>
              <a:sym typeface="Calibri"/>
            </a:endParaRPr>
          </a:p>
          <a:p>
            <a:pPr marL="342900" marR="0" lvl="0" indent="-342900" algn="l" rtl="0">
              <a:lnSpc>
                <a:spcPct val="107000"/>
              </a:lnSpc>
              <a:spcBef>
                <a:spcPts val="800"/>
              </a:spcBef>
              <a:spcAft>
                <a:spcPts val="0"/>
              </a:spcAft>
              <a:buClr>
                <a:schemeClr val="lt1"/>
              </a:buClr>
              <a:buSzPts val="2200"/>
              <a:buFont typeface="Arial"/>
              <a:buChar char="•"/>
            </a:pPr>
            <a:r>
              <a:rPr lang="en-US" sz="2200" b="0" i="0" u="none" strike="noStrike" cap="none" dirty="0">
                <a:solidFill>
                  <a:schemeClr val="lt1"/>
                </a:solidFill>
                <a:latin typeface="Calibri"/>
                <a:ea typeface="Calibri"/>
                <a:cs typeface="Calibri"/>
                <a:sym typeface="Calibri"/>
              </a:rPr>
              <a:t>ZoomGrants is a subscription-based, pre-built internet-based platform with no hardware to purchase, install or download.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7e78169002_0_0"/>
          <p:cNvSpPr txBox="1">
            <a:spLocks noGrp="1"/>
          </p:cNvSpPr>
          <p:nvPr>
            <p:ph type="title"/>
          </p:nvPr>
        </p:nvSpPr>
        <p:spPr>
          <a:xfrm>
            <a:off x="680321" y="753228"/>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ZoomGrants – Who uses us</a:t>
            </a:r>
            <a:endParaRPr/>
          </a:p>
        </p:txBody>
      </p:sp>
      <p:sp>
        <p:nvSpPr>
          <p:cNvPr id="229" name="Google Shape;229;g27e78169002_0_0"/>
          <p:cNvSpPr txBox="1"/>
          <p:nvPr/>
        </p:nvSpPr>
        <p:spPr>
          <a:xfrm>
            <a:off x="680321" y="2201662"/>
            <a:ext cx="10466700" cy="335280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chemeClr val="lt1"/>
              </a:buClr>
              <a:buSzPts val="2200"/>
              <a:buFont typeface="Arial"/>
              <a:buChar char="•"/>
            </a:pPr>
            <a:r>
              <a:rPr lang="en-US" sz="2200" dirty="0">
                <a:solidFill>
                  <a:schemeClr val="lt1"/>
                </a:solidFill>
                <a:latin typeface="Calibri"/>
                <a:ea typeface="Calibri"/>
                <a:cs typeface="Calibri"/>
                <a:sym typeface="Calibri"/>
              </a:rPr>
              <a:t>Cities</a:t>
            </a:r>
          </a:p>
          <a:p>
            <a:pPr marL="342900" marR="0" lvl="0" indent="-342900" algn="l" rtl="0">
              <a:lnSpc>
                <a:spcPct val="107000"/>
              </a:lnSpc>
              <a:spcBef>
                <a:spcPts val="0"/>
              </a:spcBef>
              <a:spcAft>
                <a:spcPts val="0"/>
              </a:spcAft>
              <a:buClr>
                <a:schemeClr val="lt1"/>
              </a:buClr>
              <a:buSzPts val="2200"/>
              <a:buFont typeface="Arial"/>
              <a:buChar char="•"/>
            </a:pPr>
            <a:endParaRPr sz="2200" dirty="0">
              <a:solidFill>
                <a:schemeClr val="lt1"/>
              </a:solidFill>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2200"/>
              <a:buFont typeface="Calibri"/>
              <a:buChar char="•"/>
            </a:pPr>
            <a:r>
              <a:rPr lang="en-US" sz="2200" dirty="0">
                <a:solidFill>
                  <a:schemeClr val="lt1"/>
                </a:solidFill>
                <a:latin typeface="Calibri"/>
                <a:ea typeface="Calibri"/>
                <a:cs typeface="Calibri"/>
                <a:sym typeface="Calibri"/>
              </a:rPr>
              <a:t>Counties</a:t>
            </a:r>
          </a:p>
          <a:p>
            <a:pPr marL="342900" marR="0" lvl="0" indent="-342900" algn="l" rtl="0">
              <a:lnSpc>
                <a:spcPct val="107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2200"/>
              <a:buFont typeface="Calibri"/>
              <a:buChar char="•"/>
            </a:pPr>
            <a:r>
              <a:rPr lang="en-US" sz="2200" dirty="0">
                <a:solidFill>
                  <a:schemeClr val="lt1"/>
                </a:solidFill>
                <a:latin typeface="Calibri"/>
                <a:ea typeface="Calibri"/>
                <a:cs typeface="Calibri"/>
                <a:sym typeface="Calibri"/>
              </a:rPr>
              <a:t>State Agencies</a:t>
            </a:r>
          </a:p>
          <a:p>
            <a:pPr marL="342900" marR="0" lvl="0" indent="-342900" algn="l" rtl="0">
              <a:lnSpc>
                <a:spcPct val="107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2200"/>
              <a:buFont typeface="Calibri"/>
              <a:buChar char="•"/>
            </a:pPr>
            <a:r>
              <a:rPr lang="en-US" sz="2200" dirty="0">
                <a:solidFill>
                  <a:schemeClr val="lt1"/>
                </a:solidFill>
                <a:latin typeface="Calibri"/>
                <a:ea typeface="Calibri"/>
                <a:cs typeface="Calibri"/>
                <a:sym typeface="Calibri"/>
              </a:rPr>
              <a:t>Foundations / Non-Profit Organizations</a:t>
            </a:r>
          </a:p>
          <a:p>
            <a:pPr marL="342900" marR="0" lvl="0" indent="-342900" algn="l" rtl="0">
              <a:lnSpc>
                <a:spcPct val="107000"/>
              </a:lnSpc>
              <a:spcBef>
                <a:spcPts val="0"/>
              </a:spcBef>
              <a:spcAft>
                <a:spcPts val="0"/>
              </a:spcAft>
              <a:buClr>
                <a:schemeClr val="lt1"/>
              </a:buClr>
              <a:buSzPts val="2200"/>
              <a:buFont typeface="Calibri"/>
              <a:buChar char="•"/>
            </a:pPr>
            <a:endParaRPr sz="2200" dirty="0">
              <a:solidFill>
                <a:schemeClr val="lt1"/>
              </a:solidFill>
              <a:latin typeface="Calibri"/>
              <a:ea typeface="Calibri"/>
              <a:cs typeface="Calibri"/>
              <a:sym typeface="Calibri"/>
            </a:endParaRPr>
          </a:p>
          <a:p>
            <a:pPr marL="342900" marR="0" lvl="0" indent="-342900" algn="l" rtl="0">
              <a:lnSpc>
                <a:spcPct val="107000"/>
              </a:lnSpc>
              <a:spcBef>
                <a:spcPts val="0"/>
              </a:spcBef>
              <a:spcAft>
                <a:spcPts val="0"/>
              </a:spcAft>
              <a:buClr>
                <a:schemeClr val="lt1"/>
              </a:buClr>
              <a:buSzPts val="2200"/>
              <a:buFont typeface="Calibri"/>
              <a:buChar char="•"/>
            </a:pPr>
            <a:r>
              <a:rPr lang="en-US" sz="2200" dirty="0">
                <a:solidFill>
                  <a:schemeClr val="lt1"/>
                </a:solidFill>
                <a:latin typeface="Calibri"/>
                <a:ea typeface="Calibri"/>
                <a:cs typeface="Calibri"/>
                <a:sym typeface="Calibri"/>
              </a:rPr>
              <a:t>Consultants (such as Indelible Solutions)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ZoomGrants – What It Can Do</a:t>
            </a:r>
            <a:endParaRPr/>
          </a:p>
        </p:txBody>
      </p:sp>
      <p:pic>
        <p:nvPicPr>
          <p:cNvPr id="236" name="Google Shape;236;p4"/>
          <p:cNvPicPr preferRelativeResize="0"/>
          <p:nvPr/>
        </p:nvPicPr>
        <p:blipFill rotWithShape="1">
          <a:blip r:embed="rId3">
            <a:alphaModFix/>
          </a:blip>
          <a:srcRect/>
          <a:stretch/>
        </p:blipFill>
        <p:spPr>
          <a:xfrm>
            <a:off x="680321" y="2145437"/>
            <a:ext cx="9613861" cy="44508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ZoomGrants – What It Can Do</a:t>
            </a:r>
            <a:endParaRPr/>
          </a:p>
        </p:txBody>
      </p:sp>
      <p:pic>
        <p:nvPicPr>
          <p:cNvPr id="243" name="Google Shape;243;p5"/>
          <p:cNvPicPr preferRelativeResize="0"/>
          <p:nvPr/>
        </p:nvPicPr>
        <p:blipFill rotWithShape="1">
          <a:blip r:embed="rId3">
            <a:alphaModFix/>
          </a:blip>
          <a:srcRect/>
          <a:stretch/>
        </p:blipFill>
        <p:spPr>
          <a:xfrm>
            <a:off x="680321" y="2039016"/>
            <a:ext cx="9466555" cy="45521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ZoomGrants Grant Program Types</a:t>
            </a:r>
            <a:endParaRPr/>
          </a:p>
        </p:txBody>
      </p:sp>
      <p:sp>
        <p:nvSpPr>
          <p:cNvPr id="250" name="Google Shape;250;p6"/>
          <p:cNvSpPr txBox="1">
            <a:spLocks noGrp="1"/>
          </p:cNvSpPr>
          <p:nvPr>
            <p:ph type="body" idx="1"/>
          </p:nvPr>
        </p:nvSpPr>
        <p:spPr>
          <a:xfrm>
            <a:off x="478765" y="2336873"/>
            <a:ext cx="3484592" cy="35993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sz="2200" b="1"/>
              <a:t>CDBG/CDBG-CV</a:t>
            </a:r>
            <a:endParaRPr/>
          </a:p>
          <a:p>
            <a:pPr marL="228600" lvl="0" indent="-228600" algn="l" rtl="0">
              <a:lnSpc>
                <a:spcPct val="90000"/>
              </a:lnSpc>
              <a:spcBef>
                <a:spcPts val="1000"/>
              </a:spcBef>
              <a:spcAft>
                <a:spcPts val="0"/>
              </a:spcAft>
              <a:buClr>
                <a:schemeClr val="lt1"/>
              </a:buClr>
              <a:buSzPts val="2200"/>
              <a:buChar char="•"/>
            </a:pPr>
            <a:r>
              <a:rPr lang="en-US" sz="2200" b="1"/>
              <a:t>HOME/HOME-ARP</a:t>
            </a:r>
            <a:endParaRPr/>
          </a:p>
          <a:p>
            <a:pPr marL="228600" lvl="0" indent="-228600" algn="l" rtl="0">
              <a:lnSpc>
                <a:spcPct val="90000"/>
              </a:lnSpc>
              <a:spcBef>
                <a:spcPts val="1000"/>
              </a:spcBef>
              <a:spcAft>
                <a:spcPts val="0"/>
              </a:spcAft>
              <a:buClr>
                <a:schemeClr val="lt1"/>
              </a:buClr>
              <a:buSzPts val="2200"/>
              <a:buChar char="•"/>
            </a:pPr>
            <a:r>
              <a:rPr lang="en-US" sz="2200" b="1"/>
              <a:t>ESG/ESG-CV</a:t>
            </a:r>
            <a:endParaRPr/>
          </a:p>
          <a:p>
            <a:pPr marL="228600" lvl="0" indent="-228600" algn="l" rtl="0">
              <a:lnSpc>
                <a:spcPct val="90000"/>
              </a:lnSpc>
              <a:spcBef>
                <a:spcPts val="1000"/>
              </a:spcBef>
              <a:spcAft>
                <a:spcPts val="0"/>
              </a:spcAft>
              <a:buClr>
                <a:schemeClr val="lt1"/>
              </a:buClr>
              <a:buSzPts val="2200"/>
              <a:buChar char="•"/>
            </a:pPr>
            <a:r>
              <a:rPr lang="en-US" sz="2200" b="1"/>
              <a:t>HOPWA</a:t>
            </a:r>
            <a:endParaRPr/>
          </a:p>
          <a:p>
            <a:pPr marL="228600" lvl="0" indent="-228600" algn="l" rtl="0">
              <a:lnSpc>
                <a:spcPct val="90000"/>
              </a:lnSpc>
              <a:spcBef>
                <a:spcPts val="1000"/>
              </a:spcBef>
              <a:spcAft>
                <a:spcPts val="0"/>
              </a:spcAft>
              <a:buClr>
                <a:schemeClr val="lt1"/>
              </a:buClr>
              <a:buSzPts val="2200"/>
              <a:buChar char="•"/>
            </a:pPr>
            <a:r>
              <a:rPr lang="en-US" sz="2200" b="1"/>
              <a:t>Continuum of Care</a:t>
            </a:r>
            <a:endParaRPr/>
          </a:p>
          <a:p>
            <a:pPr marL="228600" lvl="0" indent="-228600" algn="l" rtl="0">
              <a:lnSpc>
                <a:spcPct val="90000"/>
              </a:lnSpc>
              <a:spcBef>
                <a:spcPts val="1000"/>
              </a:spcBef>
              <a:spcAft>
                <a:spcPts val="0"/>
              </a:spcAft>
              <a:buClr>
                <a:schemeClr val="lt1"/>
              </a:buClr>
              <a:buSzPts val="2200"/>
              <a:buChar char="•"/>
            </a:pPr>
            <a:r>
              <a:rPr lang="en-US" sz="2200" b="1"/>
              <a:t>SHIP</a:t>
            </a:r>
            <a:endParaRPr/>
          </a:p>
          <a:p>
            <a:pPr marL="228600" lvl="0" indent="-228600" algn="l" rtl="0">
              <a:lnSpc>
                <a:spcPct val="90000"/>
              </a:lnSpc>
              <a:spcBef>
                <a:spcPts val="1000"/>
              </a:spcBef>
              <a:spcAft>
                <a:spcPts val="0"/>
              </a:spcAft>
              <a:buClr>
                <a:schemeClr val="lt1"/>
              </a:buClr>
              <a:buSzPts val="2200"/>
              <a:buChar char="•"/>
            </a:pPr>
            <a:r>
              <a:rPr lang="en-US" sz="2200" b="1"/>
              <a:t>State General Fund Grants</a:t>
            </a:r>
            <a:endParaRPr/>
          </a:p>
          <a:p>
            <a:pPr marL="228600" lvl="0" indent="-228600" algn="l" rtl="0">
              <a:lnSpc>
                <a:spcPct val="90000"/>
              </a:lnSpc>
              <a:spcBef>
                <a:spcPts val="1000"/>
              </a:spcBef>
              <a:spcAft>
                <a:spcPts val="0"/>
              </a:spcAft>
              <a:buClr>
                <a:schemeClr val="lt1"/>
              </a:buClr>
              <a:buSzPts val="2200"/>
              <a:buChar char="•"/>
            </a:pPr>
            <a:r>
              <a:rPr lang="en-US" sz="2200" b="1"/>
              <a:t>City/County General Fund Grants</a:t>
            </a:r>
            <a:endParaRPr sz="2200"/>
          </a:p>
        </p:txBody>
      </p:sp>
      <p:sp>
        <p:nvSpPr>
          <p:cNvPr id="251" name="Google Shape;251;p6"/>
          <p:cNvSpPr txBox="1"/>
          <p:nvPr/>
        </p:nvSpPr>
        <p:spPr>
          <a:xfrm>
            <a:off x="5630147" y="2336873"/>
            <a:ext cx="4664035" cy="3599316"/>
          </a:xfrm>
          <a:prstGeom prst="rect">
            <a:avLst/>
          </a:prstGeom>
          <a:noFill/>
          <a:ln>
            <a:noFill/>
          </a:ln>
        </p:spPr>
        <p:txBody>
          <a:bodyPr spcFirstLastPara="1" wrap="square" lIns="91425" tIns="45700" rIns="91425" bIns="45700" anchor="t" anchorCtr="0">
            <a:normAutofit/>
          </a:bodyPr>
          <a:lstStyle/>
          <a:p>
            <a:pPr marL="228600" marR="0" lvl="0" indent="-76200" algn="l" rtl="0">
              <a:lnSpc>
                <a:spcPct val="90000"/>
              </a:lnSpc>
              <a:spcBef>
                <a:spcPts val="0"/>
              </a:spcBef>
              <a:spcAft>
                <a:spcPts val="0"/>
              </a:spcAft>
              <a:buClr>
                <a:schemeClr val="lt1"/>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Trebuchet MS"/>
              <a:ea typeface="Trebuchet MS"/>
              <a:cs typeface="Trebuchet MS"/>
              <a:sym typeface="Trebuchet MS"/>
            </a:endParaRPr>
          </a:p>
        </p:txBody>
      </p:sp>
      <p:sp>
        <p:nvSpPr>
          <p:cNvPr id="252" name="Google Shape;252;p6"/>
          <p:cNvSpPr txBox="1"/>
          <p:nvPr/>
        </p:nvSpPr>
        <p:spPr>
          <a:xfrm>
            <a:off x="3963357" y="2336873"/>
            <a:ext cx="3846365" cy="359931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200"/>
              <a:buFont typeface="Arial"/>
              <a:buChar char="•"/>
            </a:pPr>
            <a:r>
              <a:rPr lang="en-US" sz="2200" b="1" i="0" u="sng" strike="noStrike" cap="none">
                <a:solidFill>
                  <a:schemeClr val="lt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American Rescue Plan (ARP) </a:t>
            </a:r>
            <a:endParaRPr sz="2200" b="1" i="0" u="none" strike="noStrike" cap="none">
              <a:solidFill>
                <a:schemeClr val="lt1"/>
              </a:solidFill>
              <a:latin typeface="Trebuchet MS"/>
              <a:ea typeface="Trebuchet MS"/>
              <a:cs typeface="Trebuchet MS"/>
              <a:sym typeface="Trebuchet MS"/>
            </a:endParaRPr>
          </a:p>
          <a:p>
            <a:pPr marL="228600" marR="0" lvl="0" indent="-228600" algn="l" rtl="0">
              <a:lnSpc>
                <a:spcPct val="90000"/>
              </a:lnSpc>
              <a:spcBef>
                <a:spcPts val="100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Digital Equity/Broadband Infrastructure</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Small Business Assistance</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a:solidFill>
                  <a:schemeClr val="lt1"/>
                </a:solidFill>
                <a:latin typeface="Trebuchet MS"/>
                <a:ea typeface="Trebuchet MS"/>
                <a:cs typeface="Trebuchet MS"/>
                <a:sym typeface="Trebuchet MS"/>
              </a:rPr>
              <a:t>CRA/</a:t>
            </a:r>
            <a:r>
              <a:rPr lang="en-US" sz="2200" b="1" i="0" u="none" strike="noStrike" cap="none">
                <a:solidFill>
                  <a:schemeClr val="lt1"/>
                </a:solidFill>
                <a:latin typeface="Trebuchet MS"/>
                <a:ea typeface="Trebuchet MS"/>
                <a:cs typeface="Trebuchet MS"/>
                <a:sym typeface="Trebuchet MS"/>
              </a:rPr>
              <a:t>Economic Development</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Microenterprise/ Workforce Investment</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Homeowner down payment and housing rehabilitation</a:t>
            </a:r>
            <a:endParaRPr/>
          </a:p>
        </p:txBody>
      </p:sp>
      <p:sp>
        <p:nvSpPr>
          <p:cNvPr id="253" name="Google Shape;253;p6"/>
          <p:cNvSpPr txBox="1"/>
          <p:nvPr/>
        </p:nvSpPr>
        <p:spPr>
          <a:xfrm>
            <a:off x="7893953" y="2336873"/>
            <a:ext cx="3705245" cy="359931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Foundation, Arts &amp; Cultural Grants</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Transit Grants</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Health Education and Research grants &amp; scholarships</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Victim Services, Justice and Safety Grants</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Cultural &amp; Heritage, Conservation Grants</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i="0" u="none" strike="noStrike" cap="none">
                <a:solidFill>
                  <a:schemeClr val="lt1"/>
                </a:solidFill>
                <a:latin typeface="Trebuchet MS"/>
                <a:ea typeface="Trebuchet MS"/>
                <a:cs typeface="Trebuchet MS"/>
                <a:sym typeface="Trebuchet MS"/>
              </a:rPr>
              <a:t>Tourism and Marketing Grants</a:t>
            </a:r>
            <a:endParaRPr sz="22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ZoomGrants – Grant Relief Programs of Yesterday and Going Forward under ARP</a:t>
            </a:r>
            <a:endParaRPr/>
          </a:p>
        </p:txBody>
      </p:sp>
      <p:sp>
        <p:nvSpPr>
          <p:cNvPr id="260" name="Google Shape;260;p7"/>
          <p:cNvSpPr txBox="1"/>
          <p:nvPr/>
        </p:nvSpPr>
        <p:spPr>
          <a:xfrm>
            <a:off x="680321" y="2201662"/>
            <a:ext cx="10466773" cy="410945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chemeClr val="lt1"/>
              </a:buClr>
              <a:buSzPts val="2200"/>
              <a:buFont typeface="Arial"/>
              <a:buChar char="•"/>
            </a:pPr>
            <a:r>
              <a:rPr lang="en-US" sz="2200" b="1" i="0" u="none" strike="noStrike" cap="none" dirty="0">
                <a:solidFill>
                  <a:schemeClr val="lt1"/>
                </a:solidFill>
                <a:latin typeface="Calibri"/>
                <a:ea typeface="Calibri"/>
                <a:cs typeface="Calibri"/>
                <a:sym typeface="Calibri"/>
              </a:rPr>
              <a:t>Small Business Grant Programs </a:t>
            </a:r>
            <a:r>
              <a:rPr lang="en-US" sz="2200" i="0" u="none" strike="noStrike" cap="none" dirty="0">
                <a:solidFill>
                  <a:schemeClr val="lt1"/>
                </a:solidFill>
                <a:latin typeface="Calibri"/>
                <a:ea typeface="Calibri"/>
                <a:cs typeface="Calibri"/>
                <a:sym typeface="Calibri"/>
              </a:rPr>
              <a:t>– Grants to mitigate financial hardship.</a:t>
            </a:r>
            <a:endParaRPr dirty="0"/>
          </a:p>
          <a:p>
            <a:pPr marL="342900" marR="0" lvl="0" indent="-342900" algn="l" rtl="0">
              <a:lnSpc>
                <a:spcPct val="107000"/>
              </a:lnSpc>
              <a:spcBef>
                <a:spcPts val="800"/>
              </a:spcBef>
              <a:spcAft>
                <a:spcPts val="0"/>
              </a:spcAft>
              <a:buClr>
                <a:schemeClr val="lt1"/>
              </a:buClr>
              <a:buSzPts val="2200"/>
              <a:buFont typeface="Arial"/>
              <a:buChar char="•"/>
            </a:pPr>
            <a:r>
              <a:rPr lang="en-US" sz="2200" b="1" i="0" u="none" strike="noStrike" cap="none" dirty="0">
                <a:solidFill>
                  <a:schemeClr val="lt1"/>
                </a:solidFill>
                <a:latin typeface="Calibri"/>
                <a:ea typeface="Calibri"/>
                <a:cs typeface="Calibri"/>
                <a:sym typeface="Calibri"/>
              </a:rPr>
              <a:t>Nonprofit Support Programs </a:t>
            </a:r>
            <a:r>
              <a:rPr lang="en-US" sz="2200" b="0" i="0" u="none" strike="noStrike" cap="none" dirty="0">
                <a:solidFill>
                  <a:schemeClr val="lt1"/>
                </a:solidFill>
                <a:latin typeface="Calibri"/>
                <a:ea typeface="Calibri"/>
                <a:cs typeface="Calibri"/>
                <a:sym typeface="Calibri"/>
              </a:rPr>
              <a:t>– Grants to mitigate operation financial hardship.</a:t>
            </a:r>
            <a:endParaRPr dirty="0"/>
          </a:p>
          <a:p>
            <a:pPr marL="342900" marR="0" lvl="0" indent="-342900" algn="l" rtl="0">
              <a:lnSpc>
                <a:spcPct val="107000"/>
              </a:lnSpc>
              <a:spcBef>
                <a:spcPts val="800"/>
              </a:spcBef>
              <a:spcAft>
                <a:spcPts val="0"/>
              </a:spcAft>
              <a:buClr>
                <a:schemeClr val="lt1"/>
              </a:buClr>
              <a:buSzPts val="2200"/>
              <a:buFont typeface="Arial"/>
              <a:buChar char="•"/>
            </a:pPr>
            <a:r>
              <a:rPr lang="en-US" sz="2200" b="1" i="0" u="none" strike="noStrike" cap="none" dirty="0">
                <a:solidFill>
                  <a:schemeClr val="lt1"/>
                </a:solidFill>
                <a:latin typeface="Calibri"/>
                <a:ea typeface="Calibri"/>
                <a:cs typeface="Calibri"/>
                <a:sym typeface="Calibri"/>
              </a:rPr>
              <a:t>Community Aid Programs </a:t>
            </a:r>
            <a:r>
              <a:rPr lang="en-US" sz="2200" b="0" i="0" u="none" strike="noStrike" cap="none" dirty="0">
                <a:solidFill>
                  <a:schemeClr val="lt1"/>
                </a:solidFill>
                <a:latin typeface="Calibri"/>
                <a:ea typeface="Calibri"/>
                <a:cs typeface="Calibri"/>
                <a:sym typeface="Calibri"/>
              </a:rPr>
              <a:t>– Grants to nonprofits for housing and community development activities primarily serving low-income individuals and families.</a:t>
            </a:r>
            <a:endParaRPr dirty="0"/>
          </a:p>
          <a:p>
            <a:pPr marL="342900" marR="0" lvl="0" indent="-342900" algn="l" rtl="0">
              <a:lnSpc>
                <a:spcPct val="107000"/>
              </a:lnSpc>
              <a:spcBef>
                <a:spcPts val="800"/>
              </a:spcBef>
              <a:spcAft>
                <a:spcPts val="0"/>
              </a:spcAft>
              <a:buClr>
                <a:schemeClr val="lt1"/>
              </a:buClr>
              <a:buSzPts val="2200"/>
              <a:buFont typeface="Arial"/>
              <a:buChar char="•"/>
            </a:pPr>
            <a:r>
              <a:rPr lang="en-US" sz="2200" b="1" i="0" u="none" strike="noStrike" cap="none" dirty="0">
                <a:solidFill>
                  <a:schemeClr val="lt1"/>
                </a:solidFill>
                <a:latin typeface="Calibri"/>
                <a:ea typeface="Calibri"/>
                <a:cs typeface="Calibri"/>
                <a:sym typeface="Calibri"/>
              </a:rPr>
              <a:t>Rent/Mortgage/Utility Assistance, Eviction and Foreclosure prevention, legal assistance grants </a:t>
            </a:r>
            <a:r>
              <a:rPr lang="en-US" sz="2200" b="0" i="0" u="none" strike="noStrike" cap="none" dirty="0">
                <a:solidFill>
                  <a:schemeClr val="lt1"/>
                </a:solidFill>
                <a:latin typeface="Calibri"/>
                <a:ea typeface="Calibri"/>
                <a:cs typeface="Calibri"/>
                <a:sym typeface="Calibri"/>
              </a:rPr>
              <a:t>– Grant programs to prevent evictions and foreclosure proceedings and provide services to individuals and families who are at-risk or experiencing homelessness.</a:t>
            </a:r>
            <a:endParaRPr dirty="0"/>
          </a:p>
          <a:p>
            <a:pPr marL="342900" marR="0" lvl="0" indent="-342900" algn="l" rtl="0">
              <a:lnSpc>
                <a:spcPct val="107000"/>
              </a:lnSpc>
              <a:spcBef>
                <a:spcPts val="800"/>
              </a:spcBef>
              <a:spcAft>
                <a:spcPts val="0"/>
              </a:spcAft>
              <a:buClr>
                <a:schemeClr val="lt1"/>
              </a:buClr>
              <a:buSzPts val="2200"/>
              <a:buFont typeface="Arial"/>
              <a:buChar char="•"/>
            </a:pPr>
            <a:r>
              <a:rPr lang="en-US" sz="2200" b="1" i="0" u="none" strike="noStrike" cap="none" dirty="0">
                <a:solidFill>
                  <a:schemeClr val="lt1"/>
                </a:solidFill>
                <a:latin typeface="Calibri"/>
                <a:ea typeface="Calibri"/>
                <a:cs typeface="Calibri"/>
                <a:sym typeface="Calibri"/>
              </a:rPr>
              <a:t>Property Tax Relief </a:t>
            </a:r>
            <a:r>
              <a:rPr lang="en-US" sz="2200" b="0" i="0" u="none" strike="noStrike" cap="none" dirty="0">
                <a:solidFill>
                  <a:schemeClr val="lt1"/>
                </a:solidFill>
                <a:latin typeface="Calibri"/>
                <a:ea typeface="Calibri"/>
                <a:cs typeface="Calibri"/>
                <a:sym typeface="Calibri"/>
              </a:rPr>
              <a:t>– Homeowners who are struggling to pay mortgage and property taxes, as well as fixed-income seniors who own their home outright.</a:t>
            </a:r>
            <a:endParaRPr sz="22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ZoomGrants – Grant Relief Programs of Yesterday and Going Forward </a:t>
            </a:r>
            <a:r>
              <a:rPr lang="en-US" sz="3600" b="1" i="1">
                <a:latin typeface="Calibri"/>
                <a:ea typeface="Calibri"/>
                <a:cs typeface="Calibri"/>
                <a:sym typeface="Calibri"/>
              </a:rPr>
              <a:t>(cont.)</a:t>
            </a:r>
            <a:endParaRPr/>
          </a:p>
        </p:txBody>
      </p:sp>
      <p:sp>
        <p:nvSpPr>
          <p:cNvPr id="267" name="Google Shape;267;p8"/>
          <p:cNvSpPr txBox="1"/>
          <p:nvPr/>
        </p:nvSpPr>
        <p:spPr>
          <a:xfrm>
            <a:off x="680321" y="2201662"/>
            <a:ext cx="10466700" cy="4047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chemeClr val="lt1"/>
              </a:buClr>
              <a:buSzPts val="2200"/>
              <a:buFont typeface="Arial"/>
              <a:buChar char="•"/>
            </a:pPr>
            <a:r>
              <a:rPr lang="en-US" sz="2200" b="1" i="0" u="none" strike="noStrike" cap="none" dirty="0">
                <a:solidFill>
                  <a:schemeClr val="lt1"/>
                </a:solidFill>
                <a:latin typeface="Calibri"/>
                <a:ea typeface="Calibri"/>
                <a:cs typeface="Calibri"/>
                <a:sym typeface="Calibri"/>
              </a:rPr>
              <a:t>Market Rebuilding/Storefront Facade/Retrofit </a:t>
            </a:r>
            <a:r>
              <a:rPr lang="en-US" sz="2200" b="1" dirty="0">
                <a:solidFill>
                  <a:schemeClr val="lt1"/>
                </a:solidFill>
                <a:latin typeface="Calibri"/>
                <a:ea typeface="Calibri"/>
                <a:cs typeface="Calibri"/>
                <a:sym typeface="Calibri"/>
              </a:rPr>
              <a:t>G</a:t>
            </a:r>
            <a:r>
              <a:rPr lang="en-US" sz="2200" b="1" i="0" u="none" strike="noStrike" cap="none" dirty="0">
                <a:solidFill>
                  <a:schemeClr val="lt1"/>
                </a:solidFill>
                <a:latin typeface="Calibri"/>
                <a:ea typeface="Calibri"/>
                <a:cs typeface="Calibri"/>
                <a:sym typeface="Calibri"/>
              </a:rPr>
              <a:t>rants</a:t>
            </a:r>
            <a:r>
              <a:rPr lang="en-US" sz="2200" i="0" u="none" strike="noStrike" cap="none" dirty="0">
                <a:solidFill>
                  <a:schemeClr val="lt1"/>
                </a:solidFill>
                <a:latin typeface="Calibri"/>
                <a:ea typeface="Calibri"/>
                <a:cs typeface="Calibri"/>
                <a:sym typeface="Calibri"/>
              </a:rPr>
              <a:t> - </a:t>
            </a:r>
            <a:r>
              <a:rPr lang="en-US" sz="2200" b="0" i="0" u="none" strike="noStrike" cap="none" dirty="0">
                <a:solidFill>
                  <a:schemeClr val="lt1"/>
                </a:solidFill>
                <a:latin typeface="Calibri"/>
                <a:ea typeface="Calibri"/>
                <a:cs typeface="Calibri"/>
                <a:sym typeface="Calibri"/>
              </a:rPr>
              <a:t>Businesses needing to make adjustments to their operations</a:t>
            </a:r>
            <a:endParaRPr dirty="0"/>
          </a:p>
          <a:p>
            <a:pPr marL="800100" marR="0" lvl="1" indent="-342900" algn="l" rtl="0">
              <a:lnSpc>
                <a:spcPct val="107000"/>
              </a:lnSpc>
              <a:spcBef>
                <a:spcPts val="800"/>
              </a:spcBef>
              <a:spcAft>
                <a:spcPts val="0"/>
              </a:spcAft>
              <a:buClr>
                <a:schemeClr val="lt1"/>
              </a:buClr>
              <a:buSzPts val="2200"/>
              <a:buFont typeface="Arial"/>
              <a:buChar char="•"/>
            </a:pPr>
            <a:r>
              <a:rPr lang="en-US" sz="2200" b="0" i="0" u="none" strike="noStrike" cap="none" dirty="0">
                <a:solidFill>
                  <a:schemeClr val="lt1"/>
                </a:solidFill>
                <a:latin typeface="Calibri"/>
                <a:ea typeface="Calibri"/>
                <a:cs typeface="Calibri"/>
                <a:sym typeface="Calibri"/>
              </a:rPr>
              <a:t>Provide PPE supplies and protective barriers</a:t>
            </a:r>
            <a:endParaRPr dirty="0"/>
          </a:p>
          <a:p>
            <a:pPr marL="800100" marR="0" lvl="1" indent="-342900" algn="l" rtl="0">
              <a:lnSpc>
                <a:spcPct val="107000"/>
              </a:lnSpc>
              <a:spcBef>
                <a:spcPts val="800"/>
              </a:spcBef>
              <a:spcAft>
                <a:spcPts val="0"/>
              </a:spcAft>
              <a:buClr>
                <a:schemeClr val="lt1"/>
              </a:buClr>
              <a:buSzPts val="2200"/>
              <a:buFont typeface="Arial"/>
              <a:buChar char="•"/>
            </a:pPr>
            <a:r>
              <a:rPr lang="en-US" sz="2200" b="0" i="0" u="none" strike="noStrike" cap="none" dirty="0">
                <a:solidFill>
                  <a:schemeClr val="lt1"/>
                </a:solidFill>
                <a:latin typeface="Calibri"/>
                <a:ea typeface="Calibri"/>
                <a:cs typeface="Calibri"/>
                <a:sym typeface="Calibri"/>
              </a:rPr>
              <a:t>Reconfigure interior spaces to be able to physically accommodate social distancing while still being able to support sales volume for their business</a:t>
            </a:r>
            <a:endParaRPr dirty="0"/>
          </a:p>
          <a:p>
            <a:pPr marL="342900" marR="0" lvl="0" indent="-342900" algn="l" rtl="0">
              <a:lnSpc>
                <a:spcPct val="107000"/>
              </a:lnSpc>
              <a:spcBef>
                <a:spcPts val="800"/>
              </a:spcBef>
              <a:spcAft>
                <a:spcPts val="0"/>
              </a:spcAft>
              <a:buClr>
                <a:schemeClr val="lt1"/>
              </a:buClr>
              <a:buSzPts val="2200"/>
              <a:buFont typeface="Arial"/>
              <a:buChar char="•"/>
            </a:pPr>
            <a:r>
              <a:rPr lang="en-US" sz="2200" b="1" i="0" u="none" strike="noStrike" cap="none" dirty="0">
                <a:solidFill>
                  <a:schemeClr val="lt1"/>
                </a:solidFill>
                <a:latin typeface="Calibri"/>
                <a:ea typeface="Calibri"/>
                <a:cs typeface="Calibri"/>
                <a:sym typeface="Calibri"/>
              </a:rPr>
              <a:t>Housing and Community Development </a:t>
            </a:r>
            <a:r>
              <a:rPr lang="en-US" sz="2200" b="1" dirty="0">
                <a:solidFill>
                  <a:schemeClr val="lt1"/>
                </a:solidFill>
                <a:latin typeface="Calibri"/>
                <a:ea typeface="Calibri"/>
                <a:cs typeface="Calibri"/>
                <a:sym typeface="Calibri"/>
              </a:rPr>
              <a:t>R</a:t>
            </a:r>
            <a:r>
              <a:rPr lang="en-US" sz="2200" b="1" i="0" u="none" strike="noStrike" cap="none" dirty="0">
                <a:solidFill>
                  <a:schemeClr val="lt1"/>
                </a:solidFill>
                <a:latin typeface="Calibri"/>
                <a:ea typeface="Calibri"/>
                <a:cs typeface="Calibri"/>
                <a:sym typeface="Calibri"/>
              </a:rPr>
              <a:t>etrofit </a:t>
            </a:r>
            <a:r>
              <a:rPr lang="en-US" sz="2200" b="1" dirty="0">
                <a:solidFill>
                  <a:schemeClr val="lt1"/>
                </a:solidFill>
                <a:latin typeface="Calibri"/>
                <a:ea typeface="Calibri"/>
                <a:cs typeface="Calibri"/>
                <a:sym typeface="Calibri"/>
              </a:rPr>
              <a:t>G</a:t>
            </a:r>
            <a:r>
              <a:rPr lang="en-US" sz="2200" b="1" i="0" u="none" strike="noStrike" cap="none" dirty="0">
                <a:solidFill>
                  <a:schemeClr val="lt1"/>
                </a:solidFill>
                <a:latin typeface="Calibri"/>
                <a:ea typeface="Calibri"/>
                <a:cs typeface="Calibri"/>
                <a:sym typeface="Calibri"/>
              </a:rPr>
              <a:t>rants </a:t>
            </a:r>
            <a:r>
              <a:rPr lang="en-US" sz="2200" b="0" i="0" u="none" strike="noStrike" cap="none" dirty="0">
                <a:solidFill>
                  <a:schemeClr val="lt1"/>
                </a:solidFill>
                <a:latin typeface="Calibri"/>
                <a:ea typeface="Calibri"/>
                <a:cs typeface="Calibri"/>
                <a:sym typeface="Calibri"/>
              </a:rPr>
              <a:t>– </a:t>
            </a:r>
            <a:endParaRPr dirty="0"/>
          </a:p>
          <a:p>
            <a:pPr marL="800100" marR="0" lvl="1" indent="-342900" algn="l" rtl="0">
              <a:lnSpc>
                <a:spcPct val="107000"/>
              </a:lnSpc>
              <a:spcBef>
                <a:spcPts val="800"/>
              </a:spcBef>
              <a:spcAft>
                <a:spcPts val="0"/>
              </a:spcAft>
              <a:buClr>
                <a:schemeClr val="lt1"/>
              </a:buClr>
              <a:buSzPts val="2200"/>
              <a:buFont typeface="Arial"/>
              <a:buChar char="•"/>
            </a:pPr>
            <a:r>
              <a:rPr lang="en-US" sz="2200" b="0" i="0" u="none" strike="noStrike" cap="none" dirty="0">
                <a:solidFill>
                  <a:schemeClr val="lt1"/>
                </a:solidFill>
                <a:latin typeface="Calibri"/>
                <a:ea typeface="Calibri"/>
                <a:cs typeface="Calibri"/>
                <a:sym typeface="Calibri"/>
              </a:rPr>
              <a:t>Build digital equity/broadband infrastructure</a:t>
            </a:r>
            <a:endParaRPr dirty="0"/>
          </a:p>
          <a:p>
            <a:pPr marL="800100" marR="0" lvl="1" indent="-342900" algn="l" rtl="0">
              <a:lnSpc>
                <a:spcPct val="107000"/>
              </a:lnSpc>
              <a:spcBef>
                <a:spcPts val="800"/>
              </a:spcBef>
              <a:spcAft>
                <a:spcPts val="0"/>
              </a:spcAft>
              <a:buClr>
                <a:schemeClr val="lt1"/>
              </a:buClr>
              <a:buSzPts val="2200"/>
              <a:buFont typeface="Arial"/>
              <a:buChar char="•"/>
            </a:pPr>
            <a:r>
              <a:rPr lang="en-US" sz="2200" b="0" i="0" u="none" strike="noStrike" cap="none" dirty="0">
                <a:solidFill>
                  <a:schemeClr val="lt1"/>
                </a:solidFill>
                <a:latin typeface="Calibri"/>
                <a:ea typeface="Calibri"/>
                <a:cs typeface="Calibri"/>
                <a:sym typeface="Calibri"/>
              </a:rPr>
              <a:t>Improve Infrastructure</a:t>
            </a:r>
            <a:endParaRPr dirty="0"/>
          </a:p>
          <a:p>
            <a:pPr marL="800100" marR="0" lvl="1" indent="-342900" algn="l" rtl="0">
              <a:lnSpc>
                <a:spcPct val="107000"/>
              </a:lnSpc>
              <a:spcBef>
                <a:spcPts val="800"/>
              </a:spcBef>
              <a:spcAft>
                <a:spcPts val="0"/>
              </a:spcAft>
              <a:buClr>
                <a:schemeClr val="lt1"/>
              </a:buClr>
              <a:buSzPts val="2200"/>
              <a:buFont typeface="Arial"/>
              <a:buChar char="•"/>
            </a:pPr>
            <a:r>
              <a:rPr lang="en-US" sz="2200" b="0" i="0" u="none" strike="noStrike" cap="none" dirty="0">
                <a:solidFill>
                  <a:schemeClr val="lt1"/>
                </a:solidFill>
                <a:latin typeface="Calibri"/>
                <a:ea typeface="Calibri"/>
                <a:cs typeface="Calibri"/>
                <a:sym typeface="Calibri"/>
              </a:rPr>
              <a:t>Improve open spaces and parks</a:t>
            </a:r>
            <a:endParaRPr dirty="0"/>
          </a:p>
        </p:txBody>
      </p:sp>
    </p:spTree>
  </p:cSld>
  <p:clrMapOvr>
    <a:masterClrMapping/>
  </p:clrMapOvr>
</p:sld>
</file>

<file path=ppt/theme/theme1.xml><?xml version="1.0" encoding="utf-8"?>
<a:theme xmlns:a="http://schemas.openxmlformats.org/drawingml/2006/main" name="Berli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1534</Words>
  <Application>Microsoft Office PowerPoint</Application>
  <PresentationFormat>Widescreen</PresentationFormat>
  <Paragraphs>183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Berlin</vt:lpstr>
      <vt:lpstr>ZoomGrants </vt:lpstr>
      <vt:lpstr>Discussion Topics</vt:lpstr>
      <vt:lpstr>ZoomGrants – Who we are</vt:lpstr>
      <vt:lpstr>ZoomGrants – Who uses us</vt:lpstr>
      <vt:lpstr>ZoomGrants – What It Can Do</vt:lpstr>
      <vt:lpstr>ZoomGrants – What It Can Do</vt:lpstr>
      <vt:lpstr>ZoomGrants Grant Program Types</vt:lpstr>
      <vt:lpstr>ZoomGrants – Grant Relief Programs of Yesterday and Going Forward under ARP</vt:lpstr>
      <vt:lpstr>ZoomGrants – Grant Relief Programs of Yesterday and Going Forward (cont.)</vt:lpstr>
      <vt:lpstr>ZoomGrants</vt:lpstr>
      <vt:lpstr>Top 10 Reasons to Choose ZoomGrants</vt:lpstr>
      <vt:lpstr>Top 10 Reasons to Choose ZoomGrants</vt:lpstr>
      <vt:lpstr>Top 10 Reasons to Choose ZoomGrants</vt:lpstr>
      <vt:lpstr>Top 10 Reasons to Choose ZoomGrants</vt:lpstr>
      <vt:lpstr>Top 10 Reasons to Choose ZoomGrants</vt:lpstr>
      <vt:lpstr>Top 10 Reasons to Choose ZoomGrants</vt:lpstr>
      <vt:lpstr>Top 10 Reasons to Choose ZoomGrants</vt:lpstr>
      <vt:lpstr>Top 10 Reasons to Choose ZoomGrants</vt:lpstr>
      <vt:lpstr>Top 10 Reasons to Choose ZoomGrants</vt:lpstr>
      <vt:lpstr>Top 10 Reasons to Choose ZoomGrants</vt:lpstr>
      <vt:lpstr>ZoomGrants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ZoomGrants </dc:title>
  <dc:creator>Lauren Sechrist</dc:creator>
  <cp:lastModifiedBy>Jennifer Yost</cp:lastModifiedBy>
  <cp:revision>2</cp:revision>
  <dcterms:created xsi:type="dcterms:W3CDTF">2021-01-05T20:48:20Z</dcterms:created>
  <dcterms:modified xsi:type="dcterms:W3CDTF">2023-09-18T12:37:48Z</dcterms:modified>
</cp:coreProperties>
</file>