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3.jp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2"/>
  </p:notesMasterIdLst>
  <p:sldIdLst>
    <p:sldId id="256" r:id="rId5"/>
    <p:sldId id="257" r:id="rId6"/>
    <p:sldId id="295" r:id="rId7"/>
    <p:sldId id="298" r:id="rId8"/>
    <p:sldId id="297" r:id="rId9"/>
    <p:sldId id="300" r:id="rId10"/>
    <p:sldId id="301" r:id="rId11"/>
    <p:sldId id="302" r:id="rId12"/>
    <p:sldId id="303" r:id="rId13"/>
    <p:sldId id="290" r:id="rId14"/>
    <p:sldId id="289" r:id="rId15"/>
    <p:sldId id="304" r:id="rId16"/>
    <p:sldId id="294" r:id="rId17"/>
    <p:sldId id="258" r:id="rId18"/>
    <p:sldId id="259" r:id="rId19"/>
    <p:sldId id="281" r:id="rId20"/>
    <p:sldId id="285" r:id="rId21"/>
    <p:sldId id="264" r:id="rId22"/>
    <p:sldId id="272" r:id="rId23"/>
    <p:sldId id="273" r:id="rId24"/>
    <p:sldId id="305" r:id="rId25"/>
    <p:sldId id="306" r:id="rId26"/>
    <p:sldId id="307" r:id="rId27"/>
    <p:sldId id="265" r:id="rId28"/>
    <p:sldId id="274" r:id="rId29"/>
    <p:sldId id="270" r:id="rId30"/>
    <p:sldId id="271" r:id="rId31"/>
  </p:sldIdLst>
  <p:sldSz cx="12192000" cy="6858000"/>
  <p:notesSz cx="7023100" cy="9309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5D56F5-C394-09E3-3617-03014F9BE88A}" name="Mathis, Katherine - RD, FL" initials="MKRF" userId="S::Katherine.Mathis2@usda.gov::93d60a50-6ffd-47ce-99d4-68b7db7497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B582B-999F-4488-8151-515A814EF0E6}" v="5" dt="2023-09-18T17:24:59.95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35" autoAdjust="0"/>
  </p:normalViewPr>
  <p:slideViewPr>
    <p:cSldViewPr>
      <p:cViewPr varScale="1">
        <p:scale>
          <a:sx n="76" d="100"/>
          <a:sy n="76" d="100"/>
        </p:scale>
        <p:origin x="696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ed, Amber - RD, FL" userId="81903cdf-502c-482c-8def-a490f3d25543" providerId="ADAL" clId="{1D9B582B-999F-4488-8151-515A814EF0E6}"/>
    <pc:docChg chg="custSel addSld delSld modSld sldOrd">
      <pc:chgData name="Steed, Amber - RD, FL" userId="81903cdf-502c-482c-8def-a490f3d25543" providerId="ADAL" clId="{1D9B582B-999F-4488-8151-515A814EF0E6}" dt="2023-09-18T17:59:56.941" v="1558" actId="20577"/>
      <pc:docMkLst>
        <pc:docMk/>
      </pc:docMkLst>
      <pc:sldChg chg="modSp mod">
        <pc:chgData name="Steed, Amber - RD, FL" userId="81903cdf-502c-482c-8def-a490f3d25543" providerId="ADAL" clId="{1D9B582B-999F-4488-8151-515A814EF0E6}" dt="2023-09-18T17:27:56.824" v="170" actId="14100"/>
        <pc:sldMkLst>
          <pc:docMk/>
          <pc:sldMk cId="0" sldId="258"/>
        </pc:sldMkLst>
        <pc:spChg chg="mod">
          <ac:chgData name="Steed, Amber - RD, FL" userId="81903cdf-502c-482c-8def-a490f3d25543" providerId="ADAL" clId="{1D9B582B-999F-4488-8151-515A814EF0E6}" dt="2023-09-18T17:23:47.605" v="150" actId="6549"/>
          <ac:spMkLst>
            <pc:docMk/>
            <pc:sldMk cId="0" sldId="258"/>
            <ac:spMk id="6" creationId="{00000000-0000-0000-0000-000000000000}"/>
          </ac:spMkLst>
        </pc:spChg>
        <pc:spChg chg="mod">
          <ac:chgData name="Steed, Amber - RD, FL" userId="81903cdf-502c-482c-8def-a490f3d25543" providerId="ADAL" clId="{1D9B582B-999F-4488-8151-515A814EF0E6}" dt="2023-09-18T17:27:56.824" v="170" actId="14100"/>
          <ac:spMkLst>
            <pc:docMk/>
            <pc:sldMk cId="0" sldId="258"/>
            <ac:spMk id="7" creationId="{00000000-0000-0000-0000-000000000000}"/>
          </ac:spMkLst>
        </pc:spChg>
      </pc:sldChg>
      <pc:sldChg chg="modSp mod">
        <pc:chgData name="Steed, Amber - RD, FL" userId="81903cdf-502c-482c-8def-a490f3d25543" providerId="ADAL" clId="{1D9B582B-999F-4488-8151-515A814EF0E6}" dt="2023-09-18T17:28:21.236" v="174" actId="14100"/>
        <pc:sldMkLst>
          <pc:docMk/>
          <pc:sldMk cId="0" sldId="259"/>
        </pc:sldMkLst>
        <pc:spChg chg="mod">
          <ac:chgData name="Steed, Amber - RD, FL" userId="81903cdf-502c-482c-8def-a490f3d25543" providerId="ADAL" clId="{1D9B582B-999F-4488-8151-515A814EF0E6}" dt="2023-09-18T17:28:21.236" v="174" actId="14100"/>
          <ac:spMkLst>
            <pc:docMk/>
            <pc:sldMk cId="0" sldId="259"/>
            <ac:spMk id="3" creationId="{00000000-0000-0000-0000-000000000000}"/>
          </ac:spMkLst>
        </pc:spChg>
      </pc:sldChg>
      <pc:sldChg chg="del">
        <pc:chgData name="Steed, Amber - RD, FL" userId="81903cdf-502c-482c-8def-a490f3d25543" providerId="ADAL" clId="{1D9B582B-999F-4488-8151-515A814EF0E6}" dt="2023-09-18T17:30:44.602" v="175" actId="47"/>
        <pc:sldMkLst>
          <pc:docMk/>
          <pc:sldMk cId="0" sldId="260"/>
        </pc:sldMkLst>
      </pc:sldChg>
      <pc:sldChg chg="del">
        <pc:chgData name="Steed, Amber - RD, FL" userId="81903cdf-502c-482c-8def-a490f3d25543" providerId="ADAL" clId="{1D9B582B-999F-4488-8151-515A814EF0E6}" dt="2023-09-18T17:30:49.094" v="178" actId="47"/>
        <pc:sldMkLst>
          <pc:docMk/>
          <pc:sldMk cId="0" sldId="262"/>
        </pc:sldMkLst>
      </pc:sldChg>
      <pc:sldChg chg="modSp mod">
        <pc:chgData name="Steed, Amber - RD, FL" userId="81903cdf-502c-482c-8def-a490f3d25543" providerId="ADAL" clId="{1D9B582B-999F-4488-8151-515A814EF0E6}" dt="2023-09-18T17:37:17.538" v="381" actId="20577"/>
        <pc:sldMkLst>
          <pc:docMk/>
          <pc:sldMk cId="0" sldId="264"/>
        </pc:sldMkLst>
        <pc:spChg chg="mod">
          <ac:chgData name="Steed, Amber - RD, FL" userId="81903cdf-502c-482c-8def-a490f3d25543" providerId="ADAL" clId="{1D9B582B-999F-4488-8151-515A814EF0E6}" dt="2023-09-18T17:37:17.538" v="381" actId="20577"/>
          <ac:spMkLst>
            <pc:docMk/>
            <pc:sldMk cId="0" sldId="264"/>
            <ac:spMk id="2" creationId="{00000000-0000-0000-0000-000000000000}"/>
          </ac:spMkLst>
        </pc:spChg>
      </pc:sldChg>
      <pc:sldChg chg="modSp mod">
        <pc:chgData name="Steed, Amber - RD, FL" userId="81903cdf-502c-482c-8def-a490f3d25543" providerId="ADAL" clId="{1D9B582B-999F-4488-8151-515A814EF0E6}" dt="2023-09-18T17:36:29.878" v="377" actId="6549"/>
        <pc:sldMkLst>
          <pc:docMk/>
          <pc:sldMk cId="0" sldId="265"/>
        </pc:sldMkLst>
        <pc:spChg chg="mod">
          <ac:chgData name="Steed, Amber - RD, FL" userId="81903cdf-502c-482c-8def-a490f3d25543" providerId="ADAL" clId="{1D9B582B-999F-4488-8151-515A814EF0E6}" dt="2023-09-18T17:36:29.878" v="377" actId="6549"/>
          <ac:spMkLst>
            <pc:docMk/>
            <pc:sldMk cId="0" sldId="265"/>
            <ac:spMk id="2" creationId="{00000000-0000-0000-0000-000000000000}"/>
          </ac:spMkLst>
        </pc:spChg>
      </pc:sldChg>
      <pc:sldChg chg="del">
        <pc:chgData name="Steed, Amber - RD, FL" userId="81903cdf-502c-482c-8def-a490f3d25543" providerId="ADAL" clId="{1D9B582B-999F-4488-8151-515A814EF0E6}" dt="2023-09-18T17:31:30.338" v="179" actId="47"/>
        <pc:sldMkLst>
          <pc:docMk/>
          <pc:sldMk cId="0" sldId="266"/>
        </pc:sldMkLst>
      </pc:sldChg>
      <pc:sldChg chg="del">
        <pc:chgData name="Steed, Amber - RD, FL" userId="81903cdf-502c-482c-8def-a490f3d25543" providerId="ADAL" clId="{1D9B582B-999F-4488-8151-515A814EF0E6}" dt="2023-09-18T17:34:52.410" v="204" actId="47"/>
        <pc:sldMkLst>
          <pc:docMk/>
          <pc:sldMk cId="0" sldId="267"/>
        </pc:sldMkLst>
      </pc:sldChg>
      <pc:sldChg chg="del">
        <pc:chgData name="Steed, Amber - RD, FL" userId="81903cdf-502c-482c-8def-a490f3d25543" providerId="ADAL" clId="{1D9B582B-999F-4488-8151-515A814EF0E6}" dt="2023-09-18T17:32:29.076" v="181" actId="47"/>
        <pc:sldMkLst>
          <pc:docMk/>
          <pc:sldMk cId="0" sldId="268"/>
        </pc:sldMkLst>
      </pc:sldChg>
      <pc:sldChg chg="del">
        <pc:chgData name="Steed, Amber - RD, FL" userId="81903cdf-502c-482c-8def-a490f3d25543" providerId="ADAL" clId="{1D9B582B-999F-4488-8151-515A814EF0E6}" dt="2023-09-18T17:33:20.208" v="187" actId="47"/>
        <pc:sldMkLst>
          <pc:docMk/>
          <pc:sldMk cId="0" sldId="269"/>
        </pc:sldMkLst>
      </pc:sldChg>
      <pc:sldChg chg="modSp mod">
        <pc:chgData name="Steed, Amber - RD, FL" userId="81903cdf-502c-482c-8def-a490f3d25543" providerId="ADAL" clId="{1D9B582B-999F-4488-8151-515A814EF0E6}" dt="2023-09-18T17:33:52.169" v="199" actId="14100"/>
        <pc:sldMkLst>
          <pc:docMk/>
          <pc:sldMk cId="0" sldId="270"/>
        </pc:sldMkLst>
        <pc:spChg chg="mod">
          <ac:chgData name="Steed, Amber - RD, FL" userId="81903cdf-502c-482c-8def-a490f3d25543" providerId="ADAL" clId="{1D9B582B-999F-4488-8151-515A814EF0E6}" dt="2023-09-18T17:33:52.169" v="199" actId="14100"/>
          <ac:spMkLst>
            <pc:docMk/>
            <pc:sldMk cId="0" sldId="270"/>
            <ac:spMk id="2" creationId="{00000000-0000-0000-0000-000000000000}"/>
          </ac:spMkLst>
        </pc:spChg>
      </pc:sldChg>
      <pc:sldChg chg="modSp mod">
        <pc:chgData name="Steed, Amber - RD, FL" userId="81903cdf-502c-482c-8def-a490f3d25543" providerId="ADAL" clId="{1D9B582B-999F-4488-8151-515A814EF0E6}" dt="2023-09-18T17:59:56.941" v="1558" actId="20577"/>
        <pc:sldMkLst>
          <pc:docMk/>
          <pc:sldMk cId="0" sldId="271"/>
        </pc:sldMkLst>
        <pc:spChg chg="mod">
          <ac:chgData name="Steed, Amber - RD, FL" userId="81903cdf-502c-482c-8def-a490f3d25543" providerId="ADAL" clId="{1D9B582B-999F-4488-8151-515A814EF0E6}" dt="2023-09-18T17:59:56.941" v="1558" actId="20577"/>
          <ac:spMkLst>
            <pc:docMk/>
            <pc:sldMk cId="0" sldId="271"/>
            <ac:spMk id="3" creationId="{00000000-0000-0000-0000-000000000000}"/>
          </ac:spMkLst>
        </pc:spChg>
      </pc:sldChg>
      <pc:sldChg chg="modSp mod">
        <pc:chgData name="Steed, Amber - RD, FL" userId="81903cdf-502c-482c-8def-a490f3d25543" providerId="ADAL" clId="{1D9B582B-999F-4488-8151-515A814EF0E6}" dt="2023-09-18T17:37:01.323" v="379" actId="20577"/>
        <pc:sldMkLst>
          <pc:docMk/>
          <pc:sldMk cId="3442484414" sldId="272"/>
        </pc:sldMkLst>
        <pc:spChg chg="mod">
          <ac:chgData name="Steed, Amber - RD, FL" userId="81903cdf-502c-482c-8def-a490f3d25543" providerId="ADAL" clId="{1D9B582B-999F-4488-8151-515A814EF0E6}" dt="2023-09-18T17:37:01.323" v="379" actId="20577"/>
          <ac:spMkLst>
            <pc:docMk/>
            <pc:sldMk cId="3442484414" sldId="272"/>
            <ac:spMk id="2" creationId="{00000000-0000-0000-0000-000000000000}"/>
          </ac:spMkLst>
        </pc:spChg>
      </pc:sldChg>
      <pc:sldChg chg="del">
        <pc:chgData name="Steed, Amber - RD, FL" userId="81903cdf-502c-482c-8def-a490f3d25543" providerId="ADAL" clId="{1D9B582B-999F-4488-8151-515A814EF0E6}" dt="2023-09-18T17:30:47.707" v="177" actId="47"/>
        <pc:sldMkLst>
          <pc:docMk/>
          <pc:sldMk cId="3695139551" sldId="282"/>
        </pc:sldMkLst>
      </pc:sldChg>
      <pc:sldChg chg="del">
        <pc:chgData name="Steed, Amber - RD, FL" userId="81903cdf-502c-482c-8def-a490f3d25543" providerId="ADAL" clId="{1D9B582B-999F-4488-8151-515A814EF0E6}" dt="2023-09-18T17:30:46.451" v="176" actId="47"/>
        <pc:sldMkLst>
          <pc:docMk/>
          <pc:sldMk cId="3171328927" sldId="283"/>
        </pc:sldMkLst>
      </pc:sldChg>
      <pc:sldChg chg="del">
        <pc:chgData name="Steed, Amber - RD, FL" userId="81903cdf-502c-482c-8def-a490f3d25543" providerId="ADAL" clId="{1D9B582B-999F-4488-8151-515A814EF0E6}" dt="2023-09-18T17:31:34.216" v="180" actId="47"/>
        <pc:sldMkLst>
          <pc:docMk/>
          <pc:sldMk cId="4174919539" sldId="284"/>
        </pc:sldMkLst>
      </pc:sldChg>
      <pc:sldChg chg="del">
        <pc:chgData name="Steed, Amber - RD, FL" userId="81903cdf-502c-482c-8def-a490f3d25543" providerId="ADAL" clId="{1D9B582B-999F-4488-8151-515A814EF0E6}" dt="2023-09-18T17:32:55.755" v="185" actId="47"/>
        <pc:sldMkLst>
          <pc:docMk/>
          <pc:sldMk cId="669817828" sldId="286"/>
        </pc:sldMkLst>
      </pc:sldChg>
      <pc:sldChg chg="del">
        <pc:chgData name="Steed, Amber - RD, FL" userId="81903cdf-502c-482c-8def-a490f3d25543" providerId="ADAL" clId="{1D9B582B-999F-4488-8151-515A814EF0E6}" dt="2023-09-18T17:32:51.246" v="184" actId="47"/>
        <pc:sldMkLst>
          <pc:docMk/>
          <pc:sldMk cId="3042789050" sldId="287"/>
        </pc:sldMkLst>
      </pc:sldChg>
      <pc:sldChg chg="del">
        <pc:chgData name="Steed, Amber - RD, FL" userId="81903cdf-502c-482c-8def-a490f3d25543" providerId="ADAL" clId="{1D9B582B-999F-4488-8151-515A814EF0E6}" dt="2023-09-18T17:32:45.302" v="183" actId="47"/>
        <pc:sldMkLst>
          <pc:docMk/>
          <pc:sldMk cId="971392153" sldId="288"/>
        </pc:sldMkLst>
      </pc:sldChg>
      <pc:sldChg chg="ord">
        <pc:chgData name="Steed, Amber - RD, FL" userId="81903cdf-502c-482c-8def-a490f3d25543" providerId="ADAL" clId="{1D9B582B-999F-4488-8151-515A814EF0E6}" dt="2023-09-18T17:34:40.351" v="203"/>
        <pc:sldMkLst>
          <pc:docMk/>
          <pc:sldMk cId="1394718831" sldId="289"/>
        </pc:sldMkLst>
      </pc:sldChg>
      <pc:sldChg chg="ord">
        <pc:chgData name="Steed, Amber - RD, FL" userId="81903cdf-502c-482c-8def-a490f3d25543" providerId="ADAL" clId="{1D9B582B-999F-4488-8151-515A814EF0E6}" dt="2023-09-18T17:34:28.321" v="201"/>
        <pc:sldMkLst>
          <pc:docMk/>
          <pc:sldMk cId="1557126405" sldId="290"/>
        </pc:sldMkLst>
      </pc:sldChg>
      <pc:sldChg chg="del">
        <pc:chgData name="Steed, Amber - RD, FL" userId="81903cdf-502c-482c-8def-a490f3d25543" providerId="ADAL" clId="{1D9B582B-999F-4488-8151-515A814EF0E6}" dt="2023-09-18T17:32:35.554" v="182" actId="47"/>
        <pc:sldMkLst>
          <pc:docMk/>
          <pc:sldMk cId="2352339328" sldId="291"/>
        </pc:sldMkLst>
      </pc:sldChg>
      <pc:sldChg chg="del">
        <pc:chgData name="Steed, Amber - RD, FL" userId="81903cdf-502c-482c-8def-a490f3d25543" providerId="ADAL" clId="{1D9B582B-999F-4488-8151-515A814EF0E6}" dt="2023-09-18T17:32:58.027" v="186" actId="47"/>
        <pc:sldMkLst>
          <pc:docMk/>
          <pc:sldMk cId="4013603148" sldId="292"/>
        </pc:sldMkLst>
      </pc:sldChg>
      <pc:sldChg chg="del">
        <pc:chgData name="Steed, Amber - RD, FL" userId="81903cdf-502c-482c-8def-a490f3d25543" providerId="ADAL" clId="{1D9B582B-999F-4488-8151-515A814EF0E6}" dt="2023-09-18T17:33:33.958" v="188" actId="47"/>
        <pc:sldMkLst>
          <pc:docMk/>
          <pc:sldMk cId="2580850299" sldId="293"/>
        </pc:sldMkLst>
      </pc:sldChg>
      <pc:sldChg chg="modSp mod">
        <pc:chgData name="Steed, Amber - RD, FL" userId="81903cdf-502c-482c-8def-a490f3d25543" providerId="ADAL" clId="{1D9B582B-999F-4488-8151-515A814EF0E6}" dt="2023-09-18T17:24:08.087" v="159" actId="20577"/>
        <pc:sldMkLst>
          <pc:docMk/>
          <pc:sldMk cId="2191041567" sldId="294"/>
        </pc:sldMkLst>
        <pc:spChg chg="mod">
          <ac:chgData name="Steed, Amber - RD, FL" userId="81903cdf-502c-482c-8def-a490f3d25543" providerId="ADAL" clId="{1D9B582B-999F-4488-8151-515A814EF0E6}" dt="2023-09-18T17:24:08.087" v="159" actId="20577"/>
          <ac:spMkLst>
            <pc:docMk/>
            <pc:sldMk cId="2191041567" sldId="294"/>
            <ac:spMk id="2" creationId="{00000000-0000-0000-0000-000000000000}"/>
          </ac:spMkLst>
        </pc:spChg>
        <pc:spChg chg="mod">
          <ac:chgData name="Steed, Amber - RD, FL" userId="81903cdf-502c-482c-8def-a490f3d25543" providerId="ADAL" clId="{1D9B582B-999F-4488-8151-515A814EF0E6}" dt="2023-09-18T17:23:04.867" v="148" actId="20577"/>
          <ac:spMkLst>
            <pc:docMk/>
            <pc:sldMk cId="2191041567" sldId="294"/>
            <ac:spMk id="3" creationId="{00000000-0000-0000-0000-000000000000}"/>
          </ac:spMkLst>
        </pc:spChg>
      </pc:sldChg>
      <pc:sldChg chg="modSp mod">
        <pc:chgData name="Steed, Amber - RD, FL" userId="81903cdf-502c-482c-8def-a490f3d25543" providerId="ADAL" clId="{1D9B582B-999F-4488-8151-515A814EF0E6}" dt="2023-09-18T17:15:17.194" v="115" actId="20577"/>
        <pc:sldMkLst>
          <pc:docMk/>
          <pc:sldMk cId="1613233520" sldId="295"/>
        </pc:sldMkLst>
        <pc:spChg chg="mod">
          <ac:chgData name="Steed, Amber - RD, FL" userId="81903cdf-502c-482c-8def-a490f3d25543" providerId="ADAL" clId="{1D9B582B-999F-4488-8151-515A814EF0E6}" dt="2023-09-18T17:15:17.194" v="115" actId="20577"/>
          <ac:spMkLst>
            <pc:docMk/>
            <pc:sldMk cId="1613233520" sldId="295"/>
            <ac:spMk id="2" creationId="{00000000-0000-0000-0000-000000000000}"/>
          </ac:spMkLst>
        </pc:spChg>
      </pc:sldChg>
      <pc:sldChg chg="modSp del mod">
        <pc:chgData name="Steed, Amber - RD, FL" userId="81903cdf-502c-482c-8def-a490f3d25543" providerId="ADAL" clId="{1D9B582B-999F-4488-8151-515A814EF0E6}" dt="2023-09-18T17:27:11.175" v="163" actId="2696"/>
        <pc:sldMkLst>
          <pc:docMk/>
          <pc:sldMk cId="2686799568" sldId="296"/>
        </pc:sldMkLst>
        <pc:spChg chg="mod">
          <ac:chgData name="Steed, Amber - RD, FL" userId="81903cdf-502c-482c-8def-a490f3d25543" providerId="ADAL" clId="{1D9B582B-999F-4488-8151-515A814EF0E6}" dt="2023-09-18T17:26:14.140" v="162" actId="20577"/>
          <ac:spMkLst>
            <pc:docMk/>
            <pc:sldMk cId="2686799568" sldId="296"/>
            <ac:spMk id="3" creationId="{00000000-0000-0000-0000-000000000000}"/>
          </ac:spMkLst>
        </pc:spChg>
      </pc:sldChg>
      <pc:sldChg chg="modSp mod">
        <pc:chgData name="Steed, Amber - RD, FL" userId="81903cdf-502c-482c-8def-a490f3d25543" providerId="ADAL" clId="{1D9B582B-999F-4488-8151-515A814EF0E6}" dt="2023-09-18T16:59:25.085" v="7" actId="33524"/>
        <pc:sldMkLst>
          <pc:docMk/>
          <pc:sldMk cId="1199825369" sldId="297"/>
        </pc:sldMkLst>
        <pc:spChg chg="mod">
          <ac:chgData name="Steed, Amber - RD, FL" userId="81903cdf-502c-482c-8def-a490f3d25543" providerId="ADAL" clId="{1D9B582B-999F-4488-8151-515A814EF0E6}" dt="2023-09-18T16:59:25.085" v="7" actId="33524"/>
          <ac:spMkLst>
            <pc:docMk/>
            <pc:sldMk cId="1199825369" sldId="297"/>
            <ac:spMk id="2" creationId="{00000000-0000-0000-0000-000000000000}"/>
          </ac:spMkLst>
        </pc:spChg>
      </pc:sldChg>
      <pc:sldChg chg="add ord">
        <pc:chgData name="Steed, Amber - RD, FL" userId="81903cdf-502c-482c-8def-a490f3d25543" providerId="ADAL" clId="{1D9B582B-999F-4488-8151-515A814EF0E6}" dt="2023-09-18T17:00:06.215" v="10"/>
        <pc:sldMkLst>
          <pc:docMk/>
          <pc:sldMk cId="748201442" sldId="298"/>
        </pc:sldMkLst>
      </pc:sldChg>
      <pc:sldChg chg="new del">
        <pc:chgData name="Steed, Amber - RD, FL" userId="81903cdf-502c-482c-8def-a490f3d25543" providerId="ADAL" clId="{1D9B582B-999F-4488-8151-515A814EF0E6}" dt="2023-09-18T17:05:01.913" v="17" actId="2696"/>
        <pc:sldMkLst>
          <pc:docMk/>
          <pc:sldMk cId="355551065" sldId="299"/>
        </pc:sldMkLst>
      </pc:sldChg>
      <pc:sldChg chg="new del">
        <pc:chgData name="Steed, Amber - RD, FL" userId="81903cdf-502c-482c-8def-a490f3d25543" providerId="ADAL" clId="{1D9B582B-999F-4488-8151-515A814EF0E6}" dt="2023-09-18T17:04:03.976" v="13" actId="2696"/>
        <pc:sldMkLst>
          <pc:docMk/>
          <pc:sldMk cId="51562640" sldId="300"/>
        </pc:sldMkLst>
      </pc:sldChg>
      <pc:sldChg chg="modSp add mod ord">
        <pc:chgData name="Steed, Amber - RD, FL" userId="81903cdf-502c-482c-8def-a490f3d25543" providerId="ADAL" clId="{1D9B582B-999F-4488-8151-515A814EF0E6}" dt="2023-09-18T17:05:32.326" v="19" actId="6549"/>
        <pc:sldMkLst>
          <pc:docMk/>
          <pc:sldMk cId="3855881636" sldId="300"/>
        </pc:sldMkLst>
        <pc:spChg chg="mod">
          <ac:chgData name="Steed, Amber - RD, FL" userId="81903cdf-502c-482c-8def-a490f3d25543" providerId="ADAL" clId="{1D9B582B-999F-4488-8151-515A814EF0E6}" dt="2023-09-18T17:05:17.346" v="18" actId="20577"/>
          <ac:spMkLst>
            <pc:docMk/>
            <pc:sldMk cId="3855881636" sldId="300"/>
            <ac:spMk id="3" creationId="{00000000-0000-0000-0000-000000000000}"/>
          </ac:spMkLst>
        </pc:spChg>
        <pc:spChg chg="mod">
          <ac:chgData name="Steed, Amber - RD, FL" userId="81903cdf-502c-482c-8def-a490f3d25543" providerId="ADAL" clId="{1D9B582B-999F-4488-8151-515A814EF0E6}" dt="2023-09-18T17:05:32.326" v="19" actId="6549"/>
          <ac:spMkLst>
            <pc:docMk/>
            <pc:sldMk cId="3855881636" sldId="300"/>
            <ac:spMk id="4" creationId="{ABABAAE0-96A6-F2F4-5194-BCE01476F9A3}"/>
          </ac:spMkLst>
        </pc:spChg>
      </pc:sldChg>
      <pc:sldChg chg="add">
        <pc:chgData name="Steed, Amber - RD, FL" userId="81903cdf-502c-482c-8def-a490f3d25543" providerId="ADAL" clId="{1D9B582B-999F-4488-8151-515A814EF0E6}" dt="2023-09-18T17:11:03.706" v="20"/>
        <pc:sldMkLst>
          <pc:docMk/>
          <pc:sldMk cId="855607432" sldId="301"/>
        </pc:sldMkLst>
      </pc:sldChg>
      <pc:sldChg chg="modSp add mod">
        <pc:chgData name="Steed, Amber - RD, FL" userId="81903cdf-502c-482c-8def-a490f3d25543" providerId="ADAL" clId="{1D9B582B-999F-4488-8151-515A814EF0E6}" dt="2023-09-18T17:16:52.153" v="132" actId="6549"/>
        <pc:sldMkLst>
          <pc:docMk/>
          <pc:sldMk cId="0" sldId="302"/>
        </pc:sldMkLst>
        <pc:spChg chg="mod">
          <ac:chgData name="Steed, Amber - RD, FL" userId="81903cdf-502c-482c-8def-a490f3d25543" providerId="ADAL" clId="{1D9B582B-999F-4488-8151-515A814EF0E6}" dt="2023-09-18T17:13:52.702" v="22" actId="6549"/>
          <ac:spMkLst>
            <pc:docMk/>
            <pc:sldMk cId="0" sldId="302"/>
            <ac:spMk id="8" creationId="{A405FD55-9BE1-E563-FFFD-D1B9112E76FE}"/>
          </ac:spMkLst>
        </pc:spChg>
        <pc:spChg chg="mod">
          <ac:chgData name="Steed, Amber - RD, FL" userId="81903cdf-502c-482c-8def-a490f3d25543" providerId="ADAL" clId="{1D9B582B-999F-4488-8151-515A814EF0E6}" dt="2023-09-18T17:16:52.153" v="132" actId="6549"/>
          <ac:spMkLst>
            <pc:docMk/>
            <pc:sldMk cId="0" sldId="302"/>
            <ac:spMk id="9" creationId="{B3FE8073-1434-07C8-84EE-72F187437A42}"/>
          </ac:spMkLst>
        </pc:spChg>
      </pc:sldChg>
      <pc:sldChg chg="modSp add mod">
        <pc:chgData name="Steed, Amber - RD, FL" userId="81903cdf-502c-482c-8def-a490f3d25543" providerId="ADAL" clId="{1D9B582B-999F-4488-8151-515A814EF0E6}" dt="2023-09-18T17:18:22.239" v="142" actId="20577"/>
        <pc:sldMkLst>
          <pc:docMk/>
          <pc:sldMk cId="2676090923" sldId="303"/>
        </pc:sldMkLst>
        <pc:spChg chg="mod">
          <ac:chgData name="Steed, Amber - RD, FL" userId="81903cdf-502c-482c-8def-a490f3d25543" providerId="ADAL" clId="{1D9B582B-999F-4488-8151-515A814EF0E6}" dt="2023-09-18T17:18:10.424" v="134" actId="20577"/>
          <ac:spMkLst>
            <pc:docMk/>
            <pc:sldMk cId="2676090923" sldId="303"/>
            <ac:spMk id="2" creationId="{00000000-0000-0000-0000-000000000000}"/>
          </ac:spMkLst>
        </pc:spChg>
        <pc:spChg chg="mod">
          <ac:chgData name="Steed, Amber - RD, FL" userId="81903cdf-502c-482c-8def-a490f3d25543" providerId="ADAL" clId="{1D9B582B-999F-4488-8151-515A814EF0E6}" dt="2023-09-18T17:18:22.239" v="142" actId="20577"/>
          <ac:spMkLst>
            <pc:docMk/>
            <pc:sldMk cId="2676090923" sldId="303"/>
            <ac:spMk id="4" creationId="{00000000-0000-0000-0000-000000000000}"/>
          </ac:spMkLst>
        </pc:spChg>
      </pc:sldChg>
      <pc:sldChg chg="add">
        <pc:chgData name="Steed, Amber - RD, FL" userId="81903cdf-502c-482c-8def-a490f3d25543" providerId="ADAL" clId="{1D9B582B-999F-4488-8151-515A814EF0E6}" dt="2023-09-18T17:24:59.952" v="160"/>
        <pc:sldMkLst>
          <pc:docMk/>
          <pc:sldMk cId="1423990" sldId="304"/>
        </pc:sldMkLst>
      </pc:sldChg>
      <pc:sldChg chg="modSp add mod ord">
        <pc:chgData name="Steed, Amber - RD, FL" userId="81903cdf-502c-482c-8def-a490f3d25543" providerId="ADAL" clId="{1D9B582B-999F-4488-8151-515A814EF0E6}" dt="2023-09-18T17:41:57.373" v="577"/>
        <pc:sldMkLst>
          <pc:docMk/>
          <pc:sldMk cId="4167293660" sldId="305"/>
        </pc:sldMkLst>
        <pc:spChg chg="mod">
          <ac:chgData name="Steed, Amber - RD, FL" userId="81903cdf-502c-482c-8def-a490f3d25543" providerId="ADAL" clId="{1D9B582B-999F-4488-8151-515A814EF0E6}" dt="2023-09-18T17:40:57.527" v="575" actId="20577"/>
          <ac:spMkLst>
            <pc:docMk/>
            <pc:sldMk cId="4167293660" sldId="305"/>
            <ac:spMk id="2" creationId="{00000000-0000-0000-0000-000000000000}"/>
          </ac:spMkLst>
        </pc:spChg>
        <pc:spChg chg="mod">
          <ac:chgData name="Steed, Amber - RD, FL" userId="81903cdf-502c-482c-8def-a490f3d25543" providerId="ADAL" clId="{1D9B582B-999F-4488-8151-515A814EF0E6}" dt="2023-09-18T17:40:01.680" v="514" actId="20577"/>
          <ac:spMkLst>
            <pc:docMk/>
            <pc:sldMk cId="4167293660" sldId="305"/>
            <ac:spMk id="3" creationId="{00000000-0000-0000-0000-000000000000}"/>
          </ac:spMkLst>
        </pc:spChg>
      </pc:sldChg>
      <pc:sldChg chg="modSp add mod">
        <pc:chgData name="Steed, Amber - RD, FL" userId="81903cdf-502c-482c-8def-a490f3d25543" providerId="ADAL" clId="{1D9B582B-999F-4488-8151-515A814EF0E6}" dt="2023-09-18T17:51:51.264" v="1117" actId="20577"/>
        <pc:sldMkLst>
          <pc:docMk/>
          <pc:sldMk cId="2618458958" sldId="306"/>
        </pc:sldMkLst>
        <pc:spChg chg="mod">
          <ac:chgData name="Steed, Amber - RD, FL" userId="81903cdf-502c-482c-8def-a490f3d25543" providerId="ADAL" clId="{1D9B582B-999F-4488-8151-515A814EF0E6}" dt="2023-09-18T17:51:51.264" v="1117" actId="20577"/>
          <ac:spMkLst>
            <pc:docMk/>
            <pc:sldMk cId="2618458958" sldId="306"/>
            <ac:spMk id="2" creationId="{00000000-0000-0000-0000-000000000000}"/>
          </ac:spMkLst>
        </pc:spChg>
        <pc:spChg chg="mod">
          <ac:chgData name="Steed, Amber - RD, FL" userId="81903cdf-502c-482c-8def-a490f3d25543" providerId="ADAL" clId="{1D9B582B-999F-4488-8151-515A814EF0E6}" dt="2023-09-18T17:48:59.687" v="998" actId="20577"/>
          <ac:spMkLst>
            <pc:docMk/>
            <pc:sldMk cId="2618458958" sldId="306"/>
            <ac:spMk id="3" creationId="{00000000-0000-0000-0000-000000000000}"/>
          </ac:spMkLst>
        </pc:spChg>
      </pc:sldChg>
      <pc:sldChg chg="modSp add mod ord">
        <pc:chgData name="Steed, Amber - RD, FL" userId="81903cdf-502c-482c-8def-a490f3d25543" providerId="ADAL" clId="{1D9B582B-999F-4488-8151-515A814EF0E6}" dt="2023-09-18T17:57:45.271" v="1544" actId="20577"/>
        <pc:sldMkLst>
          <pc:docMk/>
          <pc:sldMk cId="277044698" sldId="307"/>
        </pc:sldMkLst>
        <pc:spChg chg="mod">
          <ac:chgData name="Steed, Amber - RD, FL" userId="81903cdf-502c-482c-8def-a490f3d25543" providerId="ADAL" clId="{1D9B582B-999F-4488-8151-515A814EF0E6}" dt="2023-09-18T17:57:45.271" v="1544" actId="20577"/>
          <ac:spMkLst>
            <pc:docMk/>
            <pc:sldMk cId="277044698" sldId="307"/>
            <ac:spMk id="2" creationId="{00000000-0000-0000-0000-000000000000}"/>
          </ac:spMkLst>
        </pc:spChg>
        <pc:spChg chg="mod">
          <ac:chgData name="Steed, Amber - RD, FL" userId="81903cdf-502c-482c-8def-a490f3d25543" providerId="ADAL" clId="{1D9B582B-999F-4488-8151-515A814EF0E6}" dt="2023-09-18T17:53:28.237" v="1169" actId="20577"/>
          <ac:spMkLst>
            <pc:docMk/>
            <pc:sldMk cId="277044698" sldId="30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6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929" y="1"/>
            <a:ext cx="3043343" cy="4676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FD490-BD8A-455E-BCDC-9E4E30A722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7"/>
            <a:ext cx="5618480" cy="36654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1491"/>
            <a:ext cx="3043343" cy="4676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929" y="8841491"/>
            <a:ext cx="3043343" cy="4676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E8ACA-34E0-4FEC-A245-E37D306B7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2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95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03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18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73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97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504 grant funds may be used only for repairs and improvements that will remove </a:t>
            </a:r>
          </a:p>
          <a:p>
            <a:r>
              <a:rPr lang="en-US" dirty="0"/>
              <a:t>health and safety hazards, or to repair or remodel dwellings to make them accessible and useable for a </a:t>
            </a:r>
          </a:p>
          <a:p>
            <a:r>
              <a:rPr lang="en-US" dirty="0"/>
              <a:t>household member with a disability. A hazard is a property condition that jeopardizes the health or </a:t>
            </a:r>
          </a:p>
          <a:p>
            <a:r>
              <a:rPr lang="en-US" dirty="0"/>
              <a:t>safety of the occupants or members of the community, but that does not make it unfit for habitation. </a:t>
            </a:r>
          </a:p>
          <a:p>
            <a:r>
              <a:rPr lang="en-US" dirty="0"/>
              <a:t>A major hazard is a condition so severe that it makes the property unfit for habitation.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78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66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Application requirements for the Rural Disaster Home Repair Grant Program will mirror guidance in 7 CFR 3550, Subpart C and Handbook-1-3550, Chapter 12 for Section 504 Grants except for the following temporary exceptions: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The maximum grant assistance will be equal to ten percent of the national area loan limit  which is $40,675 as of March 1, 2023.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 Applicant may receive the maximum Disaster Grant without considering their eligibility for a Section 504 Loan. As stated previously, applicant can apply for both the Section 504 Home Repair Loan and Grant program, and the Rural Disaster Home Repair Grant Program.</a:t>
            </a:r>
            <a:endParaRPr lang="en-US" sz="1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3.  The UL contains Attachment 2, ‘Notification of Approval (Rural Disaster Home Repair Grants)’ which will be used to advise applicant of grant approval instead of Handbook-1-3550, Handbook Letter 12.  Applicants must sign and return the Attachment as certification that there is no duplication of benefits with this award.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4.  Disaster Grant recipients will not be required to sign Form RD 3550-24, ‘Grant Agreement’.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5.  Disaster Grants do not reduce or impact the applicant’s Section 504 lifetime grant assistance.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A0FA1-ADE9-0647-BE3D-7CA3179F4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170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20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31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8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53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96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26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16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615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32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61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00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53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37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2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56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4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Purchase New or Existing Home for Primary Residence</a:t>
            </a:r>
          </a:p>
          <a:p>
            <a:r>
              <a:rPr lang="en-US" dirty="0"/>
              <a:t>Closing Expense Included w/loan</a:t>
            </a:r>
          </a:p>
          <a:p>
            <a:r>
              <a:rPr lang="en-US" dirty="0"/>
              <a:t>Low &amp; Very-Low Income Borrowers</a:t>
            </a:r>
          </a:p>
          <a:p>
            <a:r>
              <a:rPr lang="en-US" dirty="0"/>
              <a:t>Mortgages are fixed rate for 30-38 years</a:t>
            </a:r>
          </a:p>
          <a:p>
            <a:r>
              <a:rPr lang="en-US" dirty="0"/>
              <a:t>Interest Rates (as low as 1%)</a:t>
            </a:r>
          </a:p>
          <a:p>
            <a:r>
              <a:rPr lang="en-US" dirty="0"/>
              <a:t>100% financing available. </a:t>
            </a:r>
          </a:p>
          <a:p>
            <a:r>
              <a:rPr lang="en-US" dirty="0"/>
              <a:t>Partial “Recapture” of interest subsidy</a:t>
            </a:r>
          </a:p>
          <a:p>
            <a:r>
              <a:rPr lang="en-US" dirty="0"/>
              <a:t>Credit history must be established</a:t>
            </a:r>
          </a:p>
          <a:p>
            <a:r>
              <a:rPr lang="en-US" dirty="0"/>
              <a:t>FY 23  Funding~$1.3 Billion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26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32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Loans and grants to help rural residents repair, improve, or modernize their homes. </a:t>
            </a:r>
          </a:p>
          <a:p>
            <a:r>
              <a:rPr lang="en-US" dirty="0"/>
              <a:t>Loans of up to $40,000 available for any eligible homeowner, no age restrictions.</a:t>
            </a:r>
          </a:p>
          <a:p>
            <a:endParaRPr lang="en-US" dirty="0"/>
          </a:p>
          <a:p>
            <a:r>
              <a:rPr lang="en-US" dirty="0"/>
              <a:t>Loans and grants may be combined. Health &amp; safety examples:</a:t>
            </a:r>
          </a:p>
          <a:p>
            <a:r>
              <a:rPr lang="en-US" dirty="0"/>
              <a:t>Accessibility for persons with disabilities Roofs, flooring, wiring, windows Hazardous trees/brush removal</a:t>
            </a:r>
          </a:p>
          <a:p>
            <a:r>
              <a:rPr lang="en-US" dirty="0"/>
              <a:t>Wells and septic tanks – often not covered by insurance Energy-saving upgrades, and more.</a:t>
            </a:r>
          </a:p>
          <a:p>
            <a:r>
              <a:rPr lang="en-US" dirty="0"/>
              <a:t>Loans and grants may be combined. Health &amp; safety examples:</a:t>
            </a:r>
          </a:p>
          <a:p>
            <a:r>
              <a:rPr lang="en-US" dirty="0"/>
              <a:t>Accessibility for persons with disabilities Roofs, flooring, wiring, windows Hazardous trees/brush removal</a:t>
            </a:r>
          </a:p>
          <a:p>
            <a:r>
              <a:rPr lang="en-US" dirty="0"/>
              <a:t>Wells and septic tanks – often not covered by insurance Energy-saving upgrades, and more.</a:t>
            </a:r>
          </a:p>
          <a:p>
            <a:r>
              <a:rPr lang="en-US" dirty="0"/>
              <a:t>Presenter Notes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8ACA-34E0-4FEC-A245-E37D306B76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4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524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1524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3391934-47CE-984D-9759-E3A6F9D7CD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6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1ABFE1-3896-CD45-A87D-3DA4DFCE489D}"/>
              </a:ext>
            </a:extLst>
          </p:cNvPr>
          <p:cNvSpPr/>
          <p:nvPr userDrawn="1"/>
        </p:nvSpPr>
        <p:spPr>
          <a:xfrm>
            <a:off x="0" y="-2"/>
            <a:ext cx="12192000" cy="1750259"/>
          </a:xfrm>
          <a:prstGeom prst="rect">
            <a:avLst/>
          </a:prstGeom>
          <a:solidFill>
            <a:srgbClr val="16254C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03AEF7-F590-D544-8496-ABE8662B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503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176555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1750695"/>
          </a:xfrm>
          <a:custGeom>
            <a:avLst/>
            <a:gdLst/>
            <a:ahLst/>
            <a:cxnLst/>
            <a:rect l="l" t="t" r="r" b="b"/>
            <a:pathLst>
              <a:path w="12192000" h="1750695">
                <a:moveTo>
                  <a:pt x="12192000" y="0"/>
                </a:moveTo>
                <a:lnTo>
                  <a:pt x="0" y="0"/>
                </a:lnTo>
                <a:lnTo>
                  <a:pt x="0" y="1750314"/>
                </a:lnTo>
                <a:lnTo>
                  <a:pt x="12192000" y="1750314"/>
                </a:lnTo>
                <a:lnTo>
                  <a:pt x="12192000" y="0"/>
                </a:lnTo>
                <a:close/>
              </a:path>
            </a:pathLst>
          </a:custGeom>
          <a:solidFill>
            <a:srgbClr val="15244B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830174"/>
            <a:ext cx="7725409" cy="452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2004180"/>
            <a:ext cx="5189220" cy="4598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524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ligibility.sc.egov.usda.gov/eligibility/welcomeAction.do?pageAction=sfpd" TargetMode="External"/><Relationship Id="rId4" Type="http://schemas.openxmlformats.org/officeDocument/2006/relationships/hyperlink" Target="https://www.rd.usda.gov/sites/default/files/RD-DirectLimitMap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ligibility.sc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Daryl.Cooper@usda.gov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d.usda.gov/sites/default/files/RD-DirectLimitMap.pdf" TargetMode="External"/><Relationship Id="rId5" Type="http://schemas.openxmlformats.org/officeDocument/2006/relationships/hyperlink" Target="https://eligibility.sc.egov.usda.gov/eligibility/welcomeAction.do?pageAction=sfpd" TargetMode="External"/><Relationship Id="rId4" Type="http://schemas.openxmlformats.org/officeDocument/2006/relationships/hyperlink" Target="https://www.rd.usda.gov/programs-services/single-family-housing-programs/single-family-housing-rural-disaster-home-repair-grants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Angela.Smith2@usda.gov" TargetMode="External"/><Relationship Id="rId3" Type="http://schemas.openxmlformats.org/officeDocument/2006/relationships/image" Target="../media/image5.png"/><Relationship Id="rId7" Type="http://schemas.openxmlformats.org/officeDocument/2006/relationships/hyperlink" Target="mailto:stephanie.hodges@usda.gov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brunilda.robles@usda.gov" TargetMode="External"/><Relationship Id="rId5" Type="http://schemas.openxmlformats.org/officeDocument/2006/relationships/hyperlink" Target="mailto:loria.phillips@usda.gov" TargetMode="External"/><Relationship Id="rId10" Type="http://schemas.openxmlformats.org/officeDocument/2006/relationships/hyperlink" Target="mailto:kimme.bryce@usda.gov" TargetMode="External"/><Relationship Id="rId4" Type="http://schemas.openxmlformats.org/officeDocument/2006/relationships/hyperlink" Target="mailto:jeffrey.archer@usda.gov" TargetMode="External"/><Relationship Id="rId9" Type="http://schemas.openxmlformats.org/officeDocument/2006/relationships/hyperlink" Target="mailto:ada.rivera@usda.gov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daryl.cooper@usda.gov%7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ligibility.sc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64038" y="4700371"/>
            <a:ext cx="7008495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USDA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6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Rural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3600" dirty="0">
              <a:latin typeface="Arial"/>
              <a:cs typeface="Arial"/>
            </a:endParaRPr>
          </a:p>
          <a:p>
            <a:pPr marL="12700">
              <a:lnSpc>
                <a:spcPts val="4105"/>
              </a:lnSpc>
            </a:pP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Single Family Housing Program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64044" y="5851057"/>
            <a:ext cx="6845934" cy="739946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Presented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7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700" spc="-60" dirty="0">
                <a:solidFill>
                  <a:srgbClr val="FFFFFF"/>
                </a:solidFill>
                <a:latin typeface="Arial"/>
                <a:cs typeface="Arial"/>
              </a:rPr>
              <a:t>Amber E. Steed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700" spc="-45" dirty="0">
                <a:solidFill>
                  <a:srgbClr val="FFFFFF"/>
                </a:solidFill>
                <a:latin typeface="Arial"/>
                <a:cs typeface="Arial"/>
              </a:rPr>
              <a:t>Loan Specialist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Champions Gate Area Office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261600" y="12700"/>
            <a:ext cx="1930400" cy="20518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1000" dirty="0">
                <a:latin typeface="Arial"/>
                <a:cs typeface="Arial"/>
              </a:rPr>
              <a:t>-------------------------------------------</a:t>
            </a:r>
            <a:r>
              <a:rPr sz="1000" spc="-50" dirty="0">
                <a:latin typeface="Arial"/>
                <a:cs typeface="Arial"/>
              </a:rPr>
              <a:t>-</a:t>
            </a:r>
            <a:endParaRPr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965336-7366-5D3C-B85D-70A76785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830174"/>
            <a:ext cx="7725409" cy="430887"/>
          </a:xfrm>
        </p:spPr>
        <p:txBody>
          <a:bodyPr/>
          <a:lstStyle/>
          <a:p>
            <a:r>
              <a:rPr lang="en-US" dirty="0"/>
              <a:t>Photos of Before and or After Repairs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7BD9D-CB14-69E4-1851-19AFE5C7E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1" r="25600" b="2"/>
          <a:stretch/>
        </p:blipFill>
        <p:spPr>
          <a:xfrm>
            <a:off x="0" y="1772438"/>
            <a:ext cx="6278880" cy="4780761"/>
          </a:xfrm>
          <a:prstGeom prst="rect">
            <a:avLst/>
          </a:prstGeom>
          <a:noFill/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CDDD7A-B869-F18B-4E20-6C7A9D8613C1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4"/>
          <a:stretch>
            <a:fillRect/>
          </a:stretch>
        </p:blipFill>
        <p:spPr>
          <a:xfrm>
            <a:off x="6400801" y="1772438"/>
            <a:ext cx="5812252" cy="4780760"/>
          </a:xfrm>
        </p:spPr>
      </p:pic>
    </p:spTree>
    <p:extLst>
      <p:ext uri="{BB962C8B-B14F-4D97-AF65-F5344CB8AC3E}">
        <p14:creationId xmlns:p14="http://schemas.microsoft.com/office/powerpoint/2010/main" val="1557126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5BB1-FACC-46B4-12B8-ECDF17AF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830174"/>
            <a:ext cx="7725409" cy="430887"/>
          </a:xfrm>
        </p:spPr>
        <p:txBody>
          <a:bodyPr/>
          <a:lstStyle/>
          <a:p>
            <a:r>
              <a:rPr lang="en-US" dirty="0"/>
              <a:t>Repair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14AB1-964F-88E7-C28E-8EB0DD545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02F30-FC5A-2001-5EEA-7F933BC83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04008"/>
            <a:ext cx="10025728" cy="46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1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A5BFF11-76F1-EC9E-95D1-834ECD41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830174"/>
            <a:ext cx="7725409" cy="430887"/>
          </a:xfrm>
        </p:spPr>
        <p:txBody>
          <a:bodyPr/>
          <a:lstStyle/>
          <a:p>
            <a:r>
              <a:rPr lang="en-US" dirty="0"/>
              <a:t>Photos of Before and or After Repairs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3F03D-2B6E-3677-1AE5-D688BC8FE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07" r="15910" b="-2"/>
          <a:stretch/>
        </p:blipFill>
        <p:spPr>
          <a:xfrm>
            <a:off x="0" y="1752600"/>
            <a:ext cx="5913120" cy="4953000"/>
          </a:xfrm>
          <a:prstGeom prst="rect">
            <a:avLst/>
          </a:prstGeom>
          <a:noFill/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7DD7C6-2661-A542-CEAE-41515217EA2D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4"/>
          <a:stretch>
            <a:fillRect/>
          </a:stretch>
        </p:blipFill>
        <p:spPr>
          <a:xfrm>
            <a:off x="5913121" y="1752600"/>
            <a:ext cx="6278880" cy="4800600"/>
          </a:xfrm>
        </p:spPr>
      </p:pic>
    </p:spTree>
    <p:extLst>
      <p:ext uri="{BB962C8B-B14F-4D97-AF65-F5344CB8AC3E}">
        <p14:creationId xmlns:p14="http://schemas.microsoft.com/office/powerpoint/2010/main" val="1423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967604"/>
            <a:ext cx="9919335" cy="35163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15244B"/>
                </a:solidFill>
                <a:latin typeface="Arial"/>
                <a:cs typeface="Arial"/>
              </a:rPr>
              <a:t>Background</a:t>
            </a:r>
            <a:endParaRPr sz="3900" dirty="0">
              <a:latin typeface="Arial"/>
              <a:cs typeface="Arial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Authorized</a:t>
            </a:r>
            <a:r>
              <a:rPr sz="2200" spc="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by</a:t>
            </a:r>
            <a:r>
              <a:rPr sz="2200" spc="2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the</a:t>
            </a:r>
            <a:r>
              <a:rPr sz="2200" spc="2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2023</a:t>
            </a:r>
            <a:r>
              <a:rPr sz="2200" spc="3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Consolidated</a:t>
            </a:r>
            <a:r>
              <a:rPr sz="2200" spc="-114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Appropriations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spc="-20" dirty="0">
                <a:latin typeface="Arial"/>
                <a:cs typeface="Arial"/>
              </a:rPr>
              <a:t>Act.</a:t>
            </a:r>
            <a:endParaRPr sz="2200" dirty="0">
              <a:latin typeface="Arial"/>
              <a:cs typeface="Arial"/>
            </a:endParaRPr>
          </a:p>
          <a:p>
            <a:pPr marL="240665" indent="-228600">
              <a:lnSpc>
                <a:spcPts val="2510"/>
              </a:lnSpc>
              <a:spcBef>
                <a:spcPts val="93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spc="-90" dirty="0">
                <a:latin typeface="Arial"/>
                <a:cs typeface="Arial"/>
              </a:rPr>
              <a:t>To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make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essential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repairs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improvements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to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rural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homes</a:t>
            </a:r>
            <a:r>
              <a:rPr sz="2200" b="1" spc="-2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located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in</a:t>
            </a:r>
            <a:endParaRPr sz="2200" dirty="0">
              <a:latin typeface="Arial"/>
              <a:cs typeface="Arial"/>
            </a:endParaRPr>
          </a:p>
          <a:p>
            <a:pPr marL="241300">
              <a:lnSpc>
                <a:spcPts val="2510"/>
              </a:lnSpc>
            </a:pPr>
            <a:r>
              <a:rPr sz="2200" b="1" dirty="0">
                <a:latin typeface="Arial"/>
                <a:cs typeface="Arial"/>
              </a:rPr>
              <a:t>Presidentially</a:t>
            </a:r>
            <a:r>
              <a:rPr sz="2200" b="1" spc="-1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declared</a:t>
            </a:r>
            <a:r>
              <a:rPr sz="2200" b="1" spc="-1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disaster</a:t>
            </a:r>
            <a:r>
              <a:rPr sz="2200" b="1" spc="-1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areas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that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occurred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calendar</a:t>
            </a:r>
            <a:r>
              <a:rPr sz="2200" b="1" spc="-1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year</a:t>
            </a:r>
            <a:r>
              <a:rPr sz="2200" b="1" spc="-2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2022</a:t>
            </a:r>
            <a:r>
              <a:rPr lang="en-US" sz="2200" b="1" spc="-10" dirty="0">
                <a:latin typeface="Arial"/>
                <a:cs typeface="Arial"/>
              </a:rPr>
              <a:t> and 2023</a:t>
            </a:r>
            <a:r>
              <a:rPr sz="2000" b="1" spc="-10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994"/>
              </a:spcBef>
              <a:buChar char="•"/>
              <a:tabLst>
                <a:tab pos="697865" algn="l"/>
                <a:tab pos="698500" algn="l"/>
              </a:tabLst>
            </a:pPr>
            <a:r>
              <a:rPr sz="1800" dirty="0">
                <a:latin typeface="Arial"/>
                <a:cs typeface="Arial"/>
              </a:rPr>
              <a:t>Includes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“Major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Disaster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Declaration”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“Fire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Management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Declaration”</a:t>
            </a:r>
            <a:endParaRPr sz="1800" dirty="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985"/>
              </a:spcBef>
              <a:buChar char="•"/>
              <a:tabLst>
                <a:tab pos="697865" algn="l"/>
                <a:tab pos="698500" algn="l"/>
              </a:tabLst>
            </a:pPr>
            <a:r>
              <a:rPr sz="1800" dirty="0">
                <a:latin typeface="Arial"/>
                <a:cs typeface="Arial"/>
              </a:rPr>
              <a:t>Eligible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disasters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based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incident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date,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declaration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date.</a:t>
            </a:r>
            <a:endParaRPr sz="1800" dirty="0">
              <a:latin typeface="Arial"/>
              <a:cs typeface="Arial"/>
            </a:endParaRPr>
          </a:p>
          <a:p>
            <a:pPr marL="240665" indent="-228600">
              <a:lnSpc>
                <a:spcPct val="100000"/>
              </a:lnSpc>
              <a:spcBef>
                <a:spcPts val="92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$55.7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million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available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nationwide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until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expended.</a:t>
            </a:r>
            <a:endParaRPr sz="2200" dirty="0">
              <a:latin typeface="Arial"/>
              <a:cs typeface="Arial"/>
            </a:endParaRPr>
          </a:p>
          <a:p>
            <a:pPr marL="240665" indent="-228600">
              <a:lnSpc>
                <a:spcPct val="100000"/>
              </a:lnSpc>
              <a:spcBef>
                <a:spcPts val="93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New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program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-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does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not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impact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eligibility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for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other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home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repair </a:t>
            </a:r>
            <a:r>
              <a:rPr sz="2200" spc="-10" dirty="0">
                <a:latin typeface="Arial"/>
                <a:cs typeface="Arial"/>
              </a:rPr>
              <a:t>programs.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Arial"/>
                <a:cs typeface="Arial"/>
              </a:rPr>
              <a:t>What: </a:t>
            </a:r>
            <a:r>
              <a:rPr dirty="0"/>
              <a:t>Rural</a:t>
            </a:r>
            <a:r>
              <a:rPr spc="5" dirty="0"/>
              <a:t> </a:t>
            </a:r>
            <a:r>
              <a:rPr dirty="0"/>
              <a:t>Disaster</a:t>
            </a:r>
            <a:r>
              <a:rPr spc="-10" dirty="0"/>
              <a:t> </a:t>
            </a:r>
            <a:r>
              <a:rPr dirty="0"/>
              <a:t>Home</a:t>
            </a:r>
            <a:r>
              <a:rPr spc="5" dirty="0"/>
              <a:t> </a:t>
            </a:r>
            <a:r>
              <a:rPr dirty="0"/>
              <a:t>Repair</a:t>
            </a:r>
            <a:r>
              <a:rPr spc="5" dirty="0"/>
              <a:t> </a:t>
            </a:r>
            <a:r>
              <a:rPr spc="-10" dirty="0"/>
              <a:t>Grants</a:t>
            </a:r>
          </a:p>
        </p:txBody>
      </p:sp>
    </p:spTree>
    <p:extLst>
      <p:ext uri="{BB962C8B-B14F-4D97-AF65-F5344CB8AC3E}">
        <p14:creationId xmlns:p14="http://schemas.microsoft.com/office/powerpoint/2010/main" val="2191041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17342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1750695"/>
            </a:xfrm>
            <a:custGeom>
              <a:avLst/>
              <a:gdLst/>
              <a:ahLst/>
              <a:cxnLst/>
              <a:rect l="l" t="t" r="r" b="b"/>
              <a:pathLst>
                <a:path w="12192000" h="1750695">
                  <a:moveTo>
                    <a:pt x="12192000" y="0"/>
                  </a:moveTo>
                  <a:lnTo>
                    <a:pt x="0" y="0"/>
                  </a:lnTo>
                  <a:lnTo>
                    <a:pt x="0" y="1750314"/>
                  </a:lnTo>
                  <a:lnTo>
                    <a:pt x="12192000" y="175031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5244B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1082" y="1770888"/>
              <a:ext cx="5815177" cy="508711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916939" y="2004180"/>
            <a:ext cx="5189220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560">
              <a:lnSpc>
                <a:spcPct val="100000"/>
              </a:lnSpc>
              <a:spcBef>
                <a:spcPts val="100"/>
              </a:spcBef>
            </a:pPr>
            <a:r>
              <a:rPr dirty="0"/>
              <a:t>Helps</a:t>
            </a:r>
            <a:r>
              <a:rPr spc="-10" dirty="0"/>
              <a:t> low-</a:t>
            </a:r>
            <a:r>
              <a:rPr dirty="0"/>
              <a:t>income</a:t>
            </a:r>
            <a:r>
              <a:rPr spc="10" dirty="0"/>
              <a:t> </a:t>
            </a:r>
            <a:r>
              <a:rPr dirty="0"/>
              <a:t>rural</a:t>
            </a:r>
            <a:r>
              <a:rPr spc="5" dirty="0"/>
              <a:t> </a:t>
            </a:r>
            <a:r>
              <a:rPr spc="-10" dirty="0"/>
              <a:t>homeowners </a:t>
            </a:r>
            <a:r>
              <a:rPr dirty="0"/>
              <a:t>impacted</a:t>
            </a:r>
            <a:r>
              <a:rPr spc="-25" dirty="0"/>
              <a:t> </a:t>
            </a:r>
            <a:r>
              <a:rPr dirty="0"/>
              <a:t>by</a:t>
            </a:r>
            <a:r>
              <a:rPr spc="-10" dirty="0"/>
              <a:t> </a:t>
            </a:r>
            <a:r>
              <a:rPr dirty="0"/>
              <a:t>disasters</a:t>
            </a:r>
            <a:r>
              <a:rPr spc="-15" dirty="0"/>
              <a:t> </a:t>
            </a:r>
            <a:r>
              <a:rPr dirty="0"/>
              <a:t>make</a:t>
            </a:r>
            <a:r>
              <a:rPr spc="-10" dirty="0"/>
              <a:t> important </a:t>
            </a:r>
            <a:r>
              <a:rPr dirty="0"/>
              <a:t>repairs</a:t>
            </a:r>
            <a:r>
              <a:rPr spc="-5" dirty="0"/>
              <a:t> </a:t>
            </a:r>
            <a:r>
              <a:rPr dirty="0"/>
              <a:t>to</a:t>
            </a:r>
            <a:r>
              <a:rPr spc="-25" dirty="0"/>
              <a:t> </a:t>
            </a:r>
            <a:r>
              <a:rPr dirty="0"/>
              <a:t>their</a:t>
            </a:r>
            <a:r>
              <a:rPr spc="-10" dirty="0"/>
              <a:t> homes.</a:t>
            </a:r>
          </a:p>
          <a:p>
            <a:pPr marL="354965" indent="-342265">
              <a:lnSpc>
                <a:spcPct val="100000"/>
              </a:lnSpc>
              <a:spcBef>
                <a:spcPts val="605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000000"/>
                </a:solidFill>
              </a:rPr>
              <a:t>Maximum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grant</a:t>
            </a:r>
            <a:r>
              <a:rPr sz="2200" spc="-5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of</a:t>
            </a:r>
            <a:r>
              <a:rPr sz="2200" spc="-5" dirty="0">
                <a:solidFill>
                  <a:srgbClr val="000000"/>
                </a:solidFill>
              </a:rPr>
              <a:t> </a:t>
            </a:r>
            <a:r>
              <a:rPr sz="2200" b="1" spc="-10" dirty="0">
                <a:solidFill>
                  <a:srgbClr val="000000"/>
                </a:solidFill>
                <a:latin typeface="Arial"/>
                <a:cs typeface="Arial"/>
              </a:rPr>
              <a:t>$40,675</a:t>
            </a:r>
            <a:r>
              <a:rPr sz="2200" spc="-10" dirty="0">
                <a:solidFill>
                  <a:srgbClr val="000000"/>
                </a:solidFill>
              </a:rPr>
              <a:t>.</a:t>
            </a:r>
            <a:endParaRPr sz="22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000000"/>
                </a:solidFill>
              </a:rPr>
              <a:t>Remove</a:t>
            </a:r>
            <a:r>
              <a:rPr sz="2200" spc="-15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health</a:t>
            </a:r>
            <a:r>
              <a:rPr sz="2200" spc="-15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or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safety</a:t>
            </a:r>
            <a:r>
              <a:rPr sz="2200" spc="-15" dirty="0">
                <a:solidFill>
                  <a:srgbClr val="000000"/>
                </a:solidFill>
              </a:rPr>
              <a:t> </a:t>
            </a:r>
            <a:r>
              <a:rPr sz="2200" spc="-10" dirty="0">
                <a:solidFill>
                  <a:srgbClr val="000000"/>
                </a:solidFill>
              </a:rPr>
              <a:t>issues.</a:t>
            </a:r>
            <a:endParaRPr sz="2200" dirty="0"/>
          </a:p>
          <a:p>
            <a:pPr marL="354965" marR="508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000000"/>
                </a:solidFill>
              </a:rPr>
              <a:t>Cover</a:t>
            </a:r>
            <a:r>
              <a:rPr sz="2200" spc="-5" dirty="0">
                <a:solidFill>
                  <a:srgbClr val="000000"/>
                </a:solidFill>
              </a:rPr>
              <a:t> </a:t>
            </a:r>
            <a:r>
              <a:rPr sz="2200" spc="-10" dirty="0">
                <a:solidFill>
                  <a:srgbClr val="000000"/>
                </a:solidFill>
              </a:rPr>
              <a:t>disaster-</a:t>
            </a:r>
            <a:r>
              <a:rPr sz="2200" dirty="0">
                <a:solidFill>
                  <a:srgbClr val="000000"/>
                </a:solidFill>
              </a:rPr>
              <a:t>related</a:t>
            </a:r>
            <a:r>
              <a:rPr sz="2200" spc="20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repair</a:t>
            </a:r>
            <a:r>
              <a:rPr sz="2200" spc="5" dirty="0">
                <a:solidFill>
                  <a:srgbClr val="000000"/>
                </a:solidFill>
              </a:rPr>
              <a:t> </a:t>
            </a:r>
            <a:r>
              <a:rPr sz="2200" spc="-10" dirty="0">
                <a:solidFill>
                  <a:srgbClr val="000000"/>
                </a:solidFill>
              </a:rPr>
              <a:t>expenses </a:t>
            </a:r>
            <a:r>
              <a:rPr sz="2200" dirty="0">
                <a:solidFill>
                  <a:srgbClr val="000000"/>
                </a:solidFill>
              </a:rPr>
              <a:t>incurred</a:t>
            </a:r>
            <a:r>
              <a:rPr sz="2200" spc="-15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prior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to</a:t>
            </a:r>
            <a:r>
              <a:rPr sz="2200" spc="-15" dirty="0">
                <a:solidFill>
                  <a:srgbClr val="000000"/>
                </a:solidFill>
              </a:rPr>
              <a:t> </a:t>
            </a:r>
            <a:r>
              <a:rPr sz="2200" spc="-10" dirty="0">
                <a:solidFill>
                  <a:srgbClr val="000000"/>
                </a:solidFill>
              </a:rPr>
              <a:t>applying.</a:t>
            </a:r>
            <a:endParaRPr sz="2200" dirty="0"/>
          </a:p>
          <a:p>
            <a:pPr marL="354965" marR="27051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000000"/>
                </a:solidFill>
              </a:rPr>
              <a:t>Site</a:t>
            </a:r>
            <a:r>
              <a:rPr sz="2200" spc="-25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preparation</a:t>
            </a:r>
            <a:r>
              <a:rPr sz="2200" spc="5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and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costs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to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move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spc="-50" dirty="0">
                <a:solidFill>
                  <a:srgbClr val="000000"/>
                </a:solidFill>
              </a:rPr>
              <a:t>a </a:t>
            </a:r>
            <a:r>
              <a:rPr sz="2200" dirty="0">
                <a:solidFill>
                  <a:srgbClr val="000000"/>
                </a:solidFill>
              </a:rPr>
              <a:t>manufactured</a:t>
            </a:r>
            <a:r>
              <a:rPr sz="2200" spc="10" dirty="0">
                <a:solidFill>
                  <a:srgbClr val="000000"/>
                </a:solidFill>
              </a:rPr>
              <a:t> </a:t>
            </a:r>
            <a:r>
              <a:rPr sz="2200" spc="-10" dirty="0">
                <a:solidFill>
                  <a:srgbClr val="000000"/>
                </a:solidFill>
              </a:rPr>
              <a:t>home.</a:t>
            </a:r>
            <a:endParaRPr sz="2200"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830174"/>
            <a:ext cx="88366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Overview</a:t>
            </a:r>
            <a:r>
              <a:rPr lang="en-US" spc="-10" dirty="0"/>
              <a:t>, </a:t>
            </a:r>
            <a:r>
              <a:rPr lang="en-US" dirty="0"/>
              <a:t>Rural</a:t>
            </a:r>
            <a:r>
              <a:rPr lang="en-US" spc="5" dirty="0"/>
              <a:t> </a:t>
            </a:r>
            <a:r>
              <a:rPr lang="en-US" dirty="0"/>
              <a:t>Disaster</a:t>
            </a:r>
            <a:r>
              <a:rPr lang="en-US" spc="-10" dirty="0"/>
              <a:t> </a:t>
            </a:r>
            <a:r>
              <a:rPr lang="en-US" dirty="0"/>
              <a:t>Home</a:t>
            </a:r>
            <a:r>
              <a:rPr lang="en-US" spc="5" dirty="0"/>
              <a:t> </a:t>
            </a:r>
            <a:r>
              <a:rPr lang="en-US" dirty="0"/>
              <a:t>Repair</a:t>
            </a:r>
            <a:r>
              <a:rPr lang="en-US" spc="5" dirty="0"/>
              <a:t> </a:t>
            </a:r>
            <a:r>
              <a:rPr lang="en-US" spc="-10" dirty="0"/>
              <a:t>Grants</a:t>
            </a:r>
            <a:endParaRPr spc="-1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1102" y="1750314"/>
            <a:ext cx="5660897" cy="509854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830174"/>
            <a:ext cx="100558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Applicant</a:t>
            </a:r>
            <a:r>
              <a:rPr spc="-10" dirty="0"/>
              <a:t> Eligibility</a:t>
            </a:r>
            <a:r>
              <a:rPr lang="en-US" spc="-10" dirty="0"/>
              <a:t>, </a:t>
            </a:r>
            <a:r>
              <a:rPr lang="en-US" dirty="0"/>
              <a:t>Rural</a:t>
            </a:r>
            <a:r>
              <a:rPr lang="en-US" spc="5" dirty="0"/>
              <a:t> </a:t>
            </a:r>
            <a:r>
              <a:rPr lang="en-US" dirty="0"/>
              <a:t>Disaster</a:t>
            </a:r>
            <a:r>
              <a:rPr lang="en-US" spc="-10" dirty="0"/>
              <a:t> </a:t>
            </a:r>
            <a:r>
              <a:rPr lang="en-US" dirty="0"/>
              <a:t>Home</a:t>
            </a:r>
            <a:r>
              <a:rPr lang="en-US" spc="5" dirty="0"/>
              <a:t> </a:t>
            </a:r>
            <a:r>
              <a:rPr lang="en-US" dirty="0"/>
              <a:t>Repair</a:t>
            </a:r>
            <a:r>
              <a:rPr lang="en-US" spc="5" dirty="0"/>
              <a:t> </a:t>
            </a:r>
            <a:r>
              <a:rPr lang="en-US" spc="-10" dirty="0"/>
              <a:t>Grants</a:t>
            </a:r>
            <a:endParaRPr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636783" y="2075916"/>
            <a:ext cx="5436870" cy="432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97155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dirty="0">
                <a:latin typeface="Arial"/>
                <a:cs typeface="Arial"/>
              </a:rPr>
              <a:t>Income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must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not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exceed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applicable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u="sng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4"/>
              </a:rPr>
              <a:t>low-</a:t>
            </a:r>
            <a:r>
              <a:rPr sz="2200" spc="-20" dirty="0">
                <a:solidFill>
                  <a:srgbClr val="0562C1"/>
                </a:solidFill>
                <a:latin typeface="Arial"/>
                <a:cs typeface="Arial"/>
              </a:rPr>
              <a:t> </a:t>
            </a:r>
            <a:r>
              <a:rPr sz="22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4"/>
              </a:rPr>
              <a:t>income</a:t>
            </a:r>
            <a:r>
              <a:rPr sz="2200" u="sng" spc="-4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2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4"/>
              </a:rPr>
              <a:t>limits</a:t>
            </a:r>
            <a:r>
              <a:rPr sz="2200" dirty="0">
                <a:latin typeface="Arial"/>
                <a:cs typeface="Arial"/>
              </a:rPr>
              <a:t>.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Varies</a:t>
            </a:r>
            <a:r>
              <a:rPr sz="2200" spc="-4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by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county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and </a:t>
            </a:r>
            <a:r>
              <a:rPr sz="2200" dirty="0">
                <a:latin typeface="Arial"/>
                <a:cs typeface="Arial"/>
              </a:rPr>
              <a:t>family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spc="-20" dirty="0">
                <a:latin typeface="Arial"/>
                <a:cs typeface="Arial"/>
              </a:rPr>
              <a:t>size.</a:t>
            </a:r>
            <a:endParaRPr sz="2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1200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dirty="0">
                <a:latin typeface="Arial"/>
                <a:cs typeface="Arial"/>
              </a:rPr>
              <a:t>Home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must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located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5"/>
              </a:rPr>
              <a:t>eligible</a:t>
            </a:r>
            <a:r>
              <a:rPr sz="2200" u="sng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2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5"/>
              </a:rPr>
              <a:t>rural</a:t>
            </a:r>
            <a:r>
              <a:rPr sz="2200" spc="-10" dirty="0">
                <a:solidFill>
                  <a:srgbClr val="0562C1"/>
                </a:solidFill>
                <a:latin typeface="Arial"/>
                <a:cs typeface="Arial"/>
              </a:rPr>
              <a:t> </a:t>
            </a:r>
            <a:r>
              <a:rPr sz="22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5"/>
              </a:rPr>
              <a:t>area</a:t>
            </a:r>
            <a:r>
              <a:rPr sz="2200" spc="-10" dirty="0"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  <a:p>
            <a:pPr marL="355600" marR="95250" indent="-342900">
              <a:lnSpc>
                <a:spcPct val="100000"/>
              </a:lnSpc>
              <a:spcBef>
                <a:spcPts val="1200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dirty="0">
                <a:latin typeface="Arial"/>
                <a:cs typeface="Arial"/>
              </a:rPr>
              <a:t>Must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be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homeowner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occupy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the </a:t>
            </a:r>
            <a:r>
              <a:rPr sz="2200" dirty="0">
                <a:latin typeface="Arial"/>
                <a:cs typeface="Arial"/>
              </a:rPr>
              <a:t>home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(occupancy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after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can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be </a:t>
            </a:r>
            <a:r>
              <a:rPr sz="2200" spc="-10" dirty="0">
                <a:latin typeface="Arial"/>
                <a:cs typeface="Arial"/>
              </a:rPr>
              <a:t>authorized).</a:t>
            </a:r>
            <a:endParaRPr sz="2200">
              <a:latin typeface="Arial"/>
              <a:cs typeface="Arial"/>
            </a:endParaRPr>
          </a:p>
          <a:p>
            <a:pPr marL="354965" marR="283845" indent="-342900">
              <a:lnSpc>
                <a:spcPct val="100000"/>
              </a:lnSpc>
              <a:spcBef>
                <a:spcPts val="1200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latin typeface="Arial"/>
                <a:cs typeface="Arial"/>
              </a:rPr>
              <a:t>Property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must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have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sustained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damage </a:t>
            </a:r>
            <a:r>
              <a:rPr sz="2200" dirty="0">
                <a:latin typeface="Arial"/>
                <a:cs typeface="Arial"/>
              </a:rPr>
              <a:t>as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result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of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 eligible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disaster.</a:t>
            </a:r>
            <a:endParaRPr sz="2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200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dirty="0">
                <a:latin typeface="Arial"/>
                <a:cs typeface="Arial"/>
              </a:rPr>
              <a:t>Legal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status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required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for </a:t>
            </a:r>
            <a:r>
              <a:rPr sz="2200" spc="-10" dirty="0">
                <a:latin typeface="Arial"/>
                <a:cs typeface="Arial"/>
              </a:rPr>
              <a:t>applicants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E07952-FC15-7028-0ED8-9F908919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161434"/>
            <a:ext cx="4944152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>
                <a:effectLst/>
                <a:latin typeface="+mj-lt"/>
                <a:ea typeface="+mj-ea"/>
                <a:cs typeface="+mj-cs"/>
              </a:rPr>
              <a:t>Approvals and Closing Conditions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F260BE-59CC-A9AD-C121-89B61C17D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69" y="2151017"/>
            <a:ext cx="5349241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+mn-lt"/>
                <a:cs typeface="+mn-cs"/>
              </a:rPr>
              <a:t>Attachment 2, ‘Notification of Approval (Rural Disaster Home Repair Grants)</a:t>
            </a:r>
          </a:p>
          <a:p>
            <a:endParaRPr lang="en-US" sz="2400" dirty="0">
              <a:effectLst/>
              <a:latin typeface="+mn-lt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cs typeface="+mn-cs"/>
              </a:rPr>
              <a:t>Form RD 3550-24, ‘Grant Agreement’ not needed</a:t>
            </a:r>
          </a:p>
          <a:p>
            <a:endParaRPr lang="en-US" sz="2400" dirty="0">
              <a:effectLst/>
              <a:latin typeface="+mn-lt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L</a:t>
            </a:r>
            <a:r>
              <a:rPr lang="en-US" sz="2400" dirty="0">
                <a:effectLst/>
                <a:latin typeface="+mn-lt"/>
                <a:cs typeface="+mn-cs"/>
              </a:rPr>
              <a:t>ifetime grant assistance </a:t>
            </a:r>
          </a:p>
          <a:p>
            <a:pPr lvl="1"/>
            <a:endParaRPr lang="en-US" sz="2000" dirty="0">
              <a:effectLst/>
              <a:latin typeface="+mn-lt"/>
              <a:cs typeface="+mn-cs"/>
            </a:endParaRPr>
          </a:p>
          <a:p>
            <a:pPr lvl="1"/>
            <a:endParaRPr lang="en-US" sz="2000" dirty="0">
              <a:effectLst/>
              <a:latin typeface="+mn-lt"/>
              <a:cs typeface="+mn-cs"/>
            </a:endParaRPr>
          </a:p>
          <a:p>
            <a:pPr lvl="1"/>
            <a:endParaRPr lang="en-US" sz="2000" dirty="0">
              <a:effectLst/>
              <a:latin typeface="+mn-lt"/>
              <a:cs typeface="+mn-cs"/>
            </a:endParaRPr>
          </a:p>
          <a:p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EF802-80AE-35D1-8777-5A44C9CD4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092" y="685800"/>
            <a:ext cx="5249908" cy="54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37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7ED7-2884-C7F0-786B-ACC59046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830174"/>
            <a:ext cx="7725409" cy="430887"/>
          </a:xfrm>
        </p:spPr>
        <p:txBody>
          <a:bodyPr/>
          <a:lstStyle/>
          <a:p>
            <a:r>
              <a:rPr lang="en-US" dirty="0"/>
              <a:t>Rural Development Eligibility Maps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B52F2-9E2B-1F90-5ED0-8F88C3106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0" y="2004180"/>
            <a:ext cx="3810000" cy="1292662"/>
          </a:xfrm>
        </p:spPr>
        <p:txBody>
          <a:bodyPr/>
          <a:lstStyle/>
          <a:p>
            <a:r>
              <a:rPr lang="en-US" sz="2800" dirty="0">
                <a:hlinkClick r:id="rId3"/>
              </a:rPr>
              <a:t>https://eligibility.sc</a:t>
            </a:r>
            <a:r>
              <a:rPr lang="en-US" sz="2800" dirty="0"/>
              <a:t>.</a:t>
            </a:r>
          </a:p>
          <a:p>
            <a:r>
              <a:rPr lang="en-US" sz="2800" dirty="0"/>
              <a:t>egov.usda.gov/eligibility/welcomeAction.do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A1ABAB-95D4-B2EC-595A-E0A4F8695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8305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0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Low</a:t>
            </a:r>
            <a:r>
              <a:rPr spc="-10" dirty="0"/>
              <a:t> </a:t>
            </a:r>
            <a:r>
              <a:rPr dirty="0"/>
              <a:t>Income</a:t>
            </a:r>
            <a:r>
              <a:rPr spc="-10" dirty="0"/>
              <a:t> </a:t>
            </a:r>
            <a:r>
              <a:rPr dirty="0"/>
              <a:t>Limits</a:t>
            </a:r>
            <a:r>
              <a:rPr spc="-5" dirty="0"/>
              <a:t> </a:t>
            </a:r>
            <a:r>
              <a:rPr dirty="0"/>
              <a:t>–</a:t>
            </a:r>
            <a:r>
              <a:rPr spc="-5" dirty="0"/>
              <a:t> </a:t>
            </a:r>
            <a:r>
              <a:rPr dirty="0"/>
              <a:t>Declared</a:t>
            </a:r>
            <a:r>
              <a:rPr spc="10" dirty="0"/>
              <a:t> </a:t>
            </a:r>
            <a:r>
              <a:rPr dirty="0"/>
              <a:t>Counties</a:t>
            </a:r>
            <a:r>
              <a:rPr spc="-5" dirty="0"/>
              <a:t> </a:t>
            </a:r>
            <a:r>
              <a:rPr dirty="0"/>
              <a:t>in</a:t>
            </a:r>
            <a:r>
              <a:rPr spc="-5" dirty="0"/>
              <a:t> </a:t>
            </a:r>
            <a:r>
              <a:rPr spc="-20" dirty="0"/>
              <a:t>202</a:t>
            </a:r>
            <a:r>
              <a:rPr lang="en-US" spc="-20" dirty="0"/>
              <a:t>3</a:t>
            </a:r>
            <a:endParaRPr spc="-2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303892"/>
              </p:ext>
            </p:extLst>
          </p:nvPr>
        </p:nvGraphicFramePr>
        <p:xfrm>
          <a:off x="12611" y="1783080"/>
          <a:ext cx="5966646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7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2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1-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5-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Alachua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$65,500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86,450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Baker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64,490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$85,750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Bay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61,100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79,350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0170" marR="259207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Bradford 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Brevard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$48,550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$64,950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  $64,100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  $85,750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Calhoun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49,500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65,350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Charolotte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58,000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76,550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Citrus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49,500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65,350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Clay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66,900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88,300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Collier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75,450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99,600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Columbia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52,400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69,150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DeSoto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Dixie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Duval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66,900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88,300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291007"/>
              </p:ext>
            </p:extLst>
          </p:nvPr>
        </p:nvGraphicFramePr>
        <p:xfrm>
          <a:off x="6405278" y="1766859"/>
          <a:ext cx="5786721" cy="5083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0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7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1-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3098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5-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Escambia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61,850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81,650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Flager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59,700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78,800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Franklin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49,450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65,250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Gadsden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64,950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85,750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Gilchrist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65,500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86,450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Glades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$64,100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20" dirty="0">
                          <a:latin typeface="Arial"/>
                          <a:cs typeface="Arial"/>
                        </a:rPr>
                        <a:t>Gulf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49,300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65,100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Hamilton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Hardee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Hendry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Hernando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65,700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86,700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Highlands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49,500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65,350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Hillsborough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65,700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86,700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Holmes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Low</a:t>
            </a:r>
            <a:r>
              <a:rPr spc="-10" dirty="0"/>
              <a:t> </a:t>
            </a:r>
            <a:r>
              <a:rPr dirty="0"/>
              <a:t>Income</a:t>
            </a:r>
            <a:r>
              <a:rPr spc="-10" dirty="0"/>
              <a:t> </a:t>
            </a:r>
            <a:r>
              <a:rPr dirty="0"/>
              <a:t>Limits</a:t>
            </a:r>
            <a:r>
              <a:rPr spc="-5" dirty="0"/>
              <a:t> </a:t>
            </a:r>
            <a:r>
              <a:rPr dirty="0"/>
              <a:t>–</a:t>
            </a:r>
            <a:r>
              <a:rPr spc="-5" dirty="0"/>
              <a:t> </a:t>
            </a:r>
            <a:r>
              <a:rPr dirty="0"/>
              <a:t>Declared</a:t>
            </a:r>
            <a:r>
              <a:rPr spc="10" dirty="0"/>
              <a:t> </a:t>
            </a:r>
            <a:r>
              <a:rPr dirty="0"/>
              <a:t>Counties</a:t>
            </a:r>
            <a:r>
              <a:rPr spc="-5" dirty="0"/>
              <a:t> </a:t>
            </a:r>
            <a:r>
              <a:rPr dirty="0"/>
              <a:t>in</a:t>
            </a:r>
            <a:r>
              <a:rPr spc="-5" dirty="0"/>
              <a:t> </a:t>
            </a:r>
            <a:r>
              <a:rPr spc="-20" dirty="0"/>
              <a:t>202</a:t>
            </a:r>
            <a:r>
              <a:rPr lang="en-US" spc="-20" dirty="0"/>
              <a:t>3</a:t>
            </a:r>
            <a:endParaRPr spc="-2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703220"/>
              </p:ext>
            </p:extLst>
          </p:nvPr>
        </p:nvGraphicFramePr>
        <p:xfrm>
          <a:off x="12611" y="1766859"/>
          <a:ext cx="5982511" cy="5103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6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County</a:t>
                      </a:r>
                      <a:r>
                        <a:rPr lang="en-US"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1-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5-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 Indian River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63,900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84,350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Jackson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65,100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Jefferson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64,950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85,750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0170" marR="259207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Lafayette  </a:t>
                      </a:r>
                    </a:p>
                    <a:p>
                      <a:pPr marL="90170" marR="259207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Lake</a:t>
                      </a:r>
                    </a:p>
                    <a:p>
                      <a:pPr marL="90170" marR="259207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Lee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$51,050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$66,300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$64,300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$67,400</a:t>
                      </a: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$87,500</a:t>
                      </a: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$84,900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Leon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64,950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85,750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Levy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Liberty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400" spc="-20" dirty="0">
                          <a:latin typeface="Arial"/>
                          <a:cs typeface="Arial"/>
                        </a:rPr>
                        <a:t> Madison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Manatee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 69,050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91,150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Marion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49,750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65,500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Martin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 64,000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 84,500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Nassau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66,900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88,300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Okaloosa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70,300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92,800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560533"/>
              </p:ext>
            </p:extLst>
          </p:nvPr>
        </p:nvGraphicFramePr>
        <p:xfrm>
          <a:off x="6405278" y="1766859"/>
          <a:ext cx="5710522" cy="5103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1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5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6018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1-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3098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5-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Okeechobee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 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Orange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66,300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87,500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Osceola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66,300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87,500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b="0" spc="-10" dirty="0">
                          <a:latin typeface="Arial"/>
                          <a:cs typeface="Arial"/>
                        </a:rPr>
                        <a:t>  Palm Beach</a:t>
                      </a:r>
                      <a:endParaRPr sz="1400" b="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73,600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97,15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Pasco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65,700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86,700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Pinellas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20" dirty="0">
                          <a:latin typeface="Arial"/>
                          <a:cs typeface="Arial"/>
                        </a:rPr>
                        <a:t>Polk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54,000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71,300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Putnam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Santa Rosa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61,850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81,650</a:t>
                      </a: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Sarasota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69,050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91,150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Seminole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66,300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87,500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St. Johns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66,900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88,300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4271"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St. Lucie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64,000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84,500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1957"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Sumter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60,250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79,550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261600" y="12700"/>
            <a:ext cx="1930400" cy="20518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0"/>
              </a:spcBef>
            </a:pP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2484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981200"/>
            <a:ext cx="9919335" cy="4219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b="1" spc="-10" dirty="0">
                <a:solidFill>
                  <a:srgbClr val="15244B"/>
                </a:solidFill>
                <a:latin typeface="Arial"/>
                <a:cs typeface="Arial"/>
              </a:rPr>
              <a:t>Who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b="1" spc="-10" dirty="0">
                <a:solidFill>
                  <a:srgbClr val="15244B"/>
                </a:solidFill>
                <a:latin typeface="Arial"/>
                <a:cs typeface="Arial"/>
              </a:rPr>
              <a:t>What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b="1" spc="-10" dirty="0">
                <a:solidFill>
                  <a:srgbClr val="15244B"/>
                </a:solidFill>
                <a:latin typeface="Arial"/>
                <a:cs typeface="Arial"/>
              </a:rPr>
              <a:t>When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b="1" spc="-10" dirty="0">
                <a:solidFill>
                  <a:srgbClr val="15244B"/>
                </a:solidFill>
                <a:latin typeface="Arial"/>
                <a:cs typeface="Arial"/>
              </a:rPr>
              <a:t>Where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b="1" spc="-10" dirty="0">
                <a:solidFill>
                  <a:srgbClr val="15244B"/>
                </a:solidFill>
                <a:latin typeface="Arial"/>
                <a:cs typeface="Arial"/>
              </a:rPr>
              <a:t>Why</a:t>
            </a:r>
            <a:endParaRPr lang="en-US" sz="3600" b="1" spc="-10" dirty="0">
              <a:solidFill>
                <a:srgbClr val="15244B"/>
              </a:solidFill>
              <a:latin typeface="Arial"/>
              <a:cs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75FF63D-5DFD-64B1-E70E-E5AE6FE3A137}"/>
              </a:ext>
            </a:extLst>
          </p:cNvPr>
          <p:cNvSpPr txBox="1">
            <a:spLocks/>
          </p:cNvSpPr>
          <p:nvPr/>
        </p:nvSpPr>
        <p:spPr>
          <a:xfrm>
            <a:off x="916939" y="228600"/>
            <a:ext cx="906526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6000" b="1" spc="-10" dirty="0"/>
              <a:t>Agenda</a:t>
            </a:r>
            <a:endParaRPr lang="en-US" sz="6000" spc="-1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830174"/>
            <a:ext cx="98272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Low</a:t>
            </a:r>
            <a:r>
              <a:rPr spc="-10" dirty="0"/>
              <a:t> </a:t>
            </a:r>
            <a:r>
              <a:rPr dirty="0"/>
              <a:t>Income</a:t>
            </a:r>
            <a:r>
              <a:rPr spc="-10" dirty="0"/>
              <a:t> </a:t>
            </a:r>
            <a:r>
              <a:rPr dirty="0"/>
              <a:t>Limits</a:t>
            </a:r>
            <a:r>
              <a:rPr lang="en-US" spc="-5" dirty="0"/>
              <a:t>, Deductions and In-eligible Counties </a:t>
            </a:r>
            <a:endParaRPr spc="-2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257931"/>
              </p:ext>
            </p:extLst>
          </p:nvPr>
        </p:nvGraphicFramePr>
        <p:xfrm>
          <a:off x="12611" y="1766859"/>
          <a:ext cx="5982512" cy="4919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6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1-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5-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Suwannee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Taylor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$48,550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$64,100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Union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0170" marR="259207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Volusia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endParaRPr lang="en-US" sz="1400" spc="-10" dirty="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$58,500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$77,200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en-US" sz="14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4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Wakulla</a:t>
                      </a: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63,050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83,250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3843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Walton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$62,250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$82,150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Washington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$48,550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$64,100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400" spc="-2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800" b="1" spc="-10" dirty="0">
                          <a:latin typeface="Arial"/>
                          <a:cs typeface="Arial"/>
                        </a:rPr>
                        <a:t> Remember Deductions:</a:t>
                      </a:r>
                      <a:endParaRPr sz="1800" b="1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Children up to 17 years old- &amp; full-time college students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$480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Per Child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Elderly (Age 62 or Older) / Disability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$400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Household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Child Care Expense  (ages 12 and under)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004414"/>
              </p:ext>
            </p:extLst>
          </p:nvPr>
        </p:nvGraphicFramePr>
        <p:xfrm>
          <a:off x="6405278" y="1766859"/>
          <a:ext cx="5614549" cy="49193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1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211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3098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854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2000" b="1" spc="-10" dirty="0">
                          <a:latin typeface="Arial"/>
                          <a:cs typeface="Arial"/>
                        </a:rPr>
                        <a:t>In-eligible Counties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277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Broward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277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Miami/Dade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27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Monroe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27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Pinellas 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277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277"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2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277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277"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013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7013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013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7013"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7013"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400" spc="-10" dirty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261600" y="12700"/>
            <a:ext cx="1930400" cy="20518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0"/>
              </a:spcBef>
            </a:pP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223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057400"/>
            <a:ext cx="10208261" cy="413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24/7/365 = Applications are accepted throughout the year.  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In-Person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lvl="2" indent="-228600">
              <a:buChar char="•"/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dirty="0">
              <a:solidFill>
                <a:srgbClr val="1524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955177"/>
            <a:ext cx="84556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Arial"/>
                <a:cs typeface="Arial"/>
              </a:rPr>
              <a:t>When</a:t>
            </a:r>
            <a:r>
              <a:rPr b="1" dirty="0">
                <a:latin typeface="Arial"/>
                <a:cs typeface="Arial"/>
              </a:rPr>
              <a:t>: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lang="en-US" b="1" spc="-10" dirty="0">
                <a:latin typeface="Arial"/>
                <a:cs typeface="Arial"/>
              </a:rPr>
              <a:t>Submission </a:t>
            </a:r>
            <a:r>
              <a:rPr lang="en-US" b="1" spc="-10" dirty="0"/>
              <a:t>Process?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4167293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784940"/>
            <a:ext cx="10208261" cy="47833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USDA, Rural Development is nationwide, however the State of Florida and US Virgin Islands is serviced by seven Area Offices.  The Champions Gate office services the counties below: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Brevard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Indian River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Hernando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Hillsborough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Pasco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Polk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Orange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Osceola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lvl="2" indent="-228600">
              <a:buChar char="•"/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955177"/>
            <a:ext cx="84556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Arial"/>
                <a:cs typeface="Arial"/>
              </a:rPr>
              <a:t>Where</a:t>
            </a:r>
            <a:r>
              <a:rPr b="1" dirty="0">
                <a:latin typeface="Arial"/>
                <a:cs typeface="Arial"/>
              </a:rPr>
              <a:t>: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lang="en-US" b="1" spc="-10" dirty="0"/>
              <a:t>What counties do you cover?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2618458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057400"/>
            <a:ext cx="10741661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have affordable housing!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Our loan terms is a benefit to many applicants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Again, we usually have the lowest interest rate.  Currently, 4.125%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Once a borrower the servicing options is second to none.  </a:t>
            </a:r>
          </a:p>
          <a:p>
            <a:pPr marL="240665" indent="-228600" algn="l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algn="l">
              <a:lnSpc>
                <a:spcPct val="100000"/>
              </a:lnSpc>
              <a:tabLst>
                <a:tab pos="240665" algn="l"/>
                <a:tab pos="241300" algn="l"/>
              </a:tabLst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lvl="2" indent="-228600">
              <a:buChar char="•"/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dirty="0">
              <a:solidFill>
                <a:srgbClr val="1524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955177"/>
            <a:ext cx="84556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Arial"/>
                <a:cs typeface="Arial"/>
              </a:rPr>
              <a:t>Why</a:t>
            </a:r>
            <a:r>
              <a:rPr b="1" dirty="0">
                <a:latin typeface="Arial"/>
                <a:cs typeface="Arial"/>
              </a:rPr>
              <a:t>: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lang="en-US" b="1" spc="-10" dirty="0">
                <a:latin typeface="Arial"/>
                <a:cs typeface="Arial"/>
              </a:rPr>
              <a:t>Why USDA???</a:t>
            </a:r>
            <a:r>
              <a:rPr lang="en-US" b="1" spc="-10" dirty="0"/>
              <a:t>?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277044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782" y="1878879"/>
            <a:ext cx="10139680" cy="4978927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2200" b="1" spc="-10" dirty="0">
                <a:solidFill>
                  <a:srgbClr val="15244B"/>
                </a:solidFill>
                <a:latin typeface="Arial"/>
                <a:cs typeface="Arial"/>
              </a:rPr>
              <a:t>Applications</a:t>
            </a:r>
            <a:endParaRPr sz="2200" dirty="0">
              <a:latin typeface="Arial"/>
              <a:cs typeface="Arial"/>
            </a:endParaRPr>
          </a:p>
          <a:p>
            <a:pPr marL="240665" indent="-228600">
              <a:lnSpc>
                <a:spcPct val="100000"/>
              </a:lnSpc>
              <a:spcBef>
                <a:spcPts val="465"/>
              </a:spcBef>
              <a:buChar char="•"/>
              <a:tabLst>
                <a:tab pos="240665" algn="l"/>
                <a:tab pos="241935" algn="l"/>
              </a:tabLst>
            </a:pPr>
            <a:r>
              <a:rPr sz="2200" dirty="0">
                <a:latin typeface="Arial"/>
                <a:cs typeface="Arial"/>
              </a:rPr>
              <a:t>Applications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accepted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now</a:t>
            </a:r>
            <a:r>
              <a:rPr sz="2200" spc="-10" dirty="0"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3100" dirty="0">
              <a:latin typeface="Arial"/>
              <a:cs typeface="Arial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935" algn="l"/>
              </a:tabLst>
            </a:pPr>
            <a:r>
              <a:rPr sz="2200" dirty="0">
                <a:latin typeface="Arial"/>
                <a:cs typeface="Arial"/>
              </a:rPr>
              <a:t>Contact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USDA</a:t>
            </a:r>
            <a:r>
              <a:rPr sz="2200" spc="-1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Rural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Development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Loan Specialist</a:t>
            </a:r>
            <a:r>
              <a:rPr sz="2200" dirty="0">
                <a:latin typeface="Arial"/>
                <a:cs typeface="Arial"/>
              </a:rPr>
              <a:t>,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lang="en-US" sz="2200" spc="-25" dirty="0">
                <a:latin typeface="Arial"/>
                <a:cs typeface="Arial"/>
              </a:rPr>
              <a:t>Amber E. Steed</a:t>
            </a:r>
            <a:endParaRPr sz="2200" dirty="0">
              <a:latin typeface="Arial"/>
              <a:cs typeface="Arial"/>
            </a:endParaRPr>
          </a:p>
          <a:p>
            <a:pPr marL="698500" lvl="1" indent="-229235">
              <a:lnSpc>
                <a:spcPct val="100000"/>
              </a:lnSpc>
              <a:spcBef>
                <a:spcPts val="20"/>
              </a:spcBef>
              <a:buClr>
                <a:srgbClr val="000000"/>
              </a:buClr>
              <a:buChar char="•"/>
              <a:tabLst>
                <a:tab pos="698500" algn="l"/>
                <a:tab pos="699135" algn="l"/>
              </a:tabLst>
            </a:pPr>
            <a:r>
              <a:rPr lang="en-US" sz="20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3"/>
              </a:rPr>
              <a:t>Amber.Steed</a:t>
            </a:r>
            <a:r>
              <a:rPr sz="20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3"/>
              </a:rPr>
              <a:t>@usda.gov</a:t>
            </a:r>
            <a:endParaRPr sz="2000" dirty="0">
              <a:latin typeface="Arial"/>
              <a:cs typeface="Arial"/>
            </a:endParaRPr>
          </a:p>
          <a:p>
            <a:pPr marL="698500" lvl="1" indent="-229235">
              <a:lnSpc>
                <a:spcPct val="100000"/>
              </a:lnSpc>
              <a:spcBef>
                <a:spcPts val="25"/>
              </a:spcBef>
              <a:buChar char="•"/>
              <a:tabLst>
                <a:tab pos="698500" algn="l"/>
                <a:tab pos="699135" algn="l"/>
              </a:tabLst>
            </a:pPr>
            <a:r>
              <a:rPr lang="en-US" sz="2000" spc="-20" dirty="0">
                <a:latin typeface="Arial"/>
                <a:cs typeface="Arial"/>
              </a:rPr>
              <a:t>863-420-4833</a:t>
            </a:r>
          </a:p>
          <a:p>
            <a:pPr marL="698500" lvl="1" indent="-229235">
              <a:lnSpc>
                <a:spcPct val="100000"/>
              </a:lnSpc>
              <a:spcBef>
                <a:spcPts val="25"/>
              </a:spcBef>
              <a:buChar char="•"/>
              <a:tabLst>
                <a:tab pos="698500" algn="l"/>
                <a:tab pos="699135" algn="l"/>
              </a:tabLst>
            </a:pPr>
            <a:endParaRPr sz="2000" dirty="0">
              <a:latin typeface="Arial"/>
              <a:cs typeface="Arial"/>
            </a:endParaRPr>
          </a:p>
          <a:p>
            <a:pPr marL="240665" indent="-228600">
              <a:lnSpc>
                <a:spcPct val="100000"/>
              </a:lnSpc>
              <a:spcBef>
                <a:spcPts val="465"/>
              </a:spcBef>
              <a:buChar char="•"/>
              <a:tabLst>
                <a:tab pos="240665" algn="l"/>
                <a:tab pos="241935" algn="l"/>
              </a:tabLst>
            </a:pPr>
            <a:r>
              <a:rPr lang="en-US" sz="2200" dirty="0">
                <a:latin typeface="Arial"/>
                <a:cs typeface="Arial"/>
              </a:rPr>
              <a:t>Funding is available until funds are exhausted.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3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b="1" spc="-10" dirty="0">
                <a:solidFill>
                  <a:srgbClr val="15244B"/>
                </a:solidFill>
                <a:latin typeface="Arial"/>
                <a:cs typeface="Arial"/>
              </a:rPr>
              <a:t>Resources</a:t>
            </a:r>
            <a:endParaRPr sz="2200" dirty="0">
              <a:latin typeface="Arial"/>
              <a:cs typeface="Arial"/>
            </a:endParaRPr>
          </a:p>
          <a:p>
            <a:pPr marL="240665" indent="-228600">
              <a:lnSpc>
                <a:spcPct val="100000"/>
              </a:lnSpc>
              <a:spcBef>
                <a:spcPts val="47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Visit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the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Rural</a:t>
            </a:r>
            <a:r>
              <a:rPr sz="2200" b="1" spc="-3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Disaster</a:t>
            </a:r>
            <a:r>
              <a:rPr sz="2200" b="1" spc="-2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Home</a:t>
            </a:r>
            <a:r>
              <a:rPr sz="2200" b="1" spc="-2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Repair</a:t>
            </a:r>
            <a:r>
              <a:rPr sz="2200" b="1" spc="-2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Grant</a:t>
            </a:r>
            <a:r>
              <a:rPr sz="2200" b="1" spc="-15" dirty="0">
                <a:latin typeface="Arial"/>
                <a:cs typeface="Arial"/>
              </a:rPr>
              <a:t> </a:t>
            </a:r>
            <a:r>
              <a:rPr sz="22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4"/>
              </a:rPr>
              <a:t>website</a:t>
            </a:r>
            <a:r>
              <a:rPr sz="2200" spc="-10" dirty="0"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  <a:p>
            <a:pPr marL="240665" indent="-228600">
              <a:lnSpc>
                <a:spcPct val="100000"/>
              </a:lnSpc>
              <a:spcBef>
                <a:spcPts val="470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USDA</a:t>
            </a:r>
            <a:r>
              <a:rPr sz="2200" spc="-1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Property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Eligibility</a:t>
            </a:r>
            <a:r>
              <a:rPr sz="2200" spc="-40" dirty="0">
                <a:latin typeface="Arial"/>
                <a:cs typeface="Arial"/>
              </a:rPr>
              <a:t> </a:t>
            </a:r>
            <a:r>
              <a:rPr sz="22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5"/>
              </a:rPr>
              <a:t>website</a:t>
            </a:r>
            <a:r>
              <a:rPr sz="2200" spc="-10" dirty="0"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470"/>
              </a:spcBef>
              <a:buChar char="•"/>
              <a:tabLst>
                <a:tab pos="241300" algn="l"/>
                <a:tab pos="241935" algn="l"/>
              </a:tabLst>
            </a:pPr>
            <a:r>
              <a:rPr sz="2200" dirty="0">
                <a:latin typeface="Arial"/>
                <a:cs typeface="Arial"/>
              </a:rPr>
              <a:t>USDA</a:t>
            </a:r>
            <a:r>
              <a:rPr sz="2200" spc="-1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Low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Income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Limits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6"/>
              </a:rPr>
              <a:t>website</a:t>
            </a:r>
            <a:r>
              <a:rPr sz="2200" spc="-10" dirty="0"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Applications</a:t>
            </a:r>
            <a:r>
              <a:rPr spc="-20" dirty="0"/>
              <a:t> </a:t>
            </a:r>
            <a:r>
              <a:rPr dirty="0"/>
              <a:t>&amp;</a:t>
            </a:r>
            <a:r>
              <a:rPr spc="-10" dirty="0"/>
              <a:t> Resources</a:t>
            </a:r>
          </a:p>
        </p:txBody>
      </p:sp>
      <p:pic>
        <p:nvPicPr>
          <p:cNvPr id="4" name="object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261600" y="12700"/>
            <a:ext cx="1930400" cy="97462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1778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Please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note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that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you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may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see</a:t>
            </a:r>
            <a:r>
              <a:rPr sz="1000" spc="500" dirty="0">
                <a:latin typeface="Arial"/>
                <a:cs typeface="Arial"/>
              </a:rPr>
              <a:t> </a:t>
            </a:r>
            <a:r>
              <a:rPr sz="1000" spc="-345" dirty="0">
                <a:latin typeface="Arial"/>
                <a:cs typeface="Arial"/>
              </a:rPr>
              <a:t>reference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“loans”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some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the </a:t>
            </a:r>
            <a:r>
              <a:rPr sz="1000" dirty="0">
                <a:latin typeface="Arial"/>
                <a:cs typeface="Arial"/>
              </a:rPr>
              <a:t>income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limit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material.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This </a:t>
            </a:r>
            <a:r>
              <a:rPr sz="1000" dirty="0">
                <a:latin typeface="Arial"/>
                <a:cs typeface="Arial"/>
              </a:rPr>
              <a:t>disaster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program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utilizing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the </a:t>
            </a:r>
            <a:r>
              <a:rPr sz="1000" dirty="0">
                <a:latin typeface="Arial"/>
                <a:cs typeface="Arial"/>
              </a:rPr>
              <a:t>same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income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limits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Direct </a:t>
            </a:r>
            <a:r>
              <a:rPr sz="1000" dirty="0">
                <a:latin typeface="Arial"/>
                <a:cs typeface="Arial"/>
              </a:rPr>
              <a:t>Home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Loan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program.</a:t>
            </a:r>
            <a:endParaRPr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782" y="1878879"/>
            <a:ext cx="10139680" cy="41101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lang="en-US" sz="2200" b="1" spc="-10" dirty="0">
                <a:solidFill>
                  <a:srgbClr val="15244B"/>
                </a:solidFill>
                <a:latin typeface="Arial"/>
                <a:cs typeface="Arial"/>
              </a:rPr>
              <a:t> 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Applications</a:t>
            </a:r>
            <a:r>
              <a:rPr spc="-20" dirty="0"/>
              <a:t> </a:t>
            </a:r>
            <a:r>
              <a:rPr dirty="0"/>
              <a:t>&amp;</a:t>
            </a:r>
            <a:r>
              <a:rPr spc="-10" dirty="0"/>
              <a:t> Resources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D2B6F9D-D024-BECE-9B80-3C4249FC25E7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41388" y="2125980"/>
            <a:ext cx="10121812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261600" y="12700"/>
            <a:ext cx="1930400" cy="297517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0"/>
              </a:spcBef>
            </a:pPr>
            <a:r>
              <a:rPr sz="800" b="1" i="1" dirty="0">
                <a:latin typeface="Arial"/>
                <a:cs typeface="Arial"/>
              </a:rPr>
              <a:t>Presenter </a:t>
            </a:r>
            <a:r>
              <a:rPr sz="800" b="1" i="1" spc="-10" dirty="0">
                <a:latin typeface="Arial"/>
                <a:cs typeface="Arial"/>
              </a:rPr>
              <a:t>Notes</a:t>
            </a:r>
            <a:endParaRPr sz="800" dirty="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lang="en-US" sz="800" i="1" dirty="0">
                <a:latin typeface="Arial"/>
                <a:cs typeface="Arial"/>
              </a:rPr>
              <a:t> </a:t>
            </a:r>
            <a:endParaRPr sz="1000" dirty="0">
              <a:latin typeface="Arial"/>
              <a:cs typeface="Arial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51434CF-BE6B-32CC-3579-B8C4A4D55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37219"/>
              </p:ext>
            </p:extLst>
          </p:nvPr>
        </p:nvGraphicFramePr>
        <p:xfrm>
          <a:off x="76200" y="1752600"/>
          <a:ext cx="12115800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160">
                  <a:extLst>
                    <a:ext uri="{9D8B030D-6E8A-4147-A177-3AD203B41FA5}">
                      <a16:colId xmlns:a16="http://schemas.microsoft.com/office/drawing/2014/main" val="3144544290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1618387429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173284413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4077021435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89408315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/>
                        <a:t>Area 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Phone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Email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Counties Served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04527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1B1B1B"/>
                          </a:solidFill>
                          <a:effectLst/>
                          <a:latin typeface="+mj-lt"/>
                        </a:rPr>
                        <a:t>CRESTVIEW AREA OFFICE</a:t>
                      </a:r>
                      <a:br>
                        <a:rPr lang="en-US" sz="1200" dirty="0"/>
                      </a:br>
                      <a:r>
                        <a:rPr lang="en-US" sz="1200" b="1" i="0" u="sng" dirty="0">
                          <a:solidFill>
                            <a:schemeClr val="tx1"/>
                          </a:solidFill>
                          <a:effectLst/>
                          <a:latin typeface="+mj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Jeffrey Archer</a:t>
                      </a:r>
                      <a:r>
                        <a:rPr lang="en-US" sz="1200" b="1" i="0" u="sng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200" b="1" u="sng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3070 Adora Teal Way, Suite C, Crestview, FL 32539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1B1B1B"/>
                          </a:solidFill>
                          <a:effectLst/>
                          <a:latin typeface="Source Sans Pro Web"/>
                        </a:rPr>
                        <a:t>Work phone: 850-682-2416</a:t>
                      </a:r>
                      <a:br>
                        <a:rPr lang="en-US" sz="1200" dirty="0"/>
                      </a:br>
                      <a:r>
                        <a:rPr lang="en-US" sz="1200" b="0" i="0" dirty="0">
                          <a:solidFill>
                            <a:srgbClr val="1B1B1B"/>
                          </a:solidFill>
                          <a:effectLst/>
                          <a:latin typeface="Source Sans Pro Web"/>
                        </a:rPr>
                        <a:t>Business cell: 850-333-2031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jeffrey.archer@usda.gov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Escambia, Holmes, Okaloosa, Santa Rosa and Walton.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5405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dirty="0"/>
                        <a:t>MARIANNA AREA OFFICE</a:t>
                      </a:r>
                    </a:p>
                    <a:p>
                      <a:r>
                        <a:rPr lang="en-US" sz="1200" b="1" u="sng" dirty="0"/>
                        <a:t>Loria Phillips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2741 Pennsylvania Avenue, Suite 5, Marianna, FL 32448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Work phone: 850-526-2610</a:t>
                      </a:r>
                    </a:p>
                    <a:p>
                      <a:r>
                        <a:rPr lang="en-US" sz="1200" dirty="0"/>
                        <a:t>Business cell: 850-317-6572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loria.phillips@usda.gov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Bay, Calhoun, Franklin, Gadsden, Gulf, Jackson, Jefferson, Leon, Liberty, Wakulla and Washington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56267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i="0" dirty="0">
                          <a:latin typeface="+mj-lt"/>
                        </a:rPr>
                        <a:t>LAKE CITY AREA OFFICE</a:t>
                      </a:r>
                    </a:p>
                    <a:p>
                      <a:r>
                        <a:rPr lang="en-US" sz="1200" b="1" i="0" u="sng" dirty="0"/>
                        <a:t>Bruni Robles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971 W Duval St, Suite 190, Lake City, FL 32055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phone: 386-719-5590</a:t>
                      </a:r>
                      <a:br>
                        <a:rPr lang="en-US" sz="1200" dirty="0"/>
                      </a:br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 cell: 386-365-9576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brunilda.robles@usda.gov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Baker, Bradford, Clay, Columbia, Duval, Hamilton, Lafayette, Madison, Nassau, Suwannee, St. Johns, Taylor and Union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70222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OCALA AREA OFFICE</a:t>
                      </a:r>
                      <a:br>
                        <a:rPr lang="en-US" sz="1200" dirty="0"/>
                      </a:br>
                      <a:r>
                        <a:rPr lang="en-US" sz="1200" b="1" i="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Stephanie Hodges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2441 NE 3rd Street, Suite 204-1, Ocala, FL 34470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phone: 352-732-7534</a:t>
                      </a:r>
                      <a:br>
                        <a:rPr lang="en-US" sz="1200" dirty="0"/>
                      </a:br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 cell: 352-843-0042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stephanie.hodges@usda.gov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Alachua, Citrus, Dixie, Flagler, Gilchrist, Lake, Levy, Marion, Putnam, Seminole, Sumter and Volusia.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8109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CHAMPIONS GATE AREA OFFICE</a:t>
                      </a:r>
                      <a:br>
                        <a:rPr lang="en-US" sz="1200" dirty="0"/>
                      </a:br>
                      <a:r>
                        <a:rPr lang="en-US" sz="1200" b="1" i="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Angela Smith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8390 Champions Gate Blvd, Suite 210, Champions Gate, FL 33896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phone: 863-420-4833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Angela.Smith2@usda.gov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1B1B1B"/>
                          </a:solidFill>
                          <a:effectLst/>
                          <a:latin typeface="Source Sans Pro Web"/>
                        </a:rPr>
                        <a:t>Brevard, Hernando, Hillsborough, Indian River, Orange, Osceola, Pasco, Pinellas and Polk.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19721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**N. Ft. Myers (Sub Office of Royal Palm Beach)</a:t>
                      </a:r>
                    </a:p>
                    <a:p>
                      <a:r>
                        <a:rPr lang="en-US" sz="12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Ada Rivera</a:t>
                      </a:r>
                      <a:br>
                        <a:rPr lang="en-US" sz="1200" b="1" dirty="0"/>
                      </a:br>
                      <a:r>
                        <a:rPr lang="en-US" sz="12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3434 Hancock Bridge Pkwy., Suite 209-A, N. Ft. Myers, FL 33903</a:t>
                      </a:r>
                      <a:br>
                        <a:rPr lang="en-US" sz="1200" dirty="0"/>
                      </a:b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phone: 239-997-7331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ada.rivera@usda.gov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Broward, Dade, Glades, Hendry, Highlands, Martin, Monroe, Okeechobee, Palm Beach, St. Lucie, Charlotte, Collier, DeSoto, Hardee, Lee, Manatee and Sarasota.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13318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ST. CROIX U.S. VIRGIN ISLANDS AREA OFFICE</a:t>
                      </a:r>
                      <a:br>
                        <a:rPr lang="en-US" sz="1200" dirty="0"/>
                      </a:br>
                      <a:r>
                        <a:rPr lang="en-US" sz="12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Kimme Bryce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4401 Sion Farm, Ste. #2, Christiansted, St. Croix, VI 00820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phone: 340-773-9146</a:t>
                      </a:r>
                      <a:br>
                        <a:rPr lang="en-US" sz="1200" dirty="0"/>
                      </a:br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 cell: 340-201-4211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kimme.bryce@usda.gov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St. Croix, St. John and St. Thomas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2477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B5FD964-4727-4162-5D76-6F9C4D900B04}"/>
              </a:ext>
            </a:extLst>
          </p:cNvPr>
          <p:cNvSpPr txBox="1"/>
          <p:nvPr/>
        </p:nvSpPr>
        <p:spPr>
          <a:xfrm>
            <a:off x="241388" y="1143000"/>
            <a:ext cx="11036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Florida and US Virgin Islands Field Office Contacts</a:t>
            </a:r>
          </a:p>
        </p:txBody>
      </p:sp>
    </p:spTree>
    <p:extLst>
      <p:ext uri="{BB962C8B-B14F-4D97-AF65-F5344CB8AC3E}">
        <p14:creationId xmlns:p14="http://schemas.microsoft.com/office/powerpoint/2010/main" val="3281781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588" y="3942460"/>
            <a:ext cx="251841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spc="-10" dirty="0"/>
              <a:t>Thank You</a:t>
            </a:r>
            <a:endParaRPr sz="3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60060" y="4546382"/>
            <a:ext cx="6200140" cy="18235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6944" marR="876300" indent="113030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Amber E. Steed</a:t>
            </a:r>
          </a:p>
          <a:p>
            <a:pPr marL="956944" marR="876300" indent="113030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amber.steed@usda.gov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|</a:t>
            </a: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956944" marR="876300" indent="113030">
              <a:lnSpc>
                <a:spcPct val="100000"/>
              </a:lnSpc>
              <a:spcBef>
                <a:spcPts val="100"/>
              </a:spcBef>
            </a:pPr>
            <a:r>
              <a:rPr lang="en-US" spc="-25" dirty="0">
                <a:solidFill>
                  <a:srgbClr val="FFFFFF"/>
                </a:solidFill>
                <a:latin typeface="Arial"/>
                <a:cs typeface="Arial"/>
              </a:rPr>
              <a:t>863-420-4833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USDA</a:t>
            </a:r>
            <a:r>
              <a:rPr sz="18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opportunity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provider,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employer,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lender.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967604"/>
            <a:ext cx="10208261" cy="3983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15244B"/>
                </a:solidFill>
                <a:latin typeface="Arial"/>
                <a:cs typeface="Arial"/>
              </a:rPr>
              <a:t>Background</a:t>
            </a:r>
            <a:endParaRPr sz="2400" dirty="0">
              <a:latin typeface="Arial"/>
              <a:cs typeface="Arial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purpose of the direct single family housing program is to provide low- and very low- income people the opportunity to own adequate, modest, decent, safe, and sanitary homes in rural areas.</a:t>
            </a: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sz="1800" b="0" i="0" u="none" strike="noStrike" baseline="0" dirty="0">
              <a:solidFill>
                <a:srgbClr val="1524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1800" b="0" i="0" u="none" strike="noStrike" baseline="0" dirty="0">
                <a:solidFill>
                  <a:srgbClr val="15244C"/>
                </a:solidFill>
                <a:latin typeface="Arial" panose="020B0604020202020204" pitchFamily="34" charset="0"/>
              </a:rPr>
              <a:t>Eligible areas are defined as rural areas with populations of 20,000 or fewer. In some circumstances, the population limit increases to 35,000 or fewer. Please visit the USDA </a:t>
            </a:r>
            <a:r>
              <a:rPr lang="en-US" sz="1800" b="0" i="0" u="sng" strike="noStrike" baseline="0" dirty="0">
                <a:solidFill>
                  <a:srgbClr val="3671B2"/>
                </a:solidFill>
                <a:latin typeface="Arial" panose="020B0604020202020204" pitchFamily="34" charset="0"/>
              </a:rPr>
              <a:t>Income and Property Eligibility website </a:t>
            </a:r>
            <a:r>
              <a:rPr lang="en-US" sz="1800" b="0" i="0" u="none" strike="noStrike" baseline="0" dirty="0">
                <a:solidFill>
                  <a:srgbClr val="15244C"/>
                </a:solidFill>
                <a:latin typeface="Arial" panose="020B0604020202020204" pitchFamily="34" charset="0"/>
              </a:rPr>
              <a:t>for complete details.   (CENSUS)</a:t>
            </a: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dirty="0">
              <a:solidFill>
                <a:srgbClr val="15244C"/>
              </a:solidFill>
              <a:latin typeface="Arial" panose="020B0604020202020204" pitchFamily="34" charset="0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5244C"/>
                </a:solidFill>
                <a:latin typeface="Arial" panose="020B0604020202020204" pitchFamily="34" charset="0"/>
              </a:rPr>
              <a:t>Government lender with several partnerships that include Florida Home Partnership, and other leveraged partners of applicant(s) choice etc.  Rural Development must be in first lien position.</a:t>
            </a: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dirty="0">
              <a:solidFill>
                <a:srgbClr val="15244C"/>
              </a:solidFill>
              <a:latin typeface="Arial" panose="020B0604020202020204" pitchFamily="34" charset="0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5244C"/>
                </a:solidFill>
                <a:latin typeface="Arial" panose="020B0604020202020204" pitchFamily="34" charset="0"/>
              </a:rPr>
              <a:t>502 Direct Program usually lowest interest rate!  Currently 4.125% </a:t>
            </a:r>
          </a:p>
          <a:p>
            <a:pPr marL="12065">
              <a:lnSpc>
                <a:spcPct val="100000"/>
              </a:lnSpc>
              <a:tabLst>
                <a:tab pos="240665" algn="l"/>
                <a:tab pos="241300" algn="l"/>
              </a:tabLst>
            </a:pPr>
            <a:endParaRPr lang="en-US" dirty="0">
              <a:solidFill>
                <a:srgbClr val="1524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955177"/>
            <a:ext cx="84556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Arial"/>
                <a:cs typeface="Arial"/>
              </a:rPr>
              <a:t>Who</a:t>
            </a:r>
            <a:r>
              <a:rPr b="1" dirty="0">
                <a:latin typeface="Arial"/>
                <a:cs typeface="Arial"/>
              </a:rPr>
              <a:t>: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dirty="0"/>
              <a:t>Rural</a:t>
            </a:r>
            <a:r>
              <a:rPr spc="5" dirty="0"/>
              <a:t> </a:t>
            </a:r>
            <a:r>
              <a:rPr dirty="0"/>
              <a:t>D</a:t>
            </a:r>
            <a:r>
              <a:rPr lang="en-US" dirty="0"/>
              <a:t>evelopment, Single Family Housing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161323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7ED7-2884-C7F0-786B-ACC59046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830174"/>
            <a:ext cx="7725409" cy="430887"/>
          </a:xfrm>
        </p:spPr>
        <p:txBody>
          <a:bodyPr/>
          <a:lstStyle/>
          <a:p>
            <a:r>
              <a:rPr lang="en-US" dirty="0"/>
              <a:t>Rural Development Eligibility Maps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B52F2-9E2B-1F90-5ED0-8F88C3106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0" y="2004180"/>
            <a:ext cx="3810000" cy="1292662"/>
          </a:xfrm>
        </p:spPr>
        <p:txBody>
          <a:bodyPr/>
          <a:lstStyle/>
          <a:p>
            <a:r>
              <a:rPr lang="en-US" sz="2800" dirty="0">
                <a:hlinkClick r:id="rId3"/>
              </a:rPr>
              <a:t>https://eligibility.sc</a:t>
            </a:r>
            <a:r>
              <a:rPr lang="en-US" sz="2800" dirty="0"/>
              <a:t>.</a:t>
            </a:r>
          </a:p>
          <a:p>
            <a:r>
              <a:rPr lang="en-US" sz="2800" dirty="0"/>
              <a:t>egov.usda.gov/eligibility/welcomeAction.do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A1ABAB-95D4-B2EC-595A-E0A4F8695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8305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057400"/>
            <a:ext cx="10208261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8600" algn="ctr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502 Direct Loan Program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Champions Gate Area Office, income restricted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 algn="ctr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502 Direct Self-Help Program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Champions Gate Area Office, income restricted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 algn="ctr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502 Guaranteed Loan Program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Southeast Region, Moderate income restricted</a:t>
            </a:r>
          </a:p>
          <a:p>
            <a:pPr marL="240665" indent="-228600" algn="ctr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504 Repair Loan Program 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Champions Gate Area Office, income restricted</a:t>
            </a:r>
          </a:p>
          <a:p>
            <a:pPr marL="240665" indent="-228600" algn="ctr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504 Repair Grant Program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Champions Gate Area Office, income restricted</a:t>
            </a:r>
          </a:p>
          <a:p>
            <a:pPr marL="240665" indent="-228600" algn="ctr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504 Rural Disaster Home Repair Grant -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Champions Gate Area Office, income restricted</a:t>
            </a:r>
          </a:p>
          <a:p>
            <a:pPr marL="240665" lvl="2" indent="-228600">
              <a:buChar char="•"/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dirty="0">
              <a:solidFill>
                <a:srgbClr val="1524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66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955177"/>
            <a:ext cx="84556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Arial"/>
                <a:cs typeface="Arial"/>
              </a:rPr>
              <a:t>What</a:t>
            </a:r>
            <a:r>
              <a:rPr b="1" dirty="0">
                <a:latin typeface="Arial"/>
                <a:cs typeface="Arial"/>
              </a:rPr>
              <a:t>: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lang="en-US" dirty="0"/>
              <a:t>Programs within…USDA, Rural Development, Single Family Housing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1199825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830174"/>
            <a:ext cx="105892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Section 502 Single Family Housing Program</a:t>
            </a:r>
            <a:endParaRPr spc="-1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BAAE0-96A6-F2F4-5194-BCE01476F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" y="1752601"/>
            <a:ext cx="6324600" cy="3647152"/>
          </a:xfrm>
        </p:spPr>
        <p:txBody>
          <a:bodyPr/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Helps</a:t>
            </a:r>
            <a:r>
              <a:rPr kumimoji="0" lang="en-US" sz="2400" b="0" i="0" u="none" strike="noStrike" kern="0" cap="none" spc="-2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0" cap="none" spc="-1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low-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income families and</a:t>
            </a:r>
            <a:r>
              <a:rPr kumimoji="0" lang="en-US" sz="2400" b="0" i="0" u="none" strike="noStrike" kern="0" cap="none" spc="-15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individuals</a:t>
            </a:r>
            <a:r>
              <a:rPr kumimoji="0" lang="en-US" sz="2400" b="0" i="0" u="none" strike="noStrike" kern="0" cap="none" spc="5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0" cap="none" spc="-25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buy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or</a:t>
            </a:r>
            <a:r>
              <a:rPr kumimoji="0" lang="en-US" sz="2400" b="0" i="0" u="none" strike="noStrike" kern="0" cap="none" spc="-35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build</a:t>
            </a:r>
            <a:r>
              <a:rPr kumimoji="0" lang="en-US" sz="2400" b="0" i="0" u="none" strike="noStrike" kern="0" cap="none" spc="-1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safe,</a:t>
            </a:r>
            <a:r>
              <a:rPr kumimoji="0" lang="en-US" sz="2400" b="0" i="0" u="none" strike="noStrike" kern="0" cap="none" spc="-3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affordable</a:t>
            </a:r>
            <a:r>
              <a:rPr kumimoji="0" lang="en-US" sz="2400" b="0" i="0" u="none" strike="noStrike" kern="0" cap="none" spc="5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housing</a:t>
            </a:r>
            <a:r>
              <a:rPr kumimoji="0" lang="en-US" sz="2400" b="0" i="0" u="none" strike="noStrike" kern="0" cap="none" spc="-5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lang="en-US" sz="2400" b="0" i="0" u="none" strike="noStrike" kern="0" cap="none" spc="-2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rural</a:t>
            </a:r>
            <a:r>
              <a:rPr kumimoji="0" lang="en-US" sz="2400" b="0" i="0" u="none" strike="noStrike" kern="0" cap="none" spc="-5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0" cap="none" spc="-1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areas.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-10" normalizeH="0" baseline="0" noProof="0" dirty="0">
                <a:ln>
                  <a:noFill/>
                </a:ln>
                <a:solidFill>
                  <a:srgbClr val="15244B"/>
                </a:solidFill>
                <a:effectLst/>
                <a:uLnTx/>
                <a:uFillTx/>
                <a:latin typeface="Arial"/>
                <a:cs typeface="Arial"/>
              </a:rPr>
              <a:t>Overview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No</a:t>
            </a:r>
            <a:r>
              <a:rPr kumimoji="0" lang="en-US" sz="2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down</a:t>
            </a:r>
            <a:r>
              <a:rPr kumimoji="0" lang="en-US" sz="2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payment,</a:t>
            </a:r>
            <a:r>
              <a:rPr kumimoji="0" lang="en-US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100%</a:t>
            </a:r>
            <a:r>
              <a:rPr kumimoji="0" lang="en-US" sz="2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financing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Payment</a:t>
            </a:r>
            <a:r>
              <a:rPr kumimoji="0" lang="en-US" sz="2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assistance</a:t>
            </a:r>
            <a:r>
              <a:rPr kumimoji="0" lang="en-US" sz="2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available</a:t>
            </a:r>
            <a:r>
              <a:rPr kumimoji="0" lang="en-US" sz="2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based</a:t>
            </a:r>
            <a:r>
              <a:rPr kumimoji="0" lang="en-US" sz="2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lang="en-US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income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New</a:t>
            </a:r>
            <a:r>
              <a:rPr kumimoji="0" lang="en-US" sz="2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construction</a:t>
            </a:r>
            <a:r>
              <a:rPr kumimoji="0" lang="en-US" sz="2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/</a:t>
            </a:r>
            <a:r>
              <a:rPr kumimoji="0" lang="en-US" sz="2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purchase</a:t>
            </a:r>
            <a:r>
              <a:rPr kumimoji="0" lang="en-US" sz="2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existing</a:t>
            </a:r>
            <a:r>
              <a:rPr kumimoji="0" lang="en-US" sz="2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homes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Closing</a:t>
            </a:r>
            <a:r>
              <a:rPr kumimoji="0" lang="en-US" sz="2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cost</a:t>
            </a:r>
            <a:r>
              <a:rPr kumimoji="0" lang="en-US" sz="2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lang="en-US" sz="2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repairs may</a:t>
            </a:r>
            <a:r>
              <a:rPr kumimoji="0" lang="en-US" sz="2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</a:t>
            </a:r>
            <a:r>
              <a:rPr kumimoji="0" lang="en-US" sz="2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included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408940" lvl="0" indent="-342265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Support</a:t>
            </a:r>
            <a:r>
              <a:rPr kumimoji="0" lang="en-US" sz="2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lang="en-US" sz="22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very-low-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income</a:t>
            </a:r>
            <a:r>
              <a:rPr kumimoji="0" lang="en-US" sz="2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lang="en-US" sz="2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low-income families/individuals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25D79C-0EBA-C900-94AB-1B08FEE5931A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6705600" y="1828800"/>
            <a:ext cx="5181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8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6C094-C842-B936-01A2-AA0DD7D3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830174"/>
            <a:ext cx="7725409" cy="430887"/>
          </a:xfrm>
        </p:spPr>
        <p:txBody>
          <a:bodyPr/>
          <a:lstStyle/>
          <a:p>
            <a:r>
              <a:rPr lang="en-US" dirty="0"/>
              <a:t>New Construction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8949D7-B90F-71FA-3EAF-CC134E69B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20" y="1935350"/>
            <a:ext cx="11766679" cy="4922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82D67-EDE5-8998-6F90-F4C09D54E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39" y="2004180"/>
            <a:ext cx="5189220" cy="1107996"/>
          </a:xfrm>
        </p:spPr>
        <p:txBody>
          <a:bodyPr/>
          <a:lstStyle/>
          <a:p>
            <a:r>
              <a:rPr lang="en-US" sz="2400" dirty="0"/>
              <a:t>3 Bedrooms/2 Bath</a:t>
            </a:r>
            <a:br>
              <a:rPr lang="en-US" sz="2400" dirty="0"/>
            </a:br>
            <a:r>
              <a:rPr lang="en-US" sz="2400" dirty="0"/>
              <a:t>1,564 SQ. FT.</a:t>
            </a:r>
            <a:br>
              <a:rPr lang="en-US" sz="2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07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 </a:t>
            </a:r>
            <a:endParaRPr spc="-1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BBBAF9-8C55-F110-174D-8A86E9EA7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828800"/>
            <a:ext cx="5303520" cy="501675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Purchase New or Existing Home for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Primary Residence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Closing Expense Included w/loan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Applications made with approved lenders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5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Mortgages are 30 years fixed rate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5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100% Financing Available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5000"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5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Interest rates are negotiated with the lender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5000"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5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There is no maximum loan amount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5000"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5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some cases, closing costs and repairs can be financed with the home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purchase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05FD55-9BE1-E563-FFFD-D1B9112E76FE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78880" y="1828800"/>
            <a:ext cx="5303520" cy="4801314"/>
          </a:xfrm>
        </p:spPr>
        <p:txBody>
          <a:bodyPr/>
          <a:lstStyle/>
          <a:p>
            <a:r>
              <a:rPr lang="en-US" sz="2000" dirty="0"/>
              <a:t>FY 23: Upfront Fees:</a:t>
            </a:r>
          </a:p>
          <a:p>
            <a:r>
              <a:rPr lang="en-US" sz="2000" dirty="0"/>
              <a:t>Purchase &amp; Refinance: 1.00%</a:t>
            </a:r>
          </a:p>
          <a:p>
            <a:endParaRPr lang="en-US" dirty="0"/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1 to 4 Person Household:  $110,650</a:t>
            </a:r>
          </a:p>
          <a:p>
            <a:r>
              <a:rPr lang="en-US" sz="2000" dirty="0">
                <a:solidFill>
                  <a:schemeClr val="tx1"/>
                </a:solidFill>
              </a:rPr>
              <a:t>5 to 8 Person Household:  $146,050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Typical Lenders are:</a:t>
            </a:r>
          </a:p>
          <a:p>
            <a:r>
              <a:rPr lang="en-US" sz="2000" dirty="0">
                <a:solidFill>
                  <a:schemeClr val="tx1"/>
                </a:solidFill>
              </a:rPr>
              <a:t>1. Metroplex Mortgage Services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2. Movement Mortgage</a:t>
            </a:r>
          </a:p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dirty="0" err="1">
                <a:solidFill>
                  <a:schemeClr val="tx1"/>
                </a:solidFill>
              </a:rPr>
              <a:t>Ameris</a:t>
            </a:r>
            <a:r>
              <a:rPr lang="en-US" sz="2000" dirty="0">
                <a:solidFill>
                  <a:schemeClr val="tx1"/>
                </a:solidFill>
              </a:rPr>
              <a:t> Bank</a:t>
            </a:r>
          </a:p>
          <a:p>
            <a:r>
              <a:rPr lang="en-US" sz="2000" dirty="0">
                <a:solidFill>
                  <a:schemeClr val="tx1"/>
                </a:solidFill>
              </a:rPr>
              <a:t>4. </a:t>
            </a:r>
            <a:r>
              <a:rPr lang="en-US" sz="2000" dirty="0" err="1">
                <a:solidFill>
                  <a:schemeClr val="tx1"/>
                </a:solidFill>
              </a:rPr>
              <a:t>Amerifirst</a:t>
            </a:r>
            <a:r>
              <a:rPr lang="en-US" sz="2000" dirty="0">
                <a:solidFill>
                  <a:schemeClr val="tx1"/>
                </a:solidFill>
              </a:rPr>
              <a:t> Financial Corporation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5. Fairway Independent Mortgage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BC0DC-FF91-A578-CB6E-98F57572C715}"/>
              </a:ext>
            </a:extLst>
          </p:cNvPr>
          <p:cNvSpPr txBox="1"/>
          <p:nvPr/>
        </p:nvSpPr>
        <p:spPr>
          <a:xfrm>
            <a:off x="1524000" y="2590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E8073-1434-07C8-84EE-72F187437A42}"/>
              </a:ext>
            </a:extLst>
          </p:cNvPr>
          <p:cNvSpPr txBox="1"/>
          <p:nvPr/>
        </p:nvSpPr>
        <p:spPr>
          <a:xfrm>
            <a:off x="241388" y="569714"/>
            <a:ext cx="990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  <a:buNone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502-Single Family Housing Guaranteed Loans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830174"/>
            <a:ext cx="101847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504 Home</a:t>
            </a:r>
            <a:r>
              <a:rPr spc="10" dirty="0"/>
              <a:t> </a:t>
            </a:r>
            <a:r>
              <a:rPr dirty="0"/>
              <a:t>Repair</a:t>
            </a:r>
            <a:r>
              <a:rPr spc="20" dirty="0"/>
              <a:t> </a:t>
            </a:r>
            <a:r>
              <a:rPr dirty="0"/>
              <a:t>Loan</a:t>
            </a:r>
            <a:r>
              <a:rPr spc="10" dirty="0"/>
              <a:t> </a:t>
            </a:r>
            <a:r>
              <a:rPr dirty="0"/>
              <a:t>and Grant </a:t>
            </a:r>
            <a:r>
              <a:rPr spc="-10" dirty="0"/>
              <a:t>(non-disaster)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08397" y="1750314"/>
            <a:ext cx="7481760" cy="51048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7020" y="2075916"/>
            <a:ext cx="6431280" cy="4128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-35" dirty="0">
                <a:solidFill>
                  <a:srgbClr val="15244B"/>
                </a:solidFill>
                <a:latin typeface="Arial"/>
                <a:cs typeface="Arial"/>
              </a:rPr>
              <a:t>Very-</a:t>
            </a:r>
            <a:r>
              <a:rPr sz="2200" spc="-10" dirty="0">
                <a:solidFill>
                  <a:srgbClr val="15244B"/>
                </a:solidFill>
                <a:latin typeface="Arial"/>
                <a:cs typeface="Arial"/>
              </a:rPr>
              <a:t>low-</a:t>
            </a:r>
            <a:r>
              <a:rPr sz="2200" dirty="0">
                <a:solidFill>
                  <a:srgbClr val="15244B"/>
                </a:solidFill>
                <a:latin typeface="Arial"/>
                <a:cs typeface="Arial"/>
              </a:rPr>
              <a:t>income</a:t>
            </a:r>
            <a:r>
              <a:rPr sz="2200" spc="-15" dirty="0">
                <a:solidFill>
                  <a:srgbClr val="15244B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15244B"/>
                </a:solidFill>
                <a:latin typeface="Arial"/>
                <a:cs typeface="Arial"/>
              </a:rPr>
              <a:t>homeowners</a:t>
            </a:r>
            <a:r>
              <a:rPr sz="2200" spc="5" dirty="0">
                <a:solidFill>
                  <a:srgbClr val="15244B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15244B"/>
                </a:solidFill>
                <a:latin typeface="Arial"/>
                <a:cs typeface="Arial"/>
              </a:rPr>
              <a:t>in</a:t>
            </a:r>
            <a:r>
              <a:rPr sz="2200" spc="-5" dirty="0">
                <a:solidFill>
                  <a:srgbClr val="15244B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15244B"/>
                </a:solidFill>
                <a:latin typeface="Arial"/>
                <a:cs typeface="Arial"/>
              </a:rPr>
              <a:t>eligible</a:t>
            </a:r>
            <a:r>
              <a:rPr sz="2200" spc="-20" dirty="0">
                <a:solidFill>
                  <a:srgbClr val="15244B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15244B"/>
                </a:solidFill>
                <a:latin typeface="Arial"/>
                <a:cs typeface="Arial"/>
              </a:rPr>
              <a:t>rural</a:t>
            </a:r>
            <a:r>
              <a:rPr sz="2200" spc="10" dirty="0">
                <a:solidFill>
                  <a:srgbClr val="15244B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15244B"/>
                </a:solidFill>
                <a:latin typeface="Arial"/>
                <a:cs typeface="Arial"/>
              </a:rPr>
              <a:t>areas </a:t>
            </a:r>
            <a:r>
              <a:rPr sz="2200" dirty="0">
                <a:solidFill>
                  <a:srgbClr val="15244B"/>
                </a:solidFill>
                <a:latin typeface="Arial"/>
                <a:cs typeface="Arial"/>
              </a:rPr>
              <a:t>can</a:t>
            </a:r>
            <a:r>
              <a:rPr sz="2200" spc="-15" dirty="0">
                <a:solidFill>
                  <a:srgbClr val="15244B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15244B"/>
                </a:solidFill>
                <a:latin typeface="Arial"/>
                <a:cs typeface="Arial"/>
              </a:rPr>
              <a:t>make</a:t>
            </a:r>
            <a:r>
              <a:rPr sz="2200" spc="-10" dirty="0">
                <a:solidFill>
                  <a:srgbClr val="15244B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15244B"/>
                </a:solidFill>
                <a:latin typeface="Arial"/>
                <a:cs typeface="Arial"/>
              </a:rPr>
              <a:t>necessary</a:t>
            </a:r>
            <a:r>
              <a:rPr sz="2200" spc="-20" dirty="0">
                <a:solidFill>
                  <a:srgbClr val="15244B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15244B"/>
                </a:solidFill>
                <a:latin typeface="Arial"/>
                <a:cs typeface="Arial"/>
              </a:rPr>
              <a:t>repairs</a:t>
            </a:r>
            <a:r>
              <a:rPr sz="2200" spc="-5" dirty="0">
                <a:solidFill>
                  <a:srgbClr val="15244B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15244B"/>
                </a:solidFill>
                <a:latin typeface="Arial"/>
                <a:cs typeface="Arial"/>
              </a:rPr>
              <a:t>to</a:t>
            </a:r>
            <a:r>
              <a:rPr sz="2200" spc="-10" dirty="0">
                <a:solidFill>
                  <a:srgbClr val="15244B"/>
                </a:solidFill>
                <a:latin typeface="Arial"/>
                <a:cs typeface="Arial"/>
              </a:rPr>
              <a:t> homes.</a:t>
            </a:r>
            <a:endParaRPr sz="2200" dirty="0">
              <a:latin typeface="Arial"/>
              <a:cs typeface="Arial"/>
            </a:endParaRPr>
          </a:p>
          <a:p>
            <a:pPr marL="354965" marR="499745" indent="-342900">
              <a:lnSpc>
                <a:spcPct val="100000"/>
              </a:lnSpc>
              <a:spcBef>
                <a:spcPts val="1200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latin typeface="Arial"/>
                <a:cs typeface="Arial"/>
              </a:rPr>
              <a:t>If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eligible,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can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receive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these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funds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addition </a:t>
            </a:r>
            <a:r>
              <a:rPr sz="2200" dirty="0">
                <a:latin typeface="Arial"/>
                <a:cs typeface="Arial"/>
              </a:rPr>
              <a:t>to</a:t>
            </a:r>
            <a:r>
              <a:rPr sz="2200" spc="-2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those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from the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Disaster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Repair </a:t>
            </a:r>
            <a:r>
              <a:rPr sz="2200" spc="-10" dirty="0">
                <a:latin typeface="Arial"/>
                <a:cs typeface="Arial"/>
              </a:rPr>
              <a:t>Grant.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200" b="1" spc="-10" dirty="0">
                <a:solidFill>
                  <a:srgbClr val="15244B"/>
                </a:solidFill>
                <a:latin typeface="Arial"/>
                <a:cs typeface="Arial"/>
              </a:rPr>
              <a:t>Grants</a:t>
            </a:r>
            <a:endParaRPr sz="22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latin typeface="Arial"/>
                <a:cs typeface="Arial"/>
              </a:rPr>
              <a:t>Must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age </a:t>
            </a:r>
            <a:r>
              <a:rPr sz="2200" spc="-25" dirty="0">
                <a:latin typeface="Arial"/>
                <a:cs typeface="Arial"/>
              </a:rPr>
              <a:t>62+</a:t>
            </a:r>
            <a:endParaRPr sz="22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latin typeface="Arial"/>
                <a:cs typeface="Arial"/>
              </a:rPr>
              <a:t>Maximum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of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$10,000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200" b="1" spc="-10" dirty="0">
                <a:solidFill>
                  <a:srgbClr val="15244B"/>
                </a:solidFill>
                <a:latin typeface="Arial"/>
                <a:cs typeface="Arial"/>
              </a:rPr>
              <a:t>Loans</a:t>
            </a:r>
            <a:endParaRPr sz="2200" dirty="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latin typeface="Arial"/>
                <a:cs typeface="Arial"/>
              </a:rPr>
              <a:t>Maximum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of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$40,000</a:t>
            </a:r>
            <a:endParaRPr sz="2200" dirty="0">
              <a:latin typeface="Arial"/>
              <a:cs typeface="Arial"/>
            </a:endParaRPr>
          </a:p>
          <a:p>
            <a:pPr marL="12700" marR="4279265" indent="342265">
              <a:lnSpc>
                <a:spcPct val="122700"/>
              </a:lnSpc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latin typeface="Arial"/>
                <a:cs typeface="Arial"/>
              </a:rPr>
              <a:t>20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years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–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1% 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06000" y="88813"/>
            <a:ext cx="1930400" cy="20518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latin typeface="Arial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6090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Note xmlns="7579b0d7-6ddb-4f55-98e2-8a8e29643c9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2D53CB076194085BF8825C025A442" ma:contentTypeVersion="22" ma:contentTypeDescription="Create a new document." ma:contentTypeScope="" ma:versionID="88a8a324e45cdd4c5291c013d484edc0">
  <xsd:schema xmlns:xsd="http://www.w3.org/2001/XMLSchema" xmlns:xs="http://www.w3.org/2001/XMLSchema" xmlns:p="http://schemas.microsoft.com/office/2006/metadata/properties" xmlns:ns1="http://schemas.microsoft.com/sharepoint/v3" xmlns:ns2="7579b0d7-6ddb-4f55-98e2-8a8e29643c93" xmlns:ns3="9bc6e15d-f16a-4f55-b030-7918e19ca68b" targetNamespace="http://schemas.microsoft.com/office/2006/metadata/properties" ma:root="true" ma:fieldsID="a80d7b21f285c632bca9a21311173af5" ns1:_="" ns2:_="" ns3:_="">
    <xsd:import namespace="http://schemas.microsoft.com/sharepoint/v3"/>
    <xsd:import namespace="7579b0d7-6ddb-4f55-98e2-8a8e29643c93"/>
    <xsd:import namespace="9bc6e15d-f16a-4f55-b030-7918e19ca6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Not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9b0d7-6ddb-4f55-98e2-8a8e29643c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" ma:index="14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6e15d-f16a-4f55-b030-7918e19ca6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6A0D2F-3AD9-45AD-A51A-CBFD809DF230}">
  <ds:schemaRefs>
    <ds:schemaRef ds:uri="9bc6e15d-f16a-4f55-b030-7918e19ca68b"/>
    <ds:schemaRef ds:uri="http://purl.org/dc/terms/"/>
    <ds:schemaRef ds:uri="http://purl.org/dc/dcmitype/"/>
    <ds:schemaRef ds:uri="http://schemas.microsoft.com/office/infopath/2007/PartnerControls"/>
    <ds:schemaRef ds:uri="7579b0d7-6ddb-4f55-98e2-8a8e29643c93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153185B-1E6D-4063-A593-266BD158D3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579b0d7-6ddb-4f55-98e2-8a8e29643c93"/>
    <ds:schemaRef ds:uri="9bc6e15d-f16a-4f55-b030-7918e19ca6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9BA609-56BE-487D-9810-2CF1771772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9661</TotalTime>
  <Words>2464</Words>
  <Application>Microsoft Office PowerPoint</Application>
  <PresentationFormat>Widescreen</PresentationFormat>
  <Paragraphs>551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Source Sans Pro Web</vt:lpstr>
      <vt:lpstr>Times New Roman</vt:lpstr>
      <vt:lpstr>Wingdings</vt:lpstr>
      <vt:lpstr>Office Theme</vt:lpstr>
      <vt:lpstr>PowerPoint Presentation</vt:lpstr>
      <vt:lpstr>PowerPoint Presentation</vt:lpstr>
      <vt:lpstr>Who: Rural Development, Single Family Housing</vt:lpstr>
      <vt:lpstr>Rural Development Eligibility Maps</vt:lpstr>
      <vt:lpstr>What: Programs within…USDA, Rural Development, Single Family Housing</vt:lpstr>
      <vt:lpstr>Section 502 Single Family Housing Program</vt:lpstr>
      <vt:lpstr>New Construction</vt:lpstr>
      <vt:lpstr> </vt:lpstr>
      <vt:lpstr>504 Home Repair Loan and Grant (non-disaster)</vt:lpstr>
      <vt:lpstr>Photos of Before and or After Repairs</vt:lpstr>
      <vt:lpstr>Repair Photos</vt:lpstr>
      <vt:lpstr>Photos of Before and or After Repairs</vt:lpstr>
      <vt:lpstr>What: Rural Disaster Home Repair Grants</vt:lpstr>
      <vt:lpstr>Overview, Rural Disaster Home Repair Grants</vt:lpstr>
      <vt:lpstr>Applicant Eligibility, Rural Disaster Home Repair Grants</vt:lpstr>
      <vt:lpstr>Approvals and Closing Conditions</vt:lpstr>
      <vt:lpstr>Rural Development Eligibility Maps</vt:lpstr>
      <vt:lpstr>Low Income Limits – Declared Counties in 2023</vt:lpstr>
      <vt:lpstr>Low Income Limits – Declared Counties in 2023</vt:lpstr>
      <vt:lpstr>Low Income Limits, Deductions and In-eligible Counties </vt:lpstr>
      <vt:lpstr>When: Submission Process?</vt:lpstr>
      <vt:lpstr>Where: What counties do you cover?</vt:lpstr>
      <vt:lpstr>Why: Why USDA????</vt:lpstr>
      <vt:lpstr>Applications &amp; Resources</vt:lpstr>
      <vt:lpstr>Applications &amp; Resources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Logo V9PP Template</dc:title>
  <dc:creator>United States Department of Argiculture</dc:creator>
  <cp:keywords>Digital, Logo, V9PP, Template</cp:keywords>
  <cp:lastModifiedBy>Steed, Amber - RD, FL</cp:lastModifiedBy>
  <cp:revision>9</cp:revision>
  <cp:lastPrinted>2023-08-01T13:37:12Z</cp:lastPrinted>
  <dcterms:created xsi:type="dcterms:W3CDTF">2023-04-13T17:24:09Z</dcterms:created>
  <dcterms:modified xsi:type="dcterms:W3CDTF">2023-09-18T18:00:03Z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0x0101008B32D53CB076194085BF8825C025A442</vt:lpwstr>
  </property>
  <property fmtid="{D5CDD505-2E9C-101B-9397-08002B2CF9AE}" pid="3" name="Created">
    <vt:filetime>2023-04-05T00:00:00Z</vt:filetime>
  </property>
  <property fmtid="{D5CDD505-2E9C-101B-9397-08002B2CF9AE}" pid="4" name="Creator">
    <vt:lpwstr>Acrobat PDFMaker 23 for PowerPoint</vt:lpwstr>
  </property>
  <property fmtid="{D5CDD505-2E9C-101B-9397-08002B2CF9AE}" pid="5" name="LastSaved">
    <vt:filetime>2023-04-13T00:00:00Z</vt:filetime>
  </property>
  <property fmtid="{D5CDD505-2E9C-101B-9397-08002B2CF9AE}" pid="6" name="Producer">
    <vt:lpwstr>Adobe PDF Library 23.1.125</vt:lpwstr>
  </property>
</Properties>
</file>