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6" roundtripDataSignature="AMtx7mjbbLU7sIvUtc+MApZluHVJxicE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5" name="Google Shape;205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c32a6f98f8_0_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4" name="Google Shape;274;g2c32a6f98f8_0_4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5" name="Google Shape;275;g2c32a6f98f8_0_4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2" name="Google Shape;28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3" name="Google Shape;283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c32a6f98f8_0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9" name="Google Shape;289;g2c32a6f98f8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0" name="Google Shape;290;g2c32a6f98f8_0_1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c32a6f98f8_0_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7" name="Google Shape;297;g2c32a6f98f8_0_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8" name="Google Shape;298;g2c32a6f98f8_0_6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c32a6f98f8_0_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5" name="Google Shape;305;g2c32a6f98f8_0_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6" name="Google Shape;306;g2c32a6f98f8_0_4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c32a6f98f8_0_1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3" name="Google Shape;313;g2c32a6f98f8_0_1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4" name="Google Shape;314;g2c32a6f98f8_0_11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c32a6f98f8_0_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0" name="Google Shape;320;g2c32a6f98f8_0_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1" name="Google Shape;321;g2c32a6f98f8_0_7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c32a6f98f8_0_7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8" name="Google Shape;328;g2c32a6f98f8_0_7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9" name="Google Shape;329;g2c32a6f98f8_0_7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2c32a6f98f8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6" name="Google Shape;336;g2c32a6f98f8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7" name="Google Shape;337;g2c32a6f98f8_0_2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4" name="Google Shape;344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5" name="Google Shape;345;p1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2" name="Google Shape;21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2c32a6f98f8_0_5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2" name="Google Shape;352;g2c32a6f98f8_0_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3" name="Google Shape;353;g2c32a6f98f8_0_5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0" name="Google Shape;36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1" name="Google Shape;361;p2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9" name="Google Shape;219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7e78169002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g27e78169002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6" name="Google Shape;226;g27e78169002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c32a6f98f8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2" name="Google Shape;232;g2c32a6f98f8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3" name="Google Shape;233;g2c32a6f98f8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0" name="Google Shape;24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1" name="Google Shape;241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c32a6f98f8_0_1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0" name="Google Shape;250;g2c32a6f98f8_0_1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1" name="Google Shape;251;g2c32a6f98f8_0_1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9" name="Google Shape;259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6" name="Google Shape;26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7" name="Google Shape;267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7" name="Google Shape;1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" name="Google Shape;1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2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2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2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2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2" type="sldNum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08" name="Google Shape;108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09" name="Google Shape;109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1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1"/>
          <p:cNvSpPr txBox="1"/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1"/>
          <p:cNvSpPr/>
          <p:nvPr>
            <p:ph idx="2" type="pic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000"/>
              </a:srgbClr>
            </a:outerShdw>
          </a:effectLst>
        </p:spPr>
      </p:sp>
      <p:sp>
        <p:nvSpPr>
          <p:cNvPr id="114" name="Google Shape;114;p31"/>
          <p:cNvSpPr txBox="1"/>
          <p:nvPr>
            <p:ph idx="1" type="body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5" name="Google Shape;115;p3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1"/>
          <p:cNvSpPr txBox="1"/>
          <p:nvPr>
            <p:ph idx="12" type="sldNum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19" name="Google Shape;119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20" name="Google Shape;12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2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2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2"/>
          <p:cNvSpPr txBox="1"/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32"/>
          <p:cNvSpPr txBox="1"/>
          <p:nvPr>
            <p:ph idx="1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5" name="Google Shape;125;p3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2"/>
          <p:cNvSpPr txBox="1"/>
          <p:nvPr>
            <p:ph idx="12" type="sldNum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29" name="Google Shape;129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30" name="Google Shape;130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3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33"/>
          <p:cNvSpPr txBox="1"/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3"/>
          <p:cNvSpPr txBox="1"/>
          <p:nvPr>
            <p:ph idx="1" type="body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5" name="Google Shape;135;p33"/>
          <p:cNvSpPr txBox="1"/>
          <p:nvPr>
            <p:ph idx="2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6" name="Google Shape;136;p3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3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p33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33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42" name="Google Shape;142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3" name="Google Shape;14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4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4"/>
          <p:cNvSpPr txBox="1"/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4"/>
          <p:cNvSpPr txBox="1"/>
          <p:nvPr>
            <p:ph idx="1" type="body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8" name="Google Shape;148;p3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4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52" name="Google Shape;152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53" name="Google Shape;153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3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5"/>
          <p:cNvSpPr txBox="1"/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5"/>
          <p:cNvSpPr txBox="1"/>
          <p:nvPr>
            <p:ph idx="1" type="body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8" name="Google Shape;158;p35"/>
          <p:cNvSpPr txBox="1"/>
          <p:nvPr>
            <p:ph idx="2" type="body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9" name="Google Shape;159;p35"/>
          <p:cNvSpPr txBox="1"/>
          <p:nvPr>
            <p:ph idx="3" type="body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0" name="Google Shape;160;p35"/>
          <p:cNvSpPr txBox="1"/>
          <p:nvPr>
            <p:ph idx="4" type="body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61" name="Google Shape;161;p35"/>
          <p:cNvSpPr txBox="1"/>
          <p:nvPr>
            <p:ph idx="5" type="body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2" name="Google Shape;162;p35"/>
          <p:cNvSpPr txBox="1"/>
          <p:nvPr>
            <p:ph idx="6" type="body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63" name="Google Shape;163;p3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5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 Column">
  <p:cSld name="3 Picture Column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67" name="Google Shape;167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68" name="Google Shape;168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3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36"/>
          <p:cNvSpPr txBox="1"/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6"/>
          <p:cNvSpPr txBox="1"/>
          <p:nvPr>
            <p:ph idx="1" type="body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3" name="Google Shape;173;p36"/>
          <p:cNvSpPr/>
          <p:nvPr>
            <p:ph idx="2" type="pic"/>
          </p:nvPr>
        </p:nvSpPr>
        <p:spPr>
          <a:xfrm>
            <a:off x="680318" y="2336873"/>
            <a:ext cx="30497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1568"/>
              </a:srgbClr>
            </a:outerShdw>
          </a:effectLst>
        </p:spPr>
      </p:sp>
      <p:sp>
        <p:nvSpPr>
          <p:cNvPr id="174" name="Google Shape;174;p36"/>
          <p:cNvSpPr txBox="1"/>
          <p:nvPr>
            <p:ph idx="3" type="body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5" name="Google Shape;175;p36"/>
          <p:cNvSpPr txBox="1"/>
          <p:nvPr>
            <p:ph idx="4" type="body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6" name="Google Shape;176;p36"/>
          <p:cNvSpPr/>
          <p:nvPr>
            <p:ph idx="5" type="pic"/>
          </p:nvPr>
        </p:nvSpPr>
        <p:spPr>
          <a:xfrm>
            <a:off x="3945470" y="2336873"/>
            <a:ext cx="306324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1568"/>
              </a:srgbClr>
            </a:outerShdw>
          </a:effectLst>
        </p:spPr>
      </p:sp>
      <p:sp>
        <p:nvSpPr>
          <p:cNvPr id="177" name="Google Shape;177;p36"/>
          <p:cNvSpPr txBox="1"/>
          <p:nvPr>
            <p:ph idx="6" type="body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8" name="Google Shape;178;p36"/>
          <p:cNvSpPr txBox="1"/>
          <p:nvPr>
            <p:ph idx="7" type="body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9" name="Google Shape;179;p36"/>
          <p:cNvSpPr/>
          <p:nvPr>
            <p:ph idx="8" type="pic"/>
          </p:nvPr>
        </p:nvSpPr>
        <p:spPr>
          <a:xfrm>
            <a:off x="7230677" y="2336873"/>
            <a:ext cx="30635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1568"/>
              </a:srgbClr>
            </a:outerShdw>
          </a:effectLst>
        </p:spPr>
      </p:sp>
      <p:sp>
        <p:nvSpPr>
          <p:cNvPr id="180" name="Google Shape;180;p36"/>
          <p:cNvSpPr txBox="1"/>
          <p:nvPr>
            <p:ph idx="9" type="body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81" name="Google Shape;181;p3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3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85" name="Google Shape;185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6" name="Google Shape;18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3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3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3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37"/>
          <p:cNvSpPr txBox="1"/>
          <p:nvPr>
            <p:ph idx="1" type="body"/>
          </p:nvPr>
        </p:nvSpPr>
        <p:spPr>
          <a:xfrm rot="5400000">
            <a:off x="3687594" y="-670400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3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3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37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8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8"/>
          <p:cNvSpPr txBox="1"/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38"/>
          <p:cNvSpPr txBox="1"/>
          <p:nvPr>
            <p:ph idx="1" type="body"/>
          </p:nvPr>
        </p:nvSpPr>
        <p:spPr>
          <a:xfrm rot="5400000">
            <a:off x="2452030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9" name="Google Shape;199;p38"/>
          <p:cNvSpPr txBox="1"/>
          <p:nvPr>
            <p:ph idx="10" type="dt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38"/>
          <p:cNvSpPr txBox="1"/>
          <p:nvPr>
            <p:ph idx="11" type="ftr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38"/>
          <p:cNvSpPr txBox="1"/>
          <p:nvPr>
            <p:ph idx="12" type="sldNum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27" name="Google Shape;27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28" name="Google Shape;2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2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2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2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37" name="Google Shape;37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38" name="Google Shape;3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2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46" name="Google Shape;4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47" name="Google Shape;4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25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25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5"/>
          <p:cNvSpPr txBox="1"/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" type="body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2" name="Google Shape;52;p2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5"/>
          <p:cNvSpPr txBox="1"/>
          <p:nvPr>
            <p:ph idx="12" type="sldNum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56" name="Google Shape;5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57" name="Google Shape;5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2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2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6"/>
          <p:cNvSpPr txBox="1"/>
          <p:nvPr>
            <p:ph idx="1" type="body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6"/>
          <p:cNvSpPr txBox="1"/>
          <p:nvPr>
            <p:ph idx="2" type="body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67" name="Google Shape;67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68" name="Google Shape;6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7"/>
          <p:cNvSpPr txBox="1"/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" type="body"/>
          </p:nvPr>
        </p:nvSpPr>
        <p:spPr>
          <a:xfrm>
            <a:off x="906350" y="2336873"/>
            <a:ext cx="4472327" cy="69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3" name="Google Shape;73;p27"/>
          <p:cNvSpPr txBox="1"/>
          <p:nvPr>
            <p:ph idx="2" type="body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3" type="body"/>
          </p:nvPr>
        </p:nvSpPr>
        <p:spPr>
          <a:xfrm>
            <a:off x="5820154" y="2336873"/>
            <a:ext cx="4474028" cy="6920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27"/>
          <p:cNvSpPr txBox="1"/>
          <p:nvPr>
            <p:ph idx="4" type="body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80" name="Google Shape;80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2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8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8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86" name="Google Shape;86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87" name="Google Shape;8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9"/>
          <p:cNvSpPr txBox="1"/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9"/>
          <p:cNvSpPr txBox="1"/>
          <p:nvPr>
            <p:ph idx="1" type="body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9"/>
          <p:cNvSpPr txBox="1"/>
          <p:nvPr>
            <p:ph idx="2" type="body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3" name="Google Shape;93;p2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9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97" name="Google Shape;97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98" name="Google Shape;9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0"/>
          <p:cNvSpPr txBox="1"/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0"/>
          <p:cNvSpPr/>
          <p:nvPr>
            <p:ph idx="2" type="pic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000"/>
              </a:srgbClr>
            </a:outerShdw>
          </a:effectLst>
        </p:spPr>
      </p:sp>
      <p:sp>
        <p:nvSpPr>
          <p:cNvPr id="103" name="Google Shape;103;p30"/>
          <p:cNvSpPr txBox="1"/>
          <p:nvPr>
            <p:ph idx="1" type="body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4" name="Google Shape;104;p3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0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ashOverlay-FullResolve.png" id="10" name="Google Shape;10;p21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5" name="Google Shape;15;p21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help.zoomgrants.com/" TargetMode="External"/><Relationship Id="rId4" Type="http://schemas.openxmlformats.org/officeDocument/2006/relationships/hyperlink" Target="http://help.zoomgrants.com/index.php/article-categories/for-admins/" TargetMode="External"/><Relationship Id="rId5" Type="http://schemas.openxmlformats.org/officeDocument/2006/relationships/hyperlink" Target="http://help.zoomgrants.com/index.php/article-categories/reviewers/" TargetMode="External"/><Relationship Id="rId6" Type="http://schemas.openxmlformats.org/officeDocument/2006/relationships/hyperlink" Target="http://help.zoomgrants.com/index.php/article-categories/applicantkbs/" TargetMode="External"/><Relationship Id="rId7" Type="http://schemas.openxmlformats.org/officeDocument/2006/relationships/hyperlink" Target="http://help.zoomgrants.com/index.php/article-categories/collaborators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Relationship Id="rId3" Type="http://schemas.openxmlformats.org/officeDocument/2006/relationships/hyperlink" Target="mailto:sales@zoomgrants.com" TargetMode="External"/><Relationship Id="rId4" Type="http://schemas.openxmlformats.org/officeDocument/2006/relationships/hyperlink" Target="https://www.zoomgrants.com/" TargetMode="External"/><Relationship Id="rId5" Type="http://schemas.openxmlformats.org/officeDocument/2006/relationships/hyperlink" Target="mailto:Sales@ZoomGrants.com" TargetMode="External"/><Relationship Id="rId6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congress.gov/bill/117th-congress/house-bill/1319" TargetMode="External"/><Relationship Id="rId4" Type="http://schemas.openxmlformats.org/officeDocument/2006/relationships/hyperlink" Target="https://www.congress.gov/bill/117th-congress/house-bill/1319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zoomgrants.com/pricing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en-US"/>
              <a:t>ZoomGrants </a:t>
            </a:r>
            <a:endParaRPr/>
          </a:p>
        </p:txBody>
      </p:sp>
      <p:sp>
        <p:nvSpPr>
          <p:cNvPr id="208" name="Google Shape;208;p1"/>
          <p:cNvSpPr txBox="1"/>
          <p:nvPr>
            <p:ph idx="1" type="subTitle"/>
          </p:nvPr>
        </p:nvSpPr>
        <p:spPr>
          <a:xfrm>
            <a:off x="680322" y="4394039"/>
            <a:ext cx="1046115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Grant Management Software: Feature Highlights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i="1" lang="en-US" sz="1600">
                <a:latin typeface="Calibri"/>
                <a:ea typeface="Calibri"/>
                <a:cs typeface="Calibri"/>
                <a:sym typeface="Calibri"/>
              </a:rPr>
              <a:t>Receive applications and manage funding allocations in ZoomGrants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c32a6f98f8_0_47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Training &amp; Technical Support</a:t>
            </a:r>
            <a:endParaRPr/>
          </a:p>
        </p:txBody>
      </p:sp>
      <p:sp>
        <p:nvSpPr>
          <p:cNvPr id="278" name="Google Shape;278;g2c32a6f98f8_0_47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2c32a6f98f8_0_47"/>
          <p:cNvSpPr txBox="1"/>
          <p:nvPr>
            <p:ph idx="1" type="body"/>
          </p:nvPr>
        </p:nvSpPr>
        <p:spPr>
          <a:xfrm>
            <a:off x="680325" y="2336875"/>
            <a:ext cx="9613800" cy="40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All customer support for all users is included!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Not just buying software - Library of Templates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Best practice template programs for CDBG, HOME, SHIP and other programs with pre-built compliance monitoring content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Font typeface="Calibri"/>
              <a:buChar char="●"/>
            </a:pPr>
            <a:r>
              <a:rPr lang="en-US" sz="2900"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ZoomGrants University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Online knowledgebase with ‘Colleges’ within for </a:t>
            </a:r>
            <a:r>
              <a:rPr lang="en-US" sz="2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Administrators</a:t>
            </a: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Reviewers</a:t>
            </a: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Applicants</a:t>
            </a:r>
            <a:r>
              <a:rPr lang="en-US" sz="2700" u="sng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&amp; </a:t>
            </a:r>
            <a:r>
              <a:rPr lang="en-US" sz="2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Collaborators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ALL setup and training can be done remotely with assistance from ZoomGrants onboarding and support staff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Program Workflow Dashboard</a:t>
            </a:r>
            <a:endParaRPr/>
          </a:p>
        </p:txBody>
      </p:sp>
      <p:pic>
        <p:nvPicPr>
          <p:cNvPr id="286" name="Google Shape;286;p5"/>
          <p:cNvPicPr preferRelativeResize="0"/>
          <p:nvPr/>
        </p:nvPicPr>
        <p:blipFill rotWithShape="1">
          <a:blip r:embed="rId3">
            <a:alphaModFix/>
          </a:blip>
          <a:srcRect b="0" l="0" r="278" t="0"/>
          <a:stretch/>
        </p:blipFill>
        <p:spPr>
          <a:xfrm>
            <a:off x="680325" y="2114200"/>
            <a:ext cx="10487498" cy="4607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c32a6f98f8_0_19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Customize Content &amp; Question Type</a:t>
            </a:r>
            <a:endParaRPr/>
          </a:p>
        </p:txBody>
      </p:sp>
      <p:sp>
        <p:nvSpPr>
          <p:cNvPr id="293" name="Google Shape;293;g2c32a6f98f8_0_19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g2c32a6f98f8_0_19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46739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35"/>
              <a:buFont typeface="Calibri"/>
              <a:buChar char="●"/>
            </a:pPr>
            <a:r>
              <a:rPr lang="en-US" sz="3434">
                <a:latin typeface="Calibri"/>
                <a:ea typeface="Calibri"/>
                <a:cs typeface="Calibri"/>
                <a:sym typeface="Calibri"/>
              </a:rPr>
              <a:t>Tailored Questions: Application, Report, Invoice and internal data questions/checklists are customizable to your specific needs</a:t>
            </a:r>
            <a:endParaRPr sz="3434">
              <a:latin typeface="Calibri"/>
              <a:ea typeface="Calibri"/>
              <a:cs typeface="Calibri"/>
              <a:sym typeface="Calibri"/>
            </a:endParaRPr>
          </a:p>
          <a:p>
            <a:pPr indent="-446739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35"/>
              <a:buFont typeface="Calibri"/>
              <a:buChar char="●"/>
            </a:pPr>
            <a:r>
              <a:rPr lang="en-US" sz="3434">
                <a:latin typeface="Calibri"/>
                <a:ea typeface="Calibri"/>
                <a:cs typeface="Calibri"/>
                <a:sym typeface="Calibri"/>
              </a:rPr>
              <a:t>Branching Question/Conditional Logic</a:t>
            </a:r>
            <a:endParaRPr sz="3434">
              <a:latin typeface="Calibri"/>
              <a:ea typeface="Calibri"/>
              <a:cs typeface="Calibri"/>
              <a:sym typeface="Calibri"/>
            </a:endParaRPr>
          </a:p>
          <a:p>
            <a:pPr indent="-446739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35"/>
              <a:buFont typeface="Calibri"/>
              <a:buChar char="●"/>
            </a:pPr>
            <a:r>
              <a:rPr lang="en-US" sz="3434">
                <a:latin typeface="Calibri"/>
                <a:ea typeface="Calibri"/>
                <a:cs typeface="Calibri"/>
                <a:sym typeface="Calibri"/>
              </a:rPr>
              <a:t>Multiple Answer Types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446739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35"/>
              <a:buFont typeface="Calibri"/>
              <a:buChar char="●"/>
            </a:pPr>
            <a:r>
              <a:rPr lang="en-US" sz="3434">
                <a:latin typeface="Calibri"/>
                <a:ea typeface="Calibri"/>
                <a:cs typeface="Calibri"/>
                <a:sym typeface="Calibri"/>
              </a:rPr>
              <a:t>Organize Programs into Departments/Groups </a:t>
            </a:r>
            <a:endParaRPr sz="3434">
              <a:latin typeface="Calibri"/>
              <a:ea typeface="Calibri"/>
              <a:cs typeface="Calibri"/>
              <a:sym typeface="Calibri"/>
            </a:endParaRPr>
          </a:p>
          <a:p>
            <a:pPr indent="-44673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35"/>
              <a:buFont typeface="Calibri"/>
              <a:buChar char="•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en-US" sz="3434">
                <a:latin typeface="Calibri"/>
                <a:ea typeface="Calibri"/>
                <a:cs typeface="Calibri"/>
                <a:sym typeface="Calibri"/>
              </a:rPr>
              <a:t> Unique Name and Logos</a:t>
            </a:r>
            <a:endParaRPr sz="3434">
              <a:latin typeface="Calibri"/>
              <a:ea typeface="Calibri"/>
              <a:cs typeface="Calibri"/>
              <a:sym typeface="Calibri"/>
            </a:endParaRPr>
          </a:p>
          <a:p>
            <a:pPr indent="-446739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35"/>
              <a:buFont typeface="Calibri"/>
              <a:buChar char="•"/>
            </a:pPr>
            <a:r>
              <a:rPr lang="en-US" sz="3434">
                <a:latin typeface="Calibri"/>
                <a:ea typeface="Calibri"/>
                <a:cs typeface="Calibri"/>
                <a:sym typeface="Calibri"/>
              </a:rPr>
              <a:t>Limit Admin/Reviewer User access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c32a6f98f8_0_63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Application Period</a:t>
            </a:r>
            <a:endParaRPr/>
          </a:p>
        </p:txBody>
      </p:sp>
      <p:sp>
        <p:nvSpPr>
          <p:cNvPr id="301" name="Google Shape;301;g2c32a6f98f8_0_63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2c32a6f98f8_0_63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Customize Application Guidelines/Instructions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Library of documents and links for Applicants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Announcement &amp; Bulk/Mass Messaging (e.g. FAQ)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Pre-Application/Eligibility Screening/LOI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Applicant Budget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Document Request (Required vs. Optional)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Table-Style Data Collection (Spreadsheet-Lite)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Individualized Follow-up Question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c32a6f98f8_0_4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Review Period</a:t>
            </a:r>
            <a:endParaRPr/>
          </a:p>
        </p:txBody>
      </p:sp>
      <p:sp>
        <p:nvSpPr>
          <p:cNvPr id="309" name="Google Shape;309;g2c32a6f98f8_0_40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g2c32a6f98f8_0_40"/>
          <p:cNvSpPr txBox="1"/>
          <p:nvPr>
            <p:ph idx="1" type="body"/>
          </p:nvPr>
        </p:nvSpPr>
        <p:spPr>
          <a:xfrm>
            <a:off x="680325" y="2336875"/>
            <a:ext cx="9613800" cy="40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Unique Committees and Assignments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Hide Application Documents from Reviewers/Blind Review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Document Conflict of Interest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Voting and Recommended Award Amounts 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Monitor Status of Completion of Reviews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Trial Decisions and Official Decision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Custom Scoring Questions and Methodology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Scoring Reports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Bulk Email Messaging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c32a6f98f8_0_117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3200"/>
              <a:t>Side-by-Side Screen for Ease of Reviewing</a:t>
            </a:r>
            <a:endParaRPr/>
          </a:p>
        </p:txBody>
      </p:sp>
      <p:pic>
        <p:nvPicPr>
          <p:cNvPr id="317" name="Google Shape;317;g2c32a6f98f8_0_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60975" y="1961453"/>
            <a:ext cx="8732377" cy="4719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c32a6f98f8_0_7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Post-Decision Period</a:t>
            </a:r>
            <a:endParaRPr/>
          </a:p>
        </p:txBody>
      </p:sp>
      <p:sp>
        <p:nvSpPr>
          <p:cNvPr id="324" name="Google Shape;324;g2c32a6f98f8_0_70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2c32a6f98f8_0_70"/>
          <p:cNvSpPr txBox="1"/>
          <p:nvPr>
            <p:ph idx="1" type="body"/>
          </p:nvPr>
        </p:nvSpPr>
        <p:spPr>
          <a:xfrm>
            <a:off x="680325" y="2336875"/>
            <a:ext cx="9613800" cy="41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Contract Management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Progress Reporting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Multiple periods, unique deadlines, return to subrecipient, auto-reminder, overdue notifications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Track Performance Data against Goals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Financial Management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Invoice/Request for Reimbursement (Line-Item Budgeting)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Payment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Awarded Budget &amp; Budget Adjustment Requests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Track Funding Allocations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c32a6f98f8_0_77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Post-Decision Period (Administrative Tools)</a:t>
            </a:r>
            <a:endParaRPr/>
          </a:p>
        </p:txBody>
      </p:sp>
      <p:sp>
        <p:nvSpPr>
          <p:cNvPr id="332" name="Google Shape;332;g2c32a6f98f8_0_77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g2c32a6f98f8_0_77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Multiple Unique Checklist/Task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Customizable Internal Research Fields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Custom Status - Categorize/Group Applications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PDF Generator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Bulk/List Update of Data Across Multiple Applications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Messaging w/Mail Merge - Create Templates and Customize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Upload Administrative Documents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2c32a6f98f8_0_26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Data Analysis: Reporting &amp; Exporting Data</a:t>
            </a:r>
            <a:endParaRPr/>
          </a:p>
        </p:txBody>
      </p:sp>
      <p:sp>
        <p:nvSpPr>
          <p:cNvPr id="340" name="Google Shape;340;g2c32a6f98f8_0_26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g2c32a6f98f8_0_26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9896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Data is easily exported to a variety of reports and formats for comparison and analysis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387222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Program Level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387222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Account Level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39896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Standard Reports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39896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Customizable Reports - Export questions and data fields, including Internal Research &amp; Custom Status in multiple formats (e.g. PDF, .CSV, Public-Facing link, etc.)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398969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Save Dynamic Reports for Future Use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Data Analysis: Recording Keeping &amp; Audit Tracking</a:t>
            </a:r>
            <a:endParaRPr/>
          </a:p>
        </p:txBody>
      </p:sp>
      <p:sp>
        <p:nvSpPr>
          <p:cNvPr id="348" name="Google Shape;348;p18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18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Overall activity stream for the whole program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Activity Log for each application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Audit Log for full accountability and transparency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Announcements to different user groups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PDF/Email/Print Applications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Backup/Export your data any time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Discussion Topics</a:t>
            </a:r>
            <a:endParaRPr/>
          </a:p>
        </p:txBody>
      </p:sp>
      <p:sp>
        <p:nvSpPr>
          <p:cNvPr id="215" name="Google Shape;215;p2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•"/>
            </a:pPr>
            <a:r>
              <a:rPr b="1" lang="en-US" sz="2900">
                <a:latin typeface="Calibri"/>
                <a:ea typeface="Calibri"/>
                <a:cs typeface="Calibri"/>
                <a:sym typeface="Calibri"/>
              </a:rPr>
              <a:t>ZoomGrants </a:t>
            </a: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- Who We Are, Who Uses Us &amp; What We Do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•"/>
            </a:pPr>
            <a:r>
              <a:rPr b="1" lang="en-US" sz="2900">
                <a:latin typeface="Calibri"/>
                <a:ea typeface="Calibri"/>
                <a:cs typeface="Calibri"/>
                <a:sym typeface="Calibri"/>
              </a:rPr>
              <a:t>Different types of grant programs administered in ZoomGrants</a:t>
            </a:r>
            <a:endParaRPr b="1" sz="2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•"/>
            </a:pPr>
            <a:r>
              <a:rPr b="1" lang="en-US" sz="2900">
                <a:latin typeface="Calibri"/>
                <a:ea typeface="Calibri"/>
                <a:cs typeface="Calibri"/>
                <a:sym typeface="Calibri"/>
              </a:rPr>
              <a:t>Feature Highlight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c32a6f98f8_0_54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100% USA</a:t>
            </a:r>
            <a:endParaRPr/>
          </a:p>
        </p:txBody>
      </p:sp>
      <p:sp>
        <p:nvSpPr>
          <p:cNvPr id="356" name="Google Shape;356;g2c32a6f98f8_0_54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2c32a6f98f8_0_54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*ZoomGrants is 100% designed, built, stored and supported in the United States.*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0"/>
          <p:cNvSpPr txBox="1"/>
          <p:nvPr>
            <p:ph type="title"/>
          </p:nvPr>
        </p:nvSpPr>
        <p:spPr>
          <a:xfrm>
            <a:off x="680323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ZoomGrants Questions?</a:t>
            </a:r>
            <a:endParaRPr/>
          </a:p>
        </p:txBody>
      </p:sp>
      <p:sp>
        <p:nvSpPr>
          <p:cNvPr id="364" name="Google Shape;364;p20"/>
          <p:cNvSpPr txBox="1"/>
          <p:nvPr/>
        </p:nvSpPr>
        <p:spPr>
          <a:xfrm>
            <a:off x="680325" y="2201650"/>
            <a:ext cx="6821700" cy="40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1" lang="en-US" sz="3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Email me: </a:t>
            </a:r>
            <a:r>
              <a:rPr b="0" i="0" lang="en-US" sz="3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sales@zoomgrants.com</a:t>
            </a:r>
            <a:endParaRPr b="0" i="0" sz="3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1" lang="en-US" sz="2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Visit the ZoomGrants website for more info: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i="0" lang="en-US" sz="41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https://www.zoomgrants.com/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request a demo, standard proposal with pricing, or help answer questions you may have, please reach out to  </a:t>
            </a:r>
            <a:r>
              <a:rPr b="0" i="0" lang="en-US" sz="2000" u="sng" cap="none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Sales@ZoomGrants.com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or call (866) 323-5404 ext. 1.</a:t>
            </a:r>
            <a:endParaRPr b="0" i="0" sz="20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5" name="Google Shape;365;p20"/>
          <p:cNvPicPr preferRelativeResize="0"/>
          <p:nvPr>
            <p:ph idx="2" type="pic"/>
          </p:nvPr>
        </p:nvPicPr>
        <p:blipFill rotWithShape="1">
          <a:blip r:embed="rId6">
            <a:alphaModFix/>
          </a:blip>
          <a:srcRect b="19" l="0" r="0" t="29"/>
          <a:stretch/>
        </p:blipFill>
        <p:spPr>
          <a:xfrm>
            <a:off x="7545650" y="2260825"/>
            <a:ext cx="3932300" cy="39301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ZoomGrants – Who we are</a:t>
            </a:r>
            <a:endParaRPr/>
          </a:p>
        </p:txBody>
      </p:sp>
      <p:sp>
        <p:nvSpPr>
          <p:cNvPr id="222" name="Google Shape;222;p3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31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ZoomGrants has been assisting cities, counties, state agencies, foundations, and other organizations across the country since 2002 with accepting online grant and scholarship applications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740"/>
              <a:buFont typeface="Arial"/>
              <a:buNone/>
            </a:pPr>
            <a:r>
              <a:t/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342931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Tracks the full application and grant management cycle for multiple grant programs and funding sources - ideal for the management of pass-through funding which must comply with 2 CFR 200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0740"/>
              <a:buFont typeface="Arial"/>
              <a:buNone/>
            </a:pPr>
            <a:r>
              <a:t/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342931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ZoomGrants is a subscription-based, pre-built internet-based platform with no hardware to purchase, install or download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7e78169002_0_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ZoomGrants – Who uses us</a:t>
            </a:r>
            <a:endParaRPr/>
          </a:p>
        </p:txBody>
      </p:sp>
      <p:sp>
        <p:nvSpPr>
          <p:cNvPr id="229" name="Google Shape;229;g27e78169002_0_0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27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900"/>
              <a:buFont typeface="Trebuchet MS"/>
              <a:buChar char="•"/>
            </a:pPr>
            <a:r>
              <a:rPr lang="en-US" sz="2900"/>
              <a:t>Cities</a:t>
            </a:r>
            <a:endParaRPr sz="2900"/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Font typeface="Trebuchet MS"/>
              <a:buChar char="•"/>
            </a:pPr>
            <a:r>
              <a:rPr lang="en-US" sz="2900"/>
              <a:t>Counties</a:t>
            </a:r>
            <a:endParaRPr sz="2900"/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Font typeface="Trebuchet MS"/>
              <a:buChar char="•"/>
            </a:pPr>
            <a:r>
              <a:rPr lang="en-US" sz="2900"/>
              <a:t>State Agencies</a:t>
            </a:r>
            <a:endParaRPr sz="2900"/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Font typeface="Trebuchet MS"/>
              <a:buChar char="•"/>
            </a:pPr>
            <a:r>
              <a:rPr lang="en-US" sz="2900"/>
              <a:t>Foundations / Non-Profit Organizations</a:t>
            </a:r>
            <a:endParaRPr sz="2900"/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Font typeface="Trebuchet MS"/>
              <a:buChar char="•"/>
            </a:pPr>
            <a:r>
              <a:rPr lang="en-US" sz="2900"/>
              <a:t>Consultants</a:t>
            </a:r>
            <a:endParaRPr sz="2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c32a6f98f8_0_12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What we do</a:t>
            </a:r>
            <a:endParaRPr/>
          </a:p>
        </p:txBody>
      </p:sp>
      <p:sp>
        <p:nvSpPr>
          <p:cNvPr id="236" name="Google Shape;236;g2c32a6f98f8_0_12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2c32a6f98f8_0_12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Grant Management Software to help organizations streamline their application and funding allocation process.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Customizable Applications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Simplified Review Process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Post-Decision Management &amp; Administrative Tools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indent="-4000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alibri"/>
              <a:buChar char="•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Data Analysis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ZoomGrants Program Types</a:t>
            </a:r>
            <a:endParaRPr/>
          </a:p>
        </p:txBody>
      </p:sp>
      <p:sp>
        <p:nvSpPr>
          <p:cNvPr id="244" name="Google Shape;244;p6"/>
          <p:cNvSpPr txBox="1"/>
          <p:nvPr>
            <p:ph idx="1" type="body"/>
          </p:nvPr>
        </p:nvSpPr>
        <p:spPr>
          <a:xfrm>
            <a:off x="478775" y="2336875"/>
            <a:ext cx="3484500" cy="43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HUD: CDBG/CDBG-CV, HOME/HOME-ARP, ESG/ESG-CV, HOPWA, Continuum of Care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SHIP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State General Fund Grants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City/County General Fund Grants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Font typeface="Calibri"/>
              <a:buChar char="•"/>
            </a:pPr>
            <a:r>
              <a:rPr lang="en-US" sz="23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American Rescue Plan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300"/>
              <a:buFont typeface="Calibri"/>
              <a:buChar char="•"/>
            </a:pPr>
            <a:r>
              <a:rPr lang="en-US" sz="2300">
                <a:latin typeface="Calibri"/>
                <a:ea typeface="Calibri"/>
                <a:cs typeface="Calibri"/>
                <a:sym typeface="Calibri"/>
              </a:rPr>
              <a:t>Transit Grants</a:t>
            </a:r>
            <a:r>
              <a:rPr lang="en-US" sz="230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/>
              </a:rPr>
              <a:t> </a:t>
            </a:r>
            <a:endParaRPr sz="2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6"/>
          <p:cNvSpPr txBox="1"/>
          <p:nvPr/>
        </p:nvSpPr>
        <p:spPr>
          <a:xfrm>
            <a:off x="5630147" y="2336873"/>
            <a:ext cx="4664035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762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6" name="Google Shape;246;p6"/>
          <p:cNvSpPr txBox="1"/>
          <p:nvPr/>
        </p:nvSpPr>
        <p:spPr>
          <a:xfrm>
            <a:off x="3963350" y="2336875"/>
            <a:ext cx="3846300" cy="4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Digital Equity/Broadband Infrastructure</a:t>
            </a:r>
            <a:endParaRPr b="0" i="0" sz="2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Small Business Assistance</a:t>
            </a:r>
            <a:endParaRPr b="0" i="0" sz="2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CRA/Economic Development</a:t>
            </a:r>
            <a:endParaRPr b="0" i="0" sz="2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Facade Improvement</a:t>
            </a:r>
            <a:endParaRPr b="0" i="0" sz="2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Microenterprise/ Workforce Investment</a:t>
            </a:r>
            <a:endParaRPr b="0" i="0" sz="2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Homeowner down payment and housing rehabilitation</a:t>
            </a:r>
            <a:endParaRPr b="0" i="0" sz="2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6"/>
          <p:cNvSpPr txBox="1"/>
          <p:nvPr/>
        </p:nvSpPr>
        <p:spPr>
          <a:xfrm>
            <a:off x="7893950" y="2336875"/>
            <a:ext cx="3785400" cy="43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Foundation, Arts &amp; Cultural Grants</a:t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Health, Education and Research Grants</a:t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Victim Services, Justice and Safety Grants</a:t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Cultural &amp; Heritage, Conservation Grants</a:t>
            </a:r>
            <a:endParaRPr b="0" i="0" sz="2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Tourism/Marketing Grants</a:t>
            </a:r>
            <a:endParaRPr b="0" i="0" sz="2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Call for Speaker</a:t>
            </a:r>
            <a:endParaRPr b="0" i="0" sz="2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Char char="•"/>
            </a:pPr>
            <a:r>
              <a:rPr b="0" i="0" lang="en-US" sz="2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Scholarships</a:t>
            </a:r>
            <a:endParaRPr b="0" i="0" sz="2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c32a6f98f8_0_11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Feature Highlights</a:t>
            </a:r>
            <a:endParaRPr/>
          </a:p>
        </p:txBody>
      </p:sp>
      <p:sp>
        <p:nvSpPr>
          <p:cNvPr id="254" name="Google Shape;254;g2c32a6f98f8_0_110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2c32a6f98f8_0_110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All Inclusive (no extra fees)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Auto-Save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Training &amp; Technical Support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Customizable Dashboards and Content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All Modules/Features Included: Turn on/off features you want to use within each individual program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No Per-User Licence Fees</a:t>
            </a:r>
            <a:endParaRPr/>
          </a:p>
        </p:txBody>
      </p:sp>
      <p:sp>
        <p:nvSpPr>
          <p:cNvPr id="262" name="Google Shape;262;p10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0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No Maximum Number Administrative Users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No Maximum Number Reviewer/Committee Users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All-Inclusive Technical Support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All-Inclusive Virtual/Remote Training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4127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Calibri"/>
              <a:buChar char="●"/>
            </a:pPr>
            <a:r>
              <a:rPr lang="en-US" sz="2900">
                <a:latin typeface="Calibri"/>
                <a:ea typeface="Calibri"/>
                <a:cs typeface="Calibri"/>
                <a:sym typeface="Calibri"/>
              </a:rPr>
              <a:t>Transparent Pricing: </a:t>
            </a:r>
            <a:r>
              <a:rPr lang="en-US" sz="29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https://www.zoomgrants.com/pricing/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Auto-Save: No Losing It</a:t>
            </a:r>
            <a:endParaRPr/>
          </a:p>
        </p:txBody>
      </p:sp>
      <p:sp>
        <p:nvSpPr>
          <p:cNvPr id="270" name="Google Shape;270;p14"/>
          <p:cNvSpPr txBox="1"/>
          <p:nvPr/>
        </p:nvSpPr>
        <p:spPr>
          <a:xfrm>
            <a:off x="10706470" y="753228"/>
            <a:ext cx="1376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4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Users don’t need to click a ‘save’ button - Zoomgrants has an auto-save feature!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indent="-431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Char char="●"/>
            </a:pPr>
            <a:r>
              <a:rPr lang="en-US" sz="3200">
                <a:latin typeface="Calibri"/>
                <a:ea typeface="Calibri"/>
                <a:cs typeface="Calibri"/>
                <a:sym typeface="Calibri"/>
              </a:rPr>
              <a:t>Auto-check to make sure all questions are answered, and all required documents are uploaded with the application.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rlin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2021-01-05T20:48:20Z</dcterms:created>
  <dc:creator>Lauren Sechrist</dc:creator>
</cp:coreProperties>
</file>