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33" r:id="rId6"/>
  </p:sldMasterIdLst>
  <p:notesMasterIdLst>
    <p:notesMasterId r:id="rId27"/>
  </p:notesMasterIdLst>
  <p:handoutMasterIdLst>
    <p:handoutMasterId r:id="rId28"/>
  </p:handoutMasterIdLst>
  <p:sldIdLst>
    <p:sldId id="257" r:id="rId7"/>
    <p:sldId id="259" r:id="rId8"/>
    <p:sldId id="318" r:id="rId9"/>
    <p:sldId id="260" r:id="rId10"/>
    <p:sldId id="261" r:id="rId11"/>
    <p:sldId id="323" r:id="rId12"/>
    <p:sldId id="321" r:id="rId13"/>
    <p:sldId id="302" r:id="rId14"/>
    <p:sldId id="322" r:id="rId15"/>
    <p:sldId id="319" r:id="rId16"/>
    <p:sldId id="320" r:id="rId17"/>
    <p:sldId id="287" r:id="rId18"/>
    <p:sldId id="313" r:id="rId19"/>
    <p:sldId id="316" r:id="rId20"/>
    <p:sldId id="271" r:id="rId21"/>
    <p:sldId id="272" r:id="rId22"/>
    <p:sldId id="278" r:id="rId23"/>
    <p:sldId id="279" r:id="rId24"/>
    <p:sldId id="317" r:id="rId25"/>
    <p:sldId id="301" r:id="rId26"/>
  </p:sldIdLst>
  <p:sldSz cx="9144000" cy="5143500" type="screen16x9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9A5"/>
    <a:srgbClr val="389239"/>
    <a:srgbClr val="FFFFFF"/>
    <a:srgbClr val="000000"/>
    <a:srgbClr val="757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34" autoAdjust="0"/>
    <p:restoredTop sz="94660"/>
  </p:normalViewPr>
  <p:slideViewPr>
    <p:cSldViewPr>
      <p:cViewPr varScale="1">
        <p:scale>
          <a:sx n="114" d="100"/>
          <a:sy n="114" d="100"/>
        </p:scale>
        <p:origin x="-96" y="-2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7A2ED0C1-D45A-4C37-B2F1-68D7EE1105D9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85DC84E2-860F-4296-B290-5506CB483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1977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B17B3CD6-17A7-41B0-B06E-7BC09C94822A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E69097C0-4093-4FA9-9349-C6BC08009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920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097C0-4093-4FA9-9349-C6BC080098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4423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58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44BE7-F032-4B0E-AF18-AE0539AF61DC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3/25/2025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1971D-A436-440A-A2F9-D592B91099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042093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44BE7-F032-4B0E-AF18-AE0539AF61DC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3/25/2025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1971D-A436-440A-A2F9-D592B91099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427488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44BE7-F032-4B0E-AF18-AE0539AF61DC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3/25/2025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1971D-A436-440A-A2F9-D592B91099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430918"/>
      </p:ext>
    </p:extLst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7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C239-7ED6-4477-BF02-7B524ACEB2DF}" type="datetimeFigureOut">
              <a:rPr lang="en-US" smtClean="0">
                <a:solidFill>
                  <a:srgbClr val="EAEAEA">
                    <a:tint val="75000"/>
                  </a:srgbClr>
                </a:solidFill>
              </a:rPr>
              <a:pPr/>
              <a:t>3/25/2025</a:t>
            </a:fld>
            <a:endParaRPr lang="en-US">
              <a:solidFill>
                <a:srgbClr val="EAEAEA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AEAEA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0B55-8DDB-46B3-B1F8-DAA703A00C2A}" type="slidenum">
              <a:rPr lang="en-US" smtClean="0">
                <a:solidFill>
                  <a:srgbClr val="EAEAEA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EAEAE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729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C239-7ED6-4477-BF02-7B524ACEB2DF}" type="datetimeFigureOut">
              <a:rPr lang="en-US" smtClean="0">
                <a:solidFill>
                  <a:srgbClr val="EAEAEA">
                    <a:tint val="75000"/>
                  </a:srgbClr>
                </a:solidFill>
              </a:rPr>
              <a:pPr/>
              <a:t>3/25/2025</a:t>
            </a:fld>
            <a:endParaRPr lang="en-US">
              <a:solidFill>
                <a:srgbClr val="EAEAEA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AEAEA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0B55-8DDB-46B3-B1F8-DAA703A00C2A}" type="slidenum">
              <a:rPr lang="en-US" smtClean="0">
                <a:solidFill>
                  <a:srgbClr val="EAEAEA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EAEAE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226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C239-7ED6-4477-BF02-7B524ACEB2DF}" type="datetimeFigureOut">
              <a:rPr lang="en-US" smtClean="0">
                <a:solidFill>
                  <a:srgbClr val="EAEAEA">
                    <a:tint val="75000"/>
                  </a:srgbClr>
                </a:solidFill>
              </a:rPr>
              <a:pPr/>
              <a:t>3/25/2025</a:t>
            </a:fld>
            <a:endParaRPr lang="en-US">
              <a:solidFill>
                <a:srgbClr val="EAEAEA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AEAEA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0B55-8DDB-46B3-B1F8-DAA703A00C2A}" type="slidenum">
              <a:rPr lang="en-US" smtClean="0">
                <a:solidFill>
                  <a:srgbClr val="EAEAEA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EAEAE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018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C239-7ED6-4477-BF02-7B524ACEB2DF}" type="datetimeFigureOut">
              <a:rPr lang="en-US" smtClean="0">
                <a:solidFill>
                  <a:srgbClr val="EAEAEA">
                    <a:tint val="75000"/>
                  </a:srgbClr>
                </a:solidFill>
              </a:rPr>
              <a:pPr/>
              <a:t>3/25/2025</a:t>
            </a:fld>
            <a:endParaRPr lang="en-US">
              <a:solidFill>
                <a:srgbClr val="EAEAEA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AEAEA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0B55-8DDB-46B3-B1F8-DAA703A00C2A}" type="slidenum">
              <a:rPr lang="en-US" smtClean="0">
                <a:solidFill>
                  <a:srgbClr val="EAEAEA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EAEAE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996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C239-7ED6-4477-BF02-7B524ACEB2DF}" type="datetimeFigureOut">
              <a:rPr lang="en-US" smtClean="0">
                <a:solidFill>
                  <a:srgbClr val="EAEAEA">
                    <a:tint val="75000"/>
                  </a:srgbClr>
                </a:solidFill>
              </a:rPr>
              <a:pPr/>
              <a:t>3/25/2025</a:t>
            </a:fld>
            <a:endParaRPr lang="en-US">
              <a:solidFill>
                <a:srgbClr val="EAEAEA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AEAEA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0B55-8DDB-46B3-B1F8-DAA703A00C2A}" type="slidenum">
              <a:rPr lang="en-US" smtClean="0">
                <a:solidFill>
                  <a:srgbClr val="EAEAEA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EAEAE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5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C239-7ED6-4477-BF02-7B524ACEB2DF}" type="datetimeFigureOut">
              <a:rPr lang="en-US" smtClean="0">
                <a:solidFill>
                  <a:srgbClr val="EAEAEA">
                    <a:tint val="75000"/>
                  </a:srgbClr>
                </a:solidFill>
              </a:rPr>
              <a:pPr/>
              <a:t>3/25/2025</a:t>
            </a:fld>
            <a:endParaRPr lang="en-US">
              <a:solidFill>
                <a:srgbClr val="EAEAEA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AEAEA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0B55-8DDB-46B3-B1F8-DAA703A00C2A}" type="slidenum">
              <a:rPr lang="en-US" smtClean="0">
                <a:solidFill>
                  <a:srgbClr val="EAEAEA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EAEAE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3185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C239-7ED6-4477-BF02-7B524ACEB2DF}" type="datetimeFigureOut">
              <a:rPr lang="en-US" smtClean="0">
                <a:solidFill>
                  <a:srgbClr val="EAEAEA">
                    <a:tint val="75000"/>
                  </a:srgbClr>
                </a:solidFill>
              </a:rPr>
              <a:pPr/>
              <a:t>3/25/2025</a:t>
            </a:fld>
            <a:endParaRPr lang="en-US">
              <a:solidFill>
                <a:srgbClr val="EAEAEA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AEAEA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0B55-8DDB-46B3-B1F8-DAA703A00C2A}" type="slidenum">
              <a:rPr lang="en-US" smtClean="0">
                <a:solidFill>
                  <a:srgbClr val="EAEAEA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EAEAE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74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C239-7ED6-4477-BF02-7B524ACEB2DF}" type="datetimeFigureOut">
              <a:rPr lang="en-US" smtClean="0">
                <a:solidFill>
                  <a:srgbClr val="EAEAEA">
                    <a:tint val="75000"/>
                  </a:srgbClr>
                </a:solidFill>
              </a:rPr>
              <a:pPr/>
              <a:t>3/25/2025</a:t>
            </a:fld>
            <a:endParaRPr lang="en-US">
              <a:solidFill>
                <a:srgbClr val="EAEAEA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AEAEA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0B55-8DDB-46B3-B1F8-DAA703A00C2A}" type="slidenum">
              <a:rPr lang="en-US" smtClean="0">
                <a:solidFill>
                  <a:srgbClr val="EAEAEA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EAEAE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090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44BE7-F032-4B0E-AF18-AE0539AF61DC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3/25/2025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1971D-A436-440A-A2F9-D592B91099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586014"/>
      </p:ext>
    </p:extLst>
  </p:cSld>
  <p:clrMapOvr>
    <a:masterClrMapping/>
  </p:clrMapOvr>
  <p:transition spd="slow"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3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C239-7ED6-4477-BF02-7B524ACEB2DF}" type="datetimeFigureOut">
              <a:rPr lang="en-US" smtClean="0">
                <a:solidFill>
                  <a:srgbClr val="EAEAEA">
                    <a:tint val="75000"/>
                  </a:srgbClr>
                </a:solidFill>
              </a:rPr>
              <a:pPr/>
              <a:t>3/25/2025</a:t>
            </a:fld>
            <a:endParaRPr lang="en-US">
              <a:solidFill>
                <a:srgbClr val="EAEAEA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AEAEA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0B55-8DDB-46B3-B1F8-DAA703A00C2A}" type="slidenum">
              <a:rPr lang="en-US" smtClean="0">
                <a:solidFill>
                  <a:srgbClr val="EAEAEA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EAEAE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575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C239-7ED6-4477-BF02-7B524ACEB2DF}" type="datetimeFigureOut">
              <a:rPr lang="en-US" smtClean="0">
                <a:solidFill>
                  <a:srgbClr val="EAEAEA">
                    <a:tint val="75000"/>
                  </a:srgbClr>
                </a:solidFill>
              </a:rPr>
              <a:pPr/>
              <a:t>3/25/2025</a:t>
            </a:fld>
            <a:endParaRPr lang="en-US">
              <a:solidFill>
                <a:srgbClr val="EAEAEA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AEAEA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0B55-8DDB-46B3-B1F8-DAA703A00C2A}" type="slidenum">
              <a:rPr lang="en-US" smtClean="0">
                <a:solidFill>
                  <a:srgbClr val="EAEAEA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EAEAE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7363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C239-7ED6-4477-BF02-7B524ACEB2DF}" type="datetimeFigureOut">
              <a:rPr lang="en-US" smtClean="0">
                <a:solidFill>
                  <a:srgbClr val="EAEAEA">
                    <a:tint val="75000"/>
                  </a:srgbClr>
                </a:solidFill>
              </a:rPr>
              <a:pPr/>
              <a:t>3/25/2025</a:t>
            </a:fld>
            <a:endParaRPr lang="en-US">
              <a:solidFill>
                <a:srgbClr val="EAEAEA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AEAEA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0B55-8DDB-46B3-B1F8-DAA703A00C2A}" type="slidenum">
              <a:rPr lang="en-US" smtClean="0">
                <a:solidFill>
                  <a:srgbClr val="EAEAEA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EAEAE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4433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7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B3AC5-CB86-46D3-8F2A-A2D2E0315D1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3/25/2025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6562-05FF-4E0E-828E-ECD37D5FF08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9973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B3AC5-CB86-46D3-8F2A-A2D2E0315D1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3/25/2025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6562-05FF-4E0E-828E-ECD37D5FF08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1417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B3AC5-CB86-46D3-8F2A-A2D2E0315D1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3/25/2025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6562-05FF-4E0E-828E-ECD37D5FF08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8467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B3AC5-CB86-46D3-8F2A-A2D2E0315D1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3/25/2025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6562-05FF-4E0E-828E-ECD37D5FF08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2260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B3AC5-CB86-46D3-8F2A-A2D2E0315D1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3/25/2025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6562-05FF-4E0E-828E-ECD37D5FF08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3314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B3AC5-CB86-46D3-8F2A-A2D2E0315D1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3/25/2025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6562-05FF-4E0E-828E-ECD37D5FF08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9855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B3AC5-CB86-46D3-8F2A-A2D2E0315D1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3/25/2025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6562-05FF-4E0E-828E-ECD37D5FF08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502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44BE7-F032-4B0E-AF18-AE0539AF61DC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3/25/2025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1971D-A436-440A-A2F9-D592B91099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998119"/>
      </p:ext>
    </p:extLst>
  </p:cSld>
  <p:clrMapOvr>
    <a:masterClrMapping/>
  </p:clrMapOvr>
  <p:transition spd="slow">
    <p:push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B3AC5-CB86-46D3-8F2A-A2D2E0315D1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3/25/2025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6562-05FF-4E0E-828E-ECD37D5FF08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2840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3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B3AC5-CB86-46D3-8F2A-A2D2E0315D1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3/25/2025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6562-05FF-4E0E-828E-ECD37D5FF08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9916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B3AC5-CB86-46D3-8F2A-A2D2E0315D1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3/25/2025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6562-05FF-4E0E-828E-ECD37D5FF08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8614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B3AC5-CB86-46D3-8F2A-A2D2E0315D1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3/25/2025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6562-05FF-4E0E-828E-ECD37D5FF08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5348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44BE7-F032-4B0E-AF18-AE0539AF61DC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3/25/2025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1971D-A436-440A-A2F9-D592B91099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237515"/>
      </p:ext>
    </p:extLst>
  </p:cSld>
  <p:clrMapOvr>
    <a:masterClrMapping/>
  </p:clrMapOvr>
  <p:transition spd="slow">
    <p:push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44BE7-F032-4B0E-AF18-AE0539AF61DC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3/25/2025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1971D-A436-440A-A2F9-D592B91099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405374"/>
      </p:ext>
    </p:extLst>
  </p:cSld>
  <p:clrMapOvr>
    <a:masterClrMapping/>
  </p:clrMapOvr>
  <p:transition spd="slow">
    <p:push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44BE7-F032-4B0E-AF18-AE0539AF61DC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3/25/2025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1971D-A436-440A-A2F9-D592B91099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418556"/>
      </p:ext>
    </p:extLst>
  </p:cSld>
  <p:clrMapOvr>
    <a:masterClrMapping/>
  </p:clrMapOvr>
  <p:transition spd="slow">
    <p:push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44BE7-F032-4B0E-AF18-AE0539AF61DC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3/25/2025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1971D-A436-440A-A2F9-D592B91099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314211"/>
      </p:ext>
    </p:extLst>
  </p:cSld>
  <p:clrMapOvr>
    <a:masterClrMapping/>
  </p:clrMapOvr>
  <p:transition spd="slow">
    <p:push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44BE7-F032-4B0E-AF18-AE0539AF61DC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3/25/2025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1971D-A436-440A-A2F9-D592B91099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577941"/>
      </p:ext>
    </p:extLst>
  </p:cSld>
  <p:clrMapOvr>
    <a:masterClrMapping/>
  </p:clrMapOvr>
  <p:transition spd="slow">
    <p:push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44BE7-F032-4B0E-AF18-AE0539AF61DC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3/25/2025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1971D-A436-440A-A2F9-D592B91099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845819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44BE7-F032-4B0E-AF18-AE0539AF61DC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3/25/2025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1971D-A436-440A-A2F9-D592B91099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747313"/>
      </p:ext>
    </p:extLst>
  </p:cSld>
  <p:clrMapOvr>
    <a:masterClrMapping/>
  </p:clrMapOvr>
  <p:transition spd="slow">
    <p:push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44BE7-F032-4B0E-AF18-AE0539AF61DC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3/25/2025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1971D-A436-440A-A2F9-D592B91099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399454"/>
      </p:ext>
    </p:extLst>
  </p:cSld>
  <p:clrMapOvr>
    <a:masterClrMapping/>
  </p:clrMapOvr>
  <p:transition spd="slow">
    <p:push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44BE7-F032-4B0E-AF18-AE0539AF61DC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3/25/2025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1971D-A436-440A-A2F9-D592B91099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929366"/>
      </p:ext>
    </p:extLst>
  </p:cSld>
  <p:clrMapOvr>
    <a:masterClrMapping/>
  </p:clrMapOvr>
  <p:transition spd="slow">
    <p:push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44BE7-F032-4B0E-AF18-AE0539AF61DC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3/25/2025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1971D-A436-440A-A2F9-D592B91099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157827"/>
      </p:ext>
    </p:extLst>
  </p:cSld>
  <p:clrMapOvr>
    <a:masterClrMapping/>
  </p:clrMapOvr>
  <p:transition spd="slow">
    <p:push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44BE7-F032-4B0E-AF18-AE0539AF61DC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3/25/2025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1971D-A436-440A-A2F9-D592B91099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521454"/>
      </p:ext>
    </p:extLst>
  </p:cSld>
  <p:clrMapOvr>
    <a:masterClrMapping/>
  </p:clrMapOvr>
  <p:transition spd="slow">
    <p:push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44BE7-F032-4B0E-AF18-AE0539AF61DC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3/25/2025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1971D-A436-440A-A2F9-D592B91099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93703"/>
      </p:ext>
    </p:extLst>
  </p:cSld>
  <p:clrMapOvr>
    <a:masterClrMapping/>
  </p:clrMapOvr>
  <p:transition spd="slow">
    <p:push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rgbClr val="466A5A"/>
              </a:buClr>
              <a:buSzPct val="75000"/>
              <a:buFont typeface="Wingdings 3" pitchFamily="18" charset="2"/>
              <a:buChar char="p"/>
              <a:defRPr b="1">
                <a:latin typeface="Century Gothic" pitchFamily="34" charset="0"/>
              </a:defRPr>
            </a:lvl1pPr>
          </a:lstStyle>
          <a:p>
            <a:pPr>
              <a:defRPr/>
            </a:pPr>
            <a:fld id="{1FCDFB55-A80C-4F2C-9732-C4C7CFC323D7}" type="datetimeFigureOut">
              <a:rPr lang="en-US"/>
              <a:pPr>
                <a:defRPr/>
              </a:pPr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rgbClr val="466A5A"/>
              </a:buClr>
              <a:buSzPct val="75000"/>
              <a:buFont typeface="Wingdings 3" pitchFamily="18" charset="2"/>
              <a:buChar char="p"/>
              <a:defRPr b="1"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rgbClr val="466A5A"/>
              </a:buClr>
              <a:buSzPct val="75000"/>
              <a:buFont typeface="Wingdings 3" pitchFamily="18" charset="2"/>
              <a:buChar char="p"/>
              <a:defRPr b="1">
                <a:latin typeface="Century Gothic" pitchFamily="34" charset="0"/>
              </a:defRPr>
            </a:lvl1pPr>
          </a:lstStyle>
          <a:p>
            <a:pPr>
              <a:defRPr/>
            </a:pPr>
            <a:fld id="{522192A6-FE67-4394-919B-667DD2A4C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681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rgbClr val="466A5A"/>
              </a:buClr>
              <a:buSzPct val="75000"/>
              <a:buFont typeface="Wingdings 3" pitchFamily="18" charset="2"/>
              <a:buChar char="p"/>
              <a:defRPr b="1">
                <a:latin typeface="Century Gothic" pitchFamily="34" charset="0"/>
              </a:defRPr>
            </a:lvl1pPr>
          </a:lstStyle>
          <a:p>
            <a:pPr>
              <a:defRPr/>
            </a:pPr>
            <a:fld id="{994FEEA8-5936-46BD-A834-1D93C82CD38C}" type="datetimeFigureOut">
              <a:rPr lang="en-US"/>
              <a:pPr>
                <a:defRPr/>
              </a:pPr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rgbClr val="466A5A"/>
              </a:buClr>
              <a:buSzPct val="75000"/>
              <a:buFont typeface="Wingdings 3" pitchFamily="18" charset="2"/>
              <a:buChar char="p"/>
              <a:defRPr b="1"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rgbClr val="466A5A"/>
              </a:buClr>
              <a:buSzPct val="75000"/>
              <a:buFont typeface="Wingdings 3" pitchFamily="18" charset="2"/>
              <a:buChar char="p"/>
              <a:defRPr b="1">
                <a:latin typeface="Century Gothic" pitchFamily="34" charset="0"/>
              </a:defRPr>
            </a:lvl1pPr>
          </a:lstStyle>
          <a:p>
            <a:pPr>
              <a:defRPr/>
            </a:pPr>
            <a:fld id="{DEA56FB3-741E-4C99-B3E6-92C35C6A1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021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7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rgbClr val="466A5A"/>
              </a:buClr>
              <a:buSzPct val="75000"/>
              <a:buFont typeface="Wingdings 3" pitchFamily="18" charset="2"/>
              <a:buChar char="p"/>
              <a:defRPr b="1">
                <a:latin typeface="Century Gothic" pitchFamily="34" charset="0"/>
              </a:defRPr>
            </a:lvl1pPr>
          </a:lstStyle>
          <a:p>
            <a:pPr>
              <a:defRPr/>
            </a:pPr>
            <a:fld id="{7130D03D-5A02-4EC2-99F5-0F014B560292}" type="datetimeFigureOut">
              <a:rPr lang="en-US"/>
              <a:pPr>
                <a:defRPr/>
              </a:pPr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rgbClr val="466A5A"/>
              </a:buClr>
              <a:buSzPct val="75000"/>
              <a:buFont typeface="Wingdings 3" pitchFamily="18" charset="2"/>
              <a:buChar char="p"/>
              <a:defRPr b="1"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rgbClr val="466A5A"/>
              </a:buClr>
              <a:buSzPct val="75000"/>
              <a:buFont typeface="Wingdings 3" pitchFamily="18" charset="2"/>
              <a:buChar char="p"/>
              <a:defRPr b="1">
                <a:latin typeface="Century Gothic" pitchFamily="34" charset="0"/>
              </a:defRPr>
            </a:lvl1pPr>
          </a:lstStyle>
          <a:p>
            <a:pPr>
              <a:defRPr/>
            </a:pPr>
            <a:fld id="{9572DA7D-D21F-4FD2-B5B5-636A51CF68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3838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rgbClr val="466A5A"/>
              </a:buClr>
              <a:buSzPct val="75000"/>
              <a:buFont typeface="Wingdings 3" pitchFamily="18" charset="2"/>
              <a:buChar char="p"/>
              <a:defRPr b="1">
                <a:latin typeface="Century Gothic" pitchFamily="34" charset="0"/>
              </a:defRPr>
            </a:lvl1pPr>
          </a:lstStyle>
          <a:p>
            <a:pPr>
              <a:defRPr/>
            </a:pPr>
            <a:fld id="{A2D36AF8-580F-4136-83A8-C2233D733F70}" type="datetimeFigureOut">
              <a:rPr lang="en-US"/>
              <a:pPr>
                <a:defRPr/>
              </a:pPr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rgbClr val="466A5A"/>
              </a:buClr>
              <a:buSzPct val="75000"/>
              <a:buFont typeface="Wingdings 3" pitchFamily="18" charset="2"/>
              <a:buChar char="p"/>
              <a:defRPr b="1"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rgbClr val="466A5A"/>
              </a:buClr>
              <a:buSzPct val="75000"/>
              <a:buFont typeface="Wingdings 3" pitchFamily="18" charset="2"/>
              <a:buChar char="p"/>
              <a:defRPr b="1">
                <a:latin typeface="Century Gothic" pitchFamily="34" charset="0"/>
              </a:defRPr>
            </a:lvl1pPr>
          </a:lstStyle>
          <a:p>
            <a:pPr>
              <a:defRPr/>
            </a:pPr>
            <a:fld id="{9A3701BD-7ED1-437F-BC13-15E4A4966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6757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8" indent="0">
              <a:buNone/>
              <a:defRPr sz="2000" b="1"/>
            </a:lvl2pPr>
            <a:lvl3pPr marL="914237" indent="0">
              <a:buNone/>
              <a:defRPr sz="1800" b="1"/>
            </a:lvl3pPr>
            <a:lvl4pPr marL="1371354" indent="0">
              <a:buNone/>
              <a:defRPr sz="1600" b="1"/>
            </a:lvl4pPr>
            <a:lvl5pPr marL="1828474" indent="0">
              <a:buNone/>
              <a:defRPr sz="1600" b="1"/>
            </a:lvl5pPr>
            <a:lvl6pPr marL="2285593" indent="0">
              <a:buNone/>
              <a:defRPr sz="1600" b="1"/>
            </a:lvl6pPr>
            <a:lvl7pPr marL="2742712" indent="0">
              <a:buNone/>
              <a:defRPr sz="1600" b="1"/>
            </a:lvl7pPr>
            <a:lvl8pPr marL="3199830" indent="0">
              <a:buNone/>
              <a:defRPr sz="1600" b="1"/>
            </a:lvl8pPr>
            <a:lvl9pPr marL="365694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8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6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8" indent="0">
              <a:buNone/>
              <a:defRPr sz="2000" b="1"/>
            </a:lvl2pPr>
            <a:lvl3pPr marL="914237" indent="0">
              <a:buNone/>
              <a:defRPr sz="1800" b="1"/>
            </a:lvl3pPr>
            <a:lvl4pPr marL="1371354" indent="0">
              <a:buNone/>
              <a:defRPr sz="1600" b="1"/>
            </a:lvl4pPr>
            <a:lvl5pPr marL="1828474" indent="0">
              <a:buNone/>
              <a:defRPr sz="1600" b="1"/>
            </a:lvl5pPr>
            <a:lvl6pPr marL="2285593" indent="0">
              <a:buNone/>
              <a:defRPr sz="1600" b="1"/>
            </a:lvl6pPr>
            <a:lvl7pPr marL="2742712" indent="0">
              <a:buNone/>
              <a:defRPr sz="1600" b="1"/>
            </a:lvl7pPr>
            <a:lvl8pPr marL="3199830" indent="0">
              <a:buNone/>
              <a:defRPr sz="1600" b="1"/>
            </a:lvl8pPr>
            <a:lvl9pPr marL="365694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8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rgbClr val="466A5A"/>
              </a:buClr>
              <a:buSzPct val="75000"/>
              <a:buFont typeface="Wingdings 3" pitchFamily="18" charset="2"/>
              <a:buChar char="p"/>
              <a:defRPr b="1">
                <a:latin typeface="Century Gothic" pitchFamily="34" charset="0"/>
              </a:defRPr>
            </a:lvl1pPr>
          </a:lstStyle>
          <a:p>
            <a:pPr>
              <a:defRPr/>
            </a:pPr>
            <a:fld id="{C45CFF6E-28CA-44E2-967F-25EB4B4D364B}" type="datetimeFigureOut">
              <a:rPr lang="en-US"/>
              <a:pPr>
                <a:defRPr/>
              </a:pPr>
              <a:t>3/25/2025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rgbClr val="466A5A"/>
              </a:buClr>
              <a:buSzPct val="75000"/>
              <a:buFont typeface="Wingdings 3" pitchFamily="18" charset="2"/>
              <a:buChar char="p"/>
              <a:defRPr b="1"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rgbClr val="466A5A"/>
              </a:buClr>
              <a:buSzPct val="75000"/>
              <a:buFont typeface="Wingdings 3" pitchFamily="18" charset="2"/>
              <a:buChar char="p"/>
              <a:defRPr b="1">
                <a:latin typeface="Century Gothic" pitchFamily="34" charset="0"/>
              </a:defRPr>
            </a:lvl1pPr>
          </a:lstStyle>
          <a:p>
            <a:pPr>
              <a:defRPr/>
            </a:pPr>
            <a:fld id="{DB1CA03D-084B-480C-8356-E08E90C30E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52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44BE7-F032-4B0E-AF18-AE0539AF61DC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3/25/2025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1971D-A436-440A-A2F9-D592B91099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922922"/>
      </p:ext>
    </p:extLst>
  </p:cSld>
  <p:clrMapOvr>
    <a:masterClrMapping/>
  </p:clrMapOvr>
  <p:transition spd="slow">
    <p:push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rgbClr val="466A5A"/>
              </a:buClr>
              <a:buSzPct val="75000"/>
              <a:buFont typeface="Wingdings 3" pitchFamily="18" charset="2"/>
              <a:buChar char="p"/>
              <a:defRPr b="1">
                <a:latin typeface="Century Gothic" pitchFamily="34" charset="0"/>
              </a:defRPr>
            </a:lvl1pPr>
          </a:lstStyle>
          <a:p>
            <a:pPr>
              <a:defRPr/>
            </a:pPr>
            <a:fld id="{254CC234-1BBA-46C5-B6AB-C42D2B18D9EE}" type="datetimeFigureOut">
              <a:rPr lang="en-US"/>
              <a:pPr>
                <a:defRPr/>
              </a:pPr>
              <a:t>3/25/2025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rgbClr val="466A5A"/>
              </a:buClr>
              <a:buSzPct val="75000"/>
              <a:buFont typeface="Wingdings 3" pitchFamily="18" charset="2"/>
              <a:buChar char="p"/>
              <a:defRPr b="1"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rgbClr val="466A5A"/>
              </a:buClr>
              <a:buSzPct val="75000"/>
              <a:buFont typeface="Wingdings 3" pitchFamily="18" charset="2"/>
              <a:buChar char="p"/>
              <a:defRPr b="1">
                <a:latin typeface="Century Gothic" pitchFamily="34" charset="0"/>
              </a:defRPr>
            </a:lvl1pPr>
          </a:lstStyle>
          <a:p>
            <a:pPr>
              <a:defRPr/>
            </a:pPr>
            <a:fld id="{392F7FC9-6727-4A23-9AAD-40716BEC01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7344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rgbClr val="466A5A"/>
              </a:buClr>
              <a:buSzPct val="75000"/>
              <a:buFont typeface="Wingdings 3" pitchFamily="18" charset="2"/>
              <a:buChar char="p"/>
              <a:defRPr b="1">
                <a:latin typeface="Century Gothic" pitchFamily="34" charset="0"/>
              </a:defRPr>
            </a:lvl1pPr>
          </a:lstStyle>
          <a:p>
            <a:pPr>
              <a:defRPr/>
            </a:pPr>
            <a:fld id="{7B476221-79A4-424C-8FA4-510B3D504658}" type="datetimeFigureOut">
              <a:rPr lang="en-US"/>
              <a:pPr>
                <a:defRPr/>
              </a:pPr>
              <a:t>3/25/2025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rgbClr val="466A5A"/>
              </a:buClr>
              <a:buSzPct val="75000"/>
              <a:buFont typeface="Wingdings 3" pitchFamily="18" charset="2"/>
              <a:buChar char="p"/>
              <a:defRPr b="1"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rgbClr val="466A5A"/>
              </a:buClr>
              <a:buSzPct val="75000"/>
              <a:buFont typeface="Wingdings 3" pitchFamily="18" charset="2"/>
              <a:buChar char="p"/>
              <a:defRPr b="1">
                <a:latin typeface="Century Gothic" pitchFamily="34" charset="0"/>
              </a:defRPr>
            </a:lvl1pPr>
          </a:lstStyle>
          <a:p>
            <a:pPr>
              <a:defRPr/>
            </a:pPr>
            <a:fld id="{FE2992D7-1919-4CB5-997C-ECF8739E09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5109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18" indent="0">
              <a:buNone/>
              <a:defRPr sz="1200"/>
            </a:lvl2pPr>
            <a:lvl3pPr marL="914237" indent="0">
              <a:buNone/>
              <a:defRPr sz="1000"/>
            </a:lvl3pPr>
            <a:lvl4pPr marL="1371354" indent="0">
              <a:buNone/>
              <a:defRPr sz="900"/>
            </a:lvl4pPr>
            <a:lvl5pPr marL="1828474" indent="0">
              <a:buNone/>
              <a:defRPr sz="900"/>
            </a:lvl5pPr>
            <a:lvl6pPr marL="2285593" indent="0">
              <a:buNone/>
              <a:defRPr sz="900"/>
            </a:lvl6pPr>
            <a:lvl7pPr marL="2742712" indent="0">
              <a:buNone/>
              <a:defRPr sz="900"/>
            </a:lvl7pPr>
            <a:lvl8pPr marL="3199830" indent="0">
              <a:buNone/>
              <a:defRPr sz="900"/>
            </a:lvl8pPr>
            <a:lvl9pPr marL="365694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rgbClr val="466A5A"/>
              </a:buClr>
              <a:buSzPct val="75000"/>
              <a:buFont typeface="Wingdings 3" pitchFamily="18" charset="2"/>
              <a:buChar char="p"/>
              <a:defRPr b="1">
                <a:latin typeface="Century Gothic" pitchFamily="34" charset="0"/>
              </a:defRPr>
            </a:lvl1pPr>
          </a:lstStyle>
          <a:p>
            <a:pPr>
              <a:defRPr/>
            </a:pPr>
            <a:fld id="{4BD85690-DFF0-41EF-B295-08BDF36EF5E8}" type="datetimeFigureOut">
              <a:rPr lang="en-US"/>
              <a:pPr>
                <a:defRPr/>
              </a:pPr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rgbClr val="466A5A"/>
              </a:buClr>
              <a:buSzPct val="75000"/>
              <a:buFont typeface="Wingdings 3" pitchFamily="18" charset="2"/>
              <a:buChar char="p"/>
              <a:defRPr b="1"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rgbClr val="466A5A"/>
              </a:buClr>
              <a:buSzPct val="75000"/>
              <a:buFont typeface="Wingdings 3" pitchFamily="18" charset="2"/>
              <a:buChar char="p"/>
              <a:defRPr b="1">
                <a:latin typeface="Century Gothic" pitchFamily="34" charset="0"/>
              </a:defRPr>
            </a:lvl1pPr>
          </a:lstStyle>
          <a:p>
            <a:pPr>
              <a:defRPr/>
            </a:pPr>
            <a:fld id="{A309A116-656D-4942-942C-C82534BA8D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751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18" indent="0">
              <a:buNone/>
              <a:defRPr sz="2800"/>
            </a:lvl2pPr>
            <a:lvl3pPr marL="914237" indent="0">
              <a:buNone/>
              <a:defRPr sz="2400"/>
            </a:lvl3pPr>
            <a:lvl4pPr marL="1371354" indent="0">
              <a:buNone/>
              <a:defRPr sz="2000"/>
            </a:lvl4pPr>
            <a:lvl5pPr marL="1828474" indent="0">
              <a:buNone/>
              <a:defRPr sz="2000"/>
            </a:lvl5pPr>
            <a:lvl6pPr marL="2285593" indent="0">
              <a:buNone/>
              <a:defRPr sz="2000"/>
            </a:lvl6pPr>
            <a:lvl7pPr marL="2742712" indent="0">
              <a:buNone/>
              <a:defRPr sz="2000"/>
            </a:lvl7pPr>
            <a:lvl8pPr marL="3199830" indent="0">
              <a:buNone/>
              <a:defRPr sz="2000"/>
            </a:lvl8pPr>
            <a:lvl9pPr marL="3656948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18" indent="0">
              <a:buNone/>
              <a:defRPr sz="1200"/>
            </a:lvl2pPr>
            <a:lvl3pPr marL="914237" indent="0">
              <a:buNone/>
              <a:defRPr sz="1000"/>
            </a:lvl3pPr>
            <a:lvl4pPr marL="1371354" indent="0">
              <a:buNone/>
              <a:defRPr sz="900"/>
            </a:lvl4pPr>
            <a:lvl5pPr marL="1828474" indent="0">
              <a:buNone/>
              <a:defRPr sz="900"/>
            </a:lvl5pPr>
            <a:lvl6pPr marL="2285593" indent="0">
              <a:buNone/>
              <a:defRPr sz="900"/>
            </a:lvl6pPr>
            <a:lvl7pPr marL="2742712" indent="0">
              <a:buNone/>
              <a:defRPr sz="900"/>
            </a:lvl7pPr>
            <a:lvl8pPr marL="3199830" indent="0">
              <a:buNone/>
              <a:defRPr sz="900"/>
            </a:lvl8pPr>
            <a:lvl9pPr marL="365694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rgbClr val="466A5A"/>
              </a:buClr>
              <a:buSzPct val="75000"/>
              <a:buFont typeface="Wingdings 3" pitchFamily="18" charset="2"/>
              <a:buChar char="p"/>
              <a:defRPr b="1">
                <a:latin typeface="Century Gothic" pitchFamily="34" charset="0"/>
              </a:defRPr>
            </a:lvl1pPr>
          </a:lstStyle>
          <a:p>
            <a:pPr>
              <a:defRPr/>
            </a:pPr>
            <a:fld id="{80F49955-98A1-4D25-B4D3-ED63889D61A0}" type="datetimeFigureOut">
              <a:rPr lang="en-US"/>
              <a:pPr>
                <a:defRPr/>
              </a:pPr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rgbClr val="466A5A"/>
              </a:buClr>
              <a:buSzPct val="75000"/>
              <a:buFont typeface="Wingdings 3" pitchFamily="18" charset="2"/>
              <a:buChar char="p"/>
              <a:defRPr b="1"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rgbClr val="466A5A"/>
              </a:buClr>
              <a:buSzPct val="75000"/>
              <a:buFont typeface="Wingdings 3" pitchFamily="18" charset="2"/>
              <a:buChar char="p"/>
              <a:defRPr b="1">
                <a:latin typeface="Century Gothic" pitchFamily="34" charset="0"/>
              </a:defRPr>
            </a:lvl1pPr>
          </a:lstStyle>
          <a:p>
            <a:pPr>
              <a:defRPr/>
            </a:pPr>
            <a:fld id="{5ADD7675-56C4-456A-96A8-89EAF3367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5151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rgbClr val="466A5A"/>
              </a:buClr>
              <a:buSzPct val="75000"/>
              <a:buFont typeface="Wingdings 3" pitchFamily="18" charset="2"/>
              <a:buChar char="p"/>
              <a:defRPr b="1">
                <a:latin typeface="Century Gothic" pitchFamily="34" charset="0"/>
              </a:defRPr>
            </a:lvl1pPr>
          </a:lstStyle>
          <a:p>
            <a:pPr>
              <a:defRPr/>
            </a:pPr>
            <a:fld id="{06124B3D-1311-43F4-95DE-2BED298C4092}" type="datetimeFigureOut">
              <a:rPr lang="en-US"/>
              <a:pPr>
                <a:defRPr/>
              </a:pPr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rgbClr val="466A5A"/>
              </a:buClr>
              <a:buSzPct val="75000"/>
              <a:buFont typeface="Wingdings 3" pitchFamily="18" charset="2"/>
              <a:buChar char="p"/>
              <a:defRPr b="1"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rgbClr val="466A5A"/>
              </a:buClr>
              <a:buSzPct val="75000"/>
              <a:buFont typeface="Wingdings 3" pitchFamily="18" charset="2"/>
              <a:buChar char="p"/>
              <a:defRPr b="1">
                <a:latin typeface="Century Gothic" pitchFamily="34" charset="0"/>
              </a:defRPr>
            </a:lvl1pPr>
          </a:lstStyle>
          <a:p>
            <a:pPr>
              <a:defRPr/>
            </a:pPr>
            <a:fld id="{B5483587-D49F-4A8C-BCF9-272E39E86F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4317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rgbClr val="466A5A"/>
              </a:buClr>
              <a:buSzPct val="75000"/>
              <a:buFont typeface="Wingdings 3" pitchFamily="18" charset="2"/>
              <a:buChar char="p"/>
              <a:defRPr b="1">
                <a:latin typeface="Century Gothic" pitchFamily="34" charset="0"/>
              </a:defRPr>
            </a:lvl1pPr>
          </a:lstStyle>
          <a:p>
            <a:pPr>
              <a:defRPr/>
            </a:pPr>
            <a:fld id="{04B5D259-9209-4811-8DB6-A90809825229}" type="datetimeFigureOut">
              <a:rPr lang="en-US"/>
              <a:pPr>
                <a:defRPr/>
              </a:pPr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rgbClr val="466A5A"/>
              </a:buClr>
              <a:buSzPct val="75000"/>
              <a:buFont typeface="Wingdings 3" pitchFamily="18" charset="2"/>
              <a:buChar char="p"/>
              <a:defRPr b="1"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rgbClr val="466A5A"/>
              </a:buClr>
              <a:buSzPct val="75000"/>
              <a:buFont typeface="Wingdings 3" pitchFamily="18" charset="2"/>
              <a:buChar char="p"/>
              <a:defRPr b="1">
                <a:latin typeface="Century Gothic" pitchFamily="34" charset="0"/>
              </a:defRPr>
            </a:lvl1pPr>
          </a:lstStyle>
          <a:p>
            <a:pPr>
              <a:defRPr/>
            </a:pPr>
            <a:fld id="{B3536B7F-4F32-4C9A-B040-3ECCF631F1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991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29945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7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C239-7ED6-4477-BF02-7B524ACEB2DF}" type="datetimeFigureOut">
              <a:rPr lang="en-US" smtClean="0">
                <a:solidFill>
                  <a:srgbClr val="EAEAEA">
                    <a:tint val="75000"/>
                  </a:srgbClr>
                </a:solidFill>
              </a:rPr>
              <a:pPr/>
              <a:t>3/25/2025</a:t>
            </a:fld>
            <a:endParaRPr lang="en-US">
              <a:solidFill>
                <a:srgbClr val="EAEAEA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AEAEA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0B55-8DDB-46B3-B1F8-DAA703A00C2A}" type="slidenum">
              <a:rPr lang="en-US" smtClean="0">
                <a:solidFill>
                  <a:srgbClr val="EAEAEA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EAEAE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5244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C239-7ED6-4477-BF02-7B524ACEB2DF}" type="datetimeFigureOut">
              <a:rPr lang="en-US" smtClean="0">
                <a:solidFill>
                  <a:srgbClr val="EAEAEA">
                    <a:tint val="75000"/>
                  </a:srgbClr>
                </a:solidFill>
              </a:rPr>
              <a:pPr/>
              <a:t>3/25/2025</a:t>
            </a:fld>
            <a:endParaRPr lang="en-US">
              <a:solidFill>
                <a:srgbClr val="EAEAEA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AEAEA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0B55-8DDB-46B3-B1F8-DAA703A00C2A}" type="slidenum">
              <a:rPr lang="en-US" smtClean="0">
                <a:solidFill>
                  <a:srgbClr val="EAEAEA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EAEAE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8134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C239-7ED6-4477-BF02-7B524ACEB2DF}" type="datetimeFigureOut">
              <a:rPr lang="en-US" smtClean="0">
                <a:solidFill>
                  <a:srgbClr val="EAEAEA">
                    <a:tint val="75000"/>
                  </a:srgbClr>
                </a:solidFill>
              </a:rPr>
              <a:pPr/>
              <a:t>3/25/2025</a:t>
            </a:fld>
            <a:endParaRPr lang="en-US">
              <a:solidFill>
                <a:srgbClr val="EAEAEA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AEAEA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0B55-8DDB-46B3-B1F8-DAA703A00C2A}" type="slidenum">
              <a:rPr lang="en-US" smtClean="0">
                <a:solidFill>
                  <a:srgbClr val="EAEAEA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EAEAE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830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44BE7-F032-4B0E-AF18-AE0539AF61DC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3/25/2025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1971D-A436-440A-A2F9-D592B91099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696993"/>
      </p:ext>
    </p:extLst>
  </p:cSld>
  <p:clrMapOvr>
    <a:masterClrMapping/>
  </p:clrMapOvr>
  <p:transition spd="slow">
    <p:push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C239-7ED6-4477-BF02-7B524ACEB2DF}" type="datetimeFigureOut">
              <a:rPr lang="en-US" smtClean="0">
                <a:solidFill>
                  <a:srgbClr val="EAEAEA">
                    <a:tint val="75000"/>
                  </a:srgbClr>
                </a:solidFill>
              </a:rPr>
              <a:pPr/>
              <a:t>3/25/2025</a:t>
            </a:fld>
            <a:endParaRPr lang="en-US">
              <a:solidFill>
                <a:srgbClr val="EAEAEA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AEAEA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0B55-8DDB-46B3-B1F8-DAA703A00C2A}" type="slidenum">
              <a:rPr lang="en-US" smtClean="0">
                <a:solidFill>
                  <a:srgbClr val="EAEAEA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EAEAE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5924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C239-7ED6-4477-BF02-7B524ACEB2DF}" type="datetimeFigureOut">
              <a:rPr lang="en-US" smtClean="0">
                <a:solidFill>
                  <a:srgbClr val="EAEAEA">
                    <a:tint val="75000"/>
                  </a:srgbClr>
                </a:solidFill>
              </a:rPr>
              <a:pPr/>
              <a:t>3/25/2025</a:t>
            </a:fld>
            <a:endParaRPr lang="en-US">
              <a:solidFill>
                <a:srgbClr val="EAEAEA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AEAEA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0B55-8DDB-46B3-B1F8-DAA703A00C2A}" type="slidenum">
              <a:rPr lang="en-US" smtClean="0">
                <a:solidFill>
                  <a:srgbClr val="EAEAEA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EAEAE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2154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C239-7ED6-4477-BF02-7B524ACEB2DF}" type="datetimeFigureOut">
              <a:rPr lang="en-US" smtClean="0">
                <a:solidFill>
                  <a:srgbClr val="EAEAEA">
                    <a:tint val="75000"/>
                  </a:srgbClr>
                </a:solidFill>
              </a:rPr>
              <a:pPr/>
              <a:t>3/25/2025</a:t>
            </a:fld>
            <a:endParaRPr lang="en-US">
              <a:solidFill>
                <a:srgbClr val="EAEAEA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AEAEA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0B55-8DDB-46B3-B1F8-DAA703A00C2A}" type="slidenum">
              <a:rPr lang="en-US" smtClean="0">
                <a:solidFill>
                  <a:srgbClr val="EAEAEA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EAEAE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734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C239-7ED6-4477-BF02-7B524ACEB2DF}" type="datetimeFigureOut">
              <a:rPr lang="en-US" smtClean="0">
                <a:solidFill>
                  <a:srgbClr val="EAEAEA">
                    <a:tint val="75000"/>
                  </a:srgbClr>
                </a:solidFill>
              </a:rPr>
              <a:pPr/>
              <a:t>3/25/2025</a:t>
            </a:fld>
            <a:endParaRPr lang="en-US">
              <a:solidFill>
                <a:srgbClr val="EAEAEA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AEAEA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0B55-8DDB-46B3-B1F8-DAA703A00C2A}" type="slidenum">
              <a:rPr lang="en-US" smtClean="0">
                <a:solidFill>
                  <a:srgbClr val="EAEAEA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EAEAE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2313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C239-7ED6-4477-BF02-7B524ACEB2DF}" type="datetimeFigureOut">
              <a:rPr lang="en-US" smtClean="0">
                <a:solidFill>
                  <a:srgbClr val="EAEAEA">
                    <a:tint val="75000"/>
                  </a:srgbClr>
                </a:solidFill>
              </a:rPr>
              <a:pPr/>
              <a:t>3/25/2025</a:t>
            </a:fld>
            <a:endParaRPr lang="en-US">
              <a:solidFill>
                <a:srgbClr val="EAEAEA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AEAEA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0B55-8DDB-46B3-B1F8-DAA703A00C2A}" type="slidenum">
              <a:rPr lang="en-US" smtClean="0">
                <a:solidFill>
                  <a:srgbClr val="EAEAEA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EAEAE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5763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3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C239-7ED6-4477-BF02-7B524ACEB2DF}" type="datetimeFigureOut">
              <a:rPr lang="en-US" smtClean="0">
                <a:solidFill>
                  <a:srgbClr val="EAEAEA">
                    <a:tint val="75000"/>
                  </a:srgbClr>
                </a:solidFill>
              </a:rPr>
              <a:pPr/>
              <a:t>3/25/2025</a:t>
            </a:fld>
            <a:endParaRPr lang="en-US">
              <a:solidFill>
                <a:srgbClr val="EAEAEA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AEAEA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0B55-8DDB-46B3-B1F8-DAA703A00C2A}" type="slidenum">
              <a:rPr lang="en-US" smtClean="0">
                <a:solidFill>
                  <a:srgbClr val="EAEAEA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EAEAE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0711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C239-7ED6-4477-BF02-7B524ACEB2DF}" type="datetimeFigureOut">
              <a:rPr lang="en-US" smtClean="0">
                <a:solidFill>
                  <a:srgbClr val="EAEAEA">
                    <a:tint val="75000"/>
                  </a:srgbClr>
                </a:solidFill>
              </a:rPr>
              <a:pPr/>
              <a:t>3/25/2025</a:t>
            </a:fld>
            <a:endParaRPr lang="en-US">
              <a:solidFill>
                <a:srgbClr val="EAEAEA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AEAEA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0B55-8DDB-46B3-B1F8-DAA703A00C2A}" type="slidenum">
              <a:rPr lang="en-US" smtClean="0">
                <a:solidFill>
                  <a:srgbClr val="EAEAEA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EAEAE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5083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C239-7ED6-4477-BF02-7B524ACEB2DF}" type="datetimeFigureOut">
              <a:rPr lang="en-US" smtClean="0">
                <a:solidFill>
                  <a:srgbClr val="EAEAEA">
                    <a:tint val="75000"/>
                  </a:srgbClr>
                </a:solidFill>
              </a:rPr>
              <a:pPr/>
              <a:t>3/25/2025</a:t>
            </a:fld>
            <a:endParaRPr lang="en-US">
              <a:solidFill>
                <a:srgbClr val="EAEAEA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AEAEA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0B55-8DDB-46B3-B1F8-DAA703A00C2A}" type="slidenum">
              <a:rPr lang="en-US" smtClean="0">
                <a:solidFill>
                  <a:srgbClr val="EAEAEA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EAEAE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189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44BE7-F032-4B0E-AF18-AE0539AF61DC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3/25/2025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1971D-A436-440A-A2F9-D592B91099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672797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2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44BE7-F032-4B0E-AF18-AE0539AF61DC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3/25/2025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1971D-A436-440A-A2F9-D592B91099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575887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4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44BE7-F032-4B0E-AF18-AE0539AF61DC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3/25/2025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1971D-A436-440A-A2F9-D592B91099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578131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F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44BE7-F032-4B0E-AF18-AE0539AF61DC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3/25/2025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1971D-A436-440A-A2F9-D592B91099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116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6C239-7ED6-4477-BF02-7B524ACEB2DF}" type="datetimeFigureOut">
              <a:rPr lang="en-US" smtClean="0">
                <a:solidFill>
                  <a:srgbClr val="EAEAEA">
                    <a:tint val="75000"/>
                  </a:srgbClr>
                </a:solidFill>
              </a:rPr>
              <a:pPr/>
              <a:t>3/25/2025</a:t>
            </a:fld>
            <a:endParaRPr lang="en-US">
              <a:solidFill>
                <a:srgbClr val="EAEAEA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EAEAEA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10B55-8DDB-46B3-B1F8-DAA703A00C2A}" type="slidenum">
              <a:rPr lang="en-US" smtClean="0">
                <a:solidFill>
                  <a:srgbClr val="EAEAEA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EAEAE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2075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B3AC5-CB86-46D3-8F2A-A2D2E0315D1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3/25/2025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A6562-05FF-4E0E-828E-ECD37D5FF08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99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F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44BE7-F032-4B0E-AF18-AE0539AF61DC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3/25/2025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1971D-A436-440A-A2F9-D592B91099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31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defTabSz="914237">
              <a:defRPr/>
            </a:pPr>
            <a:fld id="{6E557149-E41D-4AE9-A932-3C3DE9B19DEA}" type="datetimeFigureOut">
              <a:rPr lang="en-US"/>
              <a:pPr defTabSz="914237">
                <a:defRPr/>
              </a:pPr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defTabSz="914237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defTabSz="914237">
              <a:defRPr/>
            </a:pPr>
            <a:fld id="{6F90E006-403B-44AB-BD30-5BB43730000F}" type="slidenum">
              <a:rPr lang="en-US"/>
              <a:pPr defTabSz="914237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89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1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3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3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47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40" indent="-34284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17" indent="-285699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96" indent="-22856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14" indent="-22856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34" indent="-22856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52" indent="-228560" algn="l" defTabSz="9142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1" indent="-228560" algn="l" defTabSz="9142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89" indent="-228560" algn="l" defTabSz="9142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07" indent="-228560" algn="l" defTabSz="9142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8" algn="l" defTabSz="9142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7" algn="l" defTabSz="9142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4" algn="l" defTabSz="9142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4" algn="l" defTabSz="9142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3" algn="l" defTabSz="9142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2" algn="l" defTabSz="9142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0" algn="l" defTabSz="9142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48" algn="l" defTabSz="9142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6C239-7ED6-4477-BF02-7B524ACEB2DF}" type="datetimeFigureOut">
              <a:rPr lang="en-US" smtClean="0">
                <a:solidFill>
                  <a:srgbClr val="EAEAEA">
                    <a:tint val="75000"/>
                  </a:srgbClr>
                </a:solidFill>
              </a:rPr>
              <a:pPr/>
              <a:t>3/25/2025</a:t>
            </a:fld>
            <a:endParaRPr lang="en-US">
              <a:solidFill>
                <a:srgbClr val="EAEAEA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EAEAEA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10B55-8DDB-46B3-B1F8-DAA703A00C2A}" type="slidenum">
              <a:rPr lang="en-US" smtClean="0">
                <a:solidFill>
                  <a:srgbClr val="EAEAEA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EAEAE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6838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" y="2577227"/>
            <a:ext cx="9143987" cy="2800767"/>
          </a:xfrm>
          <a:prstGeom prst="rect">
            <a:avLst/>
          </a:prstGeom>
          <a:solidFill>
            <a:srgbClr val="38923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914400"/>
            <a:endParaRPr lang="en-US" sz="1200" dirty="0">
              <a:solidFill>
                <a:srgbClr val="FFFFFF"/>
              </a:solidFill>
            </a:endParaRPr>
          </a:p>
          <a:p>
            <a:pPr marL="914400"/>
            <a:r>
              <a:rPr lang="en-US" sz="4000" dirty="0" smtClean="0">
                <a:solidFill>
                  <a:srgbClr val="FFFFFF"/>
                </a:solidFill>
              </a:rPr>
              <a:t>How to Get a Project Funded</a:t>
            </a:r>
            <a:endParaRPr lang="en-US" sz="4000" dirty="0">
              <a:solidFill>
                <a:srgbClr val="FFFFFF"/>
              </a:solidFill>
            </a:endParaRPr>
          </a:p>
          <a:p>
            <a:pPr marL="914400"/>
            <a:endParaRPr lang="en-US" sz="1600" dirty="0">
              <a:solidFill>
                <a:srgbClr val="FFFFFF"/>
              </a:solidFill>
            </a:endParaRPr>
          </a:p>
          <a:p>
            <a:pPr marL="914400"/>
            <a:endParaRPr lang="en-US" sz="2000" dirty="0" smtClean="0">
              <a:solidFill>
                <a:srgbClr val="FFFFFF"/>
              </a:solidFill>
            </a:endParaRPr>
          </a:p>
          <a:p>
            <a:pPr marL="914400">
              <a:lnSpc>
                <a:spcPct val="150000"/>
              </a:lnSpc>
            </a:pPr>
            <a:r>
              <a:rPr lang="en-US" sz="2000" dirty="0" smtClean="0">
                <a:solidFill>
                  <a:srgbClr val="FFFFFF"/>
                </a:solidFill>
              </a:rPr>
              <a:t>Florida Community Development Association </a:t>
            </a:r>
            <a:r>
              <a:rPr lang="en-US" sz="2000" dirty="0">
                <a:solidFill>
                  <a:srgbClr val="FFFFFF"/>
                </a:solidFill>
              </a:rPr>
              <a:t>Conference</a:t>
            </a:r>
          </a:p>
          <a:p>
            <a:pPr marL="914400">
              <a:lnSpc>
                <a:spcPct val="150000"/>
              </a:lnSpc>
            </a:pPr>
            <a:r>
              <a:rPr lang="en-US" sz="2000" dirty="0" smtClean="0">
                <a:solidFill>
                  <a:srgbClr val="FFFFFF"/>
                </a:solidFill>
              </a:rPr>
              <a:t>April 22, 2025</a:t>
            </a:r>
            <a:endParaRPr lang="en-US" sz="1400" dirty="0" smtClean="0">
              <a:solidFill>
                <a:srgbClr val="FFFFFF"/>
              </a:solidFill>
            </a:endParaRPr>
          </a:p>
          <a:p>
            <a:pPr marL="914400"/>
            <a:endParaRPr lang="en-US" sz="1400" dirty="0" smtClean="0">
              <a:solidFill>
                <a:srgbClr val="FFFFFF"/>
              </a:solidFill>
            </a:endParaRPr>
          </a:p>
          <a:p>
            <a:pPr marL="914400"/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350" y="599180"/>
            <a:ext cx="5556426" cy="178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20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5400000">
            <a:off x="6568708" y="2568209"/>
            <a:ext cx="5029200" cy="121383"/>
          </a:xfrm>
          <a:prstGeom prst="rect">
            <a:avLst/>
          </a:prstGeom>
          <a:solidFill>
            <a:srgbClr val="0069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61BA71A-AE92-50AF-49AE-40F8227B8BBA}"/>
              </a:ext>
            </a:extLst>
          </p:cNvPr>
          <p:cNvSpPr/>
          <p:nvPr/>
        </p:nvSpPr>
        <p:spPr>
          <a:xfrm>
            <a:off x="0" y="0"/>
            <a:ext cx="9144000" cy="971550"/>
          </a:xfrm>
          <a:prstGeom prst="rect">
            <a:avLst/>
          </a:prstGeom>
          <a:solidFill>
            <a:srgbClr val="0069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0896" y="249019"/>
            <a:ext cx="7649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Manifestations Village, Tampa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1074420"/>
            <a:ext cx="4316113" cy="355473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5780" lvl="1" indent="-342900" algn="l">
              <a:spcBef>
                <a:spcPts val="0"/>
              </a:spcBef>
              <a:spcAft>
                <a:spcPts val="1200"/>
              </a:spcAft>
              <a:buClr>
                <a:srgbClr val="0069A5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rgbClr val="0069A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 units of affordable housing for Veterans</a:t>
            </a:r>
          </a:p>
          <a:p>
            <a:pPr marL="525780" lvl="1" indent="-342900" algn="l">
              <a:spcBef>
                <a:spcPts val="0"/>
              </a:spcBef>
              <a:spcAft>
                <a:spcPts val="1200"/>
              </a:spcAft>
              <a:buClr>
                <a:srgbClr val="0069A5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rgbClr val="0069A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Services include mental health, financial literacy, homeownership training</a:t>
            </a:r>
          </a:p>
          <a:p>
            <a:pPr marL="525780" lvl="1" indent="-342900" algn="l">
              <a:spcBef>
                <a:spcPts val="0"/>
              </a:spcBef>
              <a:spcAft>
                <a:spcPts val="1200"/>
              </a:spcAft>
              <a:buClr>
                <a:srgbClr val="0069A5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rgbClr val="0069A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$931,000 FCLF financing </a:t>
            </a:r>
          </a:p>
          <a:p>
            <a:pPr marL="525780" lvl="1" indent="-342900" algn="l">
              <a:spcBef>
                <a:spcPts val="0"/>
              </a:spcBef>
              <a:spcAft>
                <a:spcPts val="1000"/>
              </a:spcAft>
              <a:buClr>
                <a:srgbClr val="0069A5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rgbClr val="0069A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Faith-based organization already providing services in East Tampa</a:t>
            </a:r>
          </a:p>
          <a:p>
            <a:pPr marL="182880" lvl="1" algn="l">
              <a:spcBef>
                <a:spcPts val="0"/>
              </a:spcBef>
              <a:spcAft>
                <a:spcPts val="1000"/>
              </a:spcAft>
              <a:buClr>
                <a:srgbClr val="0069A5"/>
              </a:buClr>
              <a:buSzPct val="100000"/>
              <a:defRPr/>
            </a:pPr>
            <a:endParaRPr lang="en-US" sz="1800" b="1" dirty="0">
              <a:solidFill>
                <a:schemeClr val="accent4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4629150"/>
            <a:ext cx="457200" cy="45720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F922C062-15E1-C7BD-7F13-3881F55374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5488" y="1123950"/>
            <a:ext cx="4095750" cy="2425700"/>
          </a:xfrm>
          <a:prstGeom prst="rect">
            <a:avLst/>
          </a:prstGeom>
          <a:noFill/>
          <a:ln w="3175">
            <a:solidFill>
              <a:srgbClr val="0069A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5488" y="3638550"/>
            <a:ext cx="3420439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533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61BA71A-AE92-50AF-49AE-40F8227B8BBA}"/>
              </a:ext>
            </a:extLst>
          </p:cNvPr>
          <p:cNvSpPr/>
          <p:nvPr/>
        </p:nvSpPr>
        <p:spPr>
          <a:xfrm>
            <a:off x="0" y="0"/>
            <a:ext cx="9144000" cy="971550"/>
          </a:xfrm>
          <a:prstGeom prst="rect">
            <a:avLst/>
          </a:prstGeom>
          <a:solidFill>
            <a:srgbClr val="0069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49019"/>
            <a:ext cx="7649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Saint Stephen’s Way, Melbourne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1074420"/>
            <a:ext cx="4419600" cy="381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578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69A5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9A5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40 units of supportive rental housing for families facing homelessness</a:t>
            </a:r>
          </a:p>
          <a:p>
            <a:pPr marL="52578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69A5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9A5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4000 sq. ft. community center </a:t>
            </a:r>
          </a:p>
          <a:p>
            <a:pPr marL="52578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69A5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9A5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$8.25 million FCLF financing, construction/term loan</a:t>
            </a:r>
          </a:p>
          <a:p>
            <a:pPr marL="52578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69A5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9A5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$10.49 million total project cost</a:t>
            </a:r>
          </a:p>
          <a:p>
            <a:pPr marL="52578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69A5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9A5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40 Project Based Housing Vouchers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69A5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4629150"/>
            <a:ext cx="457200" cy="457200"/>
          </a:xfrm>
          <a:prstGeom prst="rect">
            <a:avLst/>
          </a:prstGeom>
        </p:spPr>
      </p:pic>
      <p:pic>
        <p:nvPicPr>
          <p:cNvPr id="2" name="Picture 2" descr="S:\Marketing\Marketing &amp; Printing\Annual Report\2023 Annual Report\2023 photos for print\2023 borrowers\SSW - GC Aerial Photos - 2023 07 20- 03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79058" y="3553133"/>
            <a:ext cx="2225772" cy="1494648"/>
          </a:xfrm>
          <a:prstGeom prst="rect">
            <a:avLst/>
          </a:prstGeom>
          <a:noFill/>
          <a:ln w="3175">
            <a:solidFill>
              <a:srgbClr val="0069A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sign in front of a house&#10;&#10;Description automatically generated">
            <a:extLst>
              <a:ext uri="{FF2B5EF4-FFF2-40B4-BE49-F238E27FC236}">
                <a16:creationId xmlns="" xmlns:a16="http://schemas.microsoft.com/office/drawing/2014/main" id="{031C74F8-DFD0-5A6D-1E67-4D89E4A088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550" y="1088824"/>
            <a:ext cx="3493650" cy="23291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6DE9C33-54F4-47CF-9D0D-AE7064F0346D}"/>
              </a:ext>
            </a:extLst>
          </p:cNvPr>
          <p:cNvSpPr/>
          <p:nvPr/>
        </p:nvSpPr>
        <p:spPr>
          <a:xfrm rot="5400000">
            <a:off x="6568708" y="2568209"/>
            <a:ext cx="5029200" cy="121383"/>
          </a:xfrm>
          <a:prstGeom prst="rect">
            <a:avLst/>
          </a:prstGeom>
          <a:solidFill>
            <a:srgbClr val="0069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508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 rot="5400000">
            <a:off x="6568708" y="2568209"/>
            <a:ext cx="5029200" cy="121383"/>
          </a:xfrm>
          <a:prstGeom prst="rect">
            <a:avLst/>
          </a:prstGeom>
          <a:solidFill>
            <a:srgbClr val="0069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AEAEA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61BA71A-AE92-50AF-49AE-40F8227B8BBA}"/>
              </a:ext>
            </a:extLst>
          </p:cNvPr>
          <p:cNvSpPr/>
          <p:nvPr/>
        </p:nvSpPr>
        <p:spPr>
          <a:xfrm>
            <a:off x="0" y="0"/>
            <a:ext cx="9144000" cy="971550"/>
          </a:xfrm>
          <a:prstGeom prst="rect">
            <a:avLst/>
          </a:prstGeom>
          <a:solidFill>
            <a:srgbClr val="0069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AEAEA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0896" y="57150"/>
            <a:ext cx="8077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New Markets Tax Credit (NMTC)</a:t>
            </a:r>
          </a:p>
          <a:p>
            <a:r>
              <a:rPr lang="en-US" sz="1600" spc="5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  </a:t>
            </a:r>
            <a:r>
              <a:rPr lang="en-US" sz="16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Funding for community facilities, jobs-creating projects, economic development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52600" y="2331244"/>
            <a:ext cx="487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rgbClr val="39933A"/>
              </a:buClr>
            </a:pPr>
            <a:r>
              <a:rPr lang="en-US" sz="2200" dirty="0" err="1">
                <a:solidFill>
                  <a:srgbClr val="38923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Evara</a:t>
            </a:r>
            <a:r>
              <a:rPr lang="en-US" sz="2200" dirty="0">
                <a:solidFill>
                  <a:srgbClr val="38923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Health, Clearwater Highpoint.</a:t>
            </a:r>
            <a:r>
              <a:rPr lang="en-US" sz="1400" dirty="0">
                <a:solidFill>
                  <a:srgbClr val="38923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>
                <a:solidFill>
                  <a:schemeClr val="accent2"/>
                </a:solidFill>
                <a:latin typeface="Gill Sans MT" panose="020B05020201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1400" dirty="0">
                <a:solidFill>
                  <a:schemeClr val="accent2"/>
                </a:solidFill>
                <a:latin typeface="Gill Sans MT" panose="020B05020201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300" dirty="0">
                <a:solidFill>
                  <a:srgbClr val="0069A5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FQHC Construction of new 18,000 sf facility &amp;  5,600 sf expansion of existing facility. $9 million project budget. </a:t>
            </a:r>
            <a:br>
              <a:rPr lang="en-US" sz="1300" dirty="0">
                <a:solidFill>
                  <a:srgbClr val="0069A5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300" dirty="0">
                <a:solidFill>
                  <a:srgbClr val="0069A5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$9 million FCLF NMTC. $5.3 million FCLF Community Development financing.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43200" y="3950553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9933A"/>
              </a:buClr>
            </a:pPr>
            <a:r>
              <a:rPr lang="en-US" sz="2200" dirty="0" err="1">
                <a:solidFill>
                  <a:srgbClr val="38923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Overtown</a:t>
            </a:r>
            <a:r>
              <a:rPr lang="en-US" sz="2200" dirty="0">
                <a:solidFill>
                  <a:srgbClr val="38923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Youth Center, Miami. </a:t>
            </a:r>
            <a:r>
              <a:rPr lang="en-US" sz="1300" dirty="0">
                <a:solidFill>
                  <a:srgbClr val="0069A5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Construction of 62,620 sf facility providing community youth and family services. $19.2 million project budget. $15 million FCLF NMTC allocation.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00400" y="1083499"/>
            <a:ext cx="548640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9933A"/>
              </a:buClr>
            </a:pPr>
            <a:r>
              <a:rPr lang="en-US" sz="2200" dirty="0">
                <a:solidFill>
                  <a:srgbClr val="38923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Feeding Northeast Florida. </a:t>
            </a:r>
            <a:r>
              <a:rPr lang="en-US" sz="1600" dirty="0">
                <a:solidFill>
                  <a:srgbClr val="38923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300" dirty="0">
                <a:solidFill>
                  <a:srgbClr val="0069A5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Renovation of 120,000 sf facility to address food insecurity in 8-county region. $16 million project budget. $14 million FCLF NMTC. $7 million FCLF Community Development financing. Located in Jacksonville.</a:t>
            </a:r>
            <a:endParaRPr lang="en-US" dirty="0">
              <a:solidFill>
                <a:srgbClr val="0069A5"/>
              </a:solidFill>
              <a:latin typeface="Segoe UI Semibold" panose="020B0702040204020203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4629150"/>
            <a:ext cx="457200" cy="457200"/>
          </a:xfrm>
          <a:prstGeom prst="rect">
            <a:avLst/>
          </a:prstGeom>
        </p:spPr>
      </p:pic>
      <p:pic>
        <p:nvPicPr>
          <p:cNvPr id="2050" name="Picture 2" descr="FNEF exterior before renovation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00" y="1047750"/>
            <a:ext cx="2667000" cy="1346557"/>
          </a:xfrm>
          <a:prstGeom prst="rect">
            <a:avLst/>
          </a:prstGeom>
          <a:ln w="6350">
            <a:solidFill>
              <a:srgbClr val="0069A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vara Highpoint architectural rend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242431"/>
            <a:ext cx="2136917" cy="1426268"/>
          </a:xfrm>
          <a:prstGeom prst="rect">
            <a:avLst/>
          </a:prstGeom>
          <a:ln w="6350">
            <a:solidFill>
              <a:srgbClr val="0069A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Overtown Youth Center, architectural render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06637"/>
            <a:ext cx="2209800" cy="1474913"/>
          </a:xfrm>
          <a:prstGeom prst="rect">
            <a:avLst/>
          </a:prstGeom>
          <a:ln w="6350">
            <a:solidFill>
              <a:srgbClr val="0069A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79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5162550"/>
          </a:xfrm>
          <a:prstGeom prst="rect">
            <a:avLst/>
          </a:prstGeom>
          <a:solidFill>
            <a:srgbClr val="389239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895350"/>
            <a:ext cx="72999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66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FCLF</a:t>
            </a:r>
            <a:br>
              <a:rPr lang="en-US" sz="66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66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FINANCING</a:t>
            </a:r>
            <a:br>
              <a:rPr lang="en-US" sz="66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66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FEATURES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92" y="4436957"/>
            <a:ext cx="1707417" cy="47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593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5400000">
            <a:off x="6568708" y="2568209"/>
            <a:ext cx="5029200" cy="121383"/>
          </a:xfrm>
          <a:prstGeom prst="rect">
            <a:avLst/>
          </a:prstGeom>
          <a:solidFill>
            <a:srgbClr val="0069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AEAEA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4629150"/>
            <a:ext cx="457200" cy="457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971550"/>
          </a:xfrm>
          <a:prstGeom prst="rect">
            <a:avLst/>
          </a:prstGeom>
          <a:solidFill>
            <a:srgbClr val="0069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AEAEA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0896" y="246888"/>
            <a:ext cx="8299551" cy="5909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>
                <a:srgbClr val="39933A"/>
              </a:buClr>
            </a:pPr>
            <a:r>
              <a:rPr lang="en-US" sz="36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FCLF Reduces Gaps in Financing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1200150"/>
            <a:ext cx="53340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600"/>
              </a:spcAft>
              <a:buClr>
                <a:srgbClr val="0069A5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69A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Increased LTV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Clr>
                <a:srgbClr val="0069A5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69A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Lower minimum Debt Service </a:t>
            </a:r>
            <a:br>
              <a:rPr lang="en-US" sz="2000" dirty="0">
                <a:solidFill>
                  <a:srgbClr val="0069A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000" dirty="0">
                <a:solidFill>
                  <a:srgbClr val="0069A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Coverage (DSC) requirement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Clr>
                <a:srgbClr val="0069A5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69A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Reduced interest rates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Clr>
                <a:srgbClr val="0069A5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69A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Address “intangible” gaps – such as </a:t>
            </a:r>
            <a:br>
              <a:rPr lang="en-US" sz="2000" dirty="0">
                <a:solidFill>
                  <a:srgbClr val="0069A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000" dirty="0">
                <a:solidFill>
                  <a:srgbClr val="0069A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developer experience, financial strength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Clr>
                <a:srgbClr val="0069A5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69A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Direct forms of subsidy – </a:t>
            </a:r>
            <a:br>
              <a:rPr lang="en-US" sz="2000" dirty="0">
                <a:solidFill>
                  <a:srgbClr val="0069A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000" dirty="0">
                <a:solidFill>
                  <a:srgbClr val="0069A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such as Capital Magnet Fund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047750"/>
            <a:ext cx="2743200" cy="2057400"/>
          </a:xfrm>
          <a:prstGeom prst="rect">
            <a:avLst/>
          </a:prstGeom>
          <a:noFill/>
          <a:ln w="3175">
            <a:solidFill>
              <a:srgbClr val="0069A5"/>
            </a:solidFill>
          </a:ln>
        </p:spPr>
      </p:pic>
    </p:spTree>
    <p:extLst>
      <p:ext uri="{BB962C8B-B14F-4D97-AF65-F5344CB8AC3E}">
        <p14:creationId xmlns:p14="http://schemas.microsoft.com/office/powerpoint/2010/main" val="3906348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6568708" y="2568209"/>
            <a:ext cx="5029200" cy="121383"/>
          </a:xfrm>
          <a:prstGeom prst="rect">
            <a:avLst/>
          </a:prstGeom>
          <a:solidFill>
            <a:srgbClr val="0069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971550"/>
          </a:xfrm>
          <a:prstGeom prst="rect">
            <a:avLst/>
          </a:prstGeom>
          <a:solidFill>
            <a:srgbClr val="0069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AEAEA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457126"/>
              </p:ext>
            </p:extLst>
          </p:nvPr>
        </p:nvGraphicFramePr>
        <p:xfrm>
          <a:off x="228600" y="967063"/>
          <a:ext cx="8763000" cy="41211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980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649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4295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Loan Size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239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69A5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>
                          <a:ln>
                            <a:noFill/>
                          </a:ln>
                          <a:solidFill>
                            <a:srgbClr val="0069A5"/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$6.5 million maximum</a:t>
                      </a:r>
                    </a:p>
                    <a:p>
                      <a:pPr marL="285750" indent="-285750" algn="l">
                        <a:spcBef>
                          <a:spcPts val="200"/>
                        </a:spcBef>
                        <a:spcAft>
                          <a:spcPts val="600"/>
                        </a:spcAft>
                        <a:buClr>
                          <a:srgbClr val="0069A5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>
                          <a:ln>
                            <a:noFill/>
                          </a:ln>
                          <a:solidFill>
                            <a:srgbClr val="0069A5"/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Larger may be available through partnerships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9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2776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Loan Types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239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69A5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>
                          <a:ln>
                            <a:noFill/>
                          </a:ln>
                          <a:solidFill>
                            <a:srgbClr val="0069A5"/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Acquisition &amp; pre-development </a:t>
                      </a:r>
                      <a:r>
                        <a:rPr lang="en-US" sz="1400" dirty="0">
                          <a:ln>
                            <a:noFill/>
                          </a:ln>
                          <a:solidFill>
                            <a:srgbClr val="0069A5"/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  <a:sym typeface="Wingdings"/>
                        </a:rPr>
                        <a:t>  </a:t>
                      </a:r>
                      <a:r>
                        <a:rPr lang="en-US" sz="1400" dirty="0">
                          <a:ln>
                            <a:noFill/>
                          </a:ln>
                          <a:solidFill>
                            <a:srgbClr val="0069A5"/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Construction &amp; rehabilitation</a:t>
                      </a:r>
                    </a:p>
                    <a:p>
                      <a:pPr marL="285750" indent="-28575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69A5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400" u="none" dirty="0">
                          <a:ln>
                            <a:noFill/>
                          </a:ln>
                          <a:solidFill>
                            <a:srgbClr val="0069A5"/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Lines of credit  </a:t>
                      </a:r>
                      <a:r>
                        <a:rPr lang="en-US" sz="1400" dirty="0">
                          <a:ln>
                            <a:noFill/>
                          </a:ln>
                          <a:solidFill>
                            <a:srgbClr val="0069A5"/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  <a:sym typeface="Wingdings"/>
                        </a:rPr>
                        <a:t>  </a:t>
                      </a:r>
                      <a:r>
                        <a:rPr lang="en-US" sz="1400" u="none" dirty="0">
                          <a:ln>
                            <a:noFill/>
                          </a:ln>
                          <a:solidFill>
                            <a:srgbClr val="0069A5"/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Term &amp; permanent loans</a:t>
                      </a:r>
                    </a:p>
                    <a:p>
                      <a:pPr marL="285750" indent="-28575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69A5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400" u="none" dirty="0">
                          <a:ln>
                            <a:noFill/>
                          </a:ln>
                          <a:solidFill>
                            <a:srgbClr val="0069A5"/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Refinancing</a:t>
                      </a:r>
                      <a:r>
                        <a:rPr lang="en-US" sz="1400" u="none" baseline="0" dirty="0">
                          <a:ln>
                            <a:noFill/>
                          </a:ln>
                          <a:solidFill>
                            <a:srgbClr val="0069A5"/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in certain situations</a:t>
                      </a:r>
                      <a:endParaRPr lang="en-US" sz="1400" u="none" dirty="0">
                        <a:ln>
                          <a:noFill/>
                        </a:ln>
                        <a:solidFill>
                          <a:srgbClr val="0069A5"/>
                        </a:solidFill>
                        <a:latin typeface="Segoe UI Semibold" panose="020B07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9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9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2456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Collateral</a:t>
                      </a:r>
                      <a:endParaRPr lang="en-US" sz="2000" kern="1200" dirty="0">
                        <a:solidFill>
                          <a:srgbClr val="FFFFFF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239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69A5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>
                          <a:ln>
                            <a:noFill/>
                          </a:ln>
                          <a:solidFill>
                            <a:srgbClr val="0069A5"/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Loans must be secured</a:t>
                      </a:r>
                    </a:p>
                    <a:p>
                      <a:pPr marL="285750" indent="-28575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69A5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400" u="none" dirty="0">
                          <a:ln>
                            <a:noFill/>
                          </a:ln>
                          <a:solidFill>
                            <a:srgbClr val="0069A5"/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Loan-to-value</a:t>
                      </a:r>
                      <a:r>
                        <a:rPr lang="en-US" sz="1400" u="none" baseline="0" dirty="0">
                          <a:ln>
                            <a:noFill/>
                          </a:ln>
                          <a:solidFill>
                            <a:srgbClr val="0069A5"/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(LTV) will vary based on collateral type, typically 70% to 90%</a:t>
                      </a:r>
                      <a:endParaRPr lang="en-US" sz="1400" u="none" dirty="0">
                        <a:ln>
                          <a:noFill/>
                        </a:ln>
                        <a:solidFill>
                          <a:srgbClr val="0069A5"/>
                        </a:solidFill>
                        <a:latin typeface="Segoe UI Semibold" panose="020B07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9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9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2588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Technical</a:t>
                      </a:r>
                      <a:br>
                        <a:rPr lang="en-US" sz="2000" b="1" kern="120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en-US" sz="2000" b="1" kern="120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Assistance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239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69A5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>
                          <a:ln>
                            <a:noFill/>
                          </a:ln>
                          <a:solidFill>
                            <a:srgbClr val="0069A5"/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Free technical assistance may be available in some cases; FCLF will cover the cost.</a:t>
                      </a:r>
                    </a:p>
                    <a:p>
                      <a:pPr marL="285750" indent="-28575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69A5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>
                          <a:ln>
                            <a:noFill/>
                          </a:ln>
                          <a:solidFill>
                            <a:srgbClr val="0069A5"/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Technical assistance may</a:t>
                      </a:r>
                      <a:r>
                        <a:rPr lang="en-US" sz="1400" baseline="0" dirty="0">
                          <a:ln>
                            <a:noFill/>
                          </a:ln>
                          <a:solidFill>
                            <a:srgbClr val="0069A5"/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be delivered by FCLF staff, Florida Housing Coalition, or others.</a:t>
                      </a:r>
                      <a:endParaRPr lang="en-US" sz="1400" dirty="0">
                        <a:ln>
                          <a:noFill/>
                        </a:ln>
                        <a:solidFill>
                          <a:srgbClr val="0069A5"/>
                        </a:solidFill>
                        <a:latin typeface="Segoe UI Semibold" panose="020B07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9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10896" y="131320"/>
            <a:ext cx="8299551" cy="8402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>
                <a:srgbClr val="39933A"/>
              </a:buClr>
            </a:pPr>
            <a:r>
              <a:rPr lang="en-US" sz="36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Community Development Fund</a:t>
            </a:r>
          </a:p>
          <a:p>
            <a:pPr>
              <a:lnSpc>
                <a:spcPct val="90000"/>
              </a:lnSpc>
              <a:buClr>
                <a:srgbClr val="39933A"/>
              </a:buClr>
            </a:pPr>
            <a:r>
              <a:rPr lang="en-US" b="1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n-US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Financing Features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462915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015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5400000">
            <a:off x="6568708" y="2568209"/>
            <a:ext cx="5029200" cy="121383"/>
          </a:xfrm>
          <a:prstGeom prst="rect">
            <a:avLst/>
          </a:prstGeom>
          <a:solidFill>
            <a:srgbClr val="0069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AEAEA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509904"/>
              </p:ext>
            </p:extLst>
          </p:nvPr>
        </p:nvGraphicFramePr>
        <p:xfrm>
          <a:off x="506500" y="1123403"/>
          <a:ext cx="7772400" cy="36913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6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69135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Loan Terms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89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89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89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239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69A5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400" kern="1200" dirty="0">
                          <a:ln>
                            <a:noFill/>
                          </a:ln>
                          <a:solidFill>
                            <a:srgbClr val="0069A5"/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Fixed rates </a:t>
                      </a:r>
                      <a:r>
                        <a:rPr lang="en-US" sz="1400" kern="1200" dirty="0" smtClean="0">
                          <a:ln>
                            <a:noFill/>
                          </a:ln>
                          <a:solidFill>
                            <a:srgbClr val="0069A5"/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7.00% </a:t>
                      </a:r>
                      <a:r>
                        <a:rPr lang="en-US" sz="1400" kern="1200" dirty="0">
                          <a:ln>
                            <a:noFill/>
                          </a:ln>
                          <a:solidFill>
                            <a:srgbClr val="0069A5"/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to </a:t>
                      </a:r>
                      <a:r>
                        <a:rPr lang="en-US" sz="1400" kern="1200" dirty="0" smtClean="0">
                          <a:ln>
                            <a:noFill/>
                          </a:ln>
                          <a:solidFill>
                            <a:srgbClr val="0069A5"/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8.25%,</a:t>
                      </a:r>
                      <a:r>
                        <a:rPr lang="en-US" sz="1400" kern="1200" baseline="0" dirty="0" smtClean="0">
                          <a:ln>
                            <a:noFill/>
                          </a:ln>
                          <a:solidFill>
                            <a:srgbClr val="0069A5"/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400" kern="1200" baseline="0" dirty="0">
                          <a:ln>
                            <a:noFill/>
                          </a:ln>
                          <a:solidFill>
                            <a:srgbClr val="0069A5"/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depending on term</a:t>
                      </a:r>
                      <a:endParaRPr lang="en-US" sz="1400" kern="1200" dirty="0">
                        <a:ln>
                          <a:noFill/>
                        </a:ln>
                        <a:solidFill>
                          <a:srgbClr val="0069A5"/>
                        </a:solidFill>
                        <a:latin typeface="Segoe UI Semibold" panose="020B07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285750" indent="-285750" algn="l" defTabSz="914400" rtl="0" eaLnBrk="1" latinLnBrk="0" hangingPunct="1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69A5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400" kern="1200" dirty="0">
                          <a:ln>
                            <a:noFill/>
                          </a:ln>
                          <a:solidFill>
                            <a:srgbClr val="0069A5"/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Application fee $300. Commitment</a:t>
                      </a:r>
                      <a:r>
                        <a:rPr lang="en-US" sz="1400" kern="1200" baseline="0" dirty="0">
                          <a:ln>
                            <a:noFill/>
                          </a:ln>
                          <a:solidFill>
                            <a:srgbClr val="0069A5"/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fee varies depending on type of loan;</a:t>
                      </a:r>
                      <a:r>
                        <a:rPr lang="en-US" sz="1400" kern="1200" dirty="0">
                          <a:ln>
                            <a:noFill/>
                          </a:ln>
                          <a:solidFill>
                            <a:srgbClr val="0069A5"/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typically 0.25% to 1%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69A5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400" kern="1200" dirty="0">
                          <a:ln>
                            <a:noFill/>
                          </a:ln>
                          <a:solidFill>
                            <a:srgbClr val="0069A5"/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No prepayment penalties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69A5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400" kern="1200" dirty="0">
                          <a:ln>
                            <a:noFill/>
                          </a:ln>
                          <a:solidFill>
                            <a:srgbClr val="0069A5"/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1.12x minimum DSC based on stabilized NOI </a:t>
                      </a:r>
                      <a:br>
                        <a:rPr lang="en-US" sz="1400" kern="1200" dirty="0">
                          <a:ln>
                            <a:noFill/>
                          </a:ln>
                          <a:solidFill>
                            <a:srgbClr val="0069A5"/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en-US" sz="1400" kern="1200" dirty="0">
                          <a:ln>
                            <a:noFill/>
                          </a:ln>
                          <a:solidFill>
                            <a:srgbClr val="0069A5"/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(1.20x for community facilities)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69A5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400" kern="1200" dirty="0">
                          <a:ln>
                            <a:noFill/>
                          </a:ln>
                          <a:solidFill>
                            <a:srgbClr val="0069A5"/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No or minimal legal fees on typical transactions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1200"/>
                        </a:spcAft>
                        <a:buClr>
                          <a:srgbClr val="0069A5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400" kern="1200" dirty="0">
                          <a:ln>
                            <a:noFill/>
                          </a:ln>
                          <a:solidFill>
                            <a:srgbClr val="0069A5"/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Terms up to 10 years with up to 35-year amortizations and no prepayment penalties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4629150"/>
            <a:ext cx="457200" cy="457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971550"/>
          </a:xfrm>
          <a:prstGeom prst="rect">
            <a:avLst/>
          </a:prstGeom>
          <a:solidFill>
            <a:srgbClr val="0069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AEAEA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0896" y="131320"/>
            <a:ext cx="8299551" cy="8402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>
                <a:srgbClr val="39933A"/>
              </a:buClr>
            </a:pPr>
            <a:r>
              <a:rPr lang="en-US" sz="36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Community Development Fund</a:t>
            </a:r>
          </a:p>
          <a:p>
            <a:pPr>
              <a:lnSpc>
                <a:spcPct val="90000"/>
              </a:lnSpc>
              <a:buClr>
                <a:srgbClr val="39933A"/>
              </a:buClr>
            </a:pPr>
            <a:r>
              <a:rPr lang="en-US" b="1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n-US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Financing Features</a:t>
            </a:r>
          </a:p>
        </p:txBody>
      </p:sp>
    </p:spTree>
    <p:extLst>
      <p:ext uri="{BB962C8B-B14F-4D97-AF65-F5344CB8AC3E}">
        <p14:creationId xmlns:p14="http://schemas.microsoft.com/office/powerpoint/2010/main" val="3914675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4600" y="82325"/>
            <a:ext cx="2514600" cy="1617079"/>
          </a:xfrm>
          <a:prstGeom prst="rect">
            <a:avLst/>
          </a:prstGeom>
          <a:ln w="3175">
            <a:solidFill>
              <a:srgbClr val="0069A5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30606" y="1563301"/>
            <a:ext cx="2817394" cy="978729"/>
          </a:xfrm>
          <a:prstGeom prst="rect">
            <a:avLst/>
          </a:prstGeom>
          <a:solidFill>
            <a:srgbClr val="389239"/>
          </a:solidFill>
          <a:ln>
            <a:solidFill>
              <a:srgbClr val="FFFFFF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  <a:buClr>
                <a:srgbClr val="39933A"/>
              </a:buClr>
            </a:pPr>
            <a:r>
              <a:rPr lang="en-US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Commit early in a project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4600" y="3703336"/>
            <a:ext cx="2514600" cy="1230614"/>
          </a:xfrm>
          <a:prstGeom prst="rect">
            <a:avLst/>
          </a:prstGeom>
          <a:ln w="3175">
            <a:solidFill>
              <a:srgbClr val="0069A5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30606" y="2879443"/>
            <a:ext cx="2817394" cy="978729"/>
          </a:xfrm>
          <a:prstGeom prst="rect">
            <a:avLst/>
          </a:prstGeom>
          <a:solidFill>
            <a:srgbClr val="389239"/>
          </a:solidFill>
          <a:ln>
            <a:solidFill>
              <a:srgbClr val="FFFFFF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  <a:buClr>
                <a:srgbClr val="39933A"/>
              </a:buClr>
            </a:pPr>
            <a:r>
              <a:rPr lang="en-US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Assume a higher risk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35" y="193822"/>
            <a:ext cx="4794351" cy="13111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>
                <a:srgbClr val="39933A"/>
              </a:buClr>
            </a:pPr>
            <a:r>
              <a:rPr lang="en-US" sz="4800" dirty="0">
                <a:solidFill>
                  <a:srgbClr val="0069A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WHY FCLF?</a:t>
            </a:r>
          </a:p>
          <a:p>
            <a:pPr>
              <a:lnSpc>
                <a:spcPct val="90000"/>
              </a:lnSpc>
              <a:buClr>
                <a:srgbClr val="39933A"/>
              </a:buClr>
            </a:pPr>
            <a:r>
              <a:rPr lang="en-US" sz="4000" dirty="0">
                <a:solidFill>
                  <a:srgbClr val="0069A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We are willing to…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78606" y="1563301"/>
            <a:ext cx="2817394" cy="2308324"/>
          </a:xfrm>
          <a:prstGeom prst="rect">
            <a:avLst/>
          </a:prstGeom>
          <a:solidFill>
            <a:srgbClr val="389239"/>
          </a:solidFill>
          <a:ln>
            <a:solidFill>
              <a:srgbClr val="FFFFFF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  <a:buClr>
                <a:srgbClr val="39933A"/>
              </a:buClr>
            </a:pPr>
            <a:r>
              <a:rPr lang="en-US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Structure loan rate and terms to meet the cash flow needs of our borrower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24668" y="1945249"/>
            <a:ext cx="2514532" cy="1421928"/>
          </a:xfrm>
          <a:prstGeom prst="rect">
            <a:avLst/>
          </a:prstGeom>
          <a:solidFill>
            <a:srgbClr val="389239"/>
          </a:solidFill>
          <a:ln>
            <a:solidFill>
              <a:srgbClr val="FFFFFF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  <a:buClr>
                <a:srgbClr val="39933A"/>
              </a:buClr>
            </a:pPr>
            <a:r>
              <a:rPr lang="en-US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Access other conventional and nonprofit lenders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47" y="4461510"/>
            <a:ext cx="1707417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888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747" y="0"/>
            <a:ext cx="6313025" cy="5056415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0" y="3943350"/>
            <a:ext cx="83439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41933" y="826353"/>
            <a:ext cx="4449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  <a:defRPr/>
            </a:pPr>
            <a:r>
              <a:rPr lang="en-US" sz="4800" spc="50" dirty="0">
                <a:solidFill>
                  <a:srgbClr val="0069A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RESULT: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06895" y="2038350"/>
            <a:ext cx="411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4000" spc="50" dirty="0">
                <a:solidFill>
                  <a:srgbClr val="0069A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HIGH SOCIAL IMPACT</a:t>
            </a:r>
            <a:endParaRPr lang="en-US" sz="4800" spc="50" dirty="0">
              <a:solidFill>
                <a:srgbClr val="0069A5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96E43F47-86AF-4A90-91DB-21C7CC73A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09425" y="432476"/>
            <a:ext cx="2787906" cy="1564711"/>
          </a:xfrm>
          <a:prstGeom prst="rect">
            <a:avLst/>
          </a:prstGeom>
          <a:ln w="3175">
            <a:solidFill>
              <a:srgbClr val="0069A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S:\Loan Fund Information\FCLF PHOTOS\NMTC projects\NMTC - Metro Ministries\2013 05 Metro Min, from their office\Pic11.JPG">
            <a:extLst>
              <a:ext uri="{FF2B5EF4-FFF2-40B4-BE49-F238E27FC236}">
                <a16:creationId xmlns="" xmlns:a16="http://schemas.microsoft.com/office/drawing/2014/main" id="{5E635BC8-55B7-4E3E-A299-1446DC04A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425" y="3075949"/>
            <a:ext cx="2765394" cy="1851410"/>
          </a:xfrm>
          <a:prstGeom prst="rect">
            <a:avLst/>
          </a:prstGeom>
          <a:ln w="3175">
            <a:solidFill>
              <a:srgbClr val="0069A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group of people standing outside&#10;&#10;Description automatically generated with low confidence">
            <a:extLst>
              <a:ext uri="{FF2B5EF4-FFF2-40B4-BE49-F238E27FC236}">
                <a16:creationId xmlns="" xmlns:a16="http://schemas.microsoft.com/office/drawing/2014/main" id="{C640109F-A507-4DC0-9DF3-6D018FF40B3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04" y="1747678"/>
            <a:ext cx="3496262" cy="3179681"/>
          </a:xfrm>
          <a:prstGeom prst="rect">
            <a:avLst/>
          </a:prstGeom>
          <a:ln w="3175">
            <a:solidFill>
              <a:srgbClr val="0069A5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42" y="133350"/>
            <a:ext cx="1707417" cy="5486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20354" y="3472745"/>
            <a:ext cx="2389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2400" spc="50" dirty="0">
                <a:solidFill>
                  <a:srgbClr val="0069A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 LOW-INCOME COMMUNITIES</a:t>
            </a:r>
          </a:p>
        </p:txBody>
      </p:sp>
    </p:spTree>
    <p:extLst>
      <p:ext uri="{BB962C8B-B14F-4D97-AF65-F5344CB8AC3E}">
        <p14:creationId xmlns:p14="http://schemas.microsoft.com/office/powerpoint/2010/main" val="1361003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590800"/>
            <a:ext cx="9144000" cy="2571750"/>
          </a:xfrm>
          <a:prstGeom prst="rect">
            <a:avLst/>
          </a:prstGeom>
          <a:solidFill>
            <a:srgbClr val="389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9A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3079" y="3585686"/>
            <a:ext cx="30797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800 N MAGNOLIA AVE • SUITE 106  </a:t>
            </a:r>
          </a:p>
          <a:p>
            <a:r>
              <a:rPr lang="en-US" sz="1400" dirty="0">
                <a:solidFill>
                  <a:srgbClr val="FFFFFF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ORLANDO FL 32803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rgbClr val="FFFFFF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407.246.0846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800350"/>
            <a:ext cx="2645558" cy="7372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58273" y="37757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081" y="4421562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SERVING FLORIDA FROM OFFICES IN ORLANDO • TAMPA • FORT LAUDERDALE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549F618-619B-F9CE-E039-8A9FB90BE692}"/>
              </a:ext>
            </a:extLst>
          </p:cNvPr>
          <p:cNvSpPr txBox="1"/>
          <p:nvPr/>
        </p:nvSpPr>
        <p:spPr>
          <a:xfrm>
            <a:off x="7074394" y="4251155"/>
            <a:ext cx="16124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www.FCLF.org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CB4CD4F-1426-DCBF-2108-CC4F6B4DF16B}"/>
              </a:ext>
            </a:extLst>
          </p:cNvPr>
          <p:cNvSpPr txBox="1"/>
          <p:nvPr/>
        </p:nvSpPr>
        <p:spPr>
          <a:xfrm>
            <a:off x="5380805" y="4564618"/>
            <a:ext cx="33821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@</a:t>
            </a:r>
            <a:r>
              <a:rPr lang="en-US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FloridaCommunityLoanFund</a:t>
            </a:r>
            <a:endParaRPr lang="en-US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321" y="255270"/>
            <a:ext cx="2535408" cy="12618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Clr>
                <a:srgbClr val="39933A"/>
              </a:buClr>
            </a:pPr>
            <a:r>
              <a:rPr lang="en-US" sz="1600" dirty="0">
                <a:solidFill>
                  <a:srgbClr val="0069A5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DWAYNE RANKIN</a:t>
            </a:r>
          </a:p>
          <a:p>
            <a:pPr>
              <a:buClr>
                <a:srgbClr val="39933A"/>
              </a:buClr>
            </a:pPr>
            <a:r>
              <a:rPr lang="en-US" sz="1600" dirty="0">
                <a:solidFill>
                  <a:srgbClr val="0069A5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Community Development Loan Officer</a:t>
            </a:r>
          </a:p>
          <a:p>
            <a:pPr>
              <a:buClr>
                <a:srgbClr val="39933A"/>
              </a:buClr>
            </a:pPr>
            <a:r>
              <a:rPr lang="en-US" sz="1400" dirty="0">
                <a:solidFill>
                  <a:srgbClr val="0069A5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DRankin@FCLF.org </a:t>
            </a:r>
          </a:p>
          <a:p>
            <a:pPr>
              <a:buClr>
                <a:srgbClr val="39933A"/>
              </a:buClr>
            </a:pPr>
            <a:r>
              <a:rPr lang="en-US" sz="1400" dirty="0">
                <a:solidFill>
                  <a:srgbClr val="0069A5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Tampa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0" y="239644"/>
            <a:ext cx="4343400" cy="19851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Clr>
                <a:srgbClr val="39933A"/>
              </a:buClr>
            </a:pPr>
            <a:r>
              <a:rPr lang="en-US" sz="1600" dirty="0">
                <a:solidFill>
                  <a:srgbClr val="0069A5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NELSON BLACK, CHIEF LENDING OFFICER</a:t>
            </a:r>
          </a:p>
          <a:p>
            <a:pPr>
              <a:buClr>
                <a:srgbClr val="39933A"/>
              </a:buClr>
            </a:pPr>
            <a:r>
              <a:rPr lang="en-US" sz="1400" dirty="0">
                <a:solidFill>
                  <a:srgbClr val="0069A5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NBlack@FCLF.org</a:t>
            </a:r>
          </a:p>
          <a:p>
            <a:pPr>
              <a:spcAft>
                <a:spcPts val="1000"/>
              </a:spcAft>
              <a:buClr>
                <a:srgbClr val="39933A"/>
              </a:buClr>
            </a:pPr>
            <a:r>
              <a:rPr lang="en-US" sz="1400" dirty="0">
                <a:solidFill>
                  <a:srgbClr val="0069A5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Tampa</a:t>
            </a:r>
          </a:p>
          <a:p>
            <a:pPr>
              <a:spcAft>
                <a:spcPts val="200"/>
              </a:spcAft>
              <a:buClr>
                <a:srgbClr val="39933A"/>
              </a:buClr>
            </a:pPr>
            <a:r>
              <a:rPr lang="en-US" sz="1600" dirty="0">
                <a:solidFill>
                  <a:srgbClr val="0069A5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OUR LENDING TEAM</a:t>
            </a:r>
          </a:p>
          <a:p>
            <a:pPr>
              <a:buClr>
                <a:srgbClr val="39933A"/>
              </a:buClr>
            </a:pPr>
            <a:r>
              <a:rPr lang="en-US" sz="1200" dirty="0">
                <a:solidFill>
                  <a:srgbClr val="0069A5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Jim Walker, South &amp; SE Florida</a:t>
            </a:r>
          </a:p>
          <a:p>
            <a:pPr>
              <a:spcAft>
                <a:spcPts val="600"/>
              </a:spcAft>
              <a:buClr>
                <a:srgbClr val="39933A"/>
              </a:buClr>
            </a:pPr>
            <a:r>
              <a:rPr lang="en-US" sz="1200" dirty="0">
                <a:solidFill>
                  <a:srgbClr val="0069A5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JWalker@FCLF.org</a:t>
            </a:r>
          </a:p>
          <a:p>
            <a:pPr>
              <a:buClr>
                <a:srgbClr val="39933A"/>
              </a:buClr>
            </a:pPr>
            <a:r>
              <a:rPr lang="en-US" sz="1200" dirty="0">
                <a:solidFill>
                  <a:srgbClr val="0069A5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Dwayne Rankin, West &amp; SW Florida</a:t>
            </a:r>
          </a:p>
          <a:p>
            <a:pPr>
              <a:spcAft>
                <a:spcPts val="600"/>
              </a:spcAft>
              <a:buClr>
                <a:srgbClr val="39933A"/>
              </a:buClr>
            </a:pPr>
            <a:r>
              <a:rPr lang="en-US" sz="1200" dirty="0">
                <a:solidFill>
                  <a:srgbClr val="0069A5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DRankin@FCLF.org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834640" y="331470"/>
            <a:ext cx="0" cy="2011680"/>
          </a:xfrm>
          <a:prstGeom prst="line">
            <a:avLst/>
          </a:prstGeom>
          <a:ln w="12700">
            <a:solidFill>
              <a:srgbClr val="0069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LI logo white 100p 20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322" y="4602300"/>
            <a:ext cx="274320" cy="27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725332" y="1304808"/>
            <a:ext cx="3418668" cy="9079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Clr>
                <a:srgbClr val="39933A"/>
              </a:buClr>
            </a:pPr>
            <a:r>
              <a:rPr lang="en-US" sz="1200" dirty="0">
                <a:solidFill>
                  <a:srgbClr val="0069A5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Anna Upchurch Pernell, Central &amp; North Florida</a:t>
            </a:r>
          </a:p>
          <a:p>
            <a:pPr>
              <a:spcAft>
                <a:spcPts val="600"/>
              </a:spcAft>
              <a:buClr>
                <a:srgbClr val="39933A"/>
              </a:buClr>
            </a:pPr>
            <a:r>
              <a:rPr lang="en-US" sz="1200" dirty="0">
                <a:solidFill>
                  <a:srgbClr val="0069A5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APernell@FCLF.org</a:t>
            </a:r>
          </a:p>
          <a:p>
            <a:pPr>
              <a:buClr>
                <a:srgbClr val="39933A"/>
              </a:buClr>
            </a:pPr>
            <a:r>
              <a:rPr lang="en-US" sz="1200" dirty="0">
                <a:solidFill>
                  <a:srgbClr val="0069A5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Michael Jones, Central &amp; South Florida</a:t>
            </a:r>
          </a:p>
          <a:p>
            <a:pPr>
              <a:buClr>
                <a:srgbClr val="39933A"/>
              </a:buClr>
            </a:pPr>
            <a:r>
              <a:rPr lang="en-US" sz="1200" dirty="0">
                <a:solidFill>
                  <a:srgbClr val="0069A5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Mjones@FCLF.org</a:t>
            </a:r>
          </a:p>
        </p:txBody>
      </p:sp>
      <p:pic>
        <p:nvPicPr>
          <p:cNvPr id="16" name="Picture 2" descr="S:\Marketing\Marketing &amp; Printing\Conference Ads, Social Posts, Table Cards\Exhibit Table Cards\fclf-org-qr-cod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724150"/>
            <a:ext cx="1480734" cy="148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E61AF96C-7637-73C5-0639-F0F0B5A35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3385" y="1474470"/>
            <a:ext cx="1097280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35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 rot="5400000">
            <a:off x="6568708" y="2568209"/>
            <a:ext cx="5029200" cy="121383"/>
          </a:xfrm>
          <a:prstGeom prst="rect">
            <a:avLst/>
          </a:prstGeom>
          <a:solidFill>
            <a:srgbClr val="0069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AEAEA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1189732"/>
            <a:ext cx="3657600" cy="1077218"/>
          </a:xfrm>
          <a:prstGeom prst="rect">
            <a:avLst/>
          </a:prstGeom>
          <a:noFill/>
          <a:ln>
            <a:solidFill>
              <a:srgbClr val="389239"/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rgbClr val="39933A"/>
              </a:buClr>
            </a:pPr>
            <a:r>
              <a:rPr lang="en-US" sz="2400" b="1" dirty="0">
                <a:solidFill>
                  <a:srgbClr val="0069A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STATEWIDE </a:t>
            </a:r>
            <a:r>
              <a:rPr lang="en-US" sz="3600" b="1" dirty="0">
                <a:solidFill>
                  <a:srgbClr val="0069A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CDFI</a:t>
            </a:r>
          </a:p>
          <a:p>
            <a:pPr algn="ctr">
              <a:buClr>
                <a:srgbClr val="39933A"/>
              </a:buClr>
            </a:pPr>
            <a:r>
              <a:rPr lang="en-US" sz="1400" dirty="0">
                <a:solidFill>
                  <a:srgbClr val="0069A5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federally certified Community Development Financial Institution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7693" y="2435245"/>
            <a:ext cx="3657600" cy="1508105"/>
          </a:xfrm>
          <a:prstGeom prst="rect">
            <a:avLst/>
          </a:prstGeom>
          <a:noFill/>
          <a:ln>
            <a:solidFill>
              <a:srgbClr val="389239"/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rgbClr val="39933A"/>
              </a:buClr>
            </a:pPr>
            <a:r>
              <a:rPr lang="en-US" sz="2400" b="1" dirty="0">
                <a:solidFill>
                  <a:srgbClr val="0069A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SINCE </a:t>
            </a:r>
            <a:r>
              <a:rPr lang="en-US" sz="3600" b="1" dirty="0">
                <a:solidFill>
                  <a:srgbClr val="0069A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1994</a:t>
            </a:r>
          </a:p>
          <a:p>
            <a:pPr algn="ctr">
              <a:buClr>
                <a:srgbClr val="39933A"/>
              </a:buClr>
            </a:pPr>
            <a:r>
              <a:rPr lang="en-US" sz="1400" dirty="0">
                <a:solidFill>
                  <a:srgbClr val="0069A5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founded by community leaders to provide flexible financing for development in Florida’s </a:t>
            </a:r>
            <a:br>
              <a:rPr lang="en-US" sz="1400" dirty="0">
                <a:solidFill>
                  <a:srgbClr val="0069A5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400" dirty="0">
                <a:solidFill>
                  <a:srgbClr val="0069A5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low-income communities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537710"/>
            <a:ext cx="1707417" cy="5486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06440" y="1037485"/>
            <a:ext cx="1097280" cy="1097280"/>
          </a:xfrm>
          <a:prstGeom prst="rect">
            <a:avLst/>
          </a:prstGeom>
          <a:ln w="6350">
            <a:solidFill>
              <a:srgbClr val="0069A5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495800" y="2175022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spc="50" dirty="0">
                <a:solidFill>
                  <a:srgbClr val="38923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CAPITAL AND EXPERTISE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0" y="3241822"/>
            <a:ext cx="4114800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spc="50" dirty="0">
                <a:solidFill>
                  <a:srgbClr val="38923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 HELP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3600" spc="50" dirty="0">
                <a:solidFill>
                  <a:srgbClr val="38923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BUILD STRONG </a:t>
            </a:r>
            <a:r>
              <a:rPr lang="en-US" sz="3600" spc="100" dirty="0">
                <a:solidFill>
                  <a:srgbClr val="38923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COMMUNITIES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7693" y="4095750"/>
            <a:ext cx="3657600" cy="970522"/>
          </a:xfrm>
          <a:prstGeom prst="rect">
            <a:avLst/>
          </a:prstGeom>
          <a:solidFill>
            <a:srgbClr val="389239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  <a:spcAft>
                <a:spcPts val="400"/>
              </a:spcAft>
              <a:buClr>
                <a:srgbClr val="39933A"/>
              </a:buClr>
            </a:pPr>
            <a:r>
              <a:rPr lang="en-US" sz="1400" b="1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AFFORDABLE HOUSING</a:t>
            </a:r>
          </a:p>
          <a:p>
            <a:pPr algn="ctr">
              <a:lnSpc>
                <a:spcPct val="120000"/>
              </a:lnSpc>
              <a:spcAft>
                <a:spcPts val="400"/>
              </a:spcAft>
              <a:buClr>
                <a:srgbClr val="39933A"/>
              </a:buClr>
            </a:pPr>
            <a:r>
              <a:rPr lang="en-US" sz="1400" b="1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COMMUNITY FACILITIES</a:t>
            </a:r>
          </a:p>
          <a:p>
            <a:pPr algn="ctr">
              <a:lnSpc>
                <a:spcPct val="120000"/>
              </a:lnSpc>
              <a:spcAft>
                <a:spcPts val="400"/>
              </a:spcAft>
              <a:buClr>
                <a:srgbClr val="39933A"/>
              </a:buClr>
            </a:pPr>
            <a:r>
              <a:rPr lang="en-US" sz="1400" b="1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ECONOMIC DEVELOPMENT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971550"/>
          </a:xfrm>
          <a:prstGeom prst="rect">
            <a:avLst/>
          </a:prstGeom>
          <a:solidFill>
            <a:srgbClr val="0069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AEAEA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209550"/>
            <a:ext cx="8229600" cy="6954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Clr>
                <a:srgbClr val="39933A"/>
              </a:buClr>
            </a:pPr>
            <a:r>
              <a:rPr lang="en-US" sz="36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Who is Florida Community Loan Fund?</a:t>
            </a:r>
          </a:p>
        </p:txBody>
      </p:sp>
      <p:pic>
        <p:nvPicPr>
          <p:cNvPr id="5122" name="Picture 2" descr="S:\Loan Fund Information\FCLF PHOTOS\Photos of Board and Staff\2023 Photos staff-board\2023 08 28 FCLF at FHC Conf\FCLF at FHC Conf 2023 08 28_ 127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63740" y="1037485"/>
            <a:ext cx="1851660" cy="1097280"/>
          </a:xfrm>
          <a:prstGeom prst="rect">
            <a:avLst/>
          </a:prstGeom>
          <a:noFill/>
          <a:ln>
            <a:solidFill>
              <a:srgbClr val="0069A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0" y="1037485"/>
            <a:ext cx="1110357" cy="1097280"/>
          </a:xfrm>
          <a:prstGeom prst="rect">
            <a:avLst/>
          </a:prstGeom>
          <a:ln>
            <a:solidFill>
              <a:srgbClr val="0069A5"/>
            </a:solidFill>
          </a:ln>
        </p:spPr>
      </p:pic>
    </p:spTree>
    <p:extLst>
      <p:ext uri="{BB962C8B-B14F-4D97-AF65-F5344CB8AC3E}">
        <p14:creationId xmlns:p14="http://schemas.microsoft.com/office/powerpoint/2010/main" val="10970905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0772" cy="51473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89239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4330" y="1232251"/>
            <a:ext cx="624404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n-US" sz="66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Thank You!</a:t>
            </a:r>
          </a:p>
          <a:p>
            <a:pPr algn="ctr">
              <a:spcAft>
                <a:spcPts val="1200"/>
              </a:spcAft>
              <a:defRPr/>
            </a:pPr>
            <a:r>
              <a:rPr lang="en-US" sz="48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QUESTIONS?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92" y="4436957"/>
            <a:ext cx="1707417" cy="47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82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932909"/>
              </p:ext>
            </p:extLst>
          </p:nvPr>
        </p:nvGraphicFramePr>
        <p:xfrm>
          <a:off x="533400" y="956310"/>
          <a:ext cx="76962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53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097280">
                <a:tc>
                  <a:txBody>
                    <a:bodyPr/>
                    <a:lstStyle/>
                    <a:p>
                      <a:pPr algn="r"/>
                      <a:endParaRPr lang="en-US" sz="2000" kern="1200" dirty="0">
                        <a:solidFill>
                          <a:srgbClr val="FFFFFF"/>
                        </a:solidFill>
                        <a:latin typeface="Segoe UI Semibold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70"/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l"/>
                      <a:r>
                        <a:rPr lang="en-US" sz="1800" dirty="0">
                          <a:solidFill>
                            <a:srgbClr val="003F70"/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FCLF exists to maximize opportunities</a:t>
                      </a:r>
                      <a:br>
                        <a:rPr lang="en-US" sz="1800" dirty="0">
                          <a:solidFill>
                            <a:srgbClr val="003F70"/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en-US" sz="1800" dirty="0">
                          <a:solidFill>
                            <a:srgbClr val="003F70"/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for people and places outside the </a:t>
                      </a:r>
                      <a:br>
                        <a:rPr lang="en-US" sz="1800" dirty="0">
                          <a:solidFill>
                            <a:srgbClr val="003F70"/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en-US" sz="1800" dirty="0">
                          <a:solidFill>
                            <a:srgbClr val="003F70"/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economic mainstream.</a:t>
                      </a:r>
                      <a:endParaRPr lang="en-US" dirty="0">
                        <a:solidFill>
                          <a:srgbClr val="003F7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0069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2000" b="1" kern="1200" dirty="0">
                        <a:solidFill>
                          <a:srgbClr val="FFFFFF"/>
                        </a:solidFill>
                        <a:latin typeface="Segoe UI Semibold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239"/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l"/>
                      <a:r>
                        <a:rPr lang="en-US" sz="1800" dirty="0">
                          <a:solidFill>
                            <a:srgbClr val="003F70"/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Opportunity and dignity exist for every person and community in Florida.</a:t>
                      </a:r>
                      <a:endParaRPr lang="en-US" dirty="0">
                        <a:solidFill>
                          <a:srgbClr val="003F7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069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9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2000" b="1" kern="1200" dirty="0">
                        <a:solidFill>
                          <a:srgbClr val="FFFFFF"/>
                        </a:solidFill>
                        <a:latin typeface="Segoe UI Semibold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A5"/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l"/>
                      <a:r>
                        <a:rPr lang="en-US" sz="1800" dirty="0">
                          <a:solidFill>
                            <a:srgbClr val="003F70"/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Our expertise and capital make projects successful and</a:t>
                      </a:r>
                      <a:r>
                        <a:rPr lang="en-US" sz="1800" baseline="0" dirty="0">
                          <a:solidFill>
                            <a:srgbClr val="003F70"/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help organizations improve lives and communities.</a:t>
                      </a:r>
                      <a:endParaRPr lang="en-US" dirty="0">
                        <a:solidFill>
                          <a:srgbClr val="003F7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069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0"/>
            <a:ext cx="9144000" cy="971550"/>
          </a:xfrm>
          <a:prstGeom prst="rect">
            <a:avLst/>
          </a:prstGeom>
          <a:solidFill>
            <a:srgbClr val="0069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6568708" y="2568209"/>
            <a:ext cx="5029200" cy="121383"/>
          </a:xfrm>
          <a:prstGeom prst="rect">
            <a:avLst/>
          </a:prstGeom>
          <a:solidFill>
            <a:srgbClr val="0069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AEAEA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09550"/>
            <a:ext cx="8229600" cy="6954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Clr>
                <a:srgbClr val="39933A"/>
              </a:buClr>
            </a:pPr>
            <a:r>
              <a:rPr lang="en-US" sz="36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Who is Florida Community Loan Fund?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0392" y="127635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  <a:latin typeface="Segoe UI Semibold"/>
                <a:ea typeface="Segoe UI" panose="020B0502040204020203" pitchFamily="34" charset="0"/>
                <a:cs typeface="Segoe UI" panose="020B0502040204020203" pitchFamily="34" charset="0"/>
              </a:rPr>
              <a:t>CORE PURPOSE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1219200" y="2428845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  <a:latin typeface="Segoe UI Semibold"/>
                <a:ea typeface="Segoe UI" panose="020B0502040204020203" pitchFamily="34" charset="0"/>
                <a:cs typeface="Segoe UI" panose="020B0502040204020203" pitchFamily="34" charset="0"/>
              </a:rPr>
              <a:t>OUR VISION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990600" y="348615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  <a:latin typeface="Segoe UI Semibold"/>
                <a:ea typeface="Segoe UI" panose="020B0502040204020203" pitchFamily="34" charset="0"/>
                <a:cs typeface="Segoe UI" panose="020B0502040204020203" pitchFamily="34" charset="0"/>
              </a:rPr>
              <a:t>OUR MISSION</a:t>
            </a:r>
            <a:endParaRPr lang="en-US" sz="2000" dirty="0"/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B0FF3AF5-38AA-B09F-6264-45700A0D99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83" y="4400550"/>
            <a:ext cx="1707417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633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5400000">
            <a:off x="6568708" y="2568209"/>
            <a:ext cx="5029200" cy="121383"/>
          </a:xfrm>
          <a:prstGeom prst="rect">
            <a:avLst/>
          </a:prstGeom>
          <a:solidFill>
            <a:srgbClr val="0069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AEAEA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971550"/>
          </a:xfrm>
          <a:prstGeom prst="rect">
            <a:avLst/>
          </a:prstGeom>
          <a:solidFill>
            <a:srgbClr val="0069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AEAEA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997" y="945364"/>
            <a:ext cx="3315025" cy="32321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200" y="176650"/>
            <a:ext cx="7639037" cy="14219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Clr>
                <a:srgbClr val="39933A"/>
              </a:buClr>
            </a:pPr>
            <a:r>
              <a:rPr lang="en-US" sz="3600" dirty="0">
                <a:solidFill>
                  <a:srgbClr val="FFFFFF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FCLF offers flexible financing to </a:t>
            </a:r>
          </a:p>
          <a:p>
            <a:pPr>
              <a:lnSpc>
                <a:spcPct val="120000"/>
              </a:lnSpc>
              <a:buClr>
                <a:srgbClr val="39933A"/>
              </a:buClr>
            </a:pPr>
            <a:r>
              <a:rPr lang="en-US" sz="3600" dirty="0">
                <a:solidFill>
                  <a:srgbClr val="0069A5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help your project succeed.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400" y="2015282"/>
            <a:ext cx="3687555" cy="2385268"/>
          </a:xfrm>
          <a:prstGeom prst="rect">
            <a:avLst/>
          </a:prstGeom>
          <a:solidFill>
            <a:srgbClr val="389239"/>
          </a:solidFill>
          <a:ln>
            <a:solidFill>
              <a:srgbClr val="FFFFFF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  <a:buClr>
                <a:srgbClr val="39933A"/>
              </a:buClr>
            </a:pPr>
            <a:r>
              <a:rPr lang="en-US" sz="2000" dirty="0">
                <a:solidFill>
                  <a:srgbClr val="FFFFFF"/>
                </a:solidFill>
                <a:latin typeface="Segoe UI Semibold"/>
                <a:ea typeface="Segoe UI" panose="020B0502040204020203" pitchFamily="34" charset="0"/>
                <a:cs typeface="Segoe UI" panose="020B0502040204020203" pitchFamily="34" charset="0"/>
              </a:rPr>
              <a:t>COMMUNITY DEVELOPMENT FINANCING</a:t>
            </a:r>
          </a:p>
          <a:p>
            <a:pPr algn="ctr">
              <a:lnSpc>
                <a:spcPct val="120000"/>
              </a:lnSpc>
              <a:spcAft>
                <a:spcPts val="600"/>
              </a:spcAft>
              <a:buClr>
                <a:srgbClr val="39933A"/>
              </a:buClr>
            </a:pPr>
            <a:r>
              <a:rPr lang="en-US" sz="2000" dirty="0">
                <a:solidFill>
                  <a:srgbClr val="FFFFFF"/>
                </a:solidFill>
                <a:latin typeface="Segoe UI Semibold"/>
                <a:ea typeface="Segoe UI" panose="020B0502040204020203" pitchFamily="34" charset="0"/>
                <a:cs typeface="Segoe UI" panose="020B0502040204020203" pitchFamily="34" charset="0"/>
              </a:rPr>
              <a:t>commercial loans for projects in low-income areas or for low-income residents with a focus on high social impact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58503" y="2015281"/>
            <a:ext cx="2817394" cy="2385268"/>
          </a:xfrm>
          <a:prstGeom prst="rect">
            <a:avLst/>
          </a:prstGeom>
          <a:solidFill>
            <a:srgbClr val="389239"/>
          </a:solidFill>
          <a:ln>
            <a:solidFill>
              <a:srgbClr val="FFFFFF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  <a:buClr>
                <a:srgbClr val="39933A"/>
              </a:buClr>
            </a:pPr>
            <a:r>
              <a:rPr lang="en-US" sz="2000" dirty="0">
                <a:solidFill>
                  <a:srgbClr val="FFFFFF"/>
                </a:solidFill>
                <a:latin typeface="Segoe UI Semibold"/>
                <a:ea typeface="Segoe UI" panose="020B0502040204020203" pitchFamily="34" charset="0"/>
                <a:cs typeface="Segoe UI" panose="020B0502040204020203" pitchFamily="34" charset="0"/>
              </a:rPr>
              <a:t>NEW MARKETS </a:t>
            </a:r>
            <a:br>
              <a:rPr lang="en-US" sz="2000" dirty="0">
                <a:solidFill>
                  <a:srgbClr val="FFFFFF"/>
                </a:solidFill>
                <a:latin typeface="Segoe UI Semibold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000" dirty="0">
                <a:solidFill>
                  <a:srgbClr val="FFFFFF"/>
                </a:solidFill>
                <a:latin typeface="Segoe UI Semibold"/>
                <a:ea typeface="Segoe UI" panose="020B0502040204020203" pitchFamily="34" charset="0"/>
                <a:cs typeface="Segoe UI" panose="020B0502040204020203" pitchFamily="34" charset="0"/>
              </a:rPr>
              <a:t>TAX CREDIT (NMTC)</a:t>
            </a:r>
          </a:p>
          <a:p>
            <a:pPr algn="ctr">
              <a:lnSpc>
                <a:spcPct val="120000"/>
              </a:lnSpc>
              <a:buClr>
                <a:srgbClr val="39933A"/>
              </a:buClr>
            </a:pPr>
            <a:r>
              <a:rPr lang="en-US" sz="2000" dirty="0">
                <a:solidFill>
                  <a:srgbClr val="FFFFFF"/>
                </a:solidFill>
                <a:latin typeface="Segoe UI Semibold"/>
                <a:cs typeface="Segoe UI" panose="020B0502040204020203" pitchFamily="34" charset="0"/>
              </a:rPr>
              <a:t>federal program sets the guidelines for these economic development projects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462915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1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rot="5400000">
            <a:off x="6568708" y="2568209"/>
            <a:ext cx="5029200" cy="121383"/>
          </a:xfrm>
          <a:prstGeom prst="rect">
            <a:avLst/>
          </a:prstGeom>
          <a:solidFill>
            <a:srgbClr val="0069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AEAEA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971550"/>
          </a:xfrm>
          <a:prstGeom prst="rect">
            <a:avLst/>
          </a:prstGeom>
          <a:solidFill>
            <a:srgbClr val="0069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2133869"/>
            <a:ext cx="2817394" cy="2308324"/>
          </a:xfrm>
          <a:prstGeom prst="rect">
            <a:avLst/>
          </a:prstGeom>
          <a:solidFill>
            <a:srgbClr val="389239"/>
          </a:solidFill>
          <a:ln>
            <a:solidFill>
              <a:srgbClr val="FFFFFF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  <a:buClr>
                <a:srgbClr val="39933A"/>
              </a:buClr>
            </a:pPr>
            <a:r>
              <a:rPr lang="en-US" sz="2400" dirty="0">
                <a:solidFill>
                  <a:srgbClr val="FFFFFF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Must be in low-income communities or for low-income residents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0400" y="2133869"/>
            <a:ext cx="2817394" cy="2308324"/>
          </a:xfrm>
          <a:prstGeom prst="rect">
            <a:avLst/>
          </a:prstGeom>
          <a:solidFill>
            <a:srgbClr val="389239"/>
          </a:solidFill>
          <a:ln>
            <a:solidFill>
              <a:srgbClr val="FFFFFF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  <a:buClr>
                <a:srgbClr val="39933A"/>
              </a:buClr>
            </a:pPr>
            <a:r>
              <a:rPr lang="en-US" sz="2400" dirty="0">
                <a:solidFill>
                  <a:srgbClr val="FFFFFF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Must have a community development or social services purpose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20462" y="2126990"/>
            <a:ext cx="2817394" cy="2308324"/>
          </a:xfrm>
          <a:prstGeom prst="rect">
            <a:avLst/>
          </a:prstGeom>
          <a:solidFill>
            <a:srgbClr val="389239"/>
          </a:solidFill>
          <a:ln>
            <a:solidFill>
              <a:srgbClr val="FFFFFF"/>
            </a:solidFill>
          </a:ln>
        </p:spPr>
        <p:txBody>
          <a:bodyPr wrap="square" rtlCol="0" anchor="t">
            <a:spAutoFit/>
          </a:bodyPr>
          <a:lstStyle/>
          <a:p>
            <a:pPr algn="ctr">
              <a:spcAft>
                <a:spcPts val="200"/>
              </a:spcAft>
              <a:buClr>
                <a:srgbClr val="39933A"/>
              </a:buClr>
            </a:pPr>
            <a:r>
              <a:rPr lang="en-US" sz="2400" dirty="0">
                <a:solidFill>
                  <a:srgbClr val="FFFFFF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Must be to financially viable  organizations and businesses </a:t>
            </a:r>
            <a:br>
              <a:rPr lang="en-US" sz="2400" dirty="0">
                <a:solidFill>
                  <a:srgbClr val="FFFFFF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(no personal</a:t>
            </a:r>
            <a:br>
              <a:rPr lang="en-US" sz="2400" dirty="0">
                <a:solidFill>
                  <a:srgbClr val="FFFFFF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loan products)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209550"/>
            <a:ext cx="4794351" cy="7571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Clr>
                <a:srgbClr val="39933A"/>
              </a:buClr>
            </a:pPr>
            <a:r>
              <a:rPr lang="en-US" sz="36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All FCLF Loans…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7784" y="209550"/>
            <a:ext cx="3514216" cy="1752600"/>
          </a:xfrm>
          <a:prstGeom prst="rect">
            <a:avLst/>
          </a:prstGeom>
          <a:ln w="3175">
            <a:solidFill>
              <a:srgbClr val="0069A5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462915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032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 rot="5400000">
            <a:off x="6568708" y="2568209"/>
            <a:ext cx="5029200" cy="121383"/>
          </a:xfrm>
          <a:prstGeom prst="rect">
            <a:avLst/>
          </a:prstGeom>
          <a:solidFill>
            <a:srgbClr val="0069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AEAEA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971550"/>
          </a:xfrm>
          <a:prstGeom prst="rect">
            <a:avLst/>
          </a:prstGeom>
          <a:solidFill>
            <a:srgbClr val="0069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AEAEA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850" y="694980"/>
            <a:ext cx="5653167" cy="37687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425" y="3077111"/>
            <a:ext cx="3595175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9933A"/>
              </a:buClr>
              <a:buFont typeface="Wingdings" panose="05000000000000000000" pitchFamily="2" charset="2"/>
              <a:buChar char="§"/>
            </a:pPr>
            <a:r>
              <a:rPr lang="en-US" sz="1400" b="1" cap="all" dirty="0" smtClean="0">
                <a:solidFill>
                  <a:srgbClr val="389239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8,938 </a:t>
            </a:r>
            <a:r>
              <a:rPr lang="en-US" sz="1400" b="1" cap="all" dirty="0">
                <a:solidFill>
                  <a:srgbClr val="389239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housing units</a:t>
            </a:r>
          </a:p>
          <a:p>
            <a:pPr marL="285750" indent="-285750">
              <a:buClr>
                <a:srgbClr val="39933A"/>
              </a:buClr>
              <a:buFont typeface="Wingdings" panose="05000000000000000000" pitchFamily="2" charset="2"/>
              <a:buChar char="§"/>
            </a:pPr>
            <a:r>
              <a:rPr lang="en-US" sz="1400" b="1" cap="all" dirty="0" smtClean="0">
                <a:solidFill>
                  <a:srgbClr val="389239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188 </a:t>
            </a:r>
            <a:r>
              <a:rPr lang="en-US" sz="1400" b="1" cap="all" dirty="0">
                <a:solidFill>
                  <a:srgbClr val="389239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Facilities, </a:t>
            </a:r>
            <a:r>
              <a:rPr lang="en-US" sz="1400" dirty="0" smtClean="0">
                <a:solidFill>
                  <a:srgbClr val="389239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3.4 </a:t>
            </a:r>
            <a:r>
              <a:rPr lang="en-US" sz="1400" dirty="0">
                <a:solidFill>
                  <a:srgbClr val="389239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million sq ft</a:t>
            </a:r>
          </a:p>
          <a:p>
            <a:pPr marL="285750" indent="-285750">
              <a:buClr>
                <a:srgbClr val="39933A"/>
              </a:buClr>
              <a:buFont typeface="Wingdings" panose="05000000000000000000" pitchFamily="2" charset="2"/>
              <a:buChar char="§"/>
            </a:pPr>
            <a:r>
              <a:rPr lang="en-US" sz="1400" b="1" cap="all" dirty="0" smtClean="0">
                <a:solidFill>
                  <a:srgbClr val="389239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27,257 </a:t>
            </a:r>
            <a:r>
              <a:rPr lang="en-US" sz="1400" b="1" cap="all" dirty="0">
                <a:solidFill>
                  <a:srgbClr val="389239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jobs </a:t>
            </a:r>
            <a:r>
              <a:rPr lang="en-US" sz="1400" dirty="0">
                <a:solidFill>
                  <a:srgbClr val="389239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created or retained</a:t>
            </a:r>
            <a:endParaRPr lang="en-US" sz="1400" b="1" dirty="0">
              <a:solidFill>
                <a:srgbClr val="389239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Clr>
                <a:srgbClr val="39933A"/>
              </a:buClr>
              <a:buFont typeface="Wingdings" panose="05000000000000000000" pitchFamily="2" charset="2"/>
              <a:buChar char="§"/>
            </a:pPr>
            <a:r>
              <a:rPr lang="en-US" sz="1400" b="1" cap="all" dirty="0" smtClean="0">
                <a:solidFill>
                  <a:srgbClr val="389239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2.33 </a:t>
            </a:r>
            <a:r>
              <a:rPr lang="en-US" sz="1400" b="1" cap="all" dirty="0">
                <a:solidFill>
                  <a:srgbClr val="389239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million+ FLORIDIANS </a:t>
            </a:r>
            <a:r>
              <a:rPr lang="en-US" sz="1400" dirty="0">
                <a:solidFill>
                  <a:srgbClr val="389239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receive social services every year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48400" y="4809351"/>
            <a:ext cx="2343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3F7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cumulative through </a:t>
            </a:r>
            <a:r>
              <a:rPr lang="en-US" sz="1200" dirty="0" smtClean="0">
                <a:solidFill>
                  <a:srgbClr val="003F7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12/31/2024</a:t>
            </a:r>
            <a:endParaRPr lang="en-US" sz="1200" dirty="0">
              <a:solidFill>
                <a:srgbClr val="003F70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246888"/>
            <a:ext cx="3988513" cy="6954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Clr>
                <a:srgbClr val="39933A"/>
              </a:buClr>
            </a:pPr>
            <a:r>
              <a:rPr lang="en-US" sz="3600" dirty="0">
                <a:solidFill>
                  <a:srgbClr val="FFFFFF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Our Impact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33A4341-09B1-4DE1-854D-E3CB5D56B9A8}"/>
              </a:ext>
            </a:extLst>
          </p:cNvPr>
          <p:cNvSpPr txBox="1"/>
          <p:nvPr/>
        </p:nvSpPr>
        <p:spPr>
          <a:xfrm>
            <a:off x="157159" y="1115223"/>
            <a:ext cx="4948241" cy="16353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>
                <a:srgbClr val="39933A"/>
              </a:buClr>
            </a:pPr>
            <a:r>
              <a:rPr lang="en-US" sz="2400" b="1" cap="all" dirty="0" smtClean="0">
                <a:solidFill>
                  <a:srgbClr val="389239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$755 </a:t>
            </a:r>
            <a:r>
              <a:rPr lang="en-US" sz="2400" b="1" cap="all" dirty="0">
                <a:solidFill>
                  <a:srgbClr val="389239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million </a:t>
            </a:r>
            <a:br>
              <a:rPr lang="en-US" sz="2400" b="1" cap="all" dirty="0">
                <a:solidFill>
                  <a:srgbClr val="389239"/>
                </a:solidFill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600" dirty="0">
                <a:solidFill>
                  <a:srgbClr val="389239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financing + NMTC transactions</a:t>
            </a:r>
            <a:r>
              <a:rPr lang="en-US" sz="1600" b="1" cap="all" dirty="0">
                <a:solidFill>
                  <a:srgbClr val="389239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  </a:t>
            </a:r>
            <a:endParaRPr lang="en-US" sz="1600" dirty="0">
              <a:solidFill>
                <a:srgbClr val="389239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548640">
              <a:lnSpc>
                <a:spcPct val="90000"/>
              </a:lnSpc>
              <a:spcBef>
                <a:spcPts val="400"/>
              </a:spcBef>
              <a:buClr>
                <a:srgbClr val="39933A"/>
              </a:buClr>
            </a:pPr>
            <a:r>
              <a:rPr lang="en-US" sz="2400" b="1" cap="all" dirty="0" smtClean="0">
                <a:solidFill>
                  <a:srgbClr val="389239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513 </a:t>
            </a:r>
            <a:r>
              <a:rPr lang="en-US" sz="2000" b="1" cap="all" dirty="0">
                <a:solidFill>
                  <a:srgbClr val="389239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LOANS</a:t>
            </a:r>
            <a:endParaRPr lang="en-US" dirty="0">
              <a:solidFill>
                <a:srgbClr val="389239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143000">
              <a:lnSpc>
                <a:spcPct val="90000"/>
              </a:lnSpc>
              <a:spcBef>
                <a:spcPts val="400"/>
              </a:spcBef>
              <a:buClr>
                <a:srgbClr val="39933A"/>
              </a:buClr>
            </a:pPr>
            <a:r>
              <a:rPr lang="en-US" sz="2400" b="1" cap="all" dirty="0">
                <a:solidFill>
                  <a:srgbClr val="389239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$</a:t>
            </a:r>
            <a:r>
              <a:rPr lang="en-US" sz="2400" b="1" cap="all" dirty="0" smtClean="0">
                <a:solidFill>
                  <a:srgbClr val="389239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2.25 </a:t>
            </a:r>
            <a:r>
              <a:rPr lang="en-US" sz="2400" b="1" cap="all" dirty="0">
                <a:solidFill>
                  <a:srgbClr val="389239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billion </a:t>
            </a:r>
            <a:br>
              <a:rPr lang="en-US" sz="2400" b="1" cap="all" dirty="0">
                <a:solidFill>
                  <a:srgbClr val="389239"/>
                </a:solidFill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600" dirty="0">
                <a:solidFill>
                  <a:srgbClr val="389239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total project costs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B0FF3AF5-38AA-B09F-6264-45700A0D99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83" y="4400550"/>
            <a:ext cx="1707417" cy="54864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3A55A760-E151-3240-9792-C06817407F6A}"/>
              </a:ext>
            </a:extLst>
          </p:cNvPr>
          <p:cNvCxnSpPr/>
          <p:nvPr/>
        </p:nvCxnSpPr>
        <p:spPr>
          <a:xfrm>
            <a:off x="431087" y="2876550"/>
            <a:ext cx="3150313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29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9715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Muli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3429000"/>
            <a:ext cx="9144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29983" y="1293239"/>
            <a:ext cx="4128255" cy="3136243"/>
          </a:xfrm>
          <a:prstGeom prst="rect">
            <a:avLst/>
          </a:prstGeom>
          <a:solidFill>
            <a:srgbClr val="389239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39933A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Religious Organizations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39933A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Financial Institutions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39933A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Foundations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39933A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Nonprofits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39933A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Government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39933A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Individuals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8647" y="197996"/>
            <a:ext cx="5251551" cy="6954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9933A"/>
              </a:buClr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Components of Capital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4629150"/>
            <a:ext cx="457200" cy="4572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7012D79-F6BD-77A4-4A7F-2E9498D22D56}"/>
              </a:ext>
            </a:extLst>
          </p:cNvPr>
          <p:cNvSpPr/>
          <p:nvPr/>
        </p:nvSpPr>
        <p:spPr>
          <a:xfrm rot="5400000">
            <a:off x="6568708" y="2568209"/>
            <a:ext cx="5029200" cy="121383"/>
          </a:xfrm>
          <a:prstGeom prst="rect">
            <a:avLst/>
          </a:prstGeom>
          <a:solidFill>
            <a:srgbClr val="0069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AEAEA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8C92477-5559-9849-3127-1E41A1B20C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956" y="1264306"/>
            <a:ext cx="4581643" cy="313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053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76657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19050"/>
            <a:ext cx="9144000" cy="5143500"/>
          </a:xfrm>
          <a:prstGeom prst="rect">
            <a:avLst/>
          </a:prstGeom>
          <a:solidFill>
            <a:srgbClr val="389239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EAEAEA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92" y="4436957"/>
            <a:ext cx="1707417" cy="4758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970987"/>
            <a:ext cx="72999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66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FCLF </a:t>
            </a:r>
            <a:br>
              <a:rPr lang="en-US" sz="66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66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SUCCESS </a:t>
            </a:r>
            <a:br>
              <a:rPr lang="en-US" sz="66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66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STORIES</a:t>
            </a:r>
          </a:p>
        </p:txBody>
      </p:sp>
    </p:spTree>
    <p:extLst>
      <p:ext uri="{BB962C8B-B14F-4D97-AF65-F5344CB8AC3E}">
        <p14:creationId xmlns:p14="http://schemas.microsoft.com/office/powerpoint/2010/main" val="2244779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5400000">
            <a:off x="6568708" y="2568209"/>
            <a:ext cx="5029200" cy="121383"/>
          </a:xfrm>
          <a:prstGeom prst="rect">
            <a:avLst/>
          </a:prstGeom>
          <a:solidFill>
            <a:srgbClr val="0069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61BA71A-AE92-50AF-49AE-40F8227B8BBA}"/>
              </a:ext>
            </a:extLst>
          </p:cNvPr>
          <p:cNvSpPr/>
          <p:nvPr/>
        </p:nvSpPr>
        <p:spPr>
          <a:xfrm>
            <a:off x="0" y="0"/>
            <a:ext cx="9144000" cy="971550"/>
          </a:xfrm>
          <a:prstGeom prst="rect">
            <a:avLst/>
          </a:prstGeom>
          <a:solidFill>
            <a:srgbClr val="0069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0896" y="249019"/>
            <a:ext cx="7649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Autism Inspired Academy</a:t>
            </a:r>
            <a:endParaRPr lang="en-US" sz="3600" dirty="0">
              <a:solidFill>
                <a:srgbClr val="FFFFFF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1074420"/>
            <a:ext cx="4800600" cy="355473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5780" lvl="1" indent="-342900" algn="l">
              <a:spcBef>
                <a:spcPts val="0"/>
              </a:spcBef>
              <a:spcAft>
                <a:spcPts val="1000"/>
              </a:spcAft>
              <a:buClr>
                <a:srgbClr val="0069A5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800" dirty="0" smtClean="0">
                <a:solidFill>
                  <a:srgbClr val="0069A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Private nonprofit school with 100% special needs populations</a:t>
            </a:r>
            <a:endParaRPr lang="en-US" sz="1800" dirty="0">
              <a:solidFill>
                <a:srgbClr val="0069A5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525780" lvl="1" indent="-342900" algn="l">
              <a:spcBef>
                <a:spcPts val="0"/>
              </a:spcBef>
              <a:spcAft>
                <a:spcPts val="1000"/>
              </a:spcAft>
              <a:buClr>
                <a:srgbClr val="0069A5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800" dirty="0" smtClean="0">
                <a:solidFill>
                  <a:srgbClr val="0069A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Currently ~80 students with plans for expansion</a:t>
            </a:r>
            <a:endParaRPr lang="en-US" sz="1800" dirty="0">
              <a:solidFill>
                <a:srgbClr val="0069A5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525780" lvl="1" indent="-342900" algn="l">
              <a:spcBef>
                <a:spcPts val="0"/>
              </a:spcBef>
              <a:spcAft>
                <a:spcPts val="1000"/>
              </a:spcAft>
              <a:buClr>
                <a:srgbClr val="0069A5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800" dirty="0" smtClean="0">
                <a:solidFill>
                  <a:srgbClr val="0069A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$3.65 million FCLF financing</a:t>
            </a:r>
            <a:endParaRPr lang="en-US" sz="1800" dirty="0">
              <a:solidFill>
                <a:srgbClr val="0069A5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525780" lvl="1" indent="-342900" algn="l">
              <a:spcBef>
                <a:spcPts val="0"/>
              </a:spcBef>
              <a:spcAft>
                <a:spcPts val="1000"/>
              </a:spcAft>
              <a:buClr>
                <a:srgbClr val="0069A5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800" dirty="0" smtClean="0">
                <a:solidFill>
                  <a:srgbClr val="0069A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Acquired an existing building – which was formerly an FCLF borrower and a special needs </a:t>
            </a:r>
            <a:r>
              <a:rPr lang="en-US" sz="1800" dirty="0">
                <a:solidFill>
                  <a:srgbClr val="0069A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lang="en-US" sz="1800" dirty="0" smtClean="0">
                <a:solidFill>
                  <a:srgbClr val="0069A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chool</a:t>
            </a:r>
            <a:endParaRPr lang="en-US" sz="1800" dirty="0">
              <a:solidFill>
                <a:srgbClr val="0069A5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525780" lvl="1" indent="-342900" algn="l">
              <a:spcBef>
                <a:spcPts val="0"/>
              </a:spcBef>
              <a:spcAft>
                <a:spcPts val="1000"/>
              </a:spcAft>
              <a:buClr>
                <a:srgbClr val="0069A5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800" dirty="0" smtClean="0">
                <a:solidFill>
                  <a:srgbClr val="0069A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6+ acre campus </a:t>
            </a:r>
            <a:br>
              <a:rPr lang="en-US" sz="1800" dirty="0" smtClean="0">
                <a:solidFill>
                  <a:srgbClr val="0069A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800" dirty="0" smtClean="0">
                <a:solidFill>
                  <a:srgbClr val="0069A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with 5 buildings</a:t>
            </a:r>
            <a:endParaRPr lang="en-US" sz="1800" b="1" dirty="0">
              <a:solidFill>
                <a:srgbClr val="0069A5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4629150"/>
            <a:ext cx="457200" cy="457200"/>
          </a:xfrm>
          <a:prstGeom prst="rect">
            <a:avLst/>
          </a:prstGeom>
        </p:spPr>
      </p:pic>
      <p:pic>
        <p:nvPicPr>
          <p:cNvPr id="1026" name="Picture 2" descr="S:\Loan Fund Information\FCLF PHOTOS\By Borrower CDF-FPF\Autism Inspired Academy\2024 08 from Autism Inspired Facebook\Autism Inspired from FB_ 2024 08 15_ 090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57800" y="1015885"/>
            <a:ext cx="3657600" cy="2394065"/>
          </a:xfrm>
          <a:prstGeom prst="rect">
            <a:avLst/>
          </a:prstGeom>
          <a:noFill/>
          <a:ln w="3175">
            <a:solidFill>
              <a:srgbClr val="0069A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S:\Loan Fund Information\FCLF PHOTOS\By Borrower CDF-FPF\Autism Inspired Academy\2023 11 credit memo\Autism Inspired Academy 2023 11 credit memo 4x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24200" y="3562350"/>
            <a:ext cx="3077404" cy="1371600"/>
          </a:xfrm>
          <a:prstGeom prst="rect">
            <a:avLst/>
          </a:prstGeom>
          <a:noFill/>
          <a:ln w="3175">
            <a:solidFill>
              <a:srgbClr val="0069A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:\Loan Fund Information\FCLF PHOTOS\By Borrower CDF-FPF\Autism Inspired Academy\2024 02 from Autism Inspired\Autism Inspired 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77804" y="3562350"/>
            <a:ext cx="2206431" cy="1371600"/>
          </a:xfrm>
          <a:prstGeom prst="rect">
            <a:avLst/>
          </a:prstGeom>
          <a:noFill/>
          <a:ln w="3175">
            <a:solidFill>
              <a:srgbClr val="0069A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77019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FCLF 2015">
      <a:dk1>
        <a:srgbClr val="000000"/>
      </a:dk1>
      <a:lt1>
        <a:srgbClr val="EAEAEA"/>
      </a:lt1>
      <a:dk2>
        <a:srgbClr val="003F70"/>
      </a:dk2>
      <a:lt2>
        <a:srgbClr val="DAE8F2"/>
      </a:lt2>
      <a:accent1>
        <a:srgbClr val="006735"/>
      </a:accent1>
      <a:accent2>
        <a:srgbClr val="389239"/>
      </a:accent2>
      <a:accent3>
        <a:srgbClr val="5DA73C"/>
      </a:accent3>
      <a:accent4>
        <a:srgbClr val="0069A5"/>
      </a:accent4>
      <a:accent5>
        <a:srgbClr val="2899D5"/>
      </a:accent5>
      <a:accent6>
        <a:srgbClr val="AED8AD"/>
      </a:accent6>
      <a:hlink>
        <a:srgbClr val="0000FF"/>
      </a:hlink>
      <a:folHlink>
        <a:srgbClr val="881111"/>
      </a:folHlink>
    </a:clrScheme>
    <a:fontScheme name="FCLF Sego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CLF 2015">
  <a:themeElements>
    <a:clrScheme name="FCLF 2015">
      <a:dk1>
        <a:srgbClr val="000000"/>
      </a:dk1>
      <a:lt1>
        <a:srgbClr val="EAEAEA"/>
      </a:lt1>
      <a:dk2>
        <a:srgbClr val="003F70"/>
      </a:dk2>
      <a:lt2>
        <a:srgbClr val="DAE8F2"/>
      </a:lt2>
      <a:accent1>
        <a:srgbClr val="006735"/>
      </a:accent1>
      <a:accent2>
        <a:srgbClr val="389239"/>
      </a:accent2>
      <a:accent3>
        <a:srgbClr val="5DA73C"/>
      </a:accent3>
      <a:accent4>
        <a:srgbClr val="0069A5"/>
      </a:accent4>
      <a:accent5>
        <a:srgbClr val="2899D5"/>
      </a:accent5>
      <a:accent6>
        <a:srgbClr val="AED8AD"/>
      </a:accent6>
      <a:hlink>
        <a:srgbClr val="0000FF"/>
      </a:hlink>
      <a:folHlink>
        <a:srgbClr val="881111"/>
      </a:folHlink>
    </a:clrScheme>
    <a:fontScheme name="FCLF 2015">
      <a:majorFont>
        <a:latin typeface="Muli"/>
        <a:ea typeface=""/>
        <a:cs typeface=""/>
      </a:majorFont>
      <a:minorFont>
        <a:latin typeface="Mul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Office Theme">
  <a:themeElements>
    <a:clrScheme name="FCLF 2015">
      <a:dk1>
        <a:srgbClr val="000000"/>
      </a:dk1>
      <a:lt1>
        <a:srgbClr val="EAEAEA"/>
      </a:lt1>
      <a:dk2>
        <a:srgbClr val="003F70"/>
      </a:dk2>
      <a:lt2>
        <a:srgbClr val="DAE8F2"/>
      </a:lt2>
      <a:accent1>
        <a:srgbClr val="006735"/>
      </a:accent1>
      <a:accent2>
        <a:srgbClr val="389239"/>
      </a:accent2>
      <a:accent3>
        <a:srgbClr val="5DA73C"/>
      </a:accent3>
      <a:accent4>
        <a:srgbClr val="0069A5"/>
      </a:accent4>
      <a:accent5>
        <a:srgbClr val="2899D5"/>
      </a:accent5>
      <a:accent6>
        <a:srgbClr val="AED8AD"/>
      </a:accent6>
      <a:hlink>
        <a:srgbClr val="0000FF"/>
      </a:hlink>
      <a:folHlink>
        <a:srgbClr val="88111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FCLF 2015">
      <a:dk1>
        <a:srgbClr val="000000"/>
      </a:dk1>
      <a:lt1>
        <a:srgbClr val="EAEAEA"/>
      </a:lt1>
      <a:dk2>
        <a:srgbClr val="003F70"/>
      </a:dk2>
      <a:lt2>
        <a:srgbClr val="DAE8F2"/>
      </a:lt2>
      <a:accent1>
        <a:srgbClr val="006735"/>
      </a:accent1>
      <a:accent2>
        <a:srgbClr val="389239"/>
      </a:accent2>
      <a:accent3>
        <a:srgbClr val="5DA73C"/>
      </a:accent3>
      <a:accent4>
        <a:srgbClr val="0069A5"/>
      </a:accent4>
      <a:accent5>
        <a:srgbClr val="2899D5"/>
      </a:accent5>
      <a:accent6>
        <a:srgbClr val="AED8AD"/>
      </a:accent6>
      <a:hlink>
        <a:srgbClr val="0000FF"/>
      </a:hlink>
      <a:folHlink>
        <a:srgbClr val="881111"/>
      </a:folHlink>
    </a:clrScheme>
    <a:fontScheme name="FCLF Sego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Office Theme">
  <a:themeElements>
    <a:clrScheme name="FCLF 2015">
      <a:dk1>
        <a:srgbClr val="000000"/>
      </a:dk1>
      <a:lt1>
        <a:srgbClr val="EAEAEA"/>
      </a:lt1>
      <a:dk2>
        <a:srgbClr val="003F70"/>
      </a:dk2>
      <a:lt2>
        <a:srgbClr val="DAE8F2"/>
      </a:lt2>
      <a:accent1>
        <a:srgbClr val="006735"/>
      </a:accent1>
      <a:accent2>
        <a:srgbClr val="389239"/>
      </a:accent2>
      <a:accent3>
        <a:srgbClr val="5DA73C"/>
      </a:accent3>
      <a:accent4>
        <a:srgbClr val="0069A5"/>
      </a:accent4>
      <a:accent5>
        <a:srgbClr val="2899D5"/>
      </a:accent5>
      <a:accent6>
        <a:srgbClr val="AED8AD"/>
      </a:accent6>
      <a:hlink>
        <a:srgbClr val="0000FF"/>
      </a:hlink>
      <a:folHlink>
        <a:srgbClr val="881111"/>
      </a:folHlink>
    </a:clrScheme>
    <a:fontScheme name="FCLF 2015">
      <a:majorFont>
        <a:latin typeface="Muli"/>
        <a:ea typeface=""/>
        <a:cs typeface=""/>
      </a:majorFont>
      <a:minorFont>
        <a:latin typeface="Mul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FCLF 2015">
  <a:themeElements>
    <a:clrScheme name="FCLF 2015">
      <a:dk1>
        <a:srgbClr val="000000"/>
      </a:dk1>
      <a:lt1>
        <a:srgbClr val="EAEAEA"/>
      </a:lt1>
      <a:dk2>
        <a:srgbClr val="003F70"/>
      </a:dk2>
      <a:lt2>
        <a:srgbClr val="DAE8F2"/>
      </a:lt2>
      <a:accent1>
        <a:srgbClr val="006735"/>
      </a:accent1>
      <a:accent2>
        <a:srgbClr val="389239"/>
      </a:accent2>
      <a:accent3>
        <a:srgbClr val="5DA73C"/>
      </a:accent3>
      <a:accent4>
        <a:srgbClr val="0069A5"/>
      </a:accent4>
      <a:accent5>
        <a:srgbClr val="2899D5"/>
      </a:accent5>
      <a:accent6>
        <a:srgbClr val="AED8AD"/>
      </a:accent6>
      <a:hlink>
        <a:srgbClr val="0000FF"/>
      </a:hlink>
      <a:folHlink>
        <a:srgbClr val="881111"/>
      </a:folHlink>
    </a:clrScheme>
    <a:fontScheme name="FCLF 2015">
      <a:majorFont>
        <a:latin typeface="Muli"/>
        <a:ea typeface=""/>
        <a:cs typeface=""/>
      </a:majorFont>
      <a:minorFont>
        <a:latin typeface="Mul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1433</TotalTime>
  <Words>703</Words>
  <Application>Microsoft Office PowerPoint</Application>
  <PresentationFormat>On-screen Show (16:9)</PresentationFormat>
  <Paragraphs>138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1_Office Theme</vt:lpstr>
      <vt:lpstr>FCLF 2015</vt:lpstr>
      <vt:lpstr>7_Office Theme</vt:lpstr>
      <vt:lpstr>6_Office Theme</vt:lpstr>
      <vt:lpstr>9_Office Theme</vt:lpstr>
      <vt:lpstr>2_FCLF 2015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Janet de Guehery</dc:creator>
  <cp:lastModifiedBy>Janet de Guehery</cp:lastModifiedBy>
  <cp:revision>130</cp:revision>
  <cp:lastPrinted>2024-07-23T16:59:19Z</cp:lastPrinted>
  <dcterms:created xsi:type="dcterms:W3CDTF">2022-10-17T13:12:56Z</dcterms:created>
  <dcterms:modified xsi:type="dcterms:W3CDTF">2025-03-25T17:14:36Z</dcterms:modified>
</cp:coreProperties>
</file>