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6" r:id="rId5"/>
    <p:sldId id="268" r:id="rId6"/>
    <p:sldId id="263" r:id="rId7"/>
    <p:sldId id="275" r:id="rId8"/>
    <p:sldId id="266" r:id="rId9"/>
    <p:sldId id="271" r:id="rId10"/>
    <p:sldId id="272" r:id="rId11"/>
    <p:sldId id="273" r:id="rId12"/>
    <p:sldId id="270" r:id="rId13"/>
    <p:sldId id="267" r:id="rId14"/>
    <p:sldId id="274" r:id="rId15"/>
    <p:sldId id="257" r:id="rId16"/>
    <p:sldId id="26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11C6D7-CB69-2C84-5D17-252636617C43}" name="Martin Greenlee" initials="MG" userId="S::martin.greenlee@neighborlysoftware.com::9b00c07e-f0d7-45a8-848e-919634cdff0f" providerId="AD"/>
  <p188:author id="{47A8DCED-02C7-090A-9255-7FC7DF7CF213}" name="Mary Drumond" initials="MD" userId="S::mary.drumond@neighborlysoftware.com::597bc1a7-3073-4b9d-8568-2e6912a3d3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80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684D7F-E68E-454B-81B4-F1F55536323A}" v="11" dt="2025-04-23T12:27:09.0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3" d="100"/>
          <a:sy n="63" d="100"/>
        </p:scale>
        <p:origin x="56"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ham Levitas" userId="34f54666-5ea0-4bdb-8c06-4781dfbc3e0c" providerId="ADAL" clId="{D7684D7F-E68E-454B-81B4-F1F55536323A}"/>
    <pc:docChg chg="custSel addSld delSld modSld sldOrd">
      <pc:chgData name="Graham Levitas" userId="34f54666-5ea0-4bdb-8c06-4781dfbc3e0c" providerId="ADAL" clId="{D7684D7F-E68E-454B-81B4-F1F55536323A}" dt="2025-04-23T12:30:38.872" v="817" actId="1076"/>
      <pc:docMkLst>
        <pc:docMk/>
      </pc:docMkLst>
      <pc:sldChg chg="modNotesTx">
        <pc:chgData name="Graham Levitas" userId="34f54666-5ea0-4bdb-8c06-4781dfbc3e0c" providerId="ADAL" clId="{D7684D7F-E68E-454B-81B4-F1F55536323A}" dt="2025-04-22T14:12:51.820" v="262" actId="20577"/>
        <pc:sldMkLst>
          <pc:docMk/>
          <pc:sldMk cId="2667679532" sldId="263"/>
        </pc:sldMkLst>
      </pc:sldChg>
      <pc:sldChg chg="modSp del mod">
        <pc:chgData name="Graham Levitas" userId="34f54666-5ea0-4bdb-8c06-4781dfbc3e0c" providerId="ADAL" clId="{D7684D7F-E68E-454B-81B4-F1F55536323A}" dt="2025-04-22T19:08:46.027" v="677" actId="47"/>
        <pc:sldMkLst>
          <pc:docMk/>
          <pc:sldMk cId="4274327806" sldId="265"/>
        </pc:sldMkLst>
        <pc:spChg chg="mod">
          <ac:chgData name="Graham Levitas" userId="34f54666-5ea0-4bdb-8c06-4781dfbc3e0c" providerId="ADAL" clId="{D7684D7F-E68E-454B-81B4-F1F55536323A}" dt="2025-04-22T19:06:40.163" v="668" actId="14100"/>
          <ac:spMkLst>
            <pc:docMk/>
            <pc:sldMk cId="4274327806" sldId="265"/>
            <ac:spMk id="3" creationId="{745B4B0B-B550-77F5-5730-0DBEE5B90C12}"/>
          </ac:spMkLst>
        </pc:spChg>
      </pc:sldChg>
      <pc:sldChg chg="modSp mod modTransition modAnim modNotesTx">
        <pc:chgData name="Graham Levitas" userId="34f54666-5ea0-4bdb-8c06-4781dfbc3e0c" providerId="ADAL" clId="{D7684D7F-E68E-454B-81B4-F1F55536323A}" dt="2025-04-22T19:08:36.573" v="676" actId="1076"/>
        <pc:sldMkLst>
          <pc:docMk/>
          <pc:sldMk cId="1201682748" sldId="266"/>
        </pc:sldMkLst>
        <pc:spChg chg="mod">
          <ac:chgData name="Graham Levitas" userId="34f54666-5ea0-4bdb-8c06-4781dfbc3e0c" providerId="ADAL" clId="{D7684D7F-E68E-454B-81B4-F1F55536323A}" dt="2025-04-22T19:08:31.364" v="675" actId="1076"/>
          <ac:spMkLst>
            <pc:docMk/>
            <pc:sldMk cId="1201682748" sldId="266"/>
            <ac:spMk id="6" creationId="{1E0283BA-C0AD-62CD-2751-438E5DC76386}"/>
          </ac:spMkLst>
        </pc:spChg>
        <pc:spChg chg="mod">
          <ac:chgData name="Graham Levitas" userId="34f54666-5ea0-4bdb-8c06-4781dfbc3e0c" providerId="ADAL" clId="{D7684D7F-E68E-454B-81B4-F1F55536323A}" dt="2025-04-22T19:08:36.573" v="676" actId="1076"/>
          <ac:spMkLst>
            <pc:docMk/>
            <pc:sldMk cId="1201682748" sldId="266"/>
            <ac:spMk id="7" creationId="{CC3FC1DD-9599-3933-FE3A-9B55166F3F3E}"/>
          </ac:spMkLst>
        </pc:spChg>
      </pc:sldChg>
      <pc:sldChg chg="modSp mod ord">
        <pc:chgData name="Graham Levitas" userId="34f54666-5ea0-4bdb-8c06-4781dfbc3e0c" providerId="ADAL" clId="{D7684D7F-E68E-454B-81B4-F1F55536323A}" dt="2025-04-22T19:49:46.165" v="704" actId="113"/>
        <pc:sldMkLst>
          <pc:docMk/>
          <pc:sldMk cId="2884604174" sldId="267"/>
        </pc:sldMkLst>
        <pc:spChg chg="mod">
          <ac:chgData name="Graham Levitas" userId="34f54666-5ea0-4bdb-8c06-4781dfbc3e0c" providerId="ADAL" clId="{D7684D7F-E68E-454B-81B4-F1F55536323A}" dt="2025-04-22T19:19:48.875" v="700" actId="113"/>
          <ac:spMkLst>
            <pc:docMk/>
            <pc:sldMk cId="2884604174" sldId="267"/>
            <ac:spMk id="3" creationId="{5E03C8FD-7DF4-56F7-6F56-5720C925D9B1}"/>
          </ac:spMkLst>
        </pc:spChg>
        <pc:spChg chg="mod">
          <ac:chgData name="Graham Levitas" userId="34f54666-5ea0-4bdb-8c06-4781dfbc3e0c" providerId="ADAL" clId="{D7684D7F-E68E-454B-81B4-F1F55536323A}" dt="2025-04-22T19:49:46.165" v="704" actId="113"/>
          <ac:spMkLst>
            <pc:docMk/>
            <pc:sldMk cId="2884604174" sldId="267"/>
            <ac:spMk id="5" creationId="{EFB9FD93-F05D-DE22-BA09-75C8DA28A7BE}"/>
          </ac:spMkLst>
        </pc:spChg>
      </pc:sldChg>
      <pc:sldChg chg="modNotesTx">
        <pc:chgData name="Graham Levitas" userId="34f54666-5ea0-4bdb-8c06-4781dfbc3e0c" providerId="ADAL" clId="{D7684D7F-E68E-454B-81B4-F1F55536323A}" dt="2025-04-22T14:46:46.258" v="665" actId="6549"/>
        <pc:sldMkLst>
          <pc:docMk/>
          <pc:sldMk cId="4069539803" sldId="268"/>
        </pc:sldMkLst>
      </pc:sldChg>
      <pc:sldChg chg="modNotesTx">
        <pc:chgData name="Graham Levitas" userId="34f54666-5ea0-4bdb-8c06-4781dfbc3e0c" providerId="ADAL" clId="{D7684D7F-E68E-454B-81B4-F1F55536323A}" dt="2025-04-22T14:30:51.923" v="633" actId="20577"/>
        <pc:sldMkLst>
          <pc:docMk/>
          <pc:sldMk cId="488518994" sldId="271"/>
        </pc:sldMkLst>
      </pc:sldChg>
      <pc:sldChg chg="add">
        <pc:chgData name="Graham Levitas" userId="34f54666-5ea0-4bdb-8c06-4781dfbc3e0c" providerId="ADAL" clId="{D7684D7F-E68E-454B-81B4-F1F55536323A}" dt="2025-04-22T19:49:34.444" v="701"/>
        <pc:sldMkLst>
          <pc:docMk/>
          <pc:sldMk cId="2340471755" sldId="274"/>
        </pc:sldMkLst>
      </pc:sldChg>
      <pc:sldChg chg="addSp delSp modSp new mod">
        <pc:chgData name="Graham Levitas" userId="34f54666-5ea0-4bdb-8c06-4781dfbc3e0c" providerId="ADAL" clId="{D7684D7F-E68E-454B-81B4-F1F55536323A}" dt="2025-04-23T12:30:38.872" v="817" actId="1076"/>
        <pc:sldMkLst>
          <pc:docMk/>
          <pc:sldMk cId="2275172469" sldId="275"/>
        </pc:sldMkLst>
        <pc:spChg chg="mod">
          <ac:chgData name="Graham Levitas" userId="34f54666-5ea0-4bdb-8c06-4781dfbc3e0c" providerId="ADAL" clId="{D7684D7F-E68E-454B-81B4-F1F55536323A}" dt="2025-04-23T12:30:38.872" v="817" actId="1076"/>
          <ac:spMkLst>
            <pc:docMk/>
            <pc:sldMk cId="2275172469" sldId="275"/>
            <ac:spMk id="2" creationId="{1434EF9F-E7DF-2FE9-C0E6-F5D11B092CAD}"/>
          </ac:spMkLst>
        </pc:spChg>
        <pc:spChg chg="del">
          <ac:chgData name="Graham Levitas" userId="34f54666-5ea0-4bdb-8c06-4781dfbc3e0c" providerId="ADAL" clId="{D7684D7F-E68E-454B-81B4-F1F55536323A}" dt="2025-04-23T12:26:38.028" v="802" actId="478"/>
          <ac:spMkLst>
            <pc:docMk/>
            <pc:sldMk cId="2275172469" sldId="275"/>
            <ac:spMk id="3" creationId="{4345FF83-DBE9-E9DE-7C44-1663DF91C869}"/>
          </ac:spMkLst>
        </pc:spChg>
        <pc:spChg chg="add del mod">
          <ac:chgData name="Graham Levitas" userId="34f54666-5ea0-4bdb-8c06-4781dfbc3e0c" providerId="ADAL" clId="{D7684D7F-E68E-454B-81B4-F1F55536323A}" dt="2025-04-23T12:30:33.845" v="816" actId="478"/>
          <ac:spMkLst>
            <pc:docMk/>
            <pc:sldMk cId="2275172469" sldId="275"/>
            <ac:spMk id="6" creationId="{8279661C-2F62-B354-E805-6265BA1464B9}"/>
          </ac:spMkLst>
        </pc:spChg>
        <pc:picChg chg="add del mod">
          <ac:chgData name="Graham Levitas" userId="34f54666-5ea0-4bdb-8c06-4781dfbc3e0c" providerId="ADAL" clId="{D7684D7F-E68E-454B-81B4-F1F55536323A}" dt="2025-04-23T12:30:30.487" v="815" actId="478"/>
          <ac:picMkLst>
            <pc:docMk/>
            <pc:sldMk cId="2275172469" sldId="275"/>
            <ac:picMk id="4" creationId="{590224D3-30B8-618F-6C5E-C35286BB163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0CA483-E33B-4A13-B079-575E8254554D}" type="datetimeFigureOut">
              <a:rPr lang="en-US" smtClean="0"/>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DEF851-1442-43B5-AF6C-4CC3A3F63AFA}" type="slidenum">
              <a:rPr lang="en-US" smtClean="0"/>
              <a:t>‹#›</a:t>
            </a:fld>
            <a:endParaRPr lang="en-US"/>
          </a:p>
        </p:txBody>
      </p:sp>
    </p:spTree>
    <p:extLst>
      <p:ext uri="{BB962C8B-B14F-4D97-AF65-F5344CB8AC3E}">
        <p14:creationId xmlns:p14="http://schemas.microsoft.com/office/powerpoint/2010/main" val="98319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DEF851-1442-43B5-AF6C-4CC3A3F63AFA}" type="slidenum">
              <a:rPr lang="en-US" smtClean="0"/>
              <a:t>1</a:t>
            </a:fld>
            <a:endParaRPr lang="en-US"/>
          </a:p>
        </p:txBody>
      </p:sp>
    </p:spTree>
    <p:extLst>
      <p:ext uri="{BB962C8B-B14F-4D97-AF65-F5344CB8AC3E}">
        <p14:creationId xmlns:p14="http://schemas.microsoft.com/office/powerpoint/2010/main" val="2968279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As we are about to embark on our 10th anniversary, we help over 650 Cities, Counties, States, and Non-profits to streamline the administration of housing and community development programs. We are the market leading, cloud based platform, securely stored with the highest level of security, that gives access to HCD staff, tenants, homeowners, subrecipients, and property managers - to manage HCD, DR, HCV, and DOE programs. But first and foremost, our mission is to help communities help people. We know there is a ton of uncertainty in the current climate at the federal level. This is why we are here to stand with you. We understand how stressful this is, we support you, and we're here to make you more efficient and compliant. We take a holistic approach to how we help you administer these programs. Because we recently received a large investment, we've been able to act on our Neighbors' request</a:t>
            </a:r>
            <a:endParaRPr lang="en-US" dirty="0"/>
          </a:p>
        </p:txBody>
      </p:sp>
      <p:sp>
        <p:nvSpPr>
          <p:cNvPr id="4" name="Slide Number Placeholder 3"/>
          <p:cNvSpPr>
            <a:spLocks noGrp="1"/>
          </p:cNvSpPr>
          <p:nvPr>
            <p:ph type="sldNum" sz="quarter" idx="5"/>
          </p:nvPr>
        </p:nvSpPr>
        <p:spPr/>
        <p:txBody>
          <a:bodyPr/>
          <a:lstStyle/>
          <a:p>
            <a:fld id="{26DEF851-1442-43B5-AF6C-4CC3A3F63AFA}" type="slidenum">
              <a:rPr lang="en-US" smtClean="0"/>
              <a:t>2</a:t>
            </a:fld>
            <a:endParaRPr lang="en-US"/>
          </a:p>
        </p:txBody>
      </p:sp>
    </p:spTree>
    <p:extLst>
      <p:ext uri="{BB962C8B-B14F-4D97-AF65-F5344CB8AC3E}">
        <p14:creationId xmlns:p14="http://schemas.microsoft.com/office/powerpoint/2010/main" val="2719692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4A59C-5786-F46A-8DFB-3E8DB3D09D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265BDF-06AA-A865-0CFD-8401553895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4AB6EC-F414-2E57-2FB9-1DC14B3F5E5D}"/>
              </a:ext>
            </a:extLst>
          </p:cNvPr>
          <p:cNvSpPr>
            <a:spLocks noGrp="1"/>
          </p:cNvSpPr>
          <p:nvPr>
            <p:ph type="body" idx="1"/>
          </p:nvPr>
        </p:nvSpPr>
        <p:spPr/>
        <p:txBody>
          <a:bodyPr/>
          <a:lstStyle/>
          <a:p>
            <a:r>
              <a:rPr lang="en-US" dirty="0"/>
              <a:t>Neighborly Software and </a:t>
            </a:r>
            <a:r>
              <a:rPr lang="en-US" dirty="0" err="1"/>
              <a:t>Falfurias</a:t>
            </a:r>
            <a:r>
              <a:rPr lang="en-US" dirty="0"/>
              <a:t> Growth Partners entered into a partnership last October. Because of this partnership, we have now been able to start building out many requests that folks in this room have asked about.</a:t>
            </a:r>
          </a:p>
        </p:txBody>
      </p:sp>
      <p:sp>
        <p:nvSpPr>
          <p:cNvPr id="4" name="Slide Number Placeholder 3">
            <a:extLst>
              <a:ext uri="{FF2B5EF4-FFF2-40B4-BE49-F238E27FC236}">
                <a16:creationId xmlns:a16="http://schemas.microsoft.com/office/drawing/2014/main" id="{90F8082C-5A28-0674-DF58-1BE0393F733F}"/>
              </a:ext>
            </a:extLst>
          </p:cNvPr>
          <p:cNvSpPr>
            <a:spLocks noGrp="1"/>
          </p:cNvSpPr>
          <p:nvPr>
            <p:ph type="sldNum" sz="quarter" idx="5"/>
          </p:nvPr>
        </p:nvSpPr>
        <p:spPr/>
        <p:txBody>
          <a:bodyPr/>
          <a:lstStyle/>
          <a:p>
            <a:fld id="{26DEF851-1442-43B5-AF6C-4CC3A3F63AFA}" type="slidenum">
              <a:rPr lang="en-US" smtClean="0"/>
              <a:t>3</a:t>
            </a:fld>
            <a:endParaRPr lang="en-US"/>
          </a:p>
        </p:txBody>
      </p:sp>
    </p:spTree>
    <p:extLst>
      <p:ext uri="{BB962C8B-B14F-4D97-AF65-F5344CB8AC3E}">
        <p14:creationId xmlns:p14="http://schemas.microsoft.com/office/powerpoint/2010/main" val="1362503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biggest topic I want to discuss today is Neighborly’s Road map. </a:t>
            </a:r>
            <a:r>
              <a:rPr lang="en-US" sz="1200" b="1" dirty="0"/>
              <a:t>What if software could adapt to the unique rules and needs of each program? Lesa from THHI – what is one of the main reasons as a subrecipient you decided to purchase your own portal with Neighborly Software? </a:t>
            </a:r>
          </a:p>
          <a:p>
            <a:endParaRPr lang="en-US" dirty="0"/>
          </a:p>
        </p:txBody>
      </p:sp>
      <p:sp>
        <p:nvSpPr>
          <p:cNvPr id="4" name="Slide Number Placeholder 3"/>
          <p:cNvSpPr>
            <a:spLocks noGrp="1"/>
          </p:cNvSpPr>
          <p:nvPr>
            <p:ph type="sldNum" sz="quarter" idx="5"/>
          </p:nvPr>
        </p:nvSpPr>
        <p:spPr/>
        <p:txBody>
          <a:bodyPr/>
          <a:lstStyle/>
          <a:p>
            <a:fld id="{26DEF851-1442-43B5-AF6C-4CC3A3F63AFA}" type="slidenum">
              <a:rPr lang="en-US" smtClean="0"/>
              <a:t>5</a:t>
            </a:fld>
            <a:endParaRPr lang="en-US"/>
          </a:p>
        </p:txBody>
      </p:sp>
    </p:spTree>
    <p:extLst>
      <p:ext uri="{BB962C8B-B14F-4D97-AF65-F5344CB8AC3E}">
        <p14:creationId xmlns:p14="http://schemas.microsoft.com/office/powerpoint/2010/main" val="3424909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latin typeface="Times New Roman" panose="02020603050405020304" pitchFamily="18" charset="0"/>
              </a:rPr>
              <a:t>· Direct bi-directional connection between Neighborly Software and HUD's IDIS</a:t>
            </a:r>
          </a:p>
          <a:p>
            <a:pPr algn="l">
              <a:buNone/>
            </a:pPr>
            <a:r>
              <a:rPr lang="en-US" b="0" i="0" dirty="0">
                <a:solidFill>
                  <a:srgbClr val="000000"/>
                </a:solidFill>
                <a:effectLst/>
                <a:latin typeface="Times New Roman" panose="02020603050405020304" pitchFamily="18" charset="0"/>
              </a:rPr>
              <a:t>· Automated submission of both Activity Setup and Activity Accomplishments data</a:t>
            </a:r>
          </a:p>
          <a:p>
            <a:pPr algn="l">
              <a:buNone/>
            </a:pPr>
            <a:r>
              <a:rPr lang="en-US" b="0" i="0" dirty="0">
                <a:solidFill>
                  <a:srgbClr val="000000"/>
                </a:solidFill>
                <a:effectLst/>
                <a:latin typeface="Times New Roman" panose="02020603050405020304" pitchFamily="18" charset="0"/>
              </a:rPr>
              <a:t>· Comprehensive field mapping for CDBG programs. We are starting with CDBG only, and will slowly begin to incorporate HOME, HOPWA, and ESG. </a:t>
            </a:r>
          </a:p>
          <a:p>
            <a:pPr algn="l"/>
            <a:r>
              <a:rPr lang="en-US" b="0" i="0" dirty="0">
                <a:solidFill>
                  <a:srgbClr val="000000"/>
                </a:solidFill>
                <a:effectLst/>
                <a:latin typeface="Times New Roman" panose="02020603050405020304" pitchFamily="18" charset="0"/>
              </a:rPr>
              <a:t>· Centralized data collection and reporting workflow</a:t>
            </a:r>
          </a:p>
          <a:p>
            <a:endParaRPr lang="en-US" dirty="0"/>
          </a:p>
        </p:txBody>
      </p:sp>
      <p:sp>
        <p:nvSpPr>
          <p:cNvPr id="4" name="Slide Number Placeholder 3"/>
          <p:cNvSpPr>
            <a:spLocks noGrp="1"/>
          </p:cNvSpPr>
          <p:nvPr>
            <p:ph type="sldNum" sz="quarter" idx="5"/>
          </p:nvPr>
        </p:nvSpPr>
        <p:spPr/>
        <p:txBody>
          <a:bodyPr/>
          <a:lstStyle/>
          <a:p>
            <a:fld id="{26DEF851-1442-43B5-AF6C-4CC3A3F63AFA}" type="slidenum">
              <a:rPr lang="en-US" smtClean="0"/>
              <a:t>6</a:t>
            </a:fld>
            <a:endParaRPr lang="en-US"/>
          </a:p>
        </p:txBody>
      </p:sp>
    </p:spTree>
    <p:extLst>
      <p:ext uri="{BB962C8B-B14F-4D97-AF65-F5344CB8AC3E}">
        <p14:creationId xmlns:p14="http://schemas.microsoft.com/office/powerpoint/2010/main" val="3271434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28668-B169-040E-ABCB-47B56EFFD1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328663-D512-C4BB-2C8A-CDA02B9D91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195AA1-79D1-3AF4-8B2E-EC5E15CB3D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B9E7818-829D-0157-4BF8-2A1E1AF6D6A7}"/>
              </a:ext>
            </a:extLst>
          </p:cNvPr>
          <p:cNvSpPr>
            <a:spLocks noGrp="1"/>
          </p:cNvSpPr>
          <p:nvPr>
            <p:ph type="sldNum" sz="quarter" idx="5"/>
          </p:nvPr>
        </p:nvSpPr>
        <p:spPr/>
        <p:txBody>
          <a:bodyPr/>
          <a:lstStyle/>
          <a:p>
            <a:fld id="{26DEF851-1442-43B5-AF6C-4CC3A3F63AFA}" type="slidenum">
              <a:rPr lang="en-US" smtClean="0"/>
              <a:t>9</a:t>
            </a:fld>
            <a:endParaRPr lang="en-US"/>
          </a:p>
        </p:txBody>
      </p:sp>
    </p:spTree>
    <p:extLst>
      <p:ext uri="{BB962C8B-B14F-4D97-AF65-F5344CB8AC3E}">
        <p14:creationId xmlns:p14="http://schemas.microsoft.com/office/powerpoint/2010/main" val="3815039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DEF851-1442-43B5-AF6C-4CC3A3F63AFA}" type="slidenum">
              <a:rPr lang="en-US" smtClean="0"/>
              <a:t>12</a:t>
            </a:fld>
            <a:endParaRPr lang="en-US"/>
          </a:p>
        </p:txBody>
      </p:sp>
    </p:spTree>
    <p:extLst>
      <p:ext uri="{BB962C8B-B14F-4D97-AF65-F5344CB8AC3E}">
        <p14:creationId xmlns:p14="http://schemas.microsoft.com/office/powerpoint/2010/main" val="14089374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2775C5-A910-94E0-D386-BDE2C269C107}"/>
              </a:ext>
            </a:extLst>
          </p:cNvPr>
          <p:cNvPicPr>
            <a:picLocks noChangeAspect="1"/>
          </p:cNvPicPr>
          <p:nvPr userDrawn="1"/>
        </p:nvPicPr>
        <p:blipFill>
          <a:blip r:embed="rId2">
            <a:alphaModFix amt="59000"/>
          </a:blip>
          <a:stretch>
            <a:fillRect/>
          </a:stretch>
        </p:blipFill>
        <p:spPr>
          <a:xfrm>
            <a:off x="-76199" y="-77391"/>
            <a:ext cx="12363450" cy="6954441"/>
          </a:xfrm>
          <a:prstGeom prst="rect">
            <a:avLst/>
          </a:prstGeom>
        </p:spPr>
      </p:pic>
      <p:cxnSp>
        <p:nvCxnSpPr>
          <p:cNvPr id="8" name="Straight Connector 7">
            <a:extLst>
              <a:ext uri="{FF2B5EF4-FFF2-40B4-BE49-F238E27FC236}">
                <a16:creationId xmlns:a16="http://schemas.microsoft.com/office/drawing/2014/main" id="{8BD4C534-3B5E-FB7F-7B9D-77C0CFEB7F93}"/>
              </a:ext>
            </a:extLst>
          </p:cNvPr>
          <p:cNvCxnSpPr/>
          <p:nvPr userDrawn="1"/>
        </p:nvCxnSpPr>
        <p:spPr>
          <a:xfrm>
            <a:off x="469557" y="6393135"/>
            <a:ext cx="11269362" cy="0"/>
          </a:xfrm>
          <a:prstGeom prst="line">
            <a:avLst/>
          </a:prstGeom>
          <a:ln w="31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pic>
        <p:nvPicPr>
          <p:cNvPr id="9" name="Gráfico 17">
            <a:extLst>
              <a:ext uri="{FF2B5EF4-FFF2-40B4-BE49-F238E27FC236}">
                <a16:creationId xmlns:a16="http://schemas.microsoft.com/office/drawing/2014/main" id="{620B74AD-0549-AFEF-F8A9-AAE37BAA99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48458" y="6464873"/>
            <a:ext cx="1427532" cy="321390"/>
          </a:xfrm>
          <a:prstGeom prst="rect">
            <a:avLst/>
          </a:prstGeom>
        </p:spPr>
      </p:pic>
    </p:spTree>
    <p:extLst>
      <p:ext uri="{BB962C8B-B14F-4D97-AF65-F5344CB8AC3E}">
        <p14:creationId xmlns:p14="http://schemas.microsoft.com/office/powerpoint/2010/main" val="976170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4C3B3-E563-451B-1EA6-12B930D3689A}"/>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8FC98D11-F845-F367-38FE-BB481B82EB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5C76F709-789F-0A28-A41E-0DE8B4DF6080}"/>
              </a:ext>
            </a:extLst>
          </p:cNvPr>
          <p:cNvSpPr>
            <a:spLocks noGrp="1"/>
          </p:cNvSpPr>
          <p:nvPr>
            <p:ph type="dt" sz="half" idx="10"/>
          </p:nvPr>
        </p:nvSpPr>
        <p:spPr/>
        <p:txBody>
          <a:bodyPr/>
          <a:lstStyle/>
          <a:p>
            <a:fld id="{D451B227-D366-4F80-96FF-692F0163D1AE}" type="datetimeFigureOut">
              <a:rPr lang="fr-FR" smtClean="0"/>
              <a:t>22/04/2025</a:t>
            </a:fld>
            <a:endParaRPr lang="fr-FR"/>
          </a:p>
        </p:txBody>
      </p:sp>
      <p:sp>
        <p:nvSpPr>
          <p:cNvPr id="5" name="Footer Placeholder 4">
            <a:extLst>
              <a:ext uri="{FF2B5EF4-FFF2-40B4-BE49-F238E27FC236}">
                <a16:creationId xmlns:a16="http://schemas.microsoft.com/office/drawing/2014/main" id="{44F19499-206B-F250-5A8C-19D2A706F1AF}"/>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11665CA9-0067-1EB5-091C-B67C3BE1067E}"/>
              </a:ext>
            </a:extLst>
          </p:cNvPr>
          <p:cNvSpPr>
            <a:spLocks noGrp="1"/>
          </p:cNvSpPr>
          <p:nvPr>
            <p:ph type="sldNum" sz="quarter" idx="12"/>
          </p:nvPr>
        </p:nvSpPr>
        <p:spPr/>
        <p:txBody>
          <a:bodyPr/>
          <a:lstStyle/>
          <a:p>
            <a:fld id="{EE847FCF-4447-445D-B1B9-980E050EACAC}" type="slidenum">
              <a:rPr lang="fr-FR" smtClean="0"/>
              <a:t>‹#›</a:t>
            </a:fld>
            <a:endParaRPr lang="fr-FR"/>
          </a:p>
        </p:txBody>
      </p:sp>
      <p:sp>
        <p:nvSpPr>
          <p:cNvPr id="7" name="Retângulo 18">
            <a:extLst>
              <a:ext uri="{FF2B5EF4-FFF2-40B4-BE49-F238E27FC236}">
                <a16:creationId xmlns:a16="http://schemas.microsoft.com/office/drawing/2014/main" id="{4CCD51CD-0888-2DC5-06BA-DC09A73126E6}"/>
              </a:ext>
            </a:extLst>
          </p:cNvPr>
          <p:cNvSpPr/>
          <p:nvPr userDrawn="1"/>
        </p:nvSpPr>
        <p:spPr>
          <a:xfrm>
            <a:off x="-1" y="0"/>
            <a:ext cx="12192001" cy="6858000"/>
          </a:xfrm>
          <a:prstGeom prst="rect">
            <a:avLst/>
          </a:prstGeom>
          <a:solidFill>
            <a:srgbClr val="158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8" name="Imagem 11">
            <a:extLst>
              <a:ext uri="{FF2B5EF4-FFF2-40B4-BE49-F238E27FC236}">
                <a16:creationId xmlns:a16="http://schemas.microsoft.com/office/drawing/2014/main" id="{4B17930F-BE0F-F797-6A1A-6C4EC143616E}"/>
              </a:ext>
            </a:extLst>
          </p:cNvPr>
          <p:cNvPicPr>
            <a:picLocks noChangeAspect="1"/>
          </p:cNvPicPr>
          <p:nvPr userDrawn="1"/>
        </p:nvPicPr>
        <p:blipFill rotWithShape="1">
          <a:blip r:embed="rId2">
            <a:alphaModFix amt="16000"/>
          </a:blip>
          <a:srcRect t="14303" b="14303"/>
          <a:stretch/>
        </p:blipFill>
        <p:spPr>
          <a:xfrm rot="10800000">
            <a:off x="6769225" y="-2"/>
            <a:ext cx="5141688" cy="6857999"/>
          </a:xfrm>
          <a:prstGeom prst="rect">
            <a:avLst/>
          </a:prstGeom>
        </p:spPr>
      </p:pic>
      <p:pic>
        <p:nvPicPr>
          <p:cNvPr id="9" name="Graphic 8">
            <a:extLst>
              <a:ext uri="{FF2B5EF4-FFF2-40B4-BE49-F238E27FC236}">
                <a16:creationId xmlns:a16="http://schemas.microsoft.com/office/drawing/2014/main" id="{65053CC0-1D43-676E-4DF9-E780BAD723E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46269" y="6461882"/>
            <a:ext cx="1427532" cy="321390"/>
          </a:xfrm>
          <a:prstGeom prst="rect">
            <a:avLst/>
          </a:prstGeom>
        </p:spPr>
      </p:pic>
      <p:cxnSp>
        <p:nvCxnSpPr>
          <p:cNvPr id="10" name="Straight Connector 9">
            <a:extLst>
              <a:ext uri="{FF2B5EF4-FFF2-40B4-BE49-F238E27FC236}">
                <a16:creationId xmlns:a16="http://schemas.microsoft.com/office/drawing/2014/main" id="{8BBC0F0F-17D8-8561-FB87-49E86995D19C}"/>
              </a:ext>
            </a:extLst>
          </p:cNvPr>
          <p:cNvCxnSpPr/>
          <p:nvPr userDrawn="1"/>
        </p:nvCxnSpPr>
        <p:spPr>
          <a:xfrm>
            <a:off x="469557" y="6393135"/>
            <a:ext cx="11269362" cy="0"/>
          </a:xfrm>
          <a:prstGeom prst="line">
            <a:avLst/>
          </a:prstGeom>
          <a:ln w="3175">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125986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EF26DD-FB08-4F4E-7775-AC1ACB1376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F1630F79-8C2B-B292-AE16-86D307FE51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639F9DA6-7198-7E23-7CB3-054B9A2B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451B227-D366-4F80-96FF-692F0163D1AE}" type="datetimeFigureOut">
              <a:rPr lang="fr-FR" smtClean="0"/>
              <a:t>22/04/2025</a:t>
            </a:fld>
            <a:endParaRPr lang="fr-FR"/>
          </a:p>
        </p:txBody>
      </p:sp>
      <p:sp>
        <p:nvSpPr>
          <p:cNvPr id="5" name="Footer Placeholder 4">
            <a:extLst>
              <a:ext uri="{FF2B5EF4-FFF2-40B4-BE49-F238E27FC236}">
                <a16:creationId xmlns:a16="http://schemas.microsoft.com/office/drawing/2014/main" id="{A6B0B2AA-F482-F85E-B440-EE330DE35F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Slide Number Placeholder 5">
            <a:extLst>
              <a:ext uri="{FF2B5EF4-FFF2-40B4-BE49-F238E27FC236}">
                <a16:creationId xmlns:a16="http://schemas.microsoft.com/office/drawing/2014/main" id="{5291D570-0448-D395-B797-959BD31799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847FCF-4447-445D-B1B9-980E050EACAC}" type="slidenum">
              <a:rPr lang="fr-FR" smtClean="0"/>
              <a:t>‹#›</a:t>
            </a:fld>
            <a:endParaRPr lang="fr-FR"/>
          </a:p>
        </p:txBody>
      </p:sp>
    </p:spTree>
    <p:extLst>
      <p:ext uri="{BB962C8B-B14F-4D97-AF65-F5344CB8AC3E}">
        <p14:creationId xmlns:p14="http://schemas.microsoft.com/office/powerpoint/2010/main" val="503943323"/>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7.jpeg"/><Relationship Id="rId7" Type="http://schemas.openxmlformats.org/officeDocument/2006/relationships/image" Target="../media/image6.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erial view of neighborhood">
            <a:extLst>
              <a:ext uri="{FF2B5EF4-FFF2-40B4-BE49-F238E27FC236}">
                <a16:creationId xmlns:a16="http://schemas.microsoft.com/office/drawing/2014/main" id="{41FE8991-23D5-26C9-A761-714CA816D3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251925"/>
            <a:ext cx="12192000" cy="8122050"/>
          </a:xfrm>
          <a:prstGeom prst="rect">
            <a:avLst/>
          </a:prstGeom>
        </p:spPr>
      </p:pic>
      <p:pic>
        <p:nvPicPr>
          <p:cNvPr id="5" name="Picture 4">
            <a:extLst>
              <a:ext uri="{FF2B5EF4-FFF2-40B4-BE49-F238E27FC236}">
                <a16:creationId xmlns:a16="http://schemas.microsoft.com/office/drawing/2014/main" id="{6CF18E0C-D31F-FDB2-FCFC-69DE2F832A9D}"/>
              </a:ext>
            </a:extLst>
          </p:cNvPr>
          <p:cNvPicPr>
            <a:picLocks noChangeAspect="1"/>
          </p:cNvPicPr>
          <p:nvPr/>
        </p:nvPicPr>
        <p:blipFill rotWithShape="1">
          <a:blip r:embed="rId4"/>
          <a:srcRect l="30325" t="5486" r="35660" b="52310"/>
          <a:stretch/>
        </p:blipFill>
        <p:spPr>
          <a:xfrm>
            <a:off x="-90606" y="-766948"/>
            <a:ext cx="12282606" cy="7637073"/>
          </a:xfrm>
          <a:prstGeom prst="rect">
            <a:avLst/>
          </a:prstGeom>
        </p:spPr>
      </p:pic>
      <p:pic>
        <p:nvPicPr>
          <p:cNvPr id="7" name="Imagem 11">
            <a:extLst>
              <a:ext uri="{FF2B5EF4-FFF2-40B4-BE49-F238E27FC236}">
                <a16:creationId xmlns:a16="http://schemas.microsoft.com/office/drawing/2014/main" id="{A53CF107-AADA-FAD7-4524-0C00F4F87B9C}"/>
              </a:ext>
            </a:extLst>
          </p:cNvPr>
          <p:cNvPicPr>
            <a:picLocks noChangeAspect="1"/>
          </p:cNvPicPr>
          <p:nvPr/>
        </p:nvPicPr>
        <p:blipFill>
          <a:blip r:embed="rId5">
            <a:alphaModFix/>
          </a:blip>
          <a:stretch>
            <a:fillRect/>
          </a:stretch>
        </p:blipFill>
        <p:spPr>
          <a:xfrm rot="10800000">
            <a:off x="9302203" y="-641744"/>
            <a:ext cx="2398635" cy="4481171"/>
          </a:xfrm>
          <a:prstGeom prst="rect">
            <a:avLst/>
          </a:prstGeom>
        </p:spPr>
      </p:pic>
      <p:pic>
        <p:nvPicPr>
          <p:cNvPr id="8" name="Graphic 7">
            <a:extLst>
              <a:ext uri="{FF2B5EF4-FFF2-40B4-BE49-F238E27FC236}">
                <a16:creationId xmlns:a16="http://schemas.microsoft.com/office/drawing/2014/main" id="{88984CD2-E8DB-8931-580C-92984CCE8D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6093" y="5814072"/>
            <a:ext cx="4072914" cy="916963"/>
          </a:xfrm>
          <a:prstGeom prst="rect">
            <a:avLst/>
          </a:prstGeom>
        </p:spPr>
      </p:pic>
      <p:sp>
        <p:nvSpPr>
          <p:cNvPr id="4" name="TextBox 3">
            <a:extLst>
              <a:ext uri="{FF2B5EF4-FFF2-40B4-BE49-F238E27FC236}">
                <a16:creationId xmlns:a16="http://schemas.microsoft.com/office/drawing/2014/main" id="{880C75F1-7126-0371-DB0F-304D625A15AE}"/>
              </a:ext>
            </a:extLst>
          </p:cNvPr>
          <p:cNvSpPr txBox="1"/>
          <p:nvPr/>
        </p:nvSpPr>
        <p:spPr>
          <a:xfrm>
            <a:off x="908256" y="4644521"/>
            <a:ext cx="9593264" cy="1169551"/>
          </a:xfrm>
          <a:prstGeom prst="rect">
            <a:avLst/>
          </a:prstGeom>
          <a:noFill/>
        </p:spPr>
        <p:txBody>
          <a:bodyPr wrap="square" rtlCol="0">
            <a:spAutoFit/>
          </a:bodyPr>
          <a:lstStyle/>
          <a:p>
            <a:r>
              <a:rPr lang="en-US" sz="2800" b="1">
                <a:solidFill>
                  <a:schemeClr val="bg1"/>
                </a:solidFill>
                <a:effectLst/>
                <a:latin typeface="Avenir Next LT Pro Demi" panose="020B0504020202020204" pitchFamily="34" charset="77"/>
              </a:rPr>
              <a:t>Mastering Digital Efficiency:</a:t>
            </a:r>
          </a:p>
          <a:p>
            <a:r>
              <a:rPr lang="en-US" sz="2400" b="1">
                <a:solidFill>
                  <a:schemeClr val="bg1"/>
                </a:solidFill>
                <a:effectLst/>
                <a:latin typeface="Avenir Next LT Pro Demi" panose="020B0504020202020204" pitchFamily="34" charset="77"/>
              </a:rPr>
              <a:t>Leveraging Web-Based Tools in Community Development</a:t>
            </a:r>
            <a:br>
              <a:rPr lang="en-US" sz="1800" b="1">
                <a:solidFill>
                  <a:schemeClr val="bg1"/>
                </a:solidFill>
                <a:effectLst/>
                <a:latin typeface="Avenir Next LT Pro Demi" panose="020B0504020202020204" pitchFamily="34" charset="77"/>
              </a:rPr>
            </a:br>
            <a:r>
              <a:rPr lang="en-US" sz="1800" b="1">
                <a:solidFill>
                  <a:schemeClr val="bg1"/>
                </a:solidFill>
                <a:effectLst/>
                <a:latin typeface="Avenir Next LT Pro Demi" panose="020B0504020202020204" pitchFamily="34" charset="77"/>
              </a:rPr>
              <a:t> </a:t>
            </a:r>
            <a:endParaRPr lang="fr-FR" b="1">
              <a:solidFill>
                <a:schemeClr val="bg1"/>
              </a:solidFill>
              <a:latin typeface="Avenir Next LT Pro Demi" panose="020B0504020202020204" pitchFamily="34" charset="77"/>
            </a:endParaRPr>
          </a:p>
        </p:txBody>
      </p:sp>
    </p:spTree>
    <p:extLst>
      <p:ext uri="{BB962C8B-B14F-4D97-AF65-F5344CB8AC3E}">
        <p14:creationId xmlns:p14="http://schemas.microsoft.com/office/powerpoint/2010/main" val="2706203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F393BC-DD35-47F6-D874-96C0AF7903A2}"/>
              </a:ext>
            </a:extLst>
          </p:cNvPr>
          <p:cNvSpPr txBox="1"/>
          <p:nvPr/>
        </p:nvSpPr>
        <p:spPr>
          <a:xfrm>
            <a:off x="812745" y="615795"/>
            <a:ext cx="6293661" cy="1569660"/>
          </a:xfrm>
          <a:prstGeom prst="rect">
            <a:avLst/>
          </a:prstGeom>
          <a:noFill/>
        </p:spPr>
        <p:txBody>
          <a:bodyPr wrap="square" lIns="91440" tIns="45720" rIns="91440" bIns="45720" rtlCol="0" anchor="t">
            <a:spAutoFit/>
          </a:bodyPr>
          <a:lstStyle/>
          <a:p>
            <a:r>
              <a:rPr lang="en-US" sz="3200">
                <a:solidFill>
                  <a:schemeClr val="bg1"/>
                </a:solidFill>
                <a:latin typeface="Avenir Next LT Pro"/>
              </a:rPr>
              <a:t>30+ PROGRAMS</a:t>
            </a:r>
          </a:p>
          <a:p>
            <a:r>
              <a:rPr lang="en-US" sz="3200">
                <a:solidFill>
                  <a:schemeClr val="bg1"/>
                </a:solidFill>
                <a:latin typeface="Avenir Next LT Pro Demi"/>
              </a:rPr>
              <a:t>HOUSING, ECONOMIC &amp; COMMUNITY DEVELOPMENT</a:t>
            </a:r>
          </a:p>
        </p:txBody>
      </p:sp>
      <p:sp>
        <p:nvSpPr>
          <p:cNvPr id="5" name="TextBox 4">
            <a:extLst>
              <a:ext uri="{FF2B5EF4-FFF2-40B4-BE49-F238E27FC236}">
                <a16:creationId xmlns:a16="http://schemas.microsoft.com/office/drawing/2014/main" id="{EFB9FD93-F05D-DE22-BA09-75C8DA28A7BE}"/>
              </a:ext>
            </a:extLst>
          </p:cNvPr>
          <p:cNvSpPr txBox="1"/>
          <p:nvPr/>
        </p:nvSpPr>
        <p:spPr>
          <a:xfrm>
            <a:off x="6655144" y="2532558"/>
            <a:ext cx="7414799" cy="3662541"/>
          </a:xfrm>
          <a:prstGeom prst="rect">
            <a:avLst/>
          </a:prstGeom>
          <a:noFill/>
        </p:spPr>
        <p:txBody>
          <a:bodyPr wrap="square" lIns="91440" tIns="45720" rIns="91440" bIns="45720" rtlCol="0" anchor="t">
            <a:spAutoFit/>
          </a:bodyPr>
          <a:lstStyle/>
          <a:p>
            <a:pPr marL="285750" indent="-285750">
              <a:buFont typeface="Arial,Sans-Serif"/>
              <a:buChar char="•"/>
            </a:pPr>
            <a:r>
              <a:rPr lang="en-US" sz="1600" b="1" dirty="0">
                <a:solidFill>
                  <a:schemeClr val="bg1"/>
                </a:solidFill>
                <a:latin typeface="Avenir Next LT Pro Light"/>
              </a:rPr>
              <a:t>Weatherization</a:t>
            </a:r>
          </a:p>
          <a:p>
            <a:pPr marL="285750" indent="-285750">
              <a:buFont typeface="Arial,Sans-Serif"/>
              <a:buChar char="•"/>
            </a:pPr>
            <a:r>
              <a:rPr lang="en-US" sz="1600" dirty="0">
                <a:solidFill>
                  <a:schemeClr val="bg1"/>
                </a:solidFill>
                <a:latin typeface="Avenir Next LT Pro Light"/>
              </a:rPr>
              <a:t>Community Land Trust and Land Banks</a:t>
            </a:r>
          </a:p>
          <a:p>
            <a:pPr marL="285750" indent="-285750">
              <a:buFont typeface="Arial,Sans-Serif"/>
              <a:buChar char="•"/>
            </a:pPr>
            <a:r>
              <a:rPr lang="en-US" sz="1600" dirty="0">
                <a:solidFill>
                  <a:schemeClr val="bg1"/>
                </a:solidFill>
                <a:latin typeface="Avenir Next LT Pro Light"/>
              </a:rPr>
              <a:t>Economic Development</a:t>
            </a:r>
          </a:p>
          <a:p>
            <a:pPr marL="285750" indent="-285750">
              <a:buFont typeface="Arial,Sans-Serif"/>
              <a:buChar char="•"/>
            </a:pPr>
            <a:r>
              <a:rPr lang="en-US" sz="1600" dirty="0">
                <a:solidFill>
                  <a:schemeClr val="bg1"/>
                </a:solidFill>
                <a:latin typeface="Avenir Next LT Pro Light"/>
              </a:rPr>
              <a:t>Property Acquisition and Demolition</a:t>
            </a:r>
          </a:p>
          <a:p>
            <a:pPr marL="285750" indent="-285750">
              <a:buFont typeface="Arial,Sans-Serif"/>
              <a:buChar char="•"/>
            </a:pPr>
            <a:r>
              <a:rPr lang="en-US" sz="1600" dirty="0">
                <a:solidFill>
                  <a:schemeClr val="bg1"/>
                </a:solidFill>
                <a:latin typeface="Avenir Next LT Pro Light"/>
              </a:rPr>
              <a:t>Homeless Programs (ESG)</a:t>
            </a:r>
          </a:p>
          <a:p>
            <a:pPr marL="285750" indent="-285750">
              <a:buFont typeface="Arial,Sans-Serif"/>
              <a:buChar char="•"/>
            </a:pPr>
            <a:r>
              <a:rPr lang="en-US" sz="1600" b="1" dirty="0">
                <a:solidFill>
                  <a:schemeClr val="bg1"/>
                </a:solidFill>
                <a:latin typeface="Avenir Next LT Pro Light"/>
              </a:rPr>
              <a:t>Continuum of Care (CoC)</a:t>
            </a:r>
          </a:p>
          <a:p>
            <a:pPr marL="285750" indent="-285750">
              <a:buFont typeface="Arial,Sans-Serif"/>
              <a:buChar char="•"/>
            </a:pPr>
            <a:r>
              <a:rPr lang="en-US" sz="1600" dirty="0">
                <a:solidFill>
                  <a:schemeClr val="bg1"/>
                </a:solidFill>
                <a:latin typeface="Avenir Next LT Pro Light"/>
              </a:rPr>
              <a:t>HOPWA</a:t>
            </a:r>
          </a:p>
          <a:p>
            <a:pPr marL="285750" indent="-285750">
              <a:buFont typeface="Arial,Sans-Serif"/>
              <a:buChar char="•"/>
            </a:pPr>
            <a:r>
              <a:rPr lang="en-US" sz="1600" dirty="0">
                <a:solidFill>
                  <a:schemeClr val="bg1"/>
                </a:solidFill>
                <a:latin typeface="Avenir Next LT Pro Light"/>
              </a:rPr>
              <a:t>Small Business Loans</a:t>
            </a:r>
          </a:p>
          <a:p>
            <a:pPr marL="285750" indent="-285750">
              <a:buFont typeface="Arial,Sans-Serif"/>
              <a:buChar char="•"/>
            </a:pPr>
            <a:r>
              <a:rPr lang="en-US" sz="1600" dirty="0">
                <a:solidFill>
                  <a:schemeClr val="bg1"/>
                </a:solidFill>
                <a:latin typeface="Avenir Next LT Pro Light"/>
              </a:rPr>
              <a:t>Utility Assistance</a:t>
            </a:r>
          </a:p>
          <a:p>
            <a:pPr marL="285750" indent="-285750">
              <a:buFont typeface="Arial,Sans-Serif"/>
              <a:buChar char="•"/>
            </a:pPr>
            <a:r>
              <a:rPr lang="en-US" sz="1600" dirty="0">
                <a:solidFill>
                  <a:schemeClr val="bg1"/>
                </a:solidFill>
                <a:latin typeface="Avenir Next LT Pro Light"/>
              </a:rPr>
              <a:t>Low Income Home Energy Assistance</a:t>
            </a:r>
          </a:p>
          <a:p>
            <a:pPr marL="285750" indent="-285750">
              <a:buFont typeface="Arial,Sans-Serif"/>
              <a:buChar char="•"/>
            </a:pPr>
            <a:r>
              <a:rPr lang="en-US" sz="1600" dirty="0">
                <a:solidFill>
                  <a:schemeClr val="bg1"/>
                </a:solidFill>
                <a:latin typeface="Avenir Next LT Pro Light"/>
              </a:rPr>
              <a:t>Low Income Weatherization Assistance</a:t>
            </a:r>
          </a:p>
          <a:p>
            <a:pPr marL="285750" indent="-285750">
              <a:buFont typeface="Arial,Sans-Serif"/>
              <a:buChar char="•"/>
            </a:pPr>
            <a:r>
              <a:rPr lang="en-US" sz="1600" dirty="0">
                <a:solidFill>
                  <a:schemeClr val="bg1"/>
                </a:solidFill>
                <a:latin typeface="Avenir Next LT Pro Light"/>
              </a:rPr>
              <a:t>Neighborhood Revitalization Strategy Area</a:t>
            </a:r>
          </a:p>
          <a:p>
            <a:pPr marL="285750" indent="-285750">
              <a:buFont typeface="Arial,Sans-Serif"/>
              <a:buChar char="•"/>
            </a:pPr>
            <a:r>
              <a:rPr lang="en-US" sz="1600" dirty="0">
                <a:solidFill>
                  <a:schemeClr val="bg1"/>
                </a:solidFill>
                <a:latin typeface="Avenir Next LT Pro Light"/>
              </a:rPr>
              <a:t>Behavioral Health</a:t>
            </a:r>
          </a:p>
          <a:p>
            <a:pPr marL="285750" indent="-285750">
              <a:buFont typeface="Arial,Sans-Serif"/>
              <a:buChar char="•"/>
            </a:pPr>
            <a:r>
              <a:rPr lang="en-US" sz="1600" dirty="0">
                <a:solidFill>
                  <a:schemeClr val="bg1"/>
                </a:solidFill>
                <a:latin typeface="Avenir Next LT Pro Light"/>
              </a:rPr>
              <a:t>Public Infrastructure </a:t>
            </a:r>
          </a:p>
        </p:txBody>
      </p:sp>
      <p:sp>
        <p:nvSpPr>
          <p:cNvPr id="3" name="TextBox 2">
            <a:extLst>
              <a:ext uri="{FF2B5EF4-FFF2-40B4-BE49-F238E27FC236}">
                <a16:creationId xmlns:a16="http://schemas.microsoft.com/office/drawing/2014/main" id="{5E03C8FD-7DF4-56F7-6F56-5720C925D9B1}"/>
              </a:ext>
            </a:extLst>
          </p:cNvPr>
          <p:cNvSpPr txBox="1"/>
          <p:nvPr/>
        </p:nvSpPr>
        <p:spPr>
          <a:xfrm>
            <a:off x="682117" y="2532559"/>
            <a:ext cx="6097978" cy="3570208"/>
          </a:xfrm>
          <a:prstGeom prst="rect">
            <a:avLst/>
          </a:prstGeom>
          <a:noFill/>
        </p:spPr>
        <p:txBody>
          <a:bodyPr wrap="square">
            <a:spAutoFit/>
          </a:bodyPr>
          <a:lstStyle/>
          <a:p>
            <a:pPr marL="285750" indent="-285750">
              <a:buFont typeface="Arial,Sans-Serif"/>
              <a:buChar char="•"/>
            </a:pPr>
            <a:r>
              <a:rPr lang="en-US" sz="1600" dirty="0">
                <a:solidFill>
                  <a:schemeClr val="bg1"/>
                </a:solidFill>
                <a:latin typeface="Avenir Next LT Pro Light"/>
              </a:rPr>
              <a:t>Public Services (CDBG)</a:t>
            </a:r>
            <a:endParaRPr lang="en-US" sz="1600" dirty="0">
              <a:solidFill>
                <a:schemeClr val="bg1"/>
              </a:solidFill>
            </a:endParaRPr>
          </a:p>
          <a:p>
            <a:pPr marL="285750" indent="-285750">
              <a:buFont typeface="Arial,Sans-Serif"/>
              <a:buChar char="•"/>
            </a:pPr>
            <a:r>
              <a:rPr lang="en-US" sz="1600" dirty="0">
                <a:solidFill>
                  <a:schemeClr val="bg1"/>
                </a:solidFill>
                <a:latin typeface="Avenir Next LT Pro Light"/>
              </a:rPr>
              <a:t>Public Facilities and Improvements</a:t>
            </a:r>
          </a:p>
          <a:p>
            <a:pPr marL="285750" indent="-285750">
              <a:buFont typeface="Arial,Sans-Serif"/>
              <a:buChar char="•"/>
            </a:pPr>
            <a:r>
              <a:rPr lang="en-US" sz="1600" dirty="0">
                <a:solidFill>
                  <a:schemeClr val="bg1"/>
                </a:solidFill>
                <a:latin typeface="Avenir Next LT Pro Light"/>
              </a:rPr>
              <a:t>Housing Rehabilitation (CDBG, HOME, </a:t>
            </a:r>
            <a:r>
              <a:rPr lang="en-US" sz="1600" b="1" dirty="0">
                <a:solidFill>
                  <a:schemeClr val="bg1"/>
                </a:solidFill>
                <a:latin typeface="Avenir Next LT Pro Light"/>
              </a:rPr>
              <a:t>SHIP</a:t>
            </a:r>
            <a:r>
              <a:rPr lang="en-US" sz="1600" dirty="0">
                <a:solidFill>
                  <a:schemeClr val="bg1"/>
                </a:solidFill>
                <a:latin typeface="Avenir Next LT Pro Light"/>
              </a:rPr>
              <a:t>)</a:t>
            </a:r>
          </a:p>
          <a:p>
            <a:pPr marL="285750" indent="-285750">
              <a:buFont typeface="Arial,Sans-Serif"/>
              <a:buChar char="•"/>
            </a:pPr>
            <a:r>
              <a:rPr lang="en-US" sz="1600" b="1" dirty="0">
                <a:solidFill>
                  <a:schemeClr val="bg1"/>
                </a:solidFill>
                <a:latin typeface="Avenir Next LT Pro Light"/>
              </a:rPr>
              <a:t>Lead Based Paint &amp; Healthy Homes</a:t>
            </a:r>
          </a:p>
          <a:p>
            <a:pPr marL="285750" indent="-285750">
              <a:buFont typeface="Arial,Sans-Serif"/>
              <a:buChar char="•"/>
            </a:pPr>
            <a:r>
              <a:rPr lang="en-US" sz="1600" dirty="0">
                <a:solidFill>
                  <a:schemeClr val="bg1"/>
                </a:solidFill>
                <a:latin typeface="Avenir Next LT Pro Light"/>
              </a:rPr>
              <a:t>Tenant Based Rental Assistance (HOME)</a:t>
            </a:r>
          </a:p>
          <a:p>
            <a:pPr marL="285750" indent="-285750">
              <a:buFont typeface="Arial,Sans-Serif"/>
              <a:buChar char="•"/>
            </a:pPr>
            <a:r>
              <a:rPr lang="en-US" sz="1600" dirty="0">
                <a:solidFill>
                  <a:schemeClr val="bg1"/>
                </a:solidFill>
                <a:latin typeface="Avenir Next LT Pro Light"/>
              </a:rPr>
              <a:t>Down Payment Assistance (CDBG, HOME, </a:t>
            </a:r>
            <a:r>
              <a:rPr lang="en-US" sz="1600" b="1" dirty="0">
                <a:solidFill>
                  <a:schemeClr val="bg1"/>
                </a:solidFill>
                <a:latin typeface="Avenir Next LT Pro Light"/>
              </a:rPr>
              <a:t>SHIP</a:t>
            </a:r>
            <a:r>
              <a:rPr lang="en-US" sz="1600" dirty="0">
                <a:solidFill>
                  <a:schemeClr val="bg1"/>
                </a:solidFill>
                <a:latin typeface="Avenir Next LT Pro Light"/>
              </a:rPr>
              <a:t>)</a:t>
            </a:r>
          </a:p>
          <a:p>
            <a:pPr marL="285750" indent="-285750">
              <a:buFont typeface="Arial,Sans-Serif"/>
              <a:buChar char="•"/>
            </a:pPr>
            <a:r>
              <a:rPr lang="en-US" sz="1600" dirty="0">
                <a:solidFill>
                  <a:schemeClr val="bg1"/>
                </a:solidFill>
                <a:latin typeface="Avenir Next LT Pro Light"/>
              </a:rPr>
              <a:t>Affordable Housing Construction/Development</a:t>
            </a:r>
          </a:p>
          <a:p>
            <a:pPr marL="285750" indent="-285750">
              <a:buFont typeface="Arial,Sans-Serif"/>
              <a:buChar char="•"/>
            </a:pPr>
            <a:r>
              <a:rPr lang="en-US" sz="1600" dirty="0">
                <a:solidFill>
                  <a:schemeClr val="bg1"/>
                </a:solidFill>
                <a:latin typeface="Avenir Next LT Pro Light"/>
              </a:rPr>
              <a:t>Asset Management (Housing)</a:t>
            </a:r>
          </a:p>
          <a:p>
            <a:pPr marL="285750" indent="-285750">
              <a:buFont typeface="Arial,Sans-Serif"/>
              <a:buChar char="•"/>
            </a:pPr>
            <a:r>
              <a:rPr lang="en-US" sz="1600" dirty="0">
                <a:solidFill>
                  <a:schemeClr val="bg1"/>
                </a:solidFill>
                <a:latin typeface="Avenir Next LT Pro Light"/>
              </a:rPr>
              <a:t>State Housing Initiatives Partnership</a:t>
            </a:r>
          </a:p>
          <a:p>
            <a:pPr marL="285750" indent="-285750">
              <a:buFont typeface="Arial,Sans-Serif"/>
              <a:buChar char="•"/>
            </a:pPr>
            <a:r>
              <a:rPr lang="en-US" sz="1600" dirty="0">
                <a:solidFill>
                  <a:schemeClr val="bg1"/>
                </a:solidFill>
                <a:latin typeface="Avenir Next LT Pro Light"/>
              </a:rPr>
              <a:t>Emergency Home Repair</a:t>
            </a:r>
          </a:p>
          <a:p>
            <a:pPr marL="285750" indent="-285750">
              <a:buFont typeface="Arial,Sans-Serif"/>
              <a:buChar char="•"/>
            </a:pPr>
            <a:r>
              <a:rPr lang="en-US" sz="1600" dirty="0">
                <a:solidFill>
                  <a:schemeClr val="bg1"/>
                </a:solidFill>
                <a:latin typeface="Avenir Next LT Pro Light"/>
              </a:rPr>
              <a:t>Community Based Development Organization</a:t>
            </a:r>
          </a:p>
          <a:p>
            <a:pPr marL="285750" indent="-285750">
              <a:buFont typeface="Arial,Sans-Serif"/>
              <a:buChar char="•"/>
            </a:pPr>
            <a:r>
              <a:rPr lang="en-US" sz="1600" dirty="0">
                <a:solidFill>
                  <a:schemeClr val="bg1"/>
                </a:solidFill>
                <a:latin typeface="Avenir Next LT Pro Light"/>
              </a:rPr>
              <a:t>Choice Neighborhoods</a:t>
            </a:r>
          </a:p>
          <a:p>
            <a:pPr marL="285750" indent="-285750">
              <a:buFont typeface="Arial,Sans-Serif"/>
              <a:buChar char="•"/>
            </a:pPr>
            <a:r>
              <a:rPr lang="en-US" sz="1600" dirty="0">
                <a:solidFill>
                  <a:schemeClr val="bg1"/>
                </a:solidFill>
                <a:latin typeface="Avenir Next LT Pro Light"/>
              </a:rPr>
              <a:t>Small Landlord Revolving Loans</a:t>
            </a:r>
          </a:p>
          <a:p>
            <a:pPr marL="285750" indent="-285750">
              <a:buFont typeface="Arial,Sans-Serif"/>
              <a:buChar char="•"/>
            </a:pPr>
            <a:r>
              <a:rPr lang="en-US" sz="1600" dirty="0">
                <a:solidFill>
                  <a:schemeClr val="bg1"/>
                </a:solidFill>
                <a:latin typeface="Avenir Next LT Pro Light"/>
              </a:rPr>
              <a:t>Micro-enterprise Grants/Loans</a:t>
            </a:r>
            <a:endParaRPr lang="en-US" sz="1600" dirty="0"/>
          </a:p>
        </p:txBody>
      </p:sp>
    </p:spTree>
    <p:extLst>
      <p:ext uri="{BB962C8B-B14F-4D97-AF65-F5344CB8AC3E}">
        <p14:creationId xmlns:p14="http://schemas.microsoft.com/office/powerpoint/2010/main" val="2884604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72206DC3-C8B1-C156-56D5-F84FE1D60093}"/>
              </a:ext>
            </a:extLst>
          </p:cNvPr>
          <p:cNvPicPr>
            <a:picLocks noChangeAspect="1"/>
          </p:cNvPicPr>
          <p:nvPr/>
        </p:nvPicPr>
        <p:blipFill>
          <a:blip r:embed="rId2">
            <a:alphaModFix amt="70000"/>
          </a:blip>
          <a:stretch>
            <a:fillRect/>
          </a:stretch>
        </p:blipFill>
        <p:spPr>
          <a:xfrm>
            <a:off x="-11725" y="1382613"/>
            <a:ext cx="12185650" cy="4523556"/>
          </a:xfrm>
          <a:prstGeom prst="rect">
            <a:avLst/>
          </a:prstGeom>
          <a:ln w="28575">
            <a:noFill/>
          </a:ln>
        </p:spPr>
      </p:pic>
      <p:sp>
        <p:nvSpPr>
          <p:cNvPr id="2" name="Text Placeholder 5">
            <a:extLst>
              <a:ext uri="{FF2B5EF4-FFF2-40B4-BE49-F238E27FC236}">
                <a16:creationId xmlns:a16="http://schemas.microsoft.com/office/drawing/2014/main" id="{BCB25F22-AC3F-988F-4429-7ADBBBCFCB55}"/>
              </a:ext>
            </a:extLst>
          </p:cNvPr>
          <p:cNvSpPr txBox="1">
            <a:spLocks/>
          </p:cNvSpPr>
          <p:nvPr/>
        </p:nvSpPr>
        <p:spPr>
          <a:xfrm>
            <a:off x="679175" y="3754892"/>
            <a:ext cx="1627632" cy="1618488"/>
          </a:xfrm>
          <a:prstGeom prst="roundRect">
            <a:avLst>
              <a:gd name="adj" fmla="val 17457"/>
            </a:avLst>
          </a:prstGeom>
          <a:solidFill>
            <a:srgbClr val="158AFD"/>
          </a:solidFill>
          <a:ln w="28575" cap="flat" cmpd="sng" algn="ctr">
            <a:solidFill>
              <a:schemeClr val="tx1">
                <a:lumMod val="65000"/>
                <a:lumOff val="35000"/>
              </a:scheme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lIns="91440" tIns="173736"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500" b="1" kern="1200" cap="all" baseline="0" dirty="0">
                <a:solidFill>
                  <a:sysClr val="windowText" lastClr="000000"/>
                </a:solidFill>
                <a:latin typeface="Avenir Next LT Pro Demi" panose="020B07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nSpc>
                <a:spcPct val="100000"/>
              </a:lnSpc>
              <a:spcBef>
                <a:spcPts val="0"/>
              </a:spcBef>
              <a:defRPr/>
            </a:pPr>
            <a:r>
              <a:rPr lang="en-US">
                <a:solidFill>
                  <a:schemeClr val="bg1"/>
                </a:solidFill>
                <a:latin typeface="Avenir Next LT Pro Demi"/>
              </a:rPr>
              <a:t>ONLINE APPLICATION</a:t>
            </a:r>
          </a:p>
          <a:p>
            <a:pPr>
              <a:lnSpc>
                <a:spcPct val="100000"/>
              </a:lnSpc>
              <a:spcBef>
                <a:spcPts val="0"/>
              </a:spcBef>
              <a:defRPr/>
            </a:pPr>
            <a:r>
              <a:rPr lang="en-US" sz="1000" b="0" cap="none">
                <a:solidFill>
                  <a:schemeClr val="bg1"/>
                </a:solidFill>
                <a:latin typeface="Avenir Next LT Pro Light"/>
              </a:rPr>
              <a:t>Annual NOFA acceptance</a:t>
            </a:r>
            <a:endParaRPr lang="en-US" sz="1000" b="0" cap="none">
              <a:solidFill>
                <a:schemeClr val="bg1"/>
              </a:solidFill>
              <a:latin typeface="Avenir Next LT Pro Light" panose="020B0304020202020204" pitchFamily="34" charset="0"/>
            </a:endParaRPr>
          </a:p>
          <a:p>
            <a:endParaRPr lang="en-US"/>
          </a:p>
        </p:txBody>
      </p:sp>
      <p:sp>
        <p:nvSpPr>
          <p:cNvPr id="3" name="Text Placeholder 63">
            <a:extLst>
              <a:ext uri="{FF2B5EF4-FFF2-40B4-BE49-F238E27FC236}">
                <a16:creationId xmlns:a16="http://schemas.microsoft.com/office/drawing/2014/main" id="{C12EA8C0-88C8-36EA-FCEF-0A7BC6C48F81}"/>
              </a:ext>
            </a:extLst>
          </p:cNvPr>
          <p:cNvSpPr txBox="1">
            <a:spLocks/>
          </p:cNvSpPr>
          <p:nvPr/>
        </p:nvSpPr>
        <p:spPr>
          <a:xfrm>
            <a:off x="852911" y="5015355"/>
            <a:ext cx="1280160" cy="206582"/>
          </a:xfrm>
          <a:prstGeom prst="rect">
            <a:avLst/>
          </a:prstGeom>
        </p:spPr>
        <p:txBody>
          <a:bodyPr lIns="0" tIns="0" rIns="0">
            <a:noAutofit/>
          </a:bodyPr>
          <a:lstStyle>
            <a:lvl1pPr marL="0" indent="0" algn="ctr" defTabSz="914400" rtl="0" eaLnBrk="1" latinLnBrk="0" hangingPunct="1">
              <a:lnSpc>
                <a:spcPct val="90000"/>
              </a:lnSpc>
              <a:spcBef>
                <a:spcPts val="1000"/>
              </a:spcBef>
              <a:buFont typeface="Arial" panose="020B0604020202020204" pitchFamily="34" charset="0"/>
              <a:buNone/>
              <a:defRPr sz="1000" kern="1200">
                <a:solidFill>
                  <a:srgbClr val="C00000"/>
                </a:solidFill>
                <a:latin typeface="Avenir Next LT Pro Demi" panose="020B07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Avenir Next LT Pro" panose="020B0504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Avenir Next LT Pro Light" panose="020B0304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Avenir Next LT Pro Light" panose="020B0304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Avenir Next LT Pro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4" name="Text Placeholder 5">
            <a:extLst>
              <a:ext uri="{FF2B5EF4-FFF2-40B4-BE49-F238E27FC236}">
                <a16:creationId xmlns:a16="http://schemas.microsoft.com/office/drawing/2014/main" id="{EA4EEFE0-784E-FF50-D68C-987F0C049511}"/>
              </a:ext>
            </a:extLst>
          </p:cNvPr>
          <p:cNvSpPr txBox="1">
            <a:spLocks/>
          </p:cNvSpPr>
          <p:nvPr/>
        </p:nvSpPr>
        <p:spPr>
          <a:xfrm>
            <a:off x="1986839" y="1689617"/>
            <a:ext cx="1627632" cy="1618488"/>
          </a:xfrm>
          <a:prstGeom prst="roundRect">
            <a:avLst>
              <a:gd name="adj" fmla="val 17457"/>
            </a:avLst>
          </a:prstGeom>
          <a:solidFill>
            <a:srgbClr val="158AFD"/>
          </a:solidFill>
          <a:ln w="28575" cap="flat" cmpd="sng" algn="ctr">
            <a:solidFill>
              <a:schemeClr val="tx1">
                <a:lumMod val="65000"/>
                <a:lumOff val="35000"/>
              </a:scheme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lIns="91440" tIns="173736"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200" b="1" kern="1200" cap="all" baseline="0" dirty="0">
                <a:solidFill>
                  <a:sysClr val="windowText" lastClr="000000"/>
                </a:solidFill>
                <a:latin typeface="Avenir Next LT Pro Demi" panose="020B07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US" sz="1500">
                <a:solidFill>
                  <a:schemeClr val="bg1"/>
                </a:solidFill>
                <a:latin typeface="Avenir Next LT Pro Demi"/>
              </a:rPr>
              <a:t>REVIEW</a:t>
            </a:r>
            <a:endParaRPr lang="en-US" sz="1500">
              <a:solidFill>
                <a:schemeClr val="bg1"/>
              </a:solidFill>
            </a:endParaRPr>
          </a:p>
          <a:p>
            <a:r>
              <a:rPr lang="en-US" sz="1500">
                <a:solidFill>
                  <a:schemeClr val="bg1"/>
                </a:solidFill>
                <a:latin typeface="Avenir Next LT Pro Demi"/>
              </a:rPr>
              <a:t> SCORING</a:t>
            </a:r>
            <a:endParaRPr lang="en-US" sz="1500">
              <a:solidFill>
                <a:schemeClr val="bg1"/>
              </a:solidFill>
            </a:endParaRPr>
          </a:p>
          <a:p>
            <a:r>
              <a:rPr lang="en-US" sz="1500">
                <a:solidFill>
                  <a:schemeClr val="bg1"/>
                </a:solidFill>
                <a:latin typeface="Avenir Next LT Pro Demi"/>
              </a:rPr>
              <a:t> PRIORITIZE FUNDING</a:t>
            </a:r>
            <a:endParaRPr lang="en-US" sz="1500">
              <a:solidFill>
                <a:schemeClr val="bg1"/>
              </a:solidFill>
            </a:endParaRPr>
          </a:p>
          <a:p>
            <a:pPr>
              <a:lnSpc>
                <a:spcPct val="100000"/>
              </a:lnSpc>
              <a:spcBef>
                <a:spcPts val="0"/>
              </a:spcBef>
              <a:buFontTx/>
              <a:buNone/>
              <a:defRPr/>
            </a:pPr>
            <a:endParaRPr lang="en-US" sz="1100" b="0" cap="none">
              <a:solidFill>
                <a:schemeClr val="bg1"/>
              </a:solidFill>
              <a:latin typeface="Avenir Next LT Pro Light"/>
            </a:endParaRPr>
          </a:p>
          <a:p>
            <a:endParaRPr lang="en-US"/>
          </a:p>
        </p:txBody>
      </p:sp>
      <p:sp>
        <p:nvSpPr>
          <p:cNvPr id="5" name="Text Placeholder 97">
            <a:extLst>
              <a:ext uri="{FF2B5EF4-FFF2-40B4-BE49-F238E27FC236}">
                <a16:creationId xmlns:a16="http://schemas.microsoft.com/office/drawing/2014/main" id="{5AC3FA89-6EFF-E978-F066-72EA9278F848}"/>
              </a:ext>
            </a:extLst>
          </p:cNvPr>
          <p:cNvSpPr txBox="1">
            <a:spLocks/>
          </p:cNvSpPr>
          <p:nvPr/>
        </p:nvSpPr>
        <p:spPr>
          <a:xfrm>
            <a:off x="3280120" y="2964580"/>
            <a:ext cx="630936" cy="630936"/>
          </a:xfrm>
          <a:prstGeom prst="ellipse">
            <a:avLst/>
          </a:prstGeom>
          <a:solidFill>
            <a:schemeClr val="accent1">
              <a:lumMod val="50000"/>
            </a:schemeClr>
          </a:solidFill>
          <a:ln w="28575">
            <a:noFill/>
          </a:ln>
        </p:spPr>
        <p:txBody>
          <a:bodyPr lIns="0" tIns="0" rIns="0" bIns="0" anchor="ctr">
            <a:noAutofit/>
          </a:bodyPr>
          <a:lstStyle>
            <a:lvl1pPr marL="0" indent="0" algn="ctr" defTabSz="914400" rtl="0" eaLnBrk="1" latinLnBrk="0" hangingPunct="1">
              <a:lnSpc>
                <a:spcPct val="100000"/>
              </a:lnSpc>
              <a:spcBef>
                <a:spcPts val="0"/>
              </a:spcBef>
              <a:buFont typeface="Arial" panose="020B0604020202020204" pitchFamily="34" charset="0"/>
              <a:buNone/>
              <a:defRPr sz="2800" b="1" kern="1200">
                <a:ln w="0">
                  <a:noFill/>
                </a:ln>
                <a:solidFill>
                  <a:schemeClr val="tx1"/>
                </a:solidFill>
                <a:latin typeface="Avenir Next LT Pro Demi" panose="020B07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panose="020B05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Light" panose="020B03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Light" panose="020B03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2</a:t>
            </a:r>
          </a:p>
        </p:txBody>
      </p:sp>
      <p:sp>
        <p:nvSpPr>
          <p:cNvPr id="6" name="Text Placeholder 5">
            <a:extLst>
              <a:ext uri="{FF2B5EF4-FFF2-40B4-BE49-F238E27FC236}">
                <a16:creationId xmlns:a16="http://schemas.microsoft.com/office/drawing/2014/main" id="{0F81993C-C7A4-B9AE-E9A7-EABE37C40D21}"/>
              </a:ext>
            </a:extLst>
          </p:cNvPr>
          <p:cNvSpPr txBox="1">
            <a:spLocks/>
          </p:cNvSpPr>
          <p:nvPr/>
        </p:nvSpPr>
        <p:spPr>
          <a:xfrm>
            <a:off x="4159315" y="2413336"/>
            <a:ext cx="1627632" cy="1618488"/>
          </a:xfrm>
          <a:prstGeom prst="roundRect">
            <a:avLst>
              <a:gd name="adj" fmla="val 17457"/>
            </a:avLst>
          </a:prstGeom>
          <a:solidFill>
            <a:srgbClr val="158AFD"/>
          </a:solidFill>
          <a:ln w="28575" cap="flat" cmpd="sng" algn="ctr">
            <a:solidFill>
              <a:schemeClr val="tx1">
                <a:lumMod val="65000"/>
                <a:lumOff val="35000"/>
              </a:scheme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lIns="91440" tIns="173736"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500" b="1" kern="1200" cap="all" baseline="0" dirty="0">
                <a:solidFill>
                  <a:sysClr val="windowText" lastClr="000000"/>
                </a:solidFill>
                <a:latin typeface="Avenir Next LT Pro Demi" panose="020B07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US">
                <a:solidFill>
                  <a:schemeClr val="bg1"/>
                </a:solidFill>
                <a:latin typeface="Avenir Next LT Pro Demi"/>
              </a:rPr>
              <a:t>CONTRACT AWARD </a:t>
            </a:r>
            <a:br>
              <a:rPr lang="en-US">
                <a:solidFill>
                  <a:schemeClr val="bg1"/>
                </a:solidFill>
                <a:latin typeface="Avenir Next LT Pro Demi"/>
              </a:rPr>
            </a:br>
            <a:endParaRPr lang="en-US">
              <a:solidFill>
                <a:schemeClr val="bg1"/>
              </a:solidFill>
            </a:endParaRPr>
          </a:p>
          <a:p>
            <a:r>
              <a:rPr lang="en-US">
                <a:solidFill>
                  <a:schemeClr val="bg1"/>
                </a:solidFill>
                <a:latin typeface="Avenir Next LT Pro Demi"/>
              </a:rPr>
              <a:t> DOCUMENT RENDERING</a:t>
            </a:r>
            <a:endParaRPr lang="en-US">
              <a:solidFill>
                <a:schemeClr val="bg1"/>
              </a:solidFill>
            </a:endParaRPr>
          </a:p>
        </p:txBody>
      </p:sp>
      <p:sp>
        <p:nvSpPr>
          <p:cNvPr id="7" name="Text Placeholder 97">
            <a:extLst>
              <a:ext uri="{FF2B5EF4-FFF2-40B4-BE49-F238E27FC236}">
                <a16:creationId xmlns:a16="http://schemas.microsoft.com/office/drawing/2014/main" id="{010558DA-8A9A-A345-C894-75949E16A137}"/>
              </a:ext>
            </a:extLst>
          </p:cNvPr>
          <p:cNvSpPr txBox="1">
            <a:spLocks/>
          </p:cNvSpPr>
          <p:nvPr/>
        </p:nvSpPr>
        <p:spPr>
          <a:xfrm>
            <a:off x="5450164" y="2104356"/>
            <a:ext cx="630936" cy="630936"/>
          </a:xfrm>
          <a:prstGeom prst="ellipse">
            <a:avLst/>
          </a:prstGeom>
          <a:solidFill>
            <a:schemeClr val="accent1">
              <a:lumMod val="50000"/>
            </a:schemeClr>
          </a:solidFill>
          <a:ln w="28575">
            <a:noFill/>
          </a:ln>
        </p:spPr>
        <p:txBody>
          <a:bodyPr lIns="0" tIns="0" rIns="0" bIns="0" anchor="ctr">
            <a:noAutofit/>
          </a:bodyPr>
          <a:lstStyle>
            <a:lvl1pPr marL="0" indent="0" algn="ctr" defTabSz="914400" rtl="0" eaLnBrk="1" latinLnBrk="0" hangingPunct="1">
              <a:lnSpc>
                <a:spcPct val="100000"/>
              </a:lnSpc>
              <a:spcBef>
                <a:spcPts val="0"/>
              </a:spcBef>
              <a:buFont typeface="Arial" panose="020B0604020202020204" pitchFamily="34" charset="0"/>
              <a:buNone/>
              <a:defRPr sz="2800" b="1" kern="1200">
                <a:ln w="0">
                  <a:noFill/>
                </a:ln>
                <a:solidFill>
                  <a:schemeClr val="tx1"/>
                </a:solidFill>
                <a:latin typeface="Avenir Next LT Pro Demi" panose="020B07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panose="020B05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Light" panose="020B03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Light" panose="020B03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3</a:t>
            </a:r>
          </a:p>
        </p:txBody>
      </p:sp>
      <p:sp>
        <p:nvSpPr>
          <p:cNvPr id="8" name="Text Placeholder 5">
            <a:extLst>
              <a:ext uri="{FF2B5EF4-FFF2-40B4-BE49-F238E27FC236}">
                <a16:creationId xmlns:a16="http://schemas.microsoft.com/office/drawing/2014/main" id="{8C6FC86F-29E9-22F3-D407-2CCBA296D1D1}"/>
              </a:ext>
            </a:extLst>
          </p:cNvPr>
          <p:cNvSpPr txBox="1">
            <a:spLocks/>
          </p:cNvSpPr>
          <p:nvPr/>
        </p:nvSpPr>
        <p:spPr>
          <a:xfrm>
            <a:off x="2580330" y="4787074"/>
            <a:ext cx="2223554" cy="1501258"/>
          </a:xfrm>
          <a:prstGeom prst="roundRect">
            <a:avLst>
              <a:gd name="adj" fmla="val 17457"/>
            </a:avLst>
          </a:prstGeom>
          <a:solidFill>
            <a:srgbClr val="158AFD"/>
          </a:solidFill>
          <a:ln w="28575" cap="flat" cmpd="sng" algn="ctr">
            <a:solidFill>
              <a:schemeClr val="tx1">
                <a:lumMod val="65000"/>
                <a:lumOff val="35000"/>
              </a:scheme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lIns="91440" tIns="173736"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500" b="1" kern="1200" cap="all" baseline="0" dirty="0">
                <a:solidFill>
                  <a:sysClr val="windowText" lastClr="000000"/>
                </a:solidFill>
                <a:latin typeface="Avenir Next LT Pro Demi" panose="020B07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US">
                <a:solidFill>
                  <a:schemeClr val="bg1"/>
                </a:solidFill>
                <a:latin typeface="Avenir Next LT Pro Demi"/>
              </a:rPr>
              <a:t>ACCOMPLISHMENTTRACKING</a:t>
            </a:r>
            <a:endParaRPr lang="en-US">
              <a:solidFill>
                <a:schemeClr val="bg1"/>
              </a:solidFill>
            </a:endParaRPr>
          </a:p>
          <a:p>
            <a:r>
              <a:rPr lang="en-US">
                <a:solidFill>
                  <a:schemeClr val="bg1"/>
                </a:solidFill>
                <a:latin typeface="Avenir Next LT Pro Demi"/>
              </a:rPr>
              <a:t>REPORTING</a:t>
            </a:r>
            <a:endParaRPr lang="en-US">
              <a:solidFill>
                <a:schemeClr val="bg1"/>
              </a:solidFill>
            </a:endParaRPr>
          </a:p>
          <a:p>
            <a:pPr>
              <a:defRPr/>
            </a:pPr>
            <a:endParaRPr lang="en-US">
              <a:solidFill>
                <a:srgbClr val="000000"/>
              </a:solidFill>
            </a:endParaRPr>
          </a:p>
        </p:txBody>
      </p:sp>
      <p:sp>
        <p:nvSpPr>
          <p:cNvPr id="9" name="Text Placeholder 97">
            <a:extLst>
              <a:ext uri="{FF2B5EF4-FFF2-40B4-BE49-F238E27FC236}">
                <a16:creationId xmlns:a16="http://schemas.microsoft.com/office/drawing/2014/main" id="{5DF178EA-BD34-2B4C-97AD-9B0E0937DC3F}"/>
              </a:ext>
            </a:extLst>
          </p:cNvPr>
          <p:cNvSpPr txBox="1">
            <a:spLocks/>
          </p:cNvSpPr>
          <p:nvPr/>
        </p:nvSpPr>
        <p:spPr>
          <a:xfrm>
            <a:off x="4074484" y="4328813"/>
            <a:ext cx="630936" cy="630936"/>
          </a:xfrm>
          <a:prstGeom prst="ellipse">
            <a:avLst/>
          </a:prstGeom>
          <a:solidFill>
            <a:schemeClr val="accent1">
              <a:lumMod val="50000"/>
            </a:schemeClr>
          </a:solidFill>
          <a:ln w="28575">
            <a:noFill/>
          </a:ln>
        </p:spPr>
        <p:txBody>
          <a:bodyPr lIns="0" tIns="0" rIns="0" bIns="0" anchor="ctr">
            <a:noAutofit/>
          </a:bodyPr>
          <a:lstStyle>
            <a:lvl1pPr marL="0" indent="0" algn="ctr" defTabSz="914400" rtl="0" eaLnBrk="1" latinLnBrk="0" hangingPunct="1">
              <a:lnSpc>
                <a:spcPct val="100000"/>
              </a:lnSpc>
              <a:spcBef>
                <a:spcPts val="0"/>
              </a:spcBef>
              <a:buFont typeface="Arial" panose="020B0604020202020204" pitchFamily="34" charset="0"/>
              <a:buNone/>
              <a:defRPr sz="2800" b="1" kern="1200">
                <a:ln w="0">
                  <a:noFill/>
                </a:ln>
                <a:solidFill>
                  <a:schemeClr val="tx1"/>
                </a:solidFill>
                <a:latin typeface="Avenir Next LT Pro Demi" panose="020B07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panose="020B05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Light" panose="020B03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Light" panose="020B03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4</a:t>
            </a:r>
          </a:p>
        </p:txBody>
      </p:sp>
      <p:sp>
        <p:nvSpPr>
          <p:cNvPr id="10" name="Text Placeholder 5">
            <a:extLst>
              <a:ext uri="{FF2B5EF4-FFF2-40B4-BE49-F238E27FC236}">
                <a16:creationId xmlns:a16="http://schemas.microsoft.com/office/drawing/2014/main" id="{C1C90532-0870-023B-411F-6A1EE9B95973}"/>
              </a:ext>
            </a:extLst>
          </p:cNvPr>
          <p:cNvSpPr txBox="1">
            <a:spLocks/>
          </p:cNvSpPr>
          <p:nvPr/>
        </p:nvSpPr>
        <p:spPr>
          <a:xfrm>
            <a:off x="5687760" y="4562184"/>
            <a:ext cx="1627632" cy="1618488"/>
          </a:xfrm>
          <a:prstGeom prst="roundRect">
            <a:avLst>
              <a:gd name="adj" fmla="val 17457"/>
            </a:avLst>
          </a:prstGeom>
          <a:solidFill>
            <a:srgbClr val="158AFD"/>
          </a:solidFill>
          <a:ln w="28575" cap="flat" cmpd="sng" algn="ctr">
            <a:solidFill>
              <a:schemeClr val="tx1">
                <a:lumMod val="65000"/>
                <a:lumOff val="35000"/>
              </a:scheme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lIns="91440" tIns="173736"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400" b="1" kern="1200" cap="all" baseline="0" dirty="0">
                <a:solidFill>
                  <a:sysClr val="windowText" lastClr="000000"/>
                </a:solidFill>
                <a:latin typeface="Avenir Next LT Pro Demi" panose="020B07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US">
                <a:solidFill>
                  <a:schemeClr val="bg1"/>
                </a:solidFill>
                <a:latin typeface="Avenir Next LT Pro Demi"/>
              </a:rPr>
              <a:t>LOAN SERVICING,  INSPECTIONS, WORK WRITE UPS, SEALED BIDDING</a:t>
            </a:r>
            <a:endParaRPr lang="en-US">
              <a:solidFill>
                <a:schemeClr val="bg1"/>
              </a:solidFill>
            </a:endParaRPr>
          </a:p>
          <a:p>
            <a:pPr>
              <a:lnSpc>
                <a:spcPct val="100000"/>
              </a:lnSpc>
              <a:spcBef>
                <a:spcPts val="0"/>
              </a:spcBef>
              <a:buFontTx/>
              <a:buNone/>
              <a:defRPr/>
            </a:pPr>
            <a:endParaRPr lang="en-US" sz="1100" b="0" cap="none">
              <a:solidFill>
                <a:schemeClr val="bg1"/>
              </a:solidFill>
              <a:latin typeface="Avenir Next LT Pro Light" panose="020B0304020202020204" pitchFamily="34" charset="0"/>
            </a:endParaRPr>
          </a:p>
          <a:p>
            <a:endParaRPr lang="en-US"/>
          </a:p>
        </p:txBody>
      </p:sp>
      <p:sp>
        <p:nvSpPr>
          <p:cNvPr id="11" name="Text Placeholder 97">
            <a:extLst>
              <a:ext uri="{FF2B5EF4-FFF2-40B4-BE49-F238E27FC236}">
                <a16:creationId xmlns:a16="http://schemas.microsoft.com/office/drawing/2014/main" id="{095E5991-F518-7962-059B-5519EB3AEDE5}"/>
              </a:ext>
            </a:extLst>
          </p:cNvPr>
          <p:cNvSpPr txBox="1">
            <a:spLocks/>
          </p:cNvSpPr>
          <p:nvPr/>
        </p:nvSpPr>
        <p:spPr>
          <a:xfrm>
            <a:off x="6971098" y="5714911"/>
            <a:ext cx="630936" cy="630936"/>
          </a:xfrm>
          <a:prstGeom prst="ellipse">
            <a:avLst/>
          </a:prstGeom>
          <a:solidFill>
            <a:schemeClr val="accent1">
              <a:lumMod val="50000"/>
            </a:schemeClr>
          </a:solidFill>
          <a:ln w="28575">
            <a:noFill/>
          </a:ln>
        </p:spPr>
        <p:txBody>
          <a:bodyPr lIns="0" tIns="0" rIns="0" bIns="0" anchor="ctr">
            <a:noAutofit/>
          </a:bodyPr>
          <a:lstStyle>
            <a:lvl1pPr marL="0" indent="0" algn="ctr" defTabSz="914400" rtl="0" eaLnBrk="1" latinLnBrk="0" hangingPunct="1">
              <a:lnSpc>
                <a:spcPct val="100000"/>
              </a:lnSpc>
              <a:spcBef>
                <a:spcPts val="0"/>
              </a:spcBef>
              <a:buFont typeface="Arial" panose="020B0604020202020204" pitchFamily="34" charset="0"/>
              <a:buNone/>
              <a:defRPr sz="2800" b="1" kern="1200">
                <a:ln w="0">
                  <a:noFill/>
                </a:ln>
                <a:solidFill>
                  <a:schemeClr val="tx1"/>
                </a:solidFill>
                <a:latin typeface="Avenir Next LT Pro Demi" panose="020B07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panose="020B05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Light" panose="020B03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Light" panose="020B03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5</a:t>
            </a:r>
          </a:p>
        </p:txBody>
      </p:sp>
      <p:sp>
        <p:nvSpPr>
          <p:cNvPr id="12" name="Text Placeholder 5">
            <a:extLst>
              <a:ext uri="{FF2B5EF4-FFF2-40B4-BE49-F238E27FC236}">
                <a16:creationId xmlns:a16="http://schemas.microsoft.com/office/drawing/2014/main" id="{4CFF4256-2174-252F-3A73-EB7C9B61BB0B}"/>
              </a:ext>
            </a:extLst>
          </p:cNvPr>
          <p:cNvSpPr txBox="1">
            <a:spLocks/>
          </p:cNvSpPr>
          <p:nvPr/>
        </p:nvSpPr>
        <p:spPr>
          <a:xfrm>
            <a:off x="6495763" y="1679478"/>
            <a:ext cx="1881632" cy="1540335"/>
          </a:xfrm>
          <a:prstGeom prst="roundRect">
            <a:avLst>
              <a:gd name="adj" fmla="val 17457"/>
            </a:avLst>
          </a:prstGeom>
          <a:solidFill>
            <a:srgbClr val="158AFD"/>
          </a:solidFill>
          <a:ln w="28575" cap="flat" cmpd="sng" algn="ctr">
            <a:solidFill>
              <a:schemeClr val="tx1">
                <a:lumMod val="65000"/>
                <a:lumOff val="35000"/>
              </a:scheme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lIns="91440" tIns="173736"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050" b="1" kern="1200" cap="all" baseline="0" dirty="0">
                <a:solidFill>
                  <a:sysClr val="windowText" lastClr="000000"/>
                </a:solidFill>
                <a:latin typeface="Avenir Next LT Pro Demi" panose="020B07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US" sz="1500">
                <a:solidFill>
                  <a:schemeClr val="bg1"/>
                </a:solidFill>
                <a:latin typeface="Avenir Next LT Pro Demi"/>
              </a:rPr>
              <a:t>LINE-ITEM BUDGET TRACKING and DrAWDOWNS</a:t>
            </a:r>
          </a:p>
          <a:p>
            <a:endParaRPr lang="en-US">
              <a:solidFill>
                <a:srgbClr val="000000"/>
              </a:solidFill>
            </a:endParaRPr>
          </a:p>
        </p:txBody>
      </p:sp>
      <p:sp>
        <p:nvSpPr>
          <p:cNvPr id="13" name="Text Placeholder 97">
            <a:extLst>
              <a:ext uri="{FF2B5EF4-FFF2-40B4-BE49-F238E27FC236}">
                <a16:creationId xmlns:a16="http://schemas.microsoft.com/office/drawing/2014/main" id="{1FFB1E3D-2116-C42B-7CD6-2B3DC6A22BEB}"/>
              </a:ext>
            </a:extLst>
          </p:cNvPr>
          <p:cNvSpPr txBox="1">
            <a:spLocks/>
          </p:cNvSpPr>
          <p:nvPr/>
        </p:nvSpPr>
        <p:spPr>
          <a:xfrm>
            <a:off x="7748705" y="2909287"/>
            <a:ext cx="630936" cy="630936"/>
          </a:xfrm>
          <a:prstGeom prst="ellipse">
            <a:avLst/>
          </a:prstGeom>
          <a:solidFill>
            <a:schemeClr val="accent1">
              <a:lumMod val="50000"/>
            </a:schemeClr>
          </a:solidFill>
          <a:ln w="28575">
            <a:noFill/>
          </a:ln>
        </p:spPr>
        <p:txBody>
          <a:bodyPr lIns="0" tIns="0" rIns="0" bIns="0" anchor="ctr">
            <a:noAutofit/>
          </a:bodyPr>
          <a:lstStyle>
            <a:lvl1pPr marL="0" indent="0" algn="ctr" defTabSz="914400" rtl="0" eaLnBrk="1" latinLnBrk="0" hangingPunct="1">
              <a:lnSpc>
                <a:spcPct val="100000"/>
              </a:lnSpc>
              <a:spcBef>
                <a:spcPts val="0"/>
              </a:spcBef>
              <a:buFont typeface="Arial" panose="020B0604020202020204" pitchFamily="34" charset="0"/>
              <a:buNone/>
              <a:defRPr sz="2800" b="1" kern="1200">
                <a:ln w="0">
                  <a:noFill/>
                </a:ln>
                <a:solidFill>
                  <a:schemeClr val="tx1"/>
                </a:solidFill>
                <a:latin typeface="Avenir Next LT Pro Demi" panose="020B07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panose="020B05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Light" panose="020B03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Light" panose="020B03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6</a:t>
            </a:r>
          </a:p>
        </p:txBody>
      </p:sp>
      <p:sp>
        <p:nvSpPr>
          <p:cNvPr id="14" name="Text Placeholder 5">
            <a:extLst>
              <a:ext uri="{FF2B5EF4-FFF2-40B4-BE49-F238E27FC236}">
                <a16:creationId xmlns:a16="http://schemas.microsoft.com/office/drawing/2014/main" id="{453EDFCA-068D-C92F-2669-E15B46D816FA}"/>
              </a:ext>
            </a:extLst>
          </p:cNvPr>
          <p:cNvSpPr txBox="1">
            <a:spLocks/>
          </p:cNvSpPr>
          <p:nvPr/>
        </p:nvSpPr>
        <p:spPr>
          <a:xfrm>
            <a:off x="8089861" y="4643676"/>
            <a:ext cx="1774170" cy="1540335"/>
          </a:xfrm>
          <a:prstGeom prst="roundRect">
            <a:avLst>
              <a:gd name="adj" fmla="val 17457"/>
            </a:avLst>
          </a:prstGeom>
          <a:solidFill>
            <a:srgbClr val="158AFD"/>
          </a:solidFill>
          <a:ln w="28575" cap="flat" cmpd="sng" algn="ctr">
            <a:solidFill>
              <a:schemeClr val="tx1">
                <a:lumMod val="65000"/>
                <a:lumOff val="35000"/>
              </a:scheme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lIns="91440" tIns="173736" rIns="91440" bIns="45720" rtlCol="0" anchor="t">
            <a:noAutofit/>
          </a:bodyPr>
          <a:lstStyle>
            <a:lvl1pPr marL="0" marR="0" indent="0" algn="ctr" defTabSz="914400" rtl="0" eaLnBrk="1" fontAlgn="auto" latinLnBrk="0" hangingPunct="1">
              <a:lnSpc>
                <a:spcPct val="100000"/>
              </a:lnSpc>
              <a:spcBef>
                <a:spcPts val="0"/>
              </a:spcBef>
              <a:spcAft>
                <a:spcPts val="0"/>
              </a:spcAft>
              <a:buClrTx/>
              <a:buSzTx/>
              <a:buFontTx/>
              <a:buNone/>
              <a:tabLst/>
              <a:defRPr lang="en-US" sz="1500" b="1" kern="1200" cap="all" baseline="0">
                <a:solidFill>
                  <a:sysClr val="windowText" lastClr="000000"/>
                </a:solidFill>
                <a:latin typeface="Avenir Next LT Pro Demi" panose="020B07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US">
                <a:solidFill>
                  <a:schemeClr val="bg1"/>
                </a:solidFill>
                <a:latin typeface="Avenir Next LT Pro Demi"/>
              </a:rPr>
              <a:t>SUBRECIPIENT MONITORING, REPORTING</a:t>
            </a:r>
            <a:endParaRPr lang="en-US">
              <a:solidFill>
                <a:schemeClr val="bg1"/>
              </a:solidFill>
            </a:endParaRPr>
          </a:p>
          <a:p>
            <a:pPr>
              <a:defRPr/>
            </a:pPr>
            <a:endParaRPr lang="en-US" sz="1100" b="0" cap="none">
              <a:solidFill>
                <a:schemeClr val="bg1"/>
              </a:solidFill>
              <a:latin typeface="Avenir Next LT Pro Light" panose="020B0304020202020204" pitchFamily="34" charset="0"/>
            </a:endParaRPr>
          </a:p>
          <a:p>
            <a:pPr>
              <a:defRPr/>
            </a:pPr>
            <a:endParaRPr lang="en-US" sz="1100" b="0" cap="none">
              <a:solidFill>
                <a:srgbClr val="000000"/>
              </a:solidFill>
              <a:latin typeface="Avenir Next LT Pro Light" panose="020B0304020202020204" pitchFamily="34" charset="0"/>
            </a:endParaRPr>
          </a:p>
          <a:p>
            <a:pPr>
              <a:defRPr/>
            </a:pPr>
            <a:endParaRPr lang="en-US">
              <a:solidFill>
                <a:prstClr val="black"/>
              </a:solidFill>
            </a:endParaRPr>
          </a:p>
        </p:txBody>
      </p:sp>
      <p:sp>
        <p:nvSpPr>
          <p:cNvPr id="15" name="Text Placeholder 97">
            <a:extLst>
              <a:ext uri="{FF2B5EF4-FFF2-40B4-BE49-F238E27FC236}">
                <a16:creationId xmlns:a16="http://schemas.microsoft.com/office/drawing/2014/main" id="{FC155309-1B39-8890-6D2F-C5CCD6F195AC}"/>
              </a:ext>
            </a:extLst>
          </p:cNvPr>
          <p:cNvSpPr txBox="1">
            <a:spLocks/>
          </p:cNvSpPr>
          <p:nvPr/>
        </p:nvSpPr>
        <p:spPr>
          <a:xfrm>
            <a:off x="9479259" y="4328031"/>
            <a:ext cx="630936" cy="630936"/>
          </a:xfrm>
          <a:prstGeom prst="ellipse">
            <a:avLst/>
          </a:prstGeom>
          <a:solidFill>
            <a:schemeClr val="accent1">
              <a:lumMod val="50000"/>
            </a:schemeClr>
          </a:solidFill>
          <a:ln w="28575">
            <a:noFill/>
          </a:ln>
        </p:spPr>
        <p:txBody>
          <a:bodyPr lIns="0" tIns="0" rIns="0" bIns="0" anchor="ctr">
            <a:noAutofit/>
          </a:bodyPr>
          <a:lstStyle>
            <a:lvl1pPr marL="0" indent="0" algn="ctr" defTabSz="914400" rtl="0" eaLnBrk="1" latinLnBrk="0" hangingPunct="1">
              <a:lnSpc>
                <a:spcPct val="100000"/>
              </a:lnSpc>
              <a:spcBef>
                <a:spcPts val="0"/>
              </a:spcBef>
              <a:buFont typeface="Arial" panose="020B0604020202020204" pitchFamily="34" charset="0"/>
              <a:buNone/>
              <a:defRPr sz="2800" b="1" kern="1200">
                <a:ln w="0">
                  <a:noFill/>
                </a:ln>
                <a:solidFill>
                  <a:schemeClr val="tx1"/>
                </a:solidFill>
                <a:latin typeface="Avenir Next LT Pro Demi" panose="020B07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panose="020B05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Light" panose="020B03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Light" panose="020B03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7</a:t>
            </a:r>
          </a:p>
        </p:txBody>
      </p:sp>
      <p:sp>
        <p:nvSpPr>
          <p:cNvPr id="16" name="Text Placeholder 5">
            <a:extLst>
              <a:ext uri="{FF2B5EF4-FFF2-40B4-BE49-F238E27FC236}">
                <a16:creationId xmlns:a16="http://schemas.microsoft.com/office/drawing/2014/main" id="{C2B51F61-8D76-5911-4F5E-6D42CA9E4CB6}"/>
              </a:ext>
            </a:extLst>
          </p:cNvPr>
          <p:cNvSpPr txBox="1">
            <a:spLocks/>
          </p:cNvSpPr>
          <p:nvPr/>
        </p:nvSpPr>
        <p:spPr>
          <a:xfrm>
            <a:off x="9481519" y="2620018"/>
            <a:ext cx="1950016" cy="1598950"/>
          </a:xfrm>
          <a:prstGeom prst="roundRect">
            <a:avLst>
              <a:gd name="adj" fmla="val 17457"/>
            </a:avLst>
          </a:prstGeom>
          <a:solidFill>
            <a:srgbClr val="158AFD"/>
          </a:solidFill>
          <a:ln w="28575" cap="flat" cmpd="sng" algn="ctr">
            <a:solidFill>
              <a:schemeClr val="tx1">
                <a:lumMod val="65000"/>
                <a:lumOff val="35000"/>
              </a:scheme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lIns="91440" tIns="173736"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500" b="1" kern="1200" cap="all" baseline="0" dirty="0">
                <a:solidFill>
                  <a:sysClr val="windowText" lastClr="000000"/>
                </a:solidFill>
                <a:latin typeface="Avenir Next LT Pro Demi" panose="020B07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US">
                <a:solidFill>
                  <a:schemeClr val="bg1"/>
                </a:solidFill>
                <a:latin typeface="Avenir Next LT Pro Demi"/>
              </a:rPr>
              <a:t>ANALYTICS</a:t>
            </a:r>
            <a:endParaRPr lang="en-US">
              <a:solidFill>
                <a:schemeClr val="bg1"/>
              </a:solidFill>
            </a:endParaRPr>
          </a:p>
          <a:p>
            <a:pPr>
              <a:buFont typeface="Arial" panose="020B0604020202020204" pitchFamily="34" charset="0"/>
              <a:buNone/>
              <a:defRPr/>
            </a:pPr>
            <a:r>
              <a:rPr lang="en-US">
                <a:solidFill>
                  <a:schemeClr val="bg1"/>
                </a:solidFill>
                <a:latin typeface="Avenir Next LT Pro Demi"/>
              </a:rPr>
              <a:t>DASHBOARDS</a:t>
            </a:r>
          </a:p>
          <a:p>
            <a:pPr>
              <a:defRPr/>
            </a:pPr>
            <a:r>
              <a:rPr lang="en-US">
                <a:solidFill>
                  <a:schemeClr val="bg1"/>
                </a:solidFill>
                <a:latin typeface="Avenir Next LT Pro Demi"/>
              </a:rPr>
              <a:t>AFFORDABILITY COMPLIANCE</a:t>
            </a:r>
          </a:p>
          <a:p>
            <a:pPr>
              <a:lnSpc>
                <a:spcPct val="100000"/>
              </a:lnSpc>
              <a:spcBef>
                <a:spcPts val="0"/>
              </a:spcBef>
              <a:defRPr/>
            </a:pPr>
            <a:endParaRPr lang="en-US" sz="1100" b="0" cap="none">
              <a:solidFill>
                <a:schemeClr val="bg1"/>
              </a:solidFill>
              <a:latin typeface="Avenir Next LT Pro Light"/>
            </a:endParaRPr>
          </a:p>
        </p:txBody>
      </p:sp>
      <p:sp>
        <p:nvSpPr>
          <p:cNvPr id="17" name="Text Placeholder 97">
            <a:extLst>
              <a:ext uri="{FF2B5EF4-FFF2-40B4-BE49-F238E27FC236}">
                <a16:creationId xmlns:a16="http://schemas.microsoft.com/office/drawing/2014/main" id="{C578F00E-4D65-464E-55C8-02E9468DC2E8}"/>
              </a:ext>
            </a:extLst>
          </p:cNvPr>
          <p:cNvSpPr txBox="1">
            <a:spLocks/>
          </p:cNvSpPr>
          <p:nvPr/>
        </p:nvSpPr>
        <p:spPr>
          <a:xfrm>
            <a:off x="10752251" y="2307353"/>
            <a:ext cx="630936" cy="630936"/>
          </a:xfrm>
          <a:prstGeom prst="ellipse">
            <a:avLst/>
          </a:prstGeom>
          <a:solidFill>
            <a:schemeClr val="accent1">
              <a:lumMod val="50000"/>
            </a:schemeClr>
          </a:solidFill>
          <a:ln w="28575">
            <a:noFill/>
          </a:ln>
        </p:spPr>
        <p:txBody>
          <a:bodyPr lIns="0" tIns="0" rIns="0" bIns="0" anchor="ctr">
            <a:noAutofit/>
          </a:bodyPr>
          <a:lstStyle>
            <a:lvl1pPr marL="0" indent="0" algn="ctr" defTabSz="914400" rtl="0" eaLnBrk="1" latinLnBrk="0" hangingPunct="1">
              <a:lnSpc>
                <a:spcPct val="100000"/>
              </a:lnSpc>
              <a:spcBef>
                <a:spcPts val="0"/>
              </a:spcBef>
              <a:buFont typeface="Arial" panose="020B0604020202020204" pitchFamily="34" charset="0"/>
              <a:buNone/>
              <a:defRPr sz="2800" b="1" kern="1200">
                <a:ln w="0">
                  <a:noFill/>
                </a:ln>
                <a:solidFill>
                  <a:schemeClr val="tx1"/>
                </a:solidFill>
                <a:latin typeface="Avenir Next LT Pro Demi" panose="020B07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panose="020B05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Light" panose="020B03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Light" panose="020B03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8</a:t>
            </a:r>
          </a:p>
        </p:txBody>
      </p:sp>
      <p:sp>
        <p:nvSpPr>
          <p:cNvPr id="18" name="Oval 17">
            <a:extLst>
              <a:ext uri="{FF2B5EF4-FFF2-40B4-BE49-F238E27FC236}">
                <a16:creationId xmlns:a16="http://schemas.microsoft.com/office/drawing/2014/main" id="{6198539F-305C-D561-7D5A-15BE9DABCFF5}"/>
              </a:ext>
            </a:extLst>
          </p:cNvPr>
          <p:cNvSpPr/>
          <p:nvPr/>
        </p:nvSpPr>
        <p:spPr>
          <a:xfrm>
            <a:off x="3909375" y="1311906"/>
            <a:ext cx="165100" cy="165100"/>
          </a:xfrm>
          <a:prstGeom prst="ellipse">
            <a:avLst/>
          </a:prstGeom>
          <a:solidFill>
            <a:schemeClr val="bg1"/>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Oval 18">
            <a:extLst>
              <a:ext uri="{FF2B5EF4-FFF2-40B4-BE49-F238E27FC236}">
                <a16:creationId xmlns:a16="http://schemas.microsoft.com/office/drawing/2014/main" id="{2FEF6080-B025-AE35-0F81-0CE5052C9B15}"/>
              </a:ext>
            </a:extLst>
          </p:cNvPr>
          <p:cNvSpPr/>
          <p:nvPr/>
        </p:nvSpPr>
        <p:spPr>
          <a:xfrm>
            <a:off x="4935166" y="5805637"/>
            <a:ext cx="165100" cy="165100"/>
          </a:xfrm>
          <a:prstGeom prst="ellipse">
            <a:avLst/>
          </a:prstGeom>
          <a:solidFill>
            <a:schemeClr val="bg1"/>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Oval 19">
            <a:extLst>
              <a:ext uri="{FF2B5EF4-FFF2-40B4-BE49-F238E27FC236}">
                <a16:creationId xmlns:a16="http://schemas.microsoft.com/office/drawing/2014/main" id="{ED96B771-4349-8E41-EF3F-6CD1457DB0E1}"/>
              </a:ext>
            </a:extLst>
          </p:cNvPr>
          <p:cNvSpPr/>
          <p:nvPr/>
        </p:nvSpPr>
        <p:spPr>
          <a:xfrm>
            <a:off x="8799454" y="2652516"/>
            <a:ext cx="165100" cy="165100"/>
          </a:xfrm>
          <a:prstGeom prst="ellipse">
            <a:avLst/>
          </a:prstGeom>
          <a:solidFill>
            <a:schemeClr val="bg1"/>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Oval 20">
            <a:extLst>
              <a:ext uri="{FF2B5EF4-FFF2-40B4-BE49-F238E27FC236}">
                <a16:creationId xmlns:a16="http://schemas.microsoft.com/office/drawing/2014/main" id="{DCF56F77-BCFE-C6B0-89B4-B4B1B4C00C30}"/>
              </a:ext>
            </a:extLst>
          </p:cNvPr>
          <p:cNvSpPr/>
          <p:nvPr/>
        </p:nvSpPr>
        <p:spPr>
          <a:xfrm>
            <a:off x="11346143" y="1762477"/>
            <a:ext cx="165100" cy="165100"/>
          </a:xfrm>
          <a:prstGeom prst="ellipse">
            <a:avLst/>
          </a:prstGeom>
          <a:solidFill>
            <a:schemeClr val="bg1"/>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TextBox 21">
            <a:extLst>
              <a:ext uri="{FF2B5EF4-FFF2-40B4-BE49-F238E27FC236}">
                <a16:creationId xmlns:a16="http://schemas.microsoft.com/office/drawing/2014/main" id="{E51D8C53-7CE1-3623-7F98-6CA3EB3C573E}"/>
              </a:ext>
            </a:extLst>
          </p:cNvPr>
          <p:cNvSpPr txBox="1"/>
          <p:nvPr/>
        </p:nvSpPr>
        <p:spPr>
          <a:xfrm>
            <a:off x="403429" y="455271"/>
            <a:ext cx="10053403" cy="984885"/>
          </a:xfrm>
          <a:prstGeom prst="rect">
            <a:avLst/>
          </a:prstGeom>
          <a:noFill/>
        </p:spPr>
        <p:txBody>
          <a:bodyPr wrap="square" lIns="91440" tIns="45720" rIns="91440" bIns="45720" rtlCol="0" anchor="t">
            <a:spAutoFit/>
          </a:bodyPr>
          <a:lstStyle/>
          <a:p>
            <a:pPr>
              <a:lnSpc>
                <a:spcPts val="4800"/>
              </a:lnSpc>
              <a:defRPr/>
            </a:pPr>
            <a:r>
              <a:rPr lang="en-US" sz="3000" kern="1200">
                <a:latin typeface="Avenir Next LT Pro Demi"/>
                <a:ea typeface="+mn-ea"/>
                <a:cs typeface="+mn-cs"/>
              </a:rPr>
              <a:t>SOLUTION JOURNEY</a:t>
            </a:r>
            <a:r>
              <a:rPr lang="en-US" sz="3000">
                <a:latin typeface="Avenir Next LT Pro Demi"/>
              </a:rPr>
              <a:t> </a:t>
            </a:r>
            <a:endParaRPr lang="en-US" sz="3000" kern="1200">
              <a:latin typeface="Avenir Next LT Pro Demi"/>
              <a:ea typeface="+mn-ea"/>
              <a:cs typeface="+mn-cs"/>
            </a:endParaRPr>
          </a:p>
          <a:p>
            <a:endParaRPr lang="en-US"/>
          </a:p>
        </p:txBody>
      </p:sp>
      <p:sp>
        <p:nvSpPr>
          <p:cNvPr id="24" name="Text Placeholder 97">
            <a:extLst>
              <a:ext uri="{FF2B5EF4-FFF2-40B4-BE49-F238E27FC236}">
                <a16:creationId xmlns:a16="http://schemas.microsoft.com/office/drawing/2014/main" id="{A1C8066D-ACFA-8BB9-317C-6BCF886CE3D3}"/>
              </a:ext>
            </a:extLst>
          </p:cNvPr>
          <p:cNvSpPr txBox="1">
            <a:spLocks/>
          </p:cNvSpPr>
          <p:nvPr/>
        </p:nvSpPr>
        <p:spPr>
          <a:xfrm>
            <a:off x="293949" y="3439424"/>
            <a:ext cx="630936" cy="630936"/>
          </a:xfrm>
          <a:prstGeom prst="ellipse">
            <a:avLst/>
          </a:prstGeom>
          <a:solidFill>
            <a:schemeClr val="accent1">
              <a:lumMod val="50000"/>
            </a:schemeClr>
          </a:solidFill>
          <a:ln w="28575">
            <a:noFill/>
          </a:ln>
        </p:spPr>
        <p:txBody>
          <a:bodyPr lIns="0" tIns="0" rIns="0" bIns="0" anchor="ctr">
            <a:noAutofit/>
          </a:bodyPr>
          <a:lstStyle>
            <a:lvl1pPr marL="0" indent="0" algn="ctr" defTabSz="914400" rtl="0" eaLnBrk="1" latinLnBrk="0" hangingPunct="1">
              <a:lnSpc>
                <a:spcPct val="100000"/>
              </a:lnSpc>
              <a:spcBef>
                <a:spcPts val="0"/>
              </a:spcBef>
              <a:buFont typeface="Arial" panose="020B0604020202020204" pitchFamily="34" charset="0"/>
              <a:buNone/>
              <a:defRPr sz="2800" b="1" kern="1200">
                <a:ln w="0">
                  <a:noFill/>
                </a:ln>
                <a:solidFill>
                  <a:schemeClr val="tx1"/>
                </a:solidFill>
                <a:latin typeface="Avenir Next LT Pro Demi" panose="020B07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panose="020B05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Light" panose="020B03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Light" panose="020B03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venir Next LT Pro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1</a:t>
            </a:r>
          </a:p>
        </p:txBody>
      </p:sp>
    </p:spTree>
    <p:extLst>
      <p:ext uri="{BB962C8B-B14F-4D97-AF65-F5344CB8AC3E}">
        <p14:creationId xmlns:p14="http://schemas.microsoft.com/office/powerpoint/2010/main" val="2340471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18412E7-3BF3-59D4-BCB0-CFD59E4A64BC}"/>
              </a:ext>
            </a:extLst>
          </p:cNvPr>
          <p:cNvSpPr txBox="1"/>
          <p:nvPr/>
        </p:nvSpPr>
        <p:spPr>
          <a:xfrm>
            <a:off x="684224" y="780380"/>
            <a:ext cx="3780898" cy="1077218"/>
          </a:xfrm>
          <a:prstGeom prst="rect">
            <a:avLst/>
          </a:prstGeom>
          <a:noFill/>
        </p:spPr>
        <p:txBody>
          <a:bodyPr wrap="square" rtlCol="0">
            <a:spAutoFit/>
          </a:bodyPr>
          <a:lstStyle/>
          <a:p>
            <a:r>
              <a:rPr lang="en-US" sz="3200">
                <a:solidFill>
                  <a:srgbClr val="1380E9"/>
                </a:solidFill>
                <a:latin typeface="Avenir Next LT Pro" panose="020B0504020202020204" pitchFamily="34" charset="0"/>
              </a:rPr>
              <a:t>OUR</a:t>
            </a:r>
            <a:r>
              <a:rPr lang="en-US" sz="3200">
                <a:latin typeface="Avenir Next LT Pro Demi" panose="020B0704020202020204" pitchFamily="34" charset="0"/>
              </a:rPr>
              <a:t> NEIGHBORHOOD</a:t>
            </a:r>
          </a:p>
        </p:txBody>
      </p:sp>
      <p:sp>
        <p:nvSpPr>
          <p:cNvPr id="4" name="Text Placeholder 5">
            <a:extLst>
              <a:ext uri="{FF2B5EF4-FFF2-40B4-BE49-F238E27FC236}">
                <a16:creationId xmlns:a16="http://schemas.microsoft.com/office/drawing/2014/main" id="{E97CDF23-91BC-B730-6163-138DBC4390CF}"/>
              </a:ext>
            </a:extLst>
          </p:cNvPr>
          <p:cNvSpPr txBox="1">
            <a:spLocks/>
          </p:cNvSpPr>
          <p:nvPr/>
        </p:nvSpPr>
        <p:spPr>
          <a:xfrm>
            <a:off x="1140677" y="2290587"/>
            <a:ext cx="1867364" cy="736826"/>
          </a:xfrm>
          <a:prstGeom prst="roundRect">
            <a:avLst>
              <a:gd name="adj" fmla="val 17457"/>
            </a:avLst>
          </a:prstGeom>
          <a:solidFill>
            <a:srgbClr val="158AFD"/>
          </a:solidFill>
          <a:ln w="28575"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lIns="91440" tIns="173736"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200" b="1" kern="1200" cap="all" baseline="0" dirty="0">
                <a:solidFill>
                  <a:sysClr val="windowText" lastClr="000000"/>
                </a:solidFill>
                <a:latin typeface="Avenir Next LT Pro Demi" panose="020B07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US" sz="1100" b="0">
                <a:solidFill>
                  <a:schemeClr val="bg1"/>
                </a:solidFill>
                <a:latin typeface="Avenir Next LT Pro Demi"/>
              </a:rPr>
              <a:t>Housing, Economic &amp; Community Dev</a:t>
            </a:r>
            <a:endParaRPr lang="en-US" sz="900" b="0" cap="none">
              <a:solidFill>
                <a:schemeClr val="bg1"/>
              </a:solidFill>
              <a:latin typeface="Avenir Next LT Pro Light"/>
            </a:endParaRPr>
          </a:p>
          <a:p>
            <a:endParaRPr lang="en-US" sz="1000" b="0"/>
          </a:p>
        </p:txBody>
      </p:sp>
      <p:sp>
        <p:nvSpPr>
          <p:cNvPr id="6" name="Text Placeholder 5">
            <a:extLst>
              <a:ext uri="{FF2B5EF4-FFF2-40B4-BE49-F238E27FC236}">
                <a16:creationId xmlns:a16="http://schemas.microsoft.com/office/drawing/2014/main" id="{DDCDBFFC-709D-5204-EF5F-83945864BEBB}"/>
              </a:ext>
            </a:extLst>
          </p:cNvPr>
          <p:cNvSpPr txBox="1">
            <a:spLocks/>
          </p:cNvSpPr>
          <p:nvPr/>
        </p:nvSpPr>
        <p:spPr>
          <a:xfrm>
            <a:off x="1149439" y="3243676"/>
            <a:ext cx="1858602" cy="736826"/>
          </a:xfrm>
          <a:prstGeom prst="roundRect">
            <a:avLst>
              <a:gd name="adj" fmla="val 17457"/>
            </a:avLst>
          </a:prstGeom>
          <a:solidFill>
            <a:srgbClr val="158AFD"/>
          </a:solidFill>
          <a:ln w="28575"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lIns="91440" tIns="173736"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200" b="1" kern="1200" cap="all" baseline="0" dirty="0">
                <a:solidFill>
                  <a:sysClr val="windowText" lastClr="000000"/>
                </a:solidFill>
                <a:latin typeface="Avenir Next LT Pro Demi" panose="020B07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US" sz="1100" b="0">
                <a:solidFill>
                  <a:schemeClr val="bg1"/>
                </a:solidFill>
                <a:latin typeface="Avenir Next LT Pro Demi"/>
              </a:rPr>
              <a:t>HOUSING CHOICE VOUCHERS</a:t>
            </a:r>
            <a:endParaRPr lang="en-US" sz="1100" b="0">
              <a:solidFill>
                <a:schemeClr val="bg1"/>
              </a:solidFill>
            </a:endParaRPr>
          </a:p>
          <a:p>
            <a:pPr>
              <a:lnSpc>
                <a:spcPct val="100000"/>
              </a:lnSpc>
              <a:spcBef>
                <a:spcPts val="0"/>
              </a:spcBef>
              <a:buFontTx/>
              <a:buNone/>
              <a:defRPr/>
            </a:pPr>
            <a:endParaRPr lang="en-US" sz="900" b="0" cap="none">
              <a:solidFill>
                <a:schemeClr val="bg1"/>
              </a:solidFill>
              <a:latin typeface="Avenir Next LT Pro Light"/>
            </a:endParaRPr>
          </a:p>
          <a:p>
            <a:endParaRPr lang="en-US" sz="1000" b="0"/>
          </a:p>
        </p:txBody>
      </p:sp>
      <p:sp>
        <p:nvSpPr>
          <p:cNvPr id="10" name="Text Placeholder 5">
            <a:extLst>
              <a:ext uri="{FF2B5EF4-FFF2-40B4-BE49-F238E27FC236}">
                <a16:creationId xmlns:a16="http://schemas.microsoft.com/office/drawing/2014/main" id="{8A3E0DAF-1D7B-9D45-EC3F-1F2ADE96BA2F}"/>
              </a:ext>
            </a:extLst>
          </p:cNvPr>
          <p:cNvSpPr txBox="1">
            <a:spLocks/>
          </p:cNvSpPr>
          <p:nvPr/>
        </p:nvSpPr>
        <p:spPr>
          <a:xfrm>
            <a:off x="1149439" y="4196765"/>
            <a:ext cx="1858602" cy="736827"/>
          </a:xfrm>
          <a:prstGeom prst="roundRect">
            <a:avLst>
              <a:gd name="adj" fmla="val 17457"/>
            </a:avLst>
          </a:prstGeom>
          <a:solidFill>
            <a:srgbClr val="1380E9"/>
          </a:solidFill>
          <a:ln w="28575"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lIns="91440" tIns="173736"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200" b="1" kern="1200" cap="all" baseline="0" dirty="0">
                <a:solidFill>
                  <a:sysClr val="windowText" lastClr="000000"/>
                </a:solidFill>
                <a:latin typeface="Avenir Next LT Pro Demi" panose="020B07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US" sz="1100" b="0">
                <a:solidFill>
                  <a:schemeClr val="bg1"/>
                </a:solidFill>
                <a:latin typeface="Avenir Next LT Pro Demi"/>
              </a:rPr>
              <a:t>DISASTER RECOVERY &amp; MITIGATION</a:t>
            </a:r>
            <a:endParaRPr lang="en-US" sz="1100" b="0">
              <a:solidFill>
                <a:schemeClr val="bg1"/>
              </a:solidFill>
            </a:endParaRPr>
          </a:p>
          <a:p>
            <a:pPr>
              <a:lnSpc>
                <a:spcPct val="100000"/>
              </a:lnSpc>
              <a:spcBef>
                <a:spcPts val="0"/>
              </a:spcBef>
              <a:buFontTx/>
              <a:buNone/>
              <a:defRPr/>
            </a:pPr>
            <a:endParaRPr lang="en-US" sz="900" b="0" cap="none">
              <a:solidFill>
                <a:schemeClr val="bg1"/>
              </a:solidFill>
              <a:latin typeface="Avenir Next LT Pro Light"/>
            </a:endParaRPr>
          </a:p>
          <a:p>
            <a:endParaRPr lang="en-US" sz="1000" b="0"/>
          </a:p>
        </p:txBody>
      </p:sp>
      <p:sp>
        <p:nvSpPr>
          <p:cNvPr id="2" name="Text Placeholder 5">
            <a:extLst>
              <a:ext uri="{FF2B5EF4-FFF2-40B4-BE49-F238E27FC236}">
                <a16:creationId xmlns:a16="http://schemas.microsoft.com/office/drawing/2014/main" id="{C473ABB0-360E-7B19-1337-3F51004CCCF5}"/>
              </a:ext>
            </a:extLst>
          </p:cNvPr>
          <p:cNvSpPr txBox="1">
            <a:spLocks/>
          </p:cNvSpPr>
          <p:nvPr/>
        </p:nvSpPr>
        <p:spPr>
          <a:xfrm>
            <a:off x="1140677" y="5142907"/>
            <a:ext cx="1867364" cy="736826"/>
          </a:xfrm>
          <a:prstGeom prst="roundRect">
            <a:avLst>
              <a:gd name="adj" fmla="val 17457"/>
            </a:avLst>
          </a:prstGeom>
          <a:solidFill>
            <a:srgbClr val="158AFD"/>
          </a:solidFill>
          <a:ln w="28575"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lIns="91440" tIns="173736"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200" b="1" kern="1200" cap="all" baseline="0" dirty="0">
                <a:solidFill>
                  <a:sysClr val="windowText" lastClr="000000"/>
                </a:solidFill>
                <a:latin typeface="Avenir Next LT Pro Demi" panose="020B07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US" sz="1100" b="0">
                <a:solidFill>
                  <a:schemeClr val="bg1"/>
                </a:solidFill>
                <a:latin typeface="Avenir Next LT Pro Demi"/>
              </a:rPr>
              <a:t>ENERGY REBATES &amp; SOLAR FOR ALL</a:t>
            </a:r>
            <a:endParaRPr lang="en-US" sz="1100" b="0">
              <a:solidFill>
                <a:schemeClr val="bg1"/>
              </a:solidFill>
            </a:endParaRPr>
          </a:p>
          <a:p>
            <a:pPr>
              <a:lnSpc>
                <a:spcPct val="100000"/>
              </a:lnSpc>
              <a:spcBef>
                <a:spcPts val="0"/>
              </a:spcBef>
              <a:buFontTx/>
              <a:buNone/>
              <a:defRPr/>
            </a:pPr>
            <a:endParaRPr lang="en-US" sz="900" b="0" cap="none">
              <a:solidFill>
                <a:schemeClr val="bg1"/>
              </a:solidFill>
              <a:latin typeface="Avenir Next LT Pro Light"/>
            </a:endParaRPr>
          </a:p>
          <a:p>
            <a:endParaRPr lang="en-US" sz="1000" b="0"/>
          </a:p>
        </p:txBody>
      </p:sp>
      <p:pic>
        <p:nvPicPr>
          <p:cNvPr id="1026" name="Picture 2">
            <a:extLst>
              <a:ext uri="{FF2B5EF4-FFF2-40B4-BE49-F238E27FC236}">
                <a16:creationId xmlns:a16="http://schemas.microsoft.com/office/drawing/2014/main" id="{5A656CE9-5647-763C-A55D-7A09942B4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0758" y="204471"/>
            <a:ext cx="6801078" cy="6071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810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4722EB-1AA1-C818-CE07-55820E56CDF9}"/>
              </a:ext>
            </a:extLst>
          </p:cNvPr>
          <p:cNvPicPr>
            <a:picLocks noChangeAspect="1"/>
          </p:cNvPicPr>
          <p:nvPr/>
        </p:nvPicPr>
        <p:blipFill>
          <a:blip r:embed="rId2">
            <a:alphaModFix amt="59000"/>
          </a:blip>
          <a:stretch>
            <a:fillRect/>
          </a:stretch>
        </p:blipFill>
        <p:spPr>
          <a:xfrm>
            <a:off x="1" y="0"/>
            <a:ext cx="12192000" cy="6858000"/>
          </a:xfrm>
          <a:prstGeom prst="rect">
            <a:avLst/>
          </a:prstGeom>
        </p:spPr>
      </p:pic>
      <p:sp>
        <p:nvSpPr>
          <p:cNvPr id="3" name="Oval 2">
            <a:extLst>
              <a:ext uri="{FF2B5EF4-FFF2-40B4-BE49-F238E27FC236}">
                <a16:creationId xmlns:a16="http://schemas.microsoft.com/office/drawing/2014/main" id="{12202B0D-29F1-0AB7-BECF-3DF60F370E2E}"/>
              </a:ext>
            </a:extLst>
          </p:cNvPr>
          <p:cNvSpPr/>
          <p:nvPr/>
        </p:nvSpPr>
        <p:spPr>
          <a:xfrm>
            <a:off x="8685822" y="-1773990"/>
            <a:ext cx="5142029" cy="5142029"/>
          </a:xfrm>
          <a:prstGeom prst="ellipse">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pic>
        <p:nvPicPr>
          <p:cNvPr id="4" name="Picture 3">
            <a:extLst>
              <a:ext uri="{FF2B5EF4-FFF2-40B4-BE49-F238E27FC236}">
                <a16:creationId xmlns:a16="http://schemas.microsoft.com/office/drawing/2014/main" id="{E1B9EA3A-E918-1710-B819-8D3381CA89CF}"/>
              </a:ext>
            </a:extLst>
          </p:cNvPr>
          <p:cNvPicPr>
            <a:picLocks noChangeAspect="1"/>
          </p:cNvPicPr>
          <p:nvPr/>
        </p:nvPicPr>
        <p:blipFill>
          <a:blip r:embed="rId3">
            <a:duotone>
              <a:schemeClr val="bg2">
                <a:shade val="45000"/>
                <a:satMod val="135000"/>
              </a:schemeClr>
              <a:prstClr val="white"/>
            </a:duotone>
            <a:alphaModFix amt="56000"/>
          </a:blip>
          <a:stretch>
            <a:fillRect/>
          </a:stretch>
        </p:blipFill>
        <p:spPr>
          <a:xfrm rot="21345260">
            <a:off x="7138253" y="516392"/>
            <a:ext cx="4496983" cy="4201936"/>
          </a:xfrm>
          <a:prstGeom prst="rect">
            <a:avLst/>
          </a:prstGeom>
        </p:spPr>
      </p:pic>
      <p:cxnSp>
        <p:nvCxnSpPr>
          <p:cNvPr id="5" name="Straight Connector 4">
            <a:extLst>
              <a:ext uri="{FF2B5EF4-FFF2-40B4-BE49-F238E27FC236}">
                <a16:creationId xmlns:a16="http://schemas.microsoft.com/office/drawing/2014/main" id="{77775766-D67F-FD63-5350-F4743C9C06EA}"/>
              </a:ext>
            </a:extLst>
          </p:cNvPr>
          <p:cNvCxnSpPr/>
          <p:nvPr/>
        </p:nvCxnSpPr>
        <p:spPr>
          <a:xfrm>
            <a:off x="469557" y="6393135"/>
            <a:ext cx="11269362" cy="0"/>
          </a:xfrm>
          <a:prstGeom prst="line">
            <a:avLst/>
          </a:prstGeom>
          <a:ln w="31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pic>
        <p:nvPicPr>
          <p:cNvPr id="6" name="Gráfico 17">
            <a:extLst>
              <a:ext uri="{FF2B5EF4-FFF2-40B4-BE49-F238E27FC236}">
                <a16:creationId xmlns:a16="http://schemas.microsoft.com/office/drawing/2014/main" id="{0A2865A6-DE82-D8E0-FEB8-5C02BB60D4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48458" y="6464873"/>
            <a:ext cx="1427532" cy="321390"/>
          </a:xfrm>
          <a:prstGeom prst="rect">
            <a:avLst/>
          </a:prstGeom>
        </p:spPr>
      </p:pic>
      <p:sp>
        <p:nvSpPr>
          <p:cNvPr id="7" name="Text Placeholder 3">
            <a:extLst>
              <a:ext uri="{FF2B5EF4-FFF2-40B4-BE49-F238E27FC236}">
                <a16:creationId xmlns:a16="http://schemas.microsoft.com/office/drawing/2014/main" id="{BD927512-126E-2AA1-4F32-2F9C66E546A4}"/>
              </a:ext>
            </a:extLst>
          </p:cNvPr>
          <p:cNvSpPr txBox="1">
            <a:spLocks/>
          </p:cNvSpPr>
          <p:nvPr/>
        </p:nvSpPr>
        <p:spPr>
          <a:xfrm>
            <a:off x="466517" y="375492"/>
            <a:ext cx="4344609" cy="829871"/>
          </a:xfrm>
          <a:prstGeom prst="rect">
            <a:avLst/>
          </a:prstGeom>
        </p:spPr>
        <p:txBody>
          <a:bodyPr vert="horz" lIns="0" tIns="0" rIns="0" bIns="0" rtlCol="0" anchor="ctr"/>
          <a:lstStyle>
            <a:defPPr>
              <a:defRPr lang="en-US"/>
            </a:defPPr>
            <a:lvl1pPr marL="0" algn="l" defTabSz="457200" rtl="0" eaLnBrk="1" latinLnBrk="0" hangingPunct="1">
              <a:defRPr sz="102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400">
                <a:solidFill>
                  <a:srgbClr val="1380E9"/>
                </a:solidFill>
                <a:latin typeface="Avenir Next LT Pro" panose="020B0504020202020204" pitchFamily="34" charset="0"/>
              </a:rPr>
              <a:t>65 FLORIDA </a:t>
            </a:r>
            <a:br>
              <a:rPr lang="en-US" sz="2400">
                <a:solidFill>
                  <a:schemeClr val="tx1"/>
                </a:solidFill>
                <a:latin typeface="Avenir Next LT Pro Demi" panose="020B0704020202020204" pitchFamily="34" charset="0"/>
              </a:rPr>
            </a:br>
            <a:r>
              <a:rPr lang="en-US" sz="2400" b="1">
                <a:solidFill>
                  <a:schemeClr val="tx1"/>
                </a:solidFill>
                <a:latin typeface="Avenir Next LT Pro Demi" panose="020B0704020202020204" pitchFamily="34" charset="0"/>
              </a:rPr>
              <a:t>NEIGHBORS</a:t>
            </a:r>
          </a:p>
        </p:txBody>
      </p:sp>
      <p:sp>
        <p:nvSpPr>
          <p:cNvPr id="8" name="Oval 7">
            <a:extLst>
              <a:ext uri="{FF2B5EF4-FFF2-40B4-BE49-F238E27FC236}">
                <a16:creationId xmlns:a16="http://schemas.microsoft.com/office/drawing/2014/main" id="{0181186B-358A-F735-DD09-51A01FE5BE16}"/>
              </a:ext>
            </a:extLst>
          </p:cNvPr>
          <p:cNvSpPr/>
          <p:nvPr/>
        </p:nvSpPr>
        <p:spPr>
          <a:xfrm>
            <a:off x="10207140" y="1208106"/>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9" name="Oval 8">
            <a:extLst>
              <a:ext uri="{FF2B5EF4-FFF2-40B4-BE49-F238E27FC236}">
                <a16:creationId xmlns:a16="http://schemas.microsoft.com/office/drawing/2014/main" id="{7954B1E0-2496-94BD-5EE7-95E5AEB80F93}"/>
              </a:ext>
            </a:extLst>
          </p:cNvPr>
          <p:cNvSpPr/>
          <p:nvPr/>
        </p:nvSpPr>
        <p:spPr>
          <a:xfrm>
            <a:off x="10235122" y="2329329"/>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10" name="Oval 9">
            <a:extLst>
              <a:ext uri="{FF2B5EF4-FFF2-40B4-BE49-F238E27FC236}">
                <a16:creationId xmlns:a16="http://schemas.microsoft.com/office/drawing/2014/main" id="{49740CCF-F274-C7AC-A32E-E05F12606C15}"/>
              </a:ext>
            </a:extLst>
          </p:cNvPr>
          <p:cNvSpPr/>
          <p:nvPr/>
        </p:nvSpPr>
        <p:spPr>
          <a:xfrm>
            <a:off x="10079807" y="889360"/>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11" name="Oval 10">
            <a:extLst>
              <a:ext uri="{FF2B5EF4-FFF2-40B4-BE49-F238E27FC236}">
                <a16:creationId xmlns:a16="http://schemas.microsoft.com/office/drawing/2014/main" id="{EC951E25-C0DF-E9B0-471A-090C6E6DC8BB}"/>
              </a:ext>
            </a:extLst>
          </p:cNvPr>
          <p:cNvSpPr/>
          <p:nvPr/>
        </p:nvSpPr>
        <p:spPr>
          <a:xfrm>
            <a:off x="7175953" y="979735"/>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12" name="Oval 11">
            <a:extLst>
              <a:ext uri="{FF2B5EF4-FFF2-40B4-BE49-F238E27FC236}">
                <a16:creationId xmlns:a16="http://schemas.microsoft.com/office/drawing/2014/main" id="{CF3584E2-5E3A-6462-F282-166463BA588F}"/>
              </a:ext>
            </a:extLst>
          </p:cNvPr>
          <p:cNvSpPr/>
          <p:nvPr/>
        </p:nvSpPr>
        <p:spPr>
          <a:xfrm>
            <a:off x="10355910" y="3032643"/>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13" name="Oval 12">
            <a:extLst>
              <a:ext uri="{FF2B5EF4-FFF2-40B4-BE49-F238E27FC236}">
                <a16:creationId xmlns:a16="http://schemas.microsoft.com/office/drawing/2014/main" id="{44BA3D81-9598-5898-726E-CC5E05B392A7}"/>
              </a:ext>
            </a:extLst>
          </p:cNvPr>
          <p:cNvSpPr/>
          <p:nvPr/>
        </p:nvSpPr>
        <p:spPr>
          <a:xfrm>
            <a:off x="10112597" y="1249567"/>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14" name="Oval 13">
            <a:extLst>
              <a:ext uri="{FF2B5EF4-FFF2-40B4-BE49-F238E27FC236}">
                <a16:creationId xmlns:a16="http://schemas.microsoft.com/office/drawing/2014/main" id="{96597123-0B25-F3ED-DEB5-849CF1440F84}"/>
              </a:ext>
            </a:extLst>
          </p:cNvPr>
          <p:cNvSpPr/>
          <p:nvPr/>
        </p:nvSpPr>
        <p:spPr>
          <a:xfrm>
            <a:off x="11515209" y="3508941"/>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15" name="Oval 14">
            <a:extLst>
              <a:ext uri="{FF2B5EF4-FFF2-40B4-BE49-F238E27FC236}">
                <a16:creationId xmlns:a16="http://schemas.microsoft.com/office/drawing/2014/main" id="{29BCD000-F519-6520-BD6C-FFEE7429660E}"/>
              </a:ext>
            </a:extLst>
          </p:cNvPr>
          <p:cNvSpPr/>
          <p:nvPr/>
        </p:nvSpPr>
        <p:spPr>
          <a:xfrm>
            <a:off x="11436319" y="3392900"/>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16" name="Oval 15">
            <a:extLst>
              <a:ext uri="{FF2B5EF4-FFF2-40B4-BE49-F238E27FC236}">
                <a16:creationId xmlns:a16="http://schemas.microsoft.com/office/drawing/2014/main" id="{4A886FDB-C7AF-A2BE-790E-0C5C10004F2C}"/>
              </a:ext>
            </a:extLst>
          </p:cNvPr>
          <p:cNvSpPr/>
          <p:nvPr/>
        </p:nvSpPr>
        <p:spPr>
          <a:xfrm>
            <a:off x="10634778" y="2058995"/>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17" name="Oval 16">
            <a:extLst>
              <a:ext uri="{FF2B5EF4-FFF2-40B4-BE49-F238E27FC236}">
                <a16:creationId xmlns:a16="http://schemas.microsoft.com/office/drawing/2014/main" id="{C33296F9-A32D-5B8C-1621-45F72089C6C2}"/>
              </a:ext>
            </a:extLst>
          </p:cNvPr>
          <p:cNvSpPr/>
          <p:nvPr/>
        </p:nvSpPr>
        <p:spPr>
          <a:xfrm>
            <a:off x="10122304" y="2226005"/>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18" name="Oval 17">
            <a:extLst>
              <a:ext uri="{FF2B5EF4-FFF2-40B4-BE49-F238E27FC236}">
                <a16:creationId xmlns:a16="http://schemas.microsoft.com/office/drawing/2014/main" id="{181F54DD-0AB7-B17D-5AC8-93B52FC77F5B}"/>
              </a:ext>
            </a:extLst>
          </p:cNvPr>
          <p:cNvSpPr/>
          <p:nvPr/>
        </p:nvSpPr>
        <p:spPr>
          <a:xfrm>
            <a:off x="10064038" y="2397064"/>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19" name="Oval 18">
            <a:extLst>
              <a:ext uri="{FF2B5EF4-FFF2-40B4-BE49-F238E27FC236}">
                <a16:creationId xmlns:a16="http://schemas.microsoft.com/office/drawing/2014/main" id="{27E9E790-D145-368C-1407-A2C438AF98C3}"/>
              </a:ext>
            </a:extLst>
          </p:cNvPr>
          <p:cNvSpPr/>
          <p:nvPr/>
        </p:nvSpPr>
        <p:spPr>
          <a:xfrm>
            <a:off x="9950227" y="2324925"/>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20" name="Oval 19">
            <a:extLst>
              <a:ext uri="{FF2B5EF4-FFF2-40B4-BE49-F238E27FC236}">
                <a16:creationId xmlns:a16="http://schemas.microsoft.com/office/drawing/2014/main" id="{1D5B1D72-D867-433C-BF13-631128AD3111}"/>
              </a:ext>
            </a:extLst>
          </p:cNvPr>
          <p:cNvSpPr/>
          <p:nvPr/>
        </p:nvSpPr>
        <p:spPr>
          <a:xfrm>
            <a:off x="10706646" y="1776358"/>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21" name="Oval 20">
            <a:extLst>
              <a:ext uri="{FF2B5EF4-FFF2-40B4-BE49-F238E27FC236}">
                <a16:creationId xmlns:a16="http://schemas.microsoft.com/office/drawing/2014/main" id="{65EFF858-2AB8-12C2-611C-2340F8CBB10F}"/>
              </a:ext>
            </a:extLst>
          </p:cNvPr>
          <p:cNvSpPr/>
          <p:nvPr/>
        </p:nvSpPr>
        <p:spPr>
          <a:xfrm>
            <a:off x="10159306" y="954161"/>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22" name="Oval 21">
            <a:extLst>
              <a:ext uri="{FF2B5EF4-FFF2-40B4-BE49-F238E27FC236}">
                <a16:creationId xmlns:a16="http://schemas.microsoft.com/office/drawing/2014/main" id="{C92CF134-37AE-A800-98BE-16D790865B48}"/>
              </a:ext>
            </a:extLst>
          </p:cNvPr>
          <p:cNvSpPr/>
          <p:nvPr/>
        </p:nvSpPr>
        <p:spPr>
          <a:xfrm>
            <a:off x="11071684" y="2060662"/>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23" name="Oval 22">
            <a:extLst>
              <a:ext uri="{FF2B5EF4-FFF2-40B4-BE49-F238E27FC236}">
                <a16:creationId xmlns:a16="http://schemas.microsoft.com/office/drawing/2014/main" id="{EFBC1B76-56A6-0FA4-A5E0-61ECA49F7401}"/>
              </a:ext>
            </a:extLst>
          </p:cNvPr>
          <p:cNvSpPr/>
          <p:nvPr/>
        </p:nvSpPr>
        <p:spPr>
          <a:xfrm>
            <a:off x="9941016" y="873243"/>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24" name="Oval 23">
            <a:extLst>
              <a:ext uri="{FF2B5EF4-FFF2-40B4-BE49-F238E27FC236}">
                <a16:creationId xmlns:a16="http://schemas.microsoft.com/office/drawing/2014/main" id="{F345A203-C418-2BDB-2A23-E45B59E2E10A}"/>
              </a:ext>
            </a:extLst>
          </p:cNvPr>
          <p:cNvSpPr/>
          <p:nvPr/>
        </p:nvSpPr>
        <p:spPr>
          <a:xfrm>
            <a:off x="10725002" y="1864276"/>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25" name="Oval 24">
            <a:extLst>
              <a:ext uri="{FF2B5EF4-FFF2-40B4-BE49-F238E27FC236}">
                <a16:creationId xmlns:a16="http://schemas.microsoft.com/office/drawing/2014/main" id="{3816DD36-B03E-AA83-6B10-72D5375732F8}"/>
              </a:ext>
            </a:extLst>
          </p:cNvPr>
          <p:cNvSpPr/>
          <p:nvPr/>
        </p:nvSpPr>
        <p:spPr>
          <a:xfrm>
            <a:off x="8841092" y="919915"/>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26" name="Oval 25">
            <a:extLst>
              <a:ext uri="{FF2B5EF4-FFF2-40B4-BE49-F238E27FC236}">
                <a16:creationId xmlns:a16="http://schemas.microsoft.com/office/drawing/2014/main" id="{171852F0-8479-D5F9-0DA5-5095394CB00E}"/>
              </a:ext>
            </a:extLst>
          </p:cNvPr>
          <p:cNvSpPr/>
          <p:nvPr/>
        </p:nvSpPr>
        <p:spPr>
          <a:xfrm>
            <a:off x="9928208" y="2242715"/>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27" name="Oval 26">
            <a:extLst>
              <a:ext uri="{FF2B5EF4-FFF2-40B4-BE49-F238E27FC236}">
                <a16:creationId xmlns:a16="http://schemas.microsoft.com/office/drawing/2014/main" id="{054D292C-C0AC-7387-143F-C1FEB9FE5F36}"/>
              </a:ext>
            </a:extLst>
          </p:cNvPr>
          <p:cNvSpPr/>
          <p:nvPr/>
        </p:nvSpPr>
        <p:spPr>
          <a:xfrm>
            <a:off x="10837886" y="1536720"/>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28" name="Oval 27">
            <a:extLst>
              <a:ext uri="{FF2B5EF4-FFF2-40B4-BE49-F238E27FC236}">
                <a16:creationId xmlns:a16="http://schemas.microsoft.com/office/drawing/2014/main" id="{0B9E5015-4642-14A3-2191-5F355975A5EC}"/>
              </a:ext>
            </a:extLst>
          </p:cNvPr>
          <p:cNvSpPr/>
          <p:nvPr/>
        </p:nvSpPr>
        <p:spPr>
          <a:xfrm>
            <a:off x="10377446" y="812726"/>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29" name="Oval 28">
            <a:extLst>
              <a:ext uri="{FF2B5EF4-FFF2-40B4-BE49-F238E27FC236}">
                <a16:creationId xmlns:a16="http://schemas.microsoft.com/office/drawing/2014/main" id="{DFDABBAF-2BF6-8744-D45D-660C7F9A7A67}"/>
              </a:ext>
            </a:extLst>
          </p:cNvPr>
          <p:cNvSpPr/>
          <p:nvPr/>
        </p:nvSpPr>
        <p:spPr>
          <a:xfrm>
            <a:off x="10461851" y="1825212"/>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30" name="Oval 29">
            <a:extLst>
              <a:ext uri="{FF2B5EF4-FFF2-40B4-BE49-F238E27FC236}">
                <a16:creationId xmlns:a16="http://schemas.microsoft.com/office/drawing/2014/main" id="{A80574F1-3E8F-B9A1-59B0-9B9B90343D15}"/>
              </a:ext>
            </a:extLst>
          </p:cNvPr>
          <p:cNvSpPr/>
          <p:nvPr/>
        </p:nvSpPr>
        <p:spPr>
          <a:xfrm>
            <a:off x="7645350" y="951064"/>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31" name="Oval 30">
            <a:extLst>
              <a:ext uri="{FF2B5EF4-FFF2-40B4-BE49-F238E27FC236}">
                <a16:creationId xmlns:a16="http://schemas.microsoft.com/office/drawing/2014/main" id="{7FB7D965-0E3B-319C-BA37-3332D63A6D1C}"/>
              </a:ext>
            </a:extLst>
          </p:cNvPr>
          <p:cNvSpPr/>
          <p:nvPr/>
        </p:nvSpPr>
        <p:spPr>
          <a:xfrm>
            <a:off x="10195415" y="2515750"/>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32" name="Oval 31">
            <a:extLst>
              <a:ext uri="{FF2B5EF4-FFF2-40B4-BE49-F238E27FC236}">
                <a16:creationId xmlns:a16="http://schemas.microsoft.com/office/drawing/2014/main" id="{C02A0432-9FB0-E1AB-0E20-04906B80FCFA}"/>
              </a:ext>
            </a:extLst>
          </p:cNvPr>
          <p:cNvSpPr/>
          <p:nvPr/>
        </p:nvSpPr>
        <p:spPr>
          <a:xfrm>
            <a:off x="10208911" y="2618107"/>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33" name="Oval 32">
            <a:extLst>
              <a:ext uri="{FF2B5EF4-FFF2-40B4-BE49-F238E27FC236}">
                <a16:creationId xmlns:a16="http://schemas.microsoft.com/office/drawing/2014/main" id="{228BFCC3-F752-F1BA-1FD2-80DE2CE98EAE}"/>
              </a:ext>
            </a:extLst>
          </p:cNvPr>
          <p:cNvSpPr/>
          <p:nvPr/>
        </p:nvSpPr>
        <p:spPr>
          <a:xfrm>
            <a:off x="11414071" y="2645007"/>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34" name="Oval 33">
            <a:extLst>
              <a:ext uri="{FF2B5EF4-FFF2-40B4-BE49-F238E27FC236}">
                <a16:creationId xmlns:a16="http://schemas.microsoft.com/office/drawing/2014/main" id="{EF9D3C60-68A3-578A-1B75-8EA10E001024}"/>
              </a:ext>
            </a:extLst>
          </p:cNvPr>
          <p:cNvSpPr/>
          <p:nvPr/>
        </p:nvSpPr>
        <p:spPr>
          <a:xfrm>
            <a:off x="10826362" y="2748777"/>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35" name="Oval 34">
            <a:extLst>
              <a:ext uri="{FF2B5EF4-FFF2-40B4-BE49-F238E27FC236}">
                <a16:creationId xmlns:a16="http://schemas.microsoft.com/office/drawing/2014/main" id="{6E679747-5BBD-50E0-E6FA-1E959DFB4AAC}"/>
              </a:ext>
            </a:extLst>
          </p:cNvPr>
          <p:cNvSpPr/>
          <p:nvPr/>
        </p:nvSpPr>
        <p:spPr>
          <a:xfrm>
            <a:off x="10733178" y="2727690"/>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36" name="Oval 35">
            <a:extLst>
              <a:ext uri="{FF2B5EF4-FFF2-40B4-BE49-F238E27FC236}">
                <a16:creationId xmlns:a16="http://schemas.microsoft.com/office/drawing/2014/main" id="{593249D9-BAB1-9435-2327-E5915C4EBD4E}"/>
              </a:ext>
            </a:extLst>
          </p:cNvPr>
          <p:cNvSpPr/>
          <p:nvPr/>
        </p:nvSpPr>
        <p:spPr>
          <a:xfrm>
            <a:off x="11494538" y="3164152"/>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37" name="Oval 36">
            <a:extLst>
              <a:ext uri="{FF2B5EF4-FFF2-40B4-BE49-F238E27FC236}">
                <a16:creationId xmlns:a16="http://schemas.microsoft.com/office/drawing/2014/main" id="{8147F22A-4757-8FCF-49B3-99AF0999716F}"/>
              </a:ext>
            </a:extLst>
          </p:cNvPr>
          <p:cNvSpPr/>
          <p:nvPr/>
        </p:nvSpPr>
        <p:spPr>
          <a:xfrm>
            <a:off x="10836162" y="3592446"/>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38" name="Oval 37">
            <a:extLst>
              <a:ext uri="{FF2B5EF4-FFF2-40B4-BE49-F238E27FC236}">
                <a16:creationId xmlns:a16="http://schemas.microsoft.com/office/drawing/2014/main" id="{231098A7-C816-7CFB-F8F9-74FEB32DF5F2}"/>
              </a:ext>
            </a:extLst>
          </p:cNvPr>
          <p:cNvSpPr/>
          <p:nvPr/>
        </p:nvSpPr>
        <p:spPr>
          <a:xfrm>
            <a:off x="10738652" y="3471577"/>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39" name="Oval 38">
            <a:extLst>
              <a:ext uri="{FF2B5EF4-FFF2-40B4-BE49-F238E27FC236}">
                <a16:creationId xmlns:a16="http://schemas.microsoft.com/office/drawing/2014/main" id="{F80EDF92-B16F-5781-43C8-DD66BE1289DF}"/>
              </a:ext>
            </a:extLst>
          </p:cNvPr>
          <p:cNvSpPr/>
          <p:nvPr/>
        </p:nvSpPr>
        <p:spPr>
          <a:xfrm>
            <a:off x="10281821" y="1294402"/>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40" name="Oval 39">
            <a:extLst>
              <a:ext uri="{FF2B5EF4-FFF2-40B4-BE49-F238E27FC236}">
                <a16:creationId xmlns:a16="http://schemas.microsoft.com/office/drawing/2014/main" id="{0D7A92BF-CC92-6B0B-7BEC-74F74CF39F5B}"/>
              </a:ext>
            </a:extLst>
          </p:cNvPr>
          <p:cNvSpPr/>
          <p:nvPr/>
        </p:nvSpPr>
        <p:spPr>
          <a:xfrm>
            <a:off x="11372156" y="2576414"/>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41" name="Oval 40">
            <a:extLst>
              <a:ext uri="{FF2B5EF4-FFF2-40B4-BE49-F238E27FC236}">
                <a16:creationId xmlns:a16="http://schemas.microsoft.com/office/drawing/2014/main" id="{A7951CCD-80B4-01EA-B0D2-81E5E6F9A9C4}"/>
              </a:ext>
            </a:extLst>
          </p:cNvPr>
          <p:cNvSpPr/>
          <p:nvPr/>
        </p:nvSpPr>
        <p:spPr>
          <a:xfrm>
            <a:off x="11494538" y="3060944"/>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42" name="Oval 41">
            <a:extLst>
              <a:ext uri="{FF2B5EF4-FFF2-40B4-BE49-F238E27FC236}">
                <a16:creationId xmlns:a16="http://schemas.microsoft.com/office/drawing/2014/main" id="{F7CFADB2-C97B-81F4-2889-E532B174D31D}"/>
              </a:ext>
            </a:extLst>
          </p:cNvPr>
          <p:cNvSpPr/>
          <p:nvPr/>
        </p:nvSpPr>
        <p:spPr>
          <a:xfrm>
            <a:off x="11493241" y="2928111"/>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43" name="Oval 42">
            <a:extLst>
              <a:ext uri="{FF2B5EF4-FFF2-40B4-BE49-F238E27FC236}">
                <a16:creationId xmlns:a16="http://schemas.microsoft.com/office/drawing/2014/main" id="{8AFAD96A-4159-98AA-D601-49503C1FAA38}"/>
              </a:ext>
            </a:extLst>
          </p:cNvPr>
          <p:cNvSpPr/>
          <p:nvPr/>
        </p:nvSpPr>
        <p:spPr>
          <a:xfrm>
            <a:off x="7049970" y="816138"/>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44" name="Oval 43">
            <a:extLst>
              <a:ext uri="{FF2B5EF4-FFF2-40B4-BE49-F238E27FC236}">
                <a16:creationId xmlns:a16="http://schemas.microsoft.com/office/drawing/2014/main" id="{78C04352-5036-4B24-F12F-35B492A91DF3}"/>
              </a:ext>
            </a:extLst>
          </p:cNvPr>
          <p:cNvSpPr/>
          <p:nvPr/>
        </p:nvSpPr>
        <p:spPr>
          <a:xfrm>
            <a:off x="10544022" y="1975490"/>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45" name="Oval 44">
            <a:extLst>
              <a:ext uri="{FF2B5EF4-FFF2-40B4-BE49-F238E27FC236}">
                <a16:creationId xmlns:a16="http://schemas.microsoft.com/office/drawing/2014/main" id="{24313062-E427-B3CA-D121-B29859091B22}"/>
              </a:ext>
            </a:extLst>
          </p:cNvPr>
          <p:cNvSpPr/>
          <p:nvPr/>
        </p:nvSpPr>
        <p:spPr>
          <a:xfrm>
            <a:off x="11479074" y="3610775"/>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46" name="Oval 45">
            <a:extLst>
              <a:ext uri="{FF2B5EF4-FFF2-40B4-BE49-F238E27FC236}">
                <a16:creationId xmlns:a16="http://schemas.microsoft.com/office/drawing/2014/main" id="{198C27C3-1BBB-52D3-7234-917088221C40}"/>
              </a:ext>
            </a:extLst>
          </p:cNvPr>
          <p:cNvSpPr/>
          <p:nvPr/>
        </p:nvSpPr>
        <p:spPr>
          <a:xfrm>
            <a:off x="11306715" y="3282965"/>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47" name="Oval 46">
            <a:extLst>
              <a:ext uri="{FF2B5EF4-FFF2-40B4-BE49-F238E27FC236}">
                <a16:creationId xmlns:a16="http://schemas.microsoft.com/office/drawing/2014/main" id="{F988EF1B-6C2C-F689-5690-A221AE799E62}"/>
              </a:ext>
            </a:extLst>
          </p:cNvPr>
          <p:cNvSpPr/>
          <p:nvPr/>
        </p:nvSpPr>
        <p:spPr>
          <a:xfrm>
            <a:off x="10440297" y="1940839"/>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48" name="Oval 47">
            <a:extLst>
              <a:ext uri="{FF2B5EF4-FFF2-40B4-BE49-F238E27FC236}">
                <a16:creationId xmlns:a16="http://schemas.microsoft.com/office/drawing/2014/main" id="{52186B66-8346-BF57-A748-D4057D3A9568}"/>
              </a:ext>
            </a:extLst>
          </p:cNvPr>
          <p:cNvSpPr/>
          <p:nvPr/>
        </p:nvSpPr>
        <p:spPr>
          <a:xfrm>
            <a:off x="11326212" y="3143417"/>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49" name="Oval 48">
            <a:extLst>
              <a:ext uri="{FF2B5EF4-FFF2-40B4-BE49-F238E27FC236}">
                <a16:creationId xmlns:a16="http://schemas.microsoft.com/office/drawing/2014/main" id="{2FC15D67-F96E-8AD7-0CAD-45B05AC6A8D7}"/>
              </a:ext>
            </a:extLst>
          </p:cNvPr>
          <p:cNvSpPr/>
          <p:nvPr/>
        </p:nvSpPr>
        <p:spPr>
          <a:xfrm>
            <a:off x="11534343" y="3005192"/>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50" name="Oval 49">
            <a:extLst>
              <a:ext uri="{FF2B5EF4-FFF2-40B4-BE49-F238E27FC236}">
                <a16:creationId xmlns:a16="http://schemas.microsoft.com/office/drawing/2014/main" id="{E44D1CCE-7ED2-DF18-73B2-ADA0786E28B5}"/>
              </a:ext>
            </a:extLst>
          </p:cNvPr>
          <p:cNvSpPr/>
          <p:nvPr/>
        </p:nvSpPr>
        <p:spPr>
          <a:xfrm>
            <a:off x="10565233" y="3265098"/>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51" name="Oval 50">
            <a:extLst>
              <a:ext uri="{FF2B5EF4-FFF2-40B4-BE49-F238E27FC236}">
                <a16:creationId xmlns:a16="http://schemas.microsoft.com/office/drawing/2014/main" id="{4C912952-CF32-65D6-08B9-DBDD84FDE431}"/>
              </a:ext>
            </a:extLst>
          </p:cNvPr>
          <p:cNvSpPr/>
          <p:nvPr/>
        </p:nvSpPr>
        <p:spPr>
          <a:xfrm>
            <a:off x="11353666" y="3020390"/>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52" name="Oval 51">
            <a:extLst>
              <a:ext uri="{FF2B5EF4-FFF2-40B4-BE49-F238E27FC236}">
                <a16:creationId xmlns:a16="http://schemas.microsoft.com/office/drawing/2014/main" id="{C7C68065-7F59-B3A7-9C6A-D00F59F64481}"/>
              </a:ext>
            </a:extLst>
          </p:cNvPr>
          <p:cNvSpPr/>
          <p:nvPr/>
        </p:nvSpPr>
        <p:spPr>
          <a:xfrm>
            <a:off x="11282553" y="3360376"/>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53" name="Oval 52">
            <a:extLst>
              <a:ext uri="{FF2B5EF4-FFF2-40B4-BE49-F238E27FC236}">
                <a16:creationId xmlns:a16="http://schemas.microsoft.com/office/drawing/2014/main" id="{6D51C913-A376-F5BD-BAFD-C8C5FDA673BD}"/>
              </a:ext>
            </a:extLst>
          </p:cNvPr>
          <p:cNvSpPr/>
          <p:nvPr/>
        </p:nvSpPr>
        <p:spPr>
          <a:xfrm>
            <a:off x="10572361" y="2526426"/>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54" name="Oval 53">
            <a:extLst>
              <a:ext uri="{FF2B5EF4-FFF2-40B4-BE49-F238E27FC236}">
                <a16:creationId xmlns:a16="http://schemas.microsoft.com/office/drawing/2014/main" id="{B8CF8F3C-5074-9BAD-BF2E-A50D9C814C14}"/>
              </a:ext>
            </a:extLst>
          </p:cNvPr>
          <p:cNvSpPr/>
          <p:nvPr/>
        </p:nvSpPr>
        <p:spPr>
          <a:xfrm>
            <a:off x="10407371" y="2753792"/>
            <a:ext cx="127954"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55" name="Oval 54">
            <a:extLst>
              <a:ext uri="{FF2B5EF4-FFF2-40B4-BE49-F238E27FC236}">
                <a16:creationId xmlns:a16="http://schemas.microsoft.com/office/drawing/2014/main" id="{FAD7479F-A7A3-8BD6-D632-3E54493AFA94}"/>
              </a:ext>
            </a:extLst>
          </p:cNvPr>
          <p:cNvSpPr/>
          <p:nvPr/>
        </p:nvSpPr>
        <p:spPr>
          <a:xfrm>
            <a:off x="10891915" y="2972014"/>
            <a:ext cx="127953"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56" name="Oval 55">
            <a:extLst>
              <a:ext uri="{FF2B5EF4-FFF2-40B4-BE49-F238E27FC236}">
                <a16:creationId xmlns:a16="http://schemas.microsoft.com/office/drawing/2014/main" id="{7B65F6A8-40B7-70B0-EC4C-9CD45709CC3D}"/>
              </a:ext>
            </a:extLst>
          </p:cNvPr>
          <p:cNvSpPr/>
          <p:nvPr/>
        </p:nvSpPr>
        <p:spPr>
          <a:xfrm>
            <a:off x="10361353" y="2462571"/>
            <a:ext cx="127953"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57" name="Oval 56">
            <a:extLst>
              <a:ext uri="{FF2B5EF4-FFF2-40B4-BE49-F238E27FC236}">
                <a16:creationId xmlns:a16="http://schemas.microsoft.com/office/drawing/2014/main" id="{CE8DBD3C-E478-5026-8CEA-481333C61C04}"/>
              </a:ext>
            </a:extLst>
          </p:cNvPr>
          <p:cNvSpPr/>
          <p:nvPr/>
        </p:nvSpPr>
        <p:spPr>
          <a:xfrm>
            <a:off x="11008563" y="2810864"/>
            <a:ext cx="127953"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58" name="Oval 57">
            <a:extLst>
              <a:ext uri="{FF2B5EF4-FFF2-40B4-BE49-F238E27FC236}">
                <a16:creationId xmlns:a16="http://schemas.microsoft.com/office/drawing/2014/main" id="{D53745CC-3678-24D8-E8EA-E94AD5A98996}"/>
              </a:ext>
            </a:extLst>
          </p:cNvPr>
          <p:cNvSpPr/>
          <p:nvPr/>
        </p:nvSpPr>
        <p:spPr>
          <a:xfrm>
            <a:off x="11192861" y="3525919"/>
            <a:ext cx="127953"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59" name="Oval 58">
            <a:extLst>
              <a:ext uri="{FF2B5EF4-FFF2-40B4-BE49-F238E27FC236}">
                <a16:creationId xmlns:a16="http://schemas.microsoft.com/office/drawing/2014/main" id="{BF3DC7E8-1732-B84A-760A-72B7DC8E2366}"/>
              </a:ext>
            </a:extLst>
          </p:cNvPr>
          <p:cNvSpPr/>
          <p:nvPr/>
        </p:nvSpPr>
        <p:spPr>
          <a:xfrm>
            <a:off x="11375402" y="3815625"/>
            <a:ext cx="127953"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60" name="Oval 59">
            <a:extLst>
              <a:ext uri="{FF2B5EF4-FFF2-40B4-BE49-F238E27FC236}">
                <a16:creationId xmlns:a16="http://schemas.microsoft.com/office/drawing/2014/main" id="{09EF0435-963D-0A93-EF9E-763CE0A2A32C}"/>
              </a:ext>
            </a:extLst>
          </p:cNvPr>
          <p:cNvSpPr/>
          <p:nvPr/>
        </p:nvSpPr>
        <p:spPr>
          <a:xfrm>
            <a:off x="10742666" y="2486795"/>
            <a:ext cx="127953"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61" name="Oval 60">
            <a:extLst>
              <a:ext uri="{FF2B5EF4-FFF2-40B4-BE49-F238E27FC236}">
                <a16:creationId xmlns:a16="http://schemas.microsoft.com/office/drawing/2014/main" id="{34C03829-0990-1A24-7D39-FFB7FB72F708}"/>
              </a:ext>
            </a:extLst>
          </p:cNvPr>
          <p:cNvSpPr/>
          <p:nvPr/>
        </p:nvSpPr>
        <p:spPr>
          <a:xfrm>
            <a:off x="11050510" y="2199164"/>
            <a:ext cx="127953"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62" name="Oval 61">
            <a:extLst>
              <a:ext uri="{FF2B5EF4-FFF2-40B4-BE49-F238E27FC236}">
                <a16:creationId xmlns:a16="http://schemas.microsoft.com/office/drawing/2014/main" id="{8D6C6E51-158F-A517-4743-6CB508562AE6}"/>
              </a:ext>
            </a:extLst>
          </p:cNvPr>
          <p:cNvSpPr/>
          <p:nvPr/>
        </p:nvSpPr>
        <p:spPr>
          <a:xfrm>
            <a:off x="10996965" y="3388072"/>
            <a:ext cx="127953"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63" name="Oval 62">
            <a:extLst>
              <a:ext uri="{FF2B5EF4-FFF2-40B4-BE49-F238E27FC236}">
                <a16:creationId xmlns:a16="http://schemas.microsoft.com/office/drawing/2014/main" id="{707E5D92-0113-26BA-1AB7-ACDB9350C8CA}"/>
              </a:ext>
            </a:extLst>
          </p:cNvPr>
          <p:cNvSpPr/>
          <p:nvPr/>
        </p:nvSpPr>
        <p:spPr>
          <a:xfrm>
            <a:off x="10338758" y="1148712"/>
            <a:ext cx="127953"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64" name="Oval 63">
            <a:extLst>
              <a:ext uri="{FF2B5EF4-FFF2-40B4-BE49-F238E27FC236}">
                <a16:creationId xmlns:a16="http://schemas.microsoft.com/office/drawing/2014/main" id="{03AC8484-DE4D-14E6-D138-AF59B8910D21}"/>
              </a:ext>
            </a:extLst>
          </p:cNvPr>
          <p:cNvSpPr/>
          <p:nvPr/>
        </p:nvSpPr>
        <p:spPr>
          <a:xfrm>
            <a:off x="10358343" y="1747800"/>
            <a:ext cx="127953"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65" name="Oval 64">
            <a:extLst>
              <a:ext uri="{FF2B5EF4-FFF2-40B4-BE49-F238E27FC236}">
                <a16:creationId xmlns:a16="http://schemas.microsoft.com/office/drawing/2014/main" id="{F7DFFFB4-4F9D-1298-3B66-69903B108910}"/>
              </a:ext>
            </a:extLst>
          </p:cNvPr>
          <p:cNvSpPr/>
          <p:nvPr/>
        </p:nvSpPr>
        <p:spPr>
          <a:xfrm>
            <a:off x="11332548" y="3641515"/>
            <a:ext cx="127953"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66" name="Oval 65">
            <a:extLst>
              <a:ext uri="{FF2B5EF4-FFF2-40B4-BE49-F238E27FC236}">
                <a16:creationId xmlns:a16="http://schemas.microsoft.com/office/drawing/2014/main" id="{7261F57F-DA83-1A6B-197F-E961ED32FD02}"/>
              </a:ext>
            </a:extLst>
          </p:cNvPr>
          <p:cNvSpPr/>
          <p:nvPr/>
        </p:nvSpPr>
        <p:spPr>
          <a:xfrm>
            <a:off x="10866369" y="3226922"/>
            <a:ext cx="127953"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67" name="Oval 66">
            <a:extLst>
              <a:ext uri="{FF2B5EF4-FFF2-40B4-BE49-F238E27FC236}">
                <a16:creationId xmlns:a16="http://schemas.microsoft.com/office/drawing/2014/main" id="{82CB722D-6B09-2784-C0F8-56F856FF6723}"/>
              </a:ext>
            </a:extLst>
          </p:cNvPr>
          <p:cNvSpPr/>
          <p:nvPr/>
        </p:nvSpPr>
        <p:spPr>
          <a:xfrm>
            <a:off x="10638436" y="3030014"/>
            <a:ext cx="127953"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68" name="Oval 67">
            <a:extLst>
              <a:ext uri="{FF2B5EF4-FFF2-40B4-BE49-F238E27FC236}">
                <a16:creationId xmlns:a16="http://schemas.microsoft.com/office/drawing/2014/main" id="{57106889-5B87-7D89-ADE6-FD247A8AB97F}"/>
              </a:ext>
            </a:extLst>
          </p:cNvPr>
          <p:cNvSpPr/>
          <p:nvPr/>
        </p:nvSpPr>
        <p:spPr>
          <a:xfrm>
            <a:off x="10063260" y="2483424"/>
            <a:ext cx="127953"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69" name="Oval 68">
            <a:extLst>
              <a:ext uri="{FF2B5EF4-FFF2-40B4-BE49-F238E27FC236}">
                <a16:creationId xmlns:a16="http://schemas.microsoft.com/office/drawing/2014/main" id="{9230750F-49E9-8CB9-C64F-022563F81A6C}"/>
              </a:ext>
            </a:extLst>
          </p:cNvPr>
          <p:cNvSpPr/>
          <p:nvPr/>
        </p:nvSpPr>
        <p:spPr>
          <a:xfrm>
            <a:off x="11473538" y="3759634"/>
            <a:ext cx="127953"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70" name="Oval 69">
            <a:extLst>
              <a:ext uri="{FF2B5EF4-FFF2-40B4-BE49-F238E27FC236}">
                <a16:creationId xmlns:a16="http://schemas.microsoft.com/office/drawing/2014/main" id="{589CCEAC-A02A-4B6C-0F8A-2921B963EAAB}"/>
              </a:ext>
            </a:extLst>
          </p:cNvPr>
          <p:cNvSpPr/>
          <p:nvPr/>
        </p:nvSpPr>
        <p:spPr>
          <a:xfrm>
            <a:off x="11355375" y="3462209"/>
            <a:ext cx="127953"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71" name="Oval 70">
            <a:extLst>
              <a:ext uri="{FF2B5EF4-FFF2-40B4-BE49-F238E27FC236}">
                <a16:creationId xmlns:a16="http://schemas.microsoft.com/office/drawing/2014/main" id="{9B9B762A-4876-39E8-75C7-014BC20DF43D}"/>
              </a:ext>
            </a:extLst>
          </p:cNvPr>
          <p:cNvSpPr/>
          <p:nvPr/>
        </p:nvSpPr>
        <p:spPr>
          <a:xfrm>
            <a:off x="10139102" y="2631581"/>
            <a:ext cx="127953" cy="125477"/>
          </a:xfrm>
          <a:prstGeom prst="ellipse">
            <a:avLst/>
          </a:prstGeom>
          <a:solidFill>
            <a:srgbClr val="188A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a:latin typeface="Avenir Next LT Pro" panose="020B0504020202020204" pitchFamily="34" charset="0"/>
            </a:endParaRPr>
          </a:p>
        </p:txBody>
      </p:sp>
      <p:sp>
        <p:nvSpPr>
          <p:cNvPr id="72" name="TextBox 71">
            <a:extLst>
              <a:ext uri="{FF2B5EF4-FFF2-40B4-BE49-F238E27FC236}">
                <a16:creationId xmlns:a16="http://schemas.microsoft.com/office/drawing/2014/main" id="{5F18AAF1-9152-8AEB-2F59-CD0FD091E88A}"/>
              </a:ext>
            </a:extLst>
          </p:cNvPr>
          <p:cNvSpPr txBox="1"/>
          <p:nvPr/>
        </p:nvSpPr>
        <p:spPr>
          <a:xfrm>
            <a:off x="416080" y="1320033"/>
            <a:ext cx="3757780" cy="4793556"/>
          </a:xfrm>
          <a:prstGeom prst="rect">
            <a:avLst/>
          </a:prstGeom>
          <a:noFill/>
        </p:spPr>
        <p:txBody>
          <a:bodyPr wrap="square">
            <a:spAutoFit/>
          </a:bodyPr>
          <a:lstStyle/>
          <a:p>
            <a:pPr rtl="0">
              <a:lnSpc>
                <a:spcPts val="1600"/>
              </a:lnSpc>
              <a:buFont typeface="Arial" panose="020B0604020202020204" pitchFamily="34" charset="0"/>
              <a:buChar char="•"/>
            </a:pPr>
            <a:r>
              <a:rPr lang="en-US" sz="1050" spc="100">
                <a:latin typeface="Avenir Next LT Pro" panose="020B0504020202020204" pitchFamily="34" charset="77"/>
              </a:rPr>
              <a:t>Alachua County</a:t>
            </a:r>
          </a:p>
          <a:p>
            <a:pPr rtl="0">
              <a:lnSpc>
                <a:spcPts val="1600"/>
              </a:lnSpc>
              <a:buFont typeface="Arial" panose="020B0604020202020204" pitchFamily="34" charset="0"/>
              <a:buChar char="•"/>
            </a:pPr>
            <a:r>
              <a:rPr lang="en-US" sz="1050" spc="100">
                <a:latin typeface="Avenir Next LT Pro" panose="020B0504020202020204" pitchFamily="34" charset="77"/>
              </a:rPr>
              <a:t>DeSoto County</a:t>
            </a:r>
          </a:p>
          <a:p>
            <a:pPr rtl="0">
              <a:lnSpc>
                <a:spcPts val="1600"/>
              </a:lnSpc>
              <a:buFont typeface="Arial" panose="020B0604020202020204" pitchFamily="34" charset="0"/>
              <a:buChar char="•"/>
            </a:pPr>
            <a:r>
              <a:rPr lang="en-US" sz="1050" spc="100">
                <a:latin typeface="Avenir Next LT Pro" panose="020B0504020202020204" pitchFamily="34" charset="77"/>
              </a:rPr>
              <a:t>Brevard County</a:t>
            </a:r>
          </a:p>
          <a:p>
            <a:pPr rtl="0">
              <a:lnSpc>
                <a:spcPts val="1600"/>
              </a:lnSpc>
              <a:buFont typeface="Arial" panose="020B0604020202020204" pitchFamily="34" charset="0"/>
              <a:buChar char="•"/>
            </a:pPr>
            <a:r>
              <a:rPr lang="en-US" sz="1050" spc="100">
                <a:latin typeface="Avenir Next LT Pro" panose="020B0504020202020204" pitchFamily="34" charset="77"/>
              </a:rPr>
              <a:t>Highlands County</a:t>
            </a:r>
          </a:p>
          <a:p>
            <a:pPr rtl="0">
              <a:lnSpc>
                <a:spcPts val="1600"/>
              </a:lnSpc>
              <a:buFont typeface="Arial" panose="020B0604020202020204" pitchFamily="34" charset="0"/>
              <a:buChar char="•"/>
            </a:pPr>
            <a:r>
              <a:rPr lang="en-US" sz="1050" spc="100">
                <a:latin typeface="Avenir Next LT Pro" panose="020B0504020202020204" pitchFamily="34" charset="77"/>
              </a:rPr>
              <a:t>Bradford County</a:t>
            </a:r>
          </a:p>
          <a:p>
            <a:pPr rtl="0">
              <a:lnSpc>
                <a:spcPts val="1600"/>
              </a:lnSpc>
              <a:buFont typeface="Arial" panose="020B0604020202020204" pitchFamily="34" charset="0"/>
              <a:buChar char="•"/>
            </a:pPr>
            <a:r>
              <a:rPr lang="en-US" sz="1050" spc="100">
                <a:latin typeface="Avenir Next LT Pro" panose="020B0504020202020204" pitchFamily="34" charset="77"/>
              </a:rPr>
              <a:t>Charlotte County</a:t>
            </a:r>
          </a:p>
          <a:p>
            <a:pPr rtl="0">
              <a:lnSpc>
                <a:spcPts val="1600"/>
              </a:lnSpc>
              <a:buFont typeface="Arial" panose="020B0604020202020204" pitchFamily="34" charset="0"/>
              <a:buChar char="•"/>
            </a:pPr>
            <a:r>
              <a:rPr lang="en-US" sz="1050" spc="100">
                <a:latin typeface="Avenir Next LT Pro" panose="020B0504020202020204" pitchFamily="34" charset="77"/>
              </a:rPr>
              <a:t>Orange County FL - Eviction Diversion</a:t>
            </a:r>
          </a:p>
          <a:p>
            <a:pPr rtl="0">
              <a:lnSpc>
                <a:spcPts val="1600"/>
              </a:lnSpc>
              <a:buFont typeface="Arial" panose="020B0604020202020204" pitchFamily="34" charset="0"/>
              <a:buChar char="•"/>
            </a:pPr>
            <a:r>
              <a:rPr lang="en-US" sz="1050" spc="100">
                <a:latin typeface="Avenir Next LT Pro" panose="020B0504020202020204" pitchFamily="34" charset="77"/>
              </a:rPr>
              <a:t>CRI CPA LLC (Columbia County, FL)</a:t>
            </a:r>
          </a:p>
          <a:p>
            <a:pPr rtl="0">
              <a:lnSpc>
                <a:spcPts val="1600"/>
              </a:lnSpc>
              <a:buFont typeface="Arial" panose="020B0604020202020204" pitchFamily="34" charset="0"/>
              <a:buChar char="•"/>
            </a:pPr>
            <a:r>
              <a:rPr lang="en-US" sz="1050" spc="100">
                <a:latin typeface="Avenir Next LT Pro" panose="020B0504020202020204" pitchFamily="34" charset="77"/>
              </a:rPr>
              <a:t>Cape Coral</a:t>
            </a:r>
          </a:p>
          <a:p>
            <a:pPr rtl="0">
              <a:lnSpc>
                <a:spcPts val="1600"/>
              </a:lnSpc>
              <a:buFont typeface="Arial" panose="020B0604020202020204" pitchFamily="34" charset="0"/>
              <a:buChar char="•"/>
            </a:pPr>
            <a:r>
              <a:rPr lang="en-US" sz="1050" spc="100">
                <a:latin typeface="Avenir Next LT Pro" panose="020B0504020202020204" pitchFamily="34" charset="77"/>
              </a:rPr>
              <a:t>Hardee County</a:t>
            </a:r>
          </a:p>
          <a:p>
            <a:pPr rtl="0">
              <a:lnSpc>
                <a:spcPts val="1600"/>
              </a:lnSpc>
              <a:buFont typeface="Arial" panose="020B0604020202020204" pitchFamily="34" charset="0"/>
              <a:buChar char="•"/>
            </a:pPr>
            <a:r>
              <a:rPr lang="en-US" sz="1050" spc="100">
                <a:latin typeface="Avenir Next LT Pro" panose="020B0504020202020204" pitchFamily="34" charset="77"/>
              </a:rPr>
              <a:t>Escambia County</a:t>
            </a:r>
          </a:p>
          <a:p>
            <a:pPr rtl="0">
              <a:lnSpc>
                <a:spcPts val="1600"/>
              </a:lnSpc>
              <a:buFont typeface="Arial" panose="020B0604020202020204" pitchFamily="34" charset="0"/>
              <a:buChar char="•"/>
            </a:pPr>
            <a:r>
              <a:rPr lang="en-US" sz="1050" spc="100">
                <a:latin typeface="Avenir Next LT Pro" panose="020B0504020202020204" pitchFamily="34" charset="77"/>
              </a:rPr>
              <a:t>Sarasota County</a:t>
            </a:r>
          </a:p>
          <a:p>
            <a:pPr rtl="0">
              <a:lnSpc>
                <a:spcPts val="1600"/>
              </a:lnSpc>
              <a:buFont typeface="Arial" panose="020B0604020202020204" pitchFamily="34" charset="0"/>
              <a:buChar char="•"/>
            </a:pPr>
            <a:r>
              <a:rPr lang="en-US" sz="1050" spc="100">
                <a:latin typeface="Avenir Next LT Pro" panose="020B0504020202020204" pitchFamily="34" charset="77"/>
              </a:rPr>
              <a:t>City of Miami Beach</a:t>
            </a:r>
          </a:p>
          <a:p>
            <a:pPr rtl="0">
              <a:lnSpc>
                <a:spcPts val="1600"/>
              </a:lnSpc>
              <a:buFont typeface="Arial" panose="020B0604020202020204" pitchFamily="34" charset="0"/>
              <a:buChar char="•"/>
            </a:pPr>
            <a:r>
              <a:rPr lang="en-US" sz="1050" spc="100">
                <a:latin typeface="Avenir Next LT Pro" panose="020B0504020202020204" pitchFamily="34" charset="77"/>
              </a:rPr>
              <a:t>City of Daytona Beach</a:t>
            </a:r>
          </a:p>
          <a:p>
            <a:pPr rtl="0">
              <a:lnSpc>
                <a:spcPts val="1600"/>
              </a:lnSpc>
              <a:buFont typeface="Arial" panose="020B0604020202020204" pitchFamily="34" charset="0"/>
              <a:buChar char="•"/>
            </a:pPr>
            <a:r>
              <a:rPr lang="en-US" sz="1050" spc="100">
                <a:latin typeface="Avenir Next LT Pro" panose="020B0504020202020204" pitchFamily="34" charset="77"/>
              </a:rPr>
              <a:t>Oakland Park</a:t>
            </a:r>
          </a:p>
          <a:p>
            <a:pPr rtl="0">
              <a:lnSpc>
                <a:spcPts val="1600"/>
              </a:lnSpc>
              <a:buFont typeface="Arial" panose="020B0604020202020204" pitchFamily="34" charset="0"/>
              <a:buChar char="•"/>
            </a:pPr>
            <a:r>
              <a:rPr lang="en-US" sz="1050" spc="100">
                <a:latin typeface="Avenir Next LT Pro" panose="020B0504020202020204" pitchFamily="34" charset="77"/>
              </a:rPr>
              <a:t>Orlando Economic Partnership</a:t>
            </a:r>
          </a:p>
          <a:p>
            <a:pPr rtl="0">
              <a:lnSpc>
                <a:spcPts val="1600"/>
              </a:lnSpc>
              <a:buFont typeface="Arial" panose="020B0604020202020204" pitchFamily="34" charset="0"/>
              <a:buChar char="•"/>
            </a:pPr>
            <a:r>
              <a:rPr lang="en-US" sz="1050" spc="100">
                <a:latin typeface="Avenir Next LT Pro" panose="020B0504020202020204" pitchFamily="34" charset="77"/>
              </a:rPr>
              <a:t>Putnam County</a:t>
            </a:r>
          </a:p>
          <a:p>
            <a:pPr rtl="0">
              <a:lnSpc>
                <a:spcPts val="1600"/>
              </a:lnSpc>
              <a:buFont typeface="Arial" panose="020B0604020202020204" pitchFamily="34" charset="0"/>
              <a:buChar char="•"/>
            </a:pPr>
            <a:r>
              <a:rPr lang="en-US" sz="1050" spc="100">
                <a:latin typeface="Avenir Next LT Pro" panose="020B0504020202020204" pitchFamily="34" charset="77"/>
              </a:rPr>
              <a:t>Jacksonville Bar Association</a:t>
            </a:r>
          </a:p>
          <a:p>
            <a:pPr rtl="0">
              <a:lnSpc>
                <a:spcPts val="1600"/>
              </a:lnSpc>
              <a:buFont typeface="Arial" panose="020B0604020202020204" pitchFamily="34" charset="0"/>
              <a:buChar char="•"/>
            </a:pPr>
            <a:r>
              <a:rPr lang="en-US" sz="1050" spc="100">
                <a:latin typeface="Avenir Next LT Pro" panose="020B0504020202020204" pitchFamily="34" charset="77"/>
              </a:rPr>
              <a:t>North Miami Beach</a:t>
            </a:r>
          </a:p>
          <a:p>
            <a:pPr rtl="0">
              <a:lnSpc>
                <a:spcPts val="1600"/>
              </a:lnSpc>
              <a:buFont typeface="Arial" panose="020B0604020202020204" pitchFamily="34" charset="0"/>
              <a:buChar char="•"/>
            </a:pPr>
            <a:r>
              <a:rPr lang="en-US" sz="1050" spc="100">
                <a:latin typeface="Avenir Next LT Pro" panose="020B0504020202020204" pitchFamily="34" charset="77"/>
              </a:rPr>
              <a:t>St. Lucie County</a:t>
            </a:r>
          </a:p>
          <a:p>
            <a:pPr rtl="0">
              <a:lnSpc>
                <a:spcPts val="1600"/>
              </a:lnSpc>
              <a:buFont typeface="Arial" panose="020B0604020202020204" pitchFamily="34" charset="0"/>
              <a:buChar char="•"/>
            </a:pPr>
            <a:r>
              <a:rPr lang="en-US" sz="1050" spc="100">
                <a:latin typeface="Avenir Next LT Pro" panose="020B0504020202020204" pitchFamily="34" charset="77"/>
              </a:rPr>
              <a:t>City of Jacksonville</a:t>
            </a:r>
          </a:p>
          <a:p>
            <a:pPr rtl="0">
              <a:lnSpc>
                <a:spcPts val="1600"/>
              </a:lnSpc>
              <a:buFont typeface="Arial" panose="020B0604020202020204" pitchFamily="34" charset="0"/>
              <a:buChar char="•"/>
            </a:pPr>
            <a:r>
              <a:rPr lang="en-US" sz="1050" spc="100">
                <a:latin typeface="Avenir Next LT Pro" panose="020B0504020202020204" pitchFamily="34" charset="77"/>
              </a:rPr>
              <a:t>City of St. Cloud</a:t>
            </a:r>
          </a:p>
          <a:p>
            <a:pPr rtl="0">
              <a:lnSpc>
                <a:spcPts val="1600"/>
              </a:lnSpc>
              <a:buFont typeface="Arial" panose="020B0604020202020204" pitchFamily="34" charset="0"/>
              <a:buChar char="•"/>
            </a:pPr>
            <a:r>
              <a:rPr lang="en-US" sz="1050" spc="100">
                <a:latin typeface="Avenir Next LT Pro" panose="020B0504020202020204" pitchFamily="34" charset="77"/>
              </a:rPr>
              <a:t>Pinellas County Human Services</a:t>
            </a:r>
          </a:p>
        </p:txBody>
      </p:sp>
      <p:sp>
        <p:nvSpPr>
          <p:cNvPr id="73" name="TextBox 72">
            <a:extLst>
              <a:ext uri="{FF2B5EF4-FFF2-40B4-BE49-F238E27FC236}">
                <a16:creationId xmlns:a16="http://schemas.microsoft.com/office/drawing/2014/main" id="{3F2502DB-8F77-DB41-8166-AC19DA572AA1}"/>
              </a:ext>
            </a:extLst>
          </p:cNvPr>
          <p:cNvSpPr txBox="1"/>
          <p:nvPr/>
        </p:nvSpPr>
        <p:spPr>
          <a:xfrm>
            <a:off x="3751899" y="1324610"/>
            <a:ext cx="2813832" cy="4793556"/>
          </a:xfrm>
          <a:prstGeom prst="rect">
            <a:avLst/>
          </a:prstGeom>
          <a:noFill/>
        </p:spPr>
        <p:txBody>
          <a:bodyPr wrap="square">
            <a:spAutoFit/>
          </a:bodyPr>
          <a:lstStyle/>
          <a:p>
            <a:pPr rtl="0">
              <a:lnSpc>
                <a:spcPts val="1600"/>
              </a:lnSpc>
              <a:buFont typeface="Arial" panose="020B0604020202020204" pitchFamily="34" charset="0"/>
              <a:buChar char="•"/>
            </a:pPr>
            <a:r>
              <a:rPr lang="en-US" sz="1050" spc="100">
                <a:latin typeface="Avenir Next LT Pro" panose="020B0504020202020204" pitchFamily="34" charset="77"/>
              </a:rPr>
              <a:t>Leon County</a:t>
            </a:r>
          </a:p>
          <a:p>
            <a:pPr rtl="0">
              <a:lnSpc>
                <a:spcPts val="1600"/>
              </a:lnSpc>
              <a:buFont typeface="Arial" panose="020B0604020202020204" pitchFamily="34" charset="0"/>
              <a:buChar char="•"/>
            </a:pPr>
            <a:r>
              <a:rPr lang="en-US" sz="1050" spc="100">
                <a:latin typeface="Avenir Next LT Pro" panose="020B0504020202020204" pitchFamily="34" charset="77"/>
              </a:rPr>
              <a:t>City of Fort Walton Beach</a:t>
            </a:r>
          </a:p>
          <a:p>
            <a:pPr rtl="0">
              <a:lnSpc>
                <a:spcPts val="1600"/>
              </a:lnSpc>
              <a:buFont typeface="Arial" panose="020B0604020202020204" pitchFamily="34" charset="0"/>
              <a:buChar char="•"/>
            </a:pPr>
            <a:r>
              <a:rPr lang="en-US" sz="1050" spc="100">
                <a:latin typeface="Avenir Next LT Pro" panose="020B0504020202020204" pitchFamily="34" charset="77"/>
              </a:rPr>
              <a:t>Collier County</a:t>
            </a:r>
          </a:p>
          <a:p>
            <a:pPr rtl="0">
              <a:lnSpc>
                <a:spcPts val="1600"/>
              </a:lnSpc>
              <a:buFont typeface="Arial" panose="020B0604020202020204" pitchFamily="34" charset="0"/>
              <a:buChar char="•"/>
            </a:pPr>
            <a:r>
              <a:rPr lang="en-US" sz="1050" spc="100">
                <a:latin typeface="Avenir Next LT Pro" panose="020B0504020202020204" pitchFamily="34" charset="77"/>
              </a:rPr>
              <a:t>Manatee County</a:t>
            </a:r>
          </a:p>
          <a:p>
            <a:pPr rtl="0">
              <a:lnSpc>
                <a:spcPts val="1600"/>
              </a:lnSpc>
              <a:buFont typeface="Arial" panose="020B0604020202020204" pitchFamily="34" charset="0"/>
              <a:buChar char="•"/>
            </a:pPr>
            <a:r>
              <a:rPr lang="en-US" sz="1050" spc="100">
                <a:latin typeface="Avenir Next LT Pro" panose="020B0504020202020204" pitchFamily="34" charset="77"/>
              </a:rPr>
              <a:t>City of Tampa</a:t>
            </a:r>
          </a:p>
          <a:p>
            <a:pPr rtl="0">
              <a:lnSpc>
                <a:spcPts val="1600"/>
              </a:lnSpc>
              <a:buFont typeface="Arial" panose="020B0604020202020204" pitchFamily="34" charset="0"/>
              <a:buChar char="•"/>
            </a:pPr>
            <a:r>
              <a:rPr lang="en-US" sz="1050" spc="100">
                <a:latin typeface="Avenir Next LT Pro" panose="020B0504020202020204" pitchFamily="34" charset="77"/>
              </a:rPr>
              <a:t>North Miami CRA</a:t>
            </a:r>
          </a:p>
          <a:p>
            <a:pPr rtl="0">
              <a:lnSpc>
                <a:spcPts val="1600"/>
              </a:lnSpc>
              <a:buFont typeface="Arial" panose="020B0604020202020204" pitchFamily="34" charset="0"/>
              <a:buChar char="•"/>
            </a:pPr>
            <a:r>
              <a:rPr lang="en-US" sz="1050" spc="100">
                <a:latin typeface="Avenir Next LT Pro" panose="020B0504020202020204" pitchFamily="34" charset="77"/>
              </a:rPr>
              <a:t>North Miami CPD</a:t>
            </a:r>
          </a:p>
          <a:p>
            <a:pPr rtl="0">
              <a:lnSpc>
                <a:spcPts val="1600"/>
              </a:lnSpc>
              <a:buFont typeface="Arial" panose="020B0604020202020204" pitchFamily="34" charset="0"/>
              <a:buChar char="•"/>
            </a:pPr>
            <a:r>
              <a:rPr lang="en-US" sz="1050" spc="100">
                <a:latin typeface="Avenir Next LT Pro" panose="020B0504020202020204" pitchFamily="34" charset="77"/>
              </a:rPr>
              <a:t>City of Pompano Beach</a:t>
            </a:r>
          </a:p>
          <a:p>
            <a:pPr rtl="0">
              <a:lnSpc>
                <a:spcPts val="1600"/>
              </a:lnSpc>
              <a:buFont typeface="Arial" panose="020B0604020202020204" pitchFamily="34" charset="0"/>
              <a:buChar char="•"/>
            </a:pPr>
            <a:r>
              <a:rPr lang="en-US" sz="1050" spc="100">
                <a:latin typeface="Avenir Next LT Pro" panose="020B0504020202020204" pitchFamily="34" charset="77"/>
              </a:rPr>
              <a:t>Bradford County</a:t>
            </a:r>
          </a:p>
          <a:p>
            <a:pPr rtl="0">
              <a:lnSpc>
                <a:spcPts val="1600"/>
              </a:lnSpc>
              <a:buFont typeface="Arial" panose="020B0604020202020204" pitchFamily="34" charset="0"/>
              <a:buChar char="•"/>
            </a:pPr>
            <a:r>
              <a:rPr lang="en-US" sz="1050" spc="100">
                <a:latin typeface="Avenir Next LT Pro" panose="020B0504020202020204" pitchFamily="34" charset="77"/>
              </a:rPr>
              <a:t>City of Hialeah</a:t>
            </a:r>
          </a:p>
          <a:p>
            <a:pPr rtl="0">
              <a:lnSpc>
                <a:spcPts val="1600"/>
              </a:lnSpc>
              <a:buFont typeface="Arial" panose="020B0604020202020204" pitchFamily="34" charset="0"/>
              <a:buChar char="•"/>
            </a:pPr>
            <a:r>
              <a:rPr lang="en-US" sz="1050" spc="100">
                <a:latin typeface="Avenir Next LT Pro" panose="020B0504020202020204" pitchFamily="34" charset="77"/>
              </a:rPr>
              <a:t>City of Largo</a:t>
            </a:r>
          </a:p>
          <a:p>
            <a:pPr rtl="0">
              <a:lnSpc>
                <a:spcPts val="1600"/>
              </a:lnSpc>
              <a:buFont typeface="Arial" panose="020B0604020202020204" pitchFamily="34" charset="0"/>
              <a:buChar char="•"/>
            </a:pPr>
            <a:r>
              <a:rPr lang="en-US" sz="1050" spc="100">
                <a:latin typeface="Avenir Next LT Pro" panose="020B0504020202020204" pitchFamily="34" charset="77"/>
              </a:rPr>
              <a:t>City of Fort Myer</a:t>
            </a:r>
          </a:p>
          <a:p>
            <a:pPr rtl="0">
              <a:lnSpc>
                <a:spcPts val="1600"/>
              </a:lnSpc>
              <a:buFont typeface="Arial" panose="020B0604020202020204" pitchFamily="34" charset="0"/>
              <a:buChar char="•"/>
            </a:pPr>
            <a:r>
              <a:rPr lang="en-US" sz="1050" spc="100">
                <a:latin typeface="Avenir Next LT Pro" panose="020B0504020202020204" pitchFamily="34" charset="77"/>
              </a:rPr>
              <a:t>Orange County</a:t>
            </a:r>
          </a:p>
          <a:p>
            <a:pPr rtl="0">
              <a:lnSpc>
                <a:spcPts val="1600"/>
              </a:lnSpc>
              <a:buFont typeface="Arial" panose="020B0604020202020204" pitchFamily="34" charset="0"/>
              <a:buChar char="•"/>
            </a:pPr>
            <a:r>
              <a:rPr lang="en-US" sz="1050" spc="100">
                <a:latin typeface="Avenir Next LT Pro" panose="020B0504020202020204" pitchFamily="34" charset="77"/>
              </a:rPr>
              <a:t>City of Lauderhill</a:t>
            </a:r>
          </a:p>
          <a:p>
            <a:pPr rtl="0">
              <a:lnSpc>
                <a:spcPts val="1600"/>
              </a:lnSpc>
              <a:buFont typeface="Arial" panose="020B0604020202020204" pitchFamily="34" charset="0"/>
              <a:buChar char="•"/>
            </a:pPr>
            <a:r>
              <a:rPr lang="en-US" sz="1050" spc="100">
                <a:latin typeface="Avenir Next LT Pro" panose="020B0504020202020204" pitchFamily="34" charset="77"/>
              </a:rPr>
              <a:t>City of Tallahassee</a:t>
            </a:r>
          </a:p>
          <a:p>
            <a:pPr rtl="0">
              <a:lnSpc>
                <a:spcPts val="1600"/>
              </a:lnSpc>
              <a:buFont typeface="Arial" panose="020B0604020202020204" pitchFamily="34" charset="0"/>
              <a:buChar char="•"/>
            </a:pPr>
            <a:r>
              <a:rPr lang="en-US" sz="1050" spc="100">
                <a:latin typeface="Avenir Next LT Pro" panose="020B0504020202020204" pitchFamily="34" charset="77"/>
              </a:rPr>
              <a:t>City of Kissimmee</a:t>
            </a:r>
          </a:p>
          <a:p>
            <a:pPr rtl="0">
              <a:lnSpc>
                <a:spcPts val="1600"/>
              </a:lnSpc>
              <a:buFont typeface="Arial" panose="020B0604020202020204" pitchFamily="34" charset="0"/>
              <a:buChar char="•"/>
            </a:pPr>
            <a:r>
              <a:rPr lang="en-US" sz="1050" spc="100">
                <a:latin typeface="Avenir Next LT Pro" panose="020B0504020202020204" pitchFamily="34" charset="77"/>
              </a:rPr>
              <a:t>City of West Palm Beach</a:t>
            </a:r>
          </a:p>
          <a:p>
            <a:pPr rtl="0">
              <a:lnSpc>
                <a:spcPts val="1600"/>
              </a:lnSpc>
              <a:buFont typeface="Arial" panose="020B0604020202020204" pitchFamily="34" charset="0"/>
              <a:buChar char="•"/>
            </a:pPr>
            <a:r>
              <a:rPr lang="en-US" sz="1050" spc="100">
                <a:latin typeface="Avenir Next LT Pro" panose="020B0504020202020204" pitchFamily="34" charset="77"/>
              </a:rPr>
              <a:t>Leon County</a:t>
            </a:r>
          </a:p>
          <a:p>
            <a:pPr rtl="0">
              <a:lnSpc>
                <a:spcPts val="1600"/>
              </a:lnSpc>
              <a:buFont typeface="Arial" panose="020B0604020202020204" pitchFamily="34" charset="0"/>
              <a:buChar char="•"/>
            </a:pPr>
            <a:r>
              <a:rPr lang="en-US" sz="1050" spc="100">
                <a:latin typeface="Avenir Next LT Pro" panose="020B0504020202020204" pitchFamily="34" charset="77"/>
              </a:rPr>
              <a:t>Pinellas County</a:t>
            </a:r>
          </a:p>
          <a:p>
            <a:pPr rtl="0">
              <a:lnSpc>
                <a:spcPts val="1600"/>
              </a:lnSpc>
              <a:buFont typeface="Arial" panose="020B0604020202020204" pitchFamily="34" charset="0"/>
              <a:buChar char="•"/>
            </a:pPr>
            <a:r>
              <a:rPr lang="en-US" sz="1050" spc="100">
                <a:latin typeface="Avenir Next LT Pro" panose="020B0504020202020204" pitchFamily="34" charset="77"/>
              </a:rPr>
              <a:t>Pasco County</a:t>
            </a:r>
          </a:p>
          <a:p>
            <a:pPr rtl="0">
              <a:lnSpc>
                <a:spcPts val="1600"/>
              </a:lnSpc>
              <a:buFont typeface="Arial" panose="020B0604020202020204" pitchFamily="34" charset="0"/>
              <a:buChar char="•"/>
            </a:pPr>
            <a:r>
              <a:rPr lang="en-US" sz="1050" spc="100">
                <a:latin typeface="Avenir Next LT Pro" panose="020B0504020202020204" pitchFamily="34" charset="77"/>
              </a:rPr>
              <a:t>Polk County</a:t>
            </a:r>
          </a:p>
          <a:p>
            <a:pPr rtl="0">
              <a:lnSpc>
                <a:spcPts val="1600"/>
              </a:lnSpc>
              <a:buFont typeface="Arial" panose="020B0604020202020204" pitchFamily="34" charset="0"/>
              <a:buChar char="•"/>
            </a:pPr>
            <a:r>
              <a:rPr lang="en-US" sz="1050" spc="100">
                <a:latin typeface="Avenir Next LT Pro" panose="020B0504020202020204" pitchFamily="34" charset="77"/>
              </a:rPr>
              <a:t>City of Clearwater</a:t>
            </a:r>
          </a:p>
          <a:p>
            <a:pPr rtl="0">
              <a:lnSpc>
                <a:spcPts val="1600"/>
              </a:lnSpc>
              <a:buFont typeface="Arial" panose="020B0604020202020204" pitchFamily="34" charset="0"/>
              <a:buChar char="•"/>
            </a:pPr>
            <a:r>
              <a:rPr lang="en-US" sz="1050" spc="100">
                <a:latin typeface="Avenir Next LT Pro" panose="020B0504020202020204" pitchFamily="34" charset="77"/>
              </a:rPr>
              <a:t>City of Gainesville</a:t>
            </a:r>
          </a:p>
        </p:txBody>
      </p:sp>
      <p:sp>
        <p:nvSpPr>
          <p:cNvPr id="74" name="TextBox 73">
            <a:extLst>
              <a:ext uri="{FF2B5EF4-FFF2-40B4-BE49-F238E27FC236}">
                <a16:creationId xmlns:a16="http://schemas.microsoft.com/office/drawing/2014/main" id="{2637F318-B4EE-4426-47C1-2896CB2048F9}"/>
              </a:ext>
            </a:extLst>
          </p:cNvPr>
          <p:cNvSpPr txBox="1"/>
          <p:nvPr/>
        </p:nvSpPr>
        <p:spPr>
          <a:xfrm>
            <a:off x="6262909" y="2138773"/>
            <a:ext cx="3483703" cy="3972819"/>
          </a:xfrm>
          <a:prstGeom prst="rect">
            <a:avLst/>
          </a:prstGeom>
          <a:noFill/>
        </p:spPr>
        <p:txBody>
          <a:bodyPr wrap="square">
            <a:spAutoFit/>
          </a:bodyPr>
          <a:lstStyle/>
          <a:p>
            <a:pPr rtl="0">
              <a:lnSpc>
                <a:spcPts val="1600"/>
              </a:lnSpc>
              <a:buFont typeface="Arial" panose="020B0604020202020204" pitchFamily="34" charset="0"/>
              <a:buChar char="•"/>
            </a:pPr>
            <a:r>
              <a:rPr lang="en-US" sz="1050" spc="100">
                <a:latin typeface="Avenir Next LT Pro" panose="020B0504020202020204" pitchFamily="34" charset="77"/>
              </a:rPr>
              <a:t>City of Deerfield Beach</a:t>
            </a:r>
          </a:p>
          <a:p>
            <a:pPr rtl="0">
              <a:lnSpc>
                <a:spcPts val="1600"/>
              </a:lnSpc>
              <a:buFont typeface="Arial" panose="020B0604020202020204" pitchFamily="34" charset="0"/>
              <a:buChar char="•"/>
            </a:pPr>
            <a:r>
              <a:rPr lang="en-US" sz="1050" spc="100">
                <a:latin typeface="Avenir Next LT Pro" panose="020B0504020202020204" pitchFamily="34" charset="77"/>
              </a:rPr>
              <a:t>City of Tamarac</a:t>
            </a:r>
          </a:p>
          <a:p>
            <a:pPr rtl="0">
              <a:lnSpc>
                <a:spcPts val="1600"/>
              </a:lnSpc>
              <a:buFont typeface="Arial" panose="020B0604020202020204" pitchFamily="34" charset="0"/>
              <a:buChar char="•"/>
            </a:pPr>
            <a:r>
              <a:rPr lang="en-US" sz="1050" spc="100">
                <a:latin typeface="Avenir Next LT Pro" panose="020B0504020202020204" pitchFamily="34" charset="77"/>
              </a:rPr>
              <a:t>Martin County</a:t>
            </a:r>
          </a:p>
          <a:p>
            <a:pPr rtl="0">
              <a:lnSpc>
                <a:spcPts val="1600"/>
              </a:lnSpc>
              <a:buFont typeface="Arial" panose="020B0604020202020204" pitchFamily="34" charset="0"/>
              <a:buChar char="•"/>
            </a:pPr>
            <a:r>
              <a:rPr lang="en-US" sz="1050" spc="100">
                <a:latin typeface="Avenir Next LT Pro" panose="020B0504020202020204" pitchFamily="34" charset="77"/>
              </a:rPr>
              <a:t>Hillsborough County</a:t>
            </a:r>
          </a:p>
          <a:p>
            <a:pPr rtl="0">
              <a:lnSpc>
                <a:spcPts val="1600"/>
              </a:lnSpc>
              <a:buFont typeface="Arial" panose="020B0604020202020204" pitchFamily="34" charset="0"/>
              <a:buChar char="•"/>
            </a:pPr>
            <a:r>
              <a:rPr lang="en-US" sz="1050" spc="100">
                <a:latin typeface="Avenir Next LT Pro" panose="020B0504020202020204" pitchFamily="34" charset="77"/>
              </a:rPr>
              <a:t>Pinellas County Economic Development</a:t>
            </a:r>
          </a:p>
          <a:p>
            <a:pPr rtl="0">
              <a:lnSpc>
                <a:spcPts val="1600"/>
              </a:lnSpc>
              <a:buFont typeface="Arial" panose="020B0604020202020204" pitchFamily="34" charset="0"/>
              <a:buChar char="•"/>
            </a:pPr>
            <a:r>
              <a:rPr lang="en-US" sz="1050" spc="100">
                <a:latin typeface="Avenir Next LT Pro" panose="020B0504020202020204" pitchFamily="34" charset="77"/>
              </a:rPr>
              <a:t>Polk County Board</a:t>
            </a:r>
          </a:p>
          <a:p>
            <a:pPr rtl="0">
              <a:lnSpc>
                <a:spcPts val="1600"/>
              </a:lnSpc>
              <a:buFont typeface="Arial" panose="020B0604020202020204" pitchFamily="34" charset="0"/>
              <a:buChar char="•"/>
            </a:pPr>
            <a:r>
              <a:rPr lang="en-US" sz="1050" spc="100">
                <a:latin typeface="Avenir Next LT Pro" panose="020B0504020202020204" pitchFamily="34" charset="77"/>
              </a:rPr>
              <a:t>Commissioners (Polk Prospers)</a:t>
            </a:r>
          </a:p>
          <a:p>
            <a:pPr rtl="0">
              <a:lnSpc>
                <a:spcPts val="1600"/>
              </a:lnSpc>
              <a:buFont typeface="Arial" panose="020B0604020202020204" pitchFamily="34" charset="0"/>
              <a:buChar char="•"/>
            </a:pPr>
            <a:r>
              <a:rPr lang="en-US" sz="1050" spc="100">
                <a:latin typeface="Avenir Next LT Pro" panose="020B0504020202020204" pitchFamily="34" charset="77"/>
              </a:rPr>
              <a:t>Lee County Government</a:t>
            </a:r>
          </a:p>
          <a:p>
            <a:pPr rtl="0">
              <a:lnSpc>
                <a:spcPts val="1600"/>
              </a:lnSpc>
              <a:buFont typeface="Arial" panose="020B0604020202020204" pitchFamily="34" charset="0"/>
              <a:buChar char="•"/>
            </a:pPr>
            <a:r>
              <a:rPr lang="en-US" sz="1050" spc="100">
                <a:latin typeface="Avenir Next LT Pro" panose="020B0504020202020204" pitchFamily="34" charset="77"/>
              </a:rPr>
              <a:t>City of Sarasota</a:t>
            </a:r>
          </a:p>
          <a:p>
            <a:pPr rtl="0">
              <a:lnSpc>
                <a:spcPts val="1600"/>
              </a:lnSpc>
              <a:buFont typeface="Arial" panose="020B0604020202020204" pitchFamily="34" charset="0"/>
              <a:buChar char="•"/>
            </a:pPr>
            <a:r>
              <a:rPr lang="en-US" sz="1050" spc="100">
                <a:latin typeface="Avenir Next LT Pro" panose="020B0504020202020204" pitchFamily="34" charset="77"/>
              </a:rPr>
              <a:t>West Palm Beach </a:t>
            </a:r>
          </a:p>
          <a:p>
            <a:pPr rtl="0">
              <a:lnSpc>
                <a:spcPts val="1600"/>
              </a:lnSpc>
              <a:buFont typeface="Arial" panose="020B0604020202020204" pitchFamily="34" charset="0"/>
              <a:buChar char="•"/>
            </a:pPr>
            <a:r>
              <a:rPr lang="en-US" sz="1050" spc="100">
                <a:latin typeface="Avenir Next LT Pro" panose="020B0504020202020204" pitchFamily="34" charset="77"/>
              </a:rPr>
              <a:t>Town of Wellington</a:t>
            </a:r>
          </a:p>
          <a:p>
            <a:pPr rtl="0">
              <a:lnSpc>
                <a:spcPts val="1600"/>
              </a:lnSpc>
              <a:buFont typeface="Arial" panose="020B0604020202020204" pitchFamily="34" charset="0"/>
              <a:buChar char="•"/>
            </a:pPr>
            <a:r>
              <a:rPr lang="en-US" sz="1050" spc="100">
                <a:latin typeface="Avenir Next LT Pro" panose="020B0504020202020204" pitchFamily="34" charset="77"/>
              </a:rPr>
              <a:t>The State of Florida</a:t>
            </a:r>
          </a:p>
          <a:p>
            <a:pPr>
              <a:lnSpc>
                <a:spcPts val="1600"/>
              </a:lnSpc>
              <a:buFont typeface="Arial" panose="020B0604020202020204" pitchFamily="34" charset="0"/>
              <a:buChar char="•"/>
            </a:pPr>
            <a:r>
              <a:rPr lang="en-US" sz="1050" spc="100">
                <a:latin typeface="Avenir Next LT Pro" panose="020B0504020202020204" pitchFamily="34" charset="77"/>
              </a:rPr>
              <a:t>St. Johns County</a:t>
            </a:r>
          </a:p>
          <a:p>
            <a:pPr>
              <a:lnSpc>
                <a:spcPts val="1600"/>
              </a:lnSpc>
              <a:buFont typeface="Arial" panose="020B0604020202020204" pitchFamily="34" charset="0"/>
              <a:buChar char="•"/>
            </a:pPr>
            <a:r>
              <a:rPr lang="en-US" sz="1050" spc="100">
                <a:latin typeface="Avenir Next LT Pro" panose="020B0504020202020204" pitchFamily="34" charset="77"/>
              </a:rPr>
              <a:t>Broward County</a:t>
            </a:r>
          </a:p>
          <a:p>
            <a:pPr>
              <a:lnSpc>
                <a:spcPts val="1600"/>
              </a:lnSpc>
              <a:buFont typeface="Arial" panose="020B0604020202020204" pitchFamily="34" charset="0"/>
              <a:buChar char="•"/>
            </a:pPr>
            <a:r>
              <a:rPr lang="en-US" sz="1050" spc="100">
                <a:latin typeface="Avenir Next LT Pro" panose="020B0504020202020204" pitchFamily="34" charset="77"/>
              </a:rPr>
              <a:t>West Perrine CRA</a:t>
            </a:r>
          </a:p>
          <a:p>
            <a:pPr>
              <a:lnSpc>
                <a:spcPts val="1600"/>
              </a:lnSpc>
              <a:buFont typeface="Arial" panose="020B0604020202020204" pitchFamily="34" charset="0"/>
              <a:buChar char="•"/>
            </a:pPr>
            <a:r>
              <a:rPr lang="en-US" sz="1050" spc="100">
                <a:latin typeface="Avenir Next LT Pro" panose="020B0504020202020204" pitchFamily="34" charset="77"/>
              </a:rPr>
              <a:t>Palmetto CRA </a:t>
            </a:r>
          </a:p>
          <a:p>
            <a:pPr>
              <a:lnSpc>
                <a:spcPts val="1600"/>
              </a:lnSpc>
              <a:buFont typeface="Arial" panose="020B0604020202020204" pitchFamily="34" charset="0"/>
              <a:buChar char="•"/>
            </a:pPr>
            <a:r>
              <a:rPr lang="en-US" sz="1050" spc="100">
                <a:latin typeface="Avenir Next LT Pro" panose="020B0504020202020204" pitchFamily="34" charset="77"/>
              </a:rPr>
              <a:t>Riviera Beach CRA</a:t>
            </a:r>
          </a:p>
          <a:p>
            <a:pPr>
              <a:lnSpc>
                <a:spcPts val="1600"/>
              </a:lnSpc>
              <a:buFont typeface="Arial" panose="020B0604020202020204" pitchFamily="34" charset="0"/>
              <a:buChar char="•"/>
            </a:pPr>
            <a:r>
              <a:rPr lang="en-US" sz="1050" spc="100">
                <a:latin typeface="Avenir Next LT Pro" panose="020B0504020202020204" pitchFamily="34" charset="77"/>
              </a:rPr>
              <a:t>Sarasota County – DR</a:t>
            </a:r>
          </a:p>
          <a:p>
            <a:pPr>
              <a:lnSpc>
                <a:spcPts val="1600"/>
              </a:lnSpc>
              <a:buFont typeface="Arial" panose="020B0604020202020204" pitchFamily="34" charset="0"/>
              <a:buChar char="•"/>
            </a:pPr>
            <a:r>
              <a:rPr lang="en-US" sz="1050" spc="100">
                <a:latin typeface="Avenir Next LT Pro" panose="020B0504020202020204" pitchFamily="34" charset="77"/>
              </a:rPr>
              <a:t>Tampa Hillsborough Housing Initiative</a:t>
            </a:r>
          </a:p>
        </p:txBody>
      </p:sp>
    </p:spTree>
    <p:extLst>
      <p:ext uri="{BB962C8B-B14F-4D97-AF65-F5344CB8AC3E}">
        <p14:creationId xmlns:p14="http://schemas.microsoft.com/office/powerpoint/2010/main" val="1394644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E36B93-1630-05F7-28B8-B89C6105C29E}"/>
              </a:ext>
            </a:extLst>
          </p:cNvPr>
          <p:cNvSpPr txBox="1"/>
          <p:nvPr/>
        </p:nvSpPr>
        <p:spPr>
          <a:xfrm>
            <a:off x="771937" y="2832147"/>
            <a:ext cx="4395538"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venir Next LT Pro Light" panose="020B0304020202020204" pitchFamily="34" charset="0"/>
              </a:rPr>
              <a:t>We are purpose-driven people and dedicated to serving something bigger than ourselves. </a:t>
            </a:r>
            <a:endParaRPr lang="en-US">
              <a:latin typeface="Avenir Next LT Pro Light" panose="020B0304020202020204" pitchFamily="34" charset="0"/>
              <a:ea typeface="Roboto" panose="02000000000000000000" pitchFamily="2" charset="0"/>
              <a:cs typeface="Roboto" panose="02000000000000000000" pitchFamily="2" charset="0"/>
            </a:endParaRPr>
          </a:p>
          <a:p>
            <a:endParaRPr lang="en-US">
              <a:latin typeface="Avenir Next LT Pro Light" panose="020B0304020202020204" pitchFamily="34" charset="0"/>
            </a:endParaRPr>
          </a:p>
          <a:p>
            <a:r>
              <a:rPr lang="en-US" b="1">
                <a:solidFill>
                  <a:srgbClr val="188AF4"/>
                </a:solidFill>
                <a:latin typeface="Avenir Next LT Pro Light" panose="020B0304020202020204" pitchFamily="34" charset="0"/>
                <a:ea typeface="+mj-ea"/>
                <a:cs typeface="+mj-cs"/>
              </a:rPr>
              <a:t>Helping Communities Help People </a:t>
            </a:r>
          </a:p>
          <a:p>
            <a:r>
              <a:rPr lang="en-US">
                <a:latin typeface="Avenir Next LT Pro Light" panose="020B0304020202020204" pitchFamily="34" charset="0"/>
              </a:rPr>
              <a:t>is at the heart of all we do.  </a:t>
            </a:r>
          </a:p>
          <a:p>
            <a:r>
              <a:rPr lang="en-US">
                <a:latin typeface="Avenir Next LT Pro Light" panose="020B0304020202020204" pitchFamily="34" charset="0"/>
              </a:rPr>
              <a:t>It's how we’ve designed our software, </a:t>
            </a:r>
          </a:p>
          <a:p>
            <a:r>
              <a:rPr lang="en-US">
                <a:latin typeface="Avenir Next LT Pro Light" panose="020B0304020202020204" pitchFamily="34" charset="0"/>
              </a:rPr>
              <a:t>and how we deliver unmatched experiences to our Neighbors. </a:t>
            </a:r>
            <a:r>
              <a:rPr lang="en-US" sz="2000">
                <a:latin typeface="Avenir Next LT Pro"/>
              </a:rPr>
              <a:t>​</a:t>
            </a:r>
            <a:endParaRPr lang="en-US" sz="2000">
              <a:ea typeface="Roboto"/>
              <a:cs typeface="Roboto"/>
            </a:endParaRPr>
          </a:p>
        </p:txBody>
      </p:sp>
      <p:sp>
        <p:nvSpPr>
          <p:cNvPr id="4" name="TextBox 3">
            <a:extLst>
              <a:ext uri="{FF2B5EF4-FFF2-40B4-BE49-F238E27FC236}">
                <a16:creationId xmlns:a16="http://schemas.microsoft.com/office/drawing/2014/main" id="{8CDEC1D0-E908-0F69-EFAC-717425E4C05E}"/>
              </a:ext>
            </a:extLst>
          </p:cNvPr>
          <p:cNvSpPr txBox="1"/>
          <p:nvPr/>
        </p:nvSpPr>
        <p:spPr>
          <a:xfrm>
            <a:off x="783022" y="1316766"/>
            <a:ext cx="5445376" cy="1286891"/>
          </a:xfrm>
          <a:prstGeom prst="rect">
            <a:avLst/>
          </a:prstGeom>
          <a:noFill/>
        </p:spPr>
        <p:txBody>
          <a:bodyPr wrap="square" lIns="91440" tIns="45720" rIns="91440" bIns="45720" rtlCol="0" anchor="t">
            <a:spAutoFit/>
          </a:bodyPr>
          <a:lstStyle/>
          <a:p>
            <a:pPr>
              <a:lnSpc>
                <a:spcPts val="4800"/>
              </a:lnSpc>
            </a:pPr>
            <a:r>
              <a:rPr lang="en-US" sz="3200">
                <a:solidFill>
                  <a:srgbClr val="1380E9"/>
                </a:solidFill>
                <a:latin typeface="Avenir Next LT Pro" panose="020B0504020202020204" pitchFamily="34" charset="0"/>
              </a:rPr>
              <a:t>OUR</a:t>
            </a:r>
            <a:r>
              <a:rPr lang="en-US" sz="3700">
                <a:solidFill>
                  <a:schemeClr val="tx1"/>
                </a:solidFill>
                <a:latin typeface="Avenir Next LT Pro Demi"/>
              </a:rPr>
              <a:t> </a:t>
            </a:r>
          </a:p>
          <a:p>
            <a:pPr>
              <a:lnSpc>
                <a:spcPts val="4800"/>
              </a:lnSpc>
            </a:pPr>
            <a:r>
              <a:rPr lang="en-US" sz="3200">
                <a:latin typeface="Avenir Next LT Pro Demi" panose="020B0704020202020204" pitchFamily="34" charset="0"/>
              </a:rPr>
              <a:t>MISSION</a:t>
            </a:r>
          </a:p>
        </p:txBody>
      </p:sp>
      <p:pic>
        <p:nvPicPr>
          <p:cNvPr id="5" name="Picture Placeholder 9">
            <a:extLst>
              <a:ext uri="{FF2B5EF4-FFF2-40B4-BE49-F238E27FC236}">
                <a16:creationId xmlns:a16="http://schemas.microsoft.com/office/drawing/2014/main" id="{2B63B527-ABBE-8F55-BC69-F11B764C0A97}"/>
              </a:ext>
            </a:extLst>
          </p:cNvPr>
          <p:cNvPicPr>
            <a:picLocks noChangeAspect="1"/>
          </p:cNvPicPr>
          <p:nvPr/>
        </p:nvPicPr>
        <p:blipFill>
          <a:blip r:embed="rId3">
            <a:extLst>
              <a:ext uri="{28A0092B-C50C-407E-A947-70E740481C1C}">
                <a14:useLocalDpi xmlns:a14="http://schemas.microsoft.com/office/drawing/2010/main" val="0"/>
              </a:ext>
            </a:extLst>
          </a:blip>
          <a:srcRect l="-18" t="-43" r="1569" b="43"/>
          <a:stretch/>
        </p:blipFill>
        <p:spPr>
          <a:xfrm>
            <a:off x="5204271" y="1916595"/>
            <a:ext cx="6215792" cy="3531653"/>
          </a:xfrm>
          <a:prstGeom prst="ellipse">
            <a:avLst/>
          </a:prstGeom>
          <a:noFill/>
        </p:spPr>
      </p:pic>
    </p:spTree>
    <p:extLst>
      <p:ext uri="{BB962C8B-B14F-4D97-AF65-F5344CB8AC3E}">
        <p14:creationId xmlns:p14="http://schemas.microsoft.com/office/powerpoint/2010/main" val="406953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8E7E2-18ED-6A35-E6E2-2C693C0174B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A846AE4-1368-849D-029D-729A1BB15F1C}"/>
              </a:ext>
            </a:extLst>
          </p:cNvPr>
          <p:cNvSpPr txBox="1"/>
          <p:nvPr/>
        </p:nvSpPr>
        <p:spPr>
          <a:xfrm>
            <a:off x="1286612" y="2304201"/>
            <a:ext cx="6913063" cy="1569660"/>
          </a:xfrm>
          <a:prstGeom prst="rect">
            <a:avLst/>
          </a:prstGeom>
          <a:noFill/>
        </p:spPr>
        <p:txBody>
          <a:bodyPr wrap="square" lIns="91440" tIns="45720" rIns="91440" bIns="45720" anchor="t">
            <a:spAutoFit/>
          </a:bodyPr>
          <a:lstStyle/>
          <a:p>
            <a:r>
              <a:rPr lang="en-US" sz="3200" b="1">
                <a:solidFill>
                  <a:schemeClr val="bg1"/>
                </a:solidFill>
                <a:latin typeface="Avenir Next LT Pro Light"/>
              </a:rPr>
              <a:t>Neighborly Software has received a growth investment from Falfurrias Growth Partners!</a:t>
            </a:r>
          </a:p>
        </p:txBody>
      </p:sp>
      <p:pic>
        <p:nvPicPr>
          <p:cNvPr id="3" name="Picture 2">
            <a:extLst>
              <a:ext uri="{FF2B5EF4-FFF2-40B4-BE49-F238E27FC236}">
                <a16:creationId xmlns:a16="http://schemas.microsoft.com/office/drawing/2014/main" id="{613A2F98-BECB-1449-6DA2-BA225CB98A4B}"/>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colorTemperature colorTemp="1500"/>
                    </a14:imgEffect>
                    <a14:imgEffect>
                      <a14:saturation sat="400000"/>
                    </a14:imgEffect>
                  </a14:imgLayer>
                </a14:imgProps>
              </a:ext>
            </a:extLst>
          </a:blip>
          <a:stretch>
            <a:fillRect/>
          </a:stretch>
        </p:blipFill>
        <p:spPr>
          <a:xfrm>
            <a:off x="5634494" y="4855841"/>
            <a:ext cx="2584928" cy="792549"/>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3A7942BA-EEB5-8EF4-5557-C964429EB2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543" y="4867047"/>
            <a:ext cx="4212248" cy="788368"/>
          </a:xfrm>
          <a:prstGeom prst="rect">
            <a:avLst/>
          </a:prstGeom>
        </p:spPr>
      </p:pic>
      <p:sp>
        <p:nvSpPr>
          <p:cNvPr id="7" name="Cross 6">
            <a:extLst>
              <a:ext uri="{FF2B5EF4-FFF2-40B4-BE49-F238E27FC236}">
                <a16:creationId xmlns:a16="http://schemas.microsoft.com/office/drawing/2014/main" id="{AC9BF64C-66C9-FE94-CA2A-56AF2477FA99}"/>
              </a:ext>
            </a:extLst>
          </p:cNvPr>
          <p:cNvSpPr/>
          <p:nvPr/>
        </p:nvSpPr>
        <p:spPr>
          <a:xfrm>
            <a:off x="5152984" y="5134708"/>
            <a:ext cx="281352" cy="268371"/>
          </a:xfrm>
          <a:prstGeom prst="plus">
            <a:avLst>
              <a:gd name="adj" fmla="val 4442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7679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4EF9F-E7DF-2FE9-C0E6-F5D11B092CAD}"/>
              </a:ext>
            </a:extLst>
          </p:cNvPr>
          <p:cNvSpPr>
            <a:spLocks noGrp="1"/>
          </p:cNvSpPr>
          <p:nvPr>
            <p:ph type="title"/>
          </p:nvPr>
        </p:nvSpPr>
        <p:spPr>
          <a:xfrm>
            <a:off x="1071880" y="2766218"/>
            <a:ext cx="10515600" cy="1325563"/>
          </a:xfrm>
        </p:spPr>
        <p:txBody>
          <a:bodyPr/>
          <a:lstStyle/>
          <a:p>
            <a:r>
              <a:rPr lang="en-US" dirty="0">
                <a:solidFill>
                  <a:schemeClr val="bg1"/>
                </a:solidFill>
              </a:rPr>
              <a:t>What is the single most frustrating component of the CDBG program at the federal level? </a:t>
            </a:r>
          </a:p>
        </p:txBody>
      </p:sp>
    </p:spTree>
    <p:extLst>
      <p:ext uri="{BB962C8B-B14F-4D97-AF65-F5344CB8AC3E}">
        <p14:creationId xmlns:p14="http://schemas.microsoft.com/office/powerpoint/2010/main" val="2275172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E0283BA-C0AD-62CD-2751-438E5DC76386}"/>
              </a:ext>
            </a:extLst>
          </p:cNvPr>
          <p:cNvSpPr txBox="1"/>
          <p:nvPr/>
        </p:nvSpPr>
        <p:spPr>
          <a:xfrm>
            <a:off x="805218" y="1662286"/>
            <a:ext cx="5290782" cy="2246769"/>
          </a:xfrm>
          <a:prstGeom prst="rect">
            <a:avLst/>
          </a:prstGeom>
          <a:noFill/>
        </p:spPr>
        <p:txBody>
          <a:bodyPr wrap="square" rtlCol="0">
            <a:spAutoFit/>
          </a:bodyPr>
          <a:lstStyle/>
          <a:p>
            <a:r>
              <a:rPr lang="en-US" sz="2000" dirty="0">
                <a:solidFill>
                  <a:schemeClr val="bg1"/>
                </a:solidFill>
                <a:latin typeface="Avenir Next LT Pro Light" panose="020B0304020202020204" pitchFamily="34" charset="0"/>
              </a:rPr>
              <a:t>Proudly neighbor-centric in our innovation and 2025 Product Roadmap. </a:t>
            </a:r>
            <a:r>
              <a:rPr lang="en-US" sz="2000" dirty="0">
                <a:solidFill>
                  <a:schemeClr val="bg1"/>
                </a:solidFill>
                <a:latin typeface="Avenir Next LT Pro Light"/>
              </a:rPr>
              <a:t>We’re here to acknowledge your sacrifices, your struggles, your needs. And provide you with tools, community, resources, and best practices to make your work more impactful.</a:t>
            </a:r>
          </a:p>
          <a:p>
            <a:endParaRPr lang="en-US" sz="2000" dirty="0">
              <a:solidFill>
                <a:schemeClr val="bg1"/>
              </a:solidFill>
              <a:latin typeface="Avenir Next LT Pro Light" panose="020B0304020202020204" pitchFamily="34" charset="0"/>
            </a:endParaRPr>
          </a:p>
        </p:txBody>
      </p:sp>
      <p:sp>
        <p:nvSpPr>
          <p:cNvPr id="7" name="TextBox 6">
            <a:extLst>
              <a:ext uri="{FF2B5EF4-FFF2-40B4-BE49-F238E27FC236}">
                <a16:creationId xmlns:a16="http://schemas.microsoft.com/office/drawing/2014/main" id="{CC3FC1DD-9599-3933-FE3A-9B55166F3F3E}"/>
              </a:ext>
            </a:extLst>
          </p:cNvPr>
          <p:cNvSpPr txBox="1"/>
          <p:nvPr/>
        </p:nvSpPr>
        <p:spPr>
          <a:xfrm>
            <a:off x="859807" y="3647396"/>
            <a:ext cx="5236193" cy="286232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b="1" dirty="0">
                <a:solidFill>
                  <a:schemeClr val="bg1"/>
                </a:solidFill>
                <a:latin typeface="Avenir Next LT Pro Light"/>
              </a:rPr>
              <a:t>IDIS Integration– COMING SOON!</a:t>
            </a:r>
          </a:p>
          <a:p>
            <a:pPr marL="285750" indent="-285750">
              <a:buFont typeface="Arial" panose="020B0604020202020204" pitchFamily="34" charset="0"/>
              <a:buChar char="•"/>
            </a:pPr>
            <a:r>
              <a:rPr lang="en-US" dirty="0">
                <a:solidFill>
                  <a:schemeClr val="bg1"/>
                </a:solidFill>
                <a:latin typeface="Avenir Next LT Pro Light"/>
              </a:rPr>
              <a:t>General Ledger Integration</a:t>
            </a:r>
          </a:p>
          <a:p>
            <a:pPr marL="285750" indent="-285750">
              <a:buFont typeface="Arial" panose="020B0604020202020204" pitchFamily="34" charset="0"/>
              <a:buChar char="•"/>
            </a:pPr>
            <a:r>
              <a:rPr lang="en-US" dirty="0">
                <a:solidFill>
                  <a:schemeClr val="bg1"/>
                </a:solidFill>
                <a:latin typeface="Avenir Next LT Pro Light"/>
              </a:rPr>
              <a:t>Third-party Integrations &amp; APIs</a:t>
            </a:r>
          </a:p>
          <a:p>
            <a:pPr marL="285750" indent="-285750">
              <a:buFont typeface="Arial" panose="020B0604020202020204" pitchFamily="34" charset="0"/>
              <a:buChar char="•"/>
            </a:pPr>
            <a:r>
              <a:rPr lang="en-US" dirty="0">
                <a:solidFill>
                  <a:schemeClr val="bg1"/>
                </a:solidFill>
                <a:latin typeface="Avenir Next LT Pro Light"/>
              </a:rPr>
              <a:t>New Data Warehouse &amp; Reporting</a:t>
            </a:r>
          </a:p>
          <a:p>
            <a:pPr marL="285750" indent="-285750">
              <a:buFont typeface="Arial" panose="020B0604020202020204" pitchFamily="34" charset="0"/>
              <a:buChar char="•"/>
            </a:pPr>
            <a:r>
              <a:rPr lang="en-US" dirty="0">
                <a:solidFill>
                  <a:schemeClr val="bg1"/>
                </a:solidFill>
                <a:latin typeface="Avenir Next LT Pro Light"/>
              </a:rPr>
              <a:t>VPAT Conformance (508 ADA Accessibility)</a:t>
            </a:r>
          </a:p>
          <a:p>
            <a:pPr marL="285750" indent="-285750">
              <a:buFont typeface="Arial" panose="020B0604020202020204" pitchFamily="34" charset="0"/>
              <a:buChar char="•"/>
            </a:pPr>
            <a:r>
              <a:rPr lang="en-US" dirty="0">
                <a:solidFill>
                  <a:schemeClr val="bg1"/>
                </a:solidFill>
                <a:latin typeface="Avenir Next LT Pro Light"/>
              </a:rPr>
              <a:t>Outbound Payments</a:t>
            </a:r>
          </a:p>
          <a:p>
            <a:pPr marL="285750" indent="-285750">
              <a:buFont typeface="Arial" panose="020B0604020202020204" pitchFamily="34" charset="0"/>
              <a:buChar char="•"/>
            </a:pPr>
            <a:r>
              <a:rPr lang="en-US" dirty="0">
                <a:solidFill>
                  <a:schemeClr val="bg1"/>
                </a:solidFill>
                <a:latin typeface="Avenir Next LT Pro Light"/>
              </a:rPr>
              <a:t>Platform &amp; Security Enhancements</a:t>
            </a:r>
          </a:p>
          <a:p>
            <a:pPr marL="285750" indent="-285750">
              <a:buFont typeface="Arial" panose="020B0604020202020204" pitchFamily="34" charset="0"/>
              <a:buChar char="•"/>
            </a:pPr>
            <a:r>
              <a:rPr lang="en-US" dirty="0">
                <a:solidFill>
                  <a:schemeClr val="bg1"/>
                </a:solidFill>
                <a:latin typeface="Avenir Next LT Pro Light"/>
              </a:rPr>
              <a:t>Document Viewer and eSignatures</a:t>
            </a:r>
          </a:p>
          <a:p>
            <a:pPr marL="285750" indent="-285750">
              <a:buFont typeface="Arial" panose="020B0604020202020204" pitchFamily="34" charset="0"/>
              <a:buChar char="•"/>
            </a:pPr>
            <a:r>
              <a:rPr lang="en-US" dirty="0">
                <a:solidFill>
                  <a:schemeClr val="bg1"/>
                </a:solidFill>
                <a:latin typeface="Avenir Next LT Pro Light"/>
              </a:rPr>
              <a:t>Offline Inspections</a:t>
            </a:r>
          </a:p>
          <a:p>
            <a:pPr marL="285750" indent="-28575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0ADF86A5-E6AA-B73D-3FA2-A1170F61DBAC}"/>
              </a:ext>
            </a:extLst>
          </p:cNvPr>
          <p:cNvSpPr txBox="1"/>
          <p:nvPr/>
        </p:nvSpPr>
        <p:spPr>
          <a:xfrm>
            <a:off x="693992" y="702226"/>
            <a:ext cx="6293661" cy="1077218"/>
          </a:xfrm>
          <a:prstGeom prst="rect">
            <a:avLst/>
          </a:prstGeom>
          <a:noFill/>
        </p:spPr>
        <p:txBody>
          <a:bodyPr wrap="square" rtlCol="0">
            <a:spAutoFit/>
          </a:bodyPr>
          <a:lstStyle/>
          <a:p>
            <a:r>
              <a:rPr lang="en-US" sz="3200" dirty="0">
                <a:solidFill>
                  <a:schemeClr val="bg1"/>
                </a:solidFill>
                <a:latin typeface="Avenir Next LT Pro" panose="020B0504020202020204" pitchFamily="34" charset="0"/>
              </a:rPr>
              <a:t>OUR COMMITMENT </a:t>
            </a:r>
          </a:p>
          <a:p>
            <a:r>
              <a:rPr lang="en-US" sz="3200" dirty="0">
                <a:solidFill>
                  <a:schemeClr val="bg1"/>
                </a:solidFill>
                <a:latin typeface="Avenir Next LT Pro Demi" panose="020B0704020202020204" pitchFamily="34" charset="0"/>
              </a:rPr>
              <a:t>TO INNOVATION</a:t>
            </a:r>
          </a:p>
        </p:txBody>
      </p:sp>
      <p:pic>
        <p:nvPicPr>
          <p:cNvPr id="1026" name="Picture 2" descr="4Th Of July America GIF (GIF Image)">
            <a:extLst>
              <a:ext uri="{FF2B5EF4-FFF2-40B4-BE49-F238E27FC236}">
                <a16:creationId xmlns:a16="http://schemas.microsoft.com/office/drawing/2014/main" id="{F0364746-0E41-B400-C545-905962A0F2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400" b="8400"/>
          <a:stretch/>
        </p:blipFill>
        <p:spPr bwMode="auto">
          <a:xfrm>
            <a:off x="6979927" y="1015819"/>
            <a:ext cx="4518081" cy="451808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68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999A9-F667-11C8-47EF-65DA02FAE5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19694B-1C46-436B-F869-C125D514676B}"/>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BFD7237A-9789-3C02-6840-980443B38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121396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518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96751-0A8D-177C-AB41-82DE1C03A4D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C014FDC-9237-0E9B-0227-AE20A9FF38E1}"/>
              </a:ext>
            </a:extLst>
          </p:cNvPr>
          <p:cNvSpPr>
            <a:spLocks noGrp="1"/>
          </p:cNvSpPr>
          <p:nvPr>
            <p:ph idx="1"/>
          </p:nvPr>
        </p:nvSpPr>
        <p:spPr/>
        <p:txBody>
          <a:bodyPr/>
          <a:lstStyle/>
          <a:p>
            <a:endParaRPr lang="en-US"/>
          </a:p>
        </p:txBody>
      </p:sp>
      <p:pic>
        <p:nvPicPr>
          <p:cNvPr id="2050" name="Picture 2">
            <a:extLst>
              <a:ext uri="{FF2B5EF4-FFF2-40B4-BE49-F238E27FC236}">
                <a16:creationId xmlns:a16="http://schemas.microsoft.com/office/drawing/2014/main" id="{BBC0D4AE-0615-78C3-FE69-AC6ED084B2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0"/>
            <a:ext cx="121396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997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EF87C576-EB63-C913-76B1-324D482F1F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0"/>
            <a:ext cx="12141200" cy="6858000"/>
          </a:xfrm>
          <a:prstGeom prst="rect">
            <a:avLst/>
          </a:prstGeom>
        </p:spPr>
      </p:pic>
    </p:spTree>
    <p:extLst>
      <p:ext uri="{BB962C8B-B14F-4D97-AF65-F5344CB8AC3E}">
        <p14:creationId xmlns:p14="http://schemas.microsoft.com/office/powerpoint/2010/main" val="2467180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4C9F9-A620-3212-CFF8-A2F7EDD3629B}"/>
            </a:ext>
          </a:extLst>
        </p:cNvPr>
        <p:cNvGrpSpPr/>
        <p:nvPr/>
      </p:nvGrpSpPr>
      <p:grpSpPr>
        <a:xfrm>
          <a:off x="0" y="0"/>
          <a:ext cx="0" cy="0"/>
          <a:chOff x="0" y="0"/>
          <a:chExt cx="0" cy="0"/>
        </a:xfrm>
      </p:grpSpPr>
      <p:pic>
        <p:nvPicPr>
          <p:cNvPr id="3" name="Picture 2" descr="Aerial view of neighborhood">
            <a:extLst>
              <a:ext uri="{FF2B5EF4-FFF2-40B4-BE49-F238E27FC236}">
                <a16:creationId xmlns:a16="http://schemas.microsoft.com/office/drawing/2014/main" id="{497408BD-8D07-D8B5-36BE-4F05F035B6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251925"/>
            <a:ext cx="12192000" cy="8122050"/>
          </a:xfrm>
          <a:prstGeom prst="rect">
            <a:avLst/>
          </a:prstGeom>
        </p:spPr>
      </p:pic>
      <p:pic>
        <p:nvPicPr>
          <p:cNvPr id="5" name="Picture 4">
            <a:extLst>
              <a:ext uri="{FF2B5EF4-FFF2-40B4-BE49-F238E27FC236}">
                <a16:creationId xmlns:a16="http://schemas.microsoft.com/office/drawing/2014/main" id="{35D51487-3997-384E-523F-7A26D0379901}"/>
              </a:ext>
            </a:extLst>
          </p:cNvPr>
          <p:cNvPicPr>
            <a:picLocks noChangeAspect="1"/>
          </p:cNvPicPr>
          <p:nvPr/>
        </p:nvPicPr>
        <p:blipFill rotWithShape="1">
          <a:blip r:embed="rId4"/>
          <a:srcRect l="30325" t="5486" r="35660" b="52310"/>
          <a:stretch/>
        </p:blipFill>
        <p:spPr>
          <a:xfrm>
            <a:off x="-90606" y="-766948"/>
            <a:ext cx="12282606" cy="7637073"/>
          </a:xfrm>
          <a:prstGeom prst="rect">
            <a:avLst/>
          </a:prstGeom>
        </p:spPr>
      </p:pic>
      <p:pic>
        <p:nvPicPr>
          <p:cNvPr id="7" name="Imagem 11">
            <a:extLst>
              <a:ext uri="{FF2B5EF4-FFF2-40B4-BE49-F238E27FC236}">
                <a16:creationId xmlns:a16="http://schemas.microsoft.com/office/drawing/2014/main" id="{EA32BD9B-87FD-17BB-8E8E-A4E1BF50A0CC}"/>
              </a:ext>
            </a:extLst>
          </p:cNvPr>
          <p:cNvPicPr>
            <a:picLocks noChangeAspect="1"/>
          </p:cNvPicPr>
          <p:nvPr/>
        </p:nvPicPr>
        <p:blipFill>
          <a:blip r:embed="rId5">
            <a:alphaModFix/>
          </a:blip>
          <a:stretch>
            <a:fillRect/>
          </a:stretch>
        </p:blipFill>
        <p:spPr>
          <a:xfrm rot="10800000">
            <a:off x="9302203" y="-641744"/>
            <a:ext cx="2398635" cy="4481171"/>
          </a:xfrm>
          <a:prstGeom prst="rect">
            <a:avLst/>
          </a:prstGeom>
        </p:spPr>
      </p:pic>
      <p:pic>
        <p:nvPicPr>
          <p:cNvPr id="8" name="Graphic 7">
            <a:extLst>
              <a:ext uri="{FF2B5EF4-FFF2-40B4-BE49-F238E27FC236}">
                <a16:creationId xmlns:a16="http://schemas.microsoft.com/office/drawing/2014/main" id="{4A37442F-64FB-4614-48F7-58C826923E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6093" y="5814072"/>
            <a:ext cx="4072914" cy="916963"/>
          </a:xfrm>
          <a:prstGeom prst="rect">
            <a:avLst/>
          </a:prstGeom>
        </p:spPr>
      </p:pic>
      <p:sp>
        <p:nvSpPr>
          <p:cNvPr id="4" name="TextBox 3">
            <a:extLst>
              <a:ext uri="{FF2B5EF4-FFF2-40B4-BE49-F238E27FC236}">
                <a16:creationId xmlns:a16="http://schemas.microsoft.com/office/drawing/2014/main" id="{82DED2E3-DBF1-5CB2-FE30-07BDF4835CD7}"/>
              </a:ext>
            </a:extLst>
          </p:cNvPr>
          <p:cNvSpPr txBox="1"/>
          <p:nvPr/>
        </p:nvSpPr>
        <p:spPr>
          <a:xfrm>
            <a:off x="908256" y="5171474"/>
            <a:ext cx="9593264" cy="800219"/>
          </a:xfrm>
          <a:prstGeom prst="rect">
            <a:avLst/>
          </a:prstGeom>
          <a:noFill/>
        </p:spPr>
        <p:txBody>
          <a:bodyPr wrap="square" rtlCol="0">
            <a:spAutoFit/>
          </a:bodyPr>
          <a:lstStyle/>
          <a:p>
            <a:r>
              <a:rPr lang="en-US" sz="2800" b="1" dirty="0">
                <a:solidFill>
                  <a:schemeClr val="bg1"/>
                </a:solidFill>
                <a:effectLst/>
                <a:latin typeface="Avenir Next LT Pro Demi" panose="020B0504020202020204" pitchFamily="34" charset="77"/>
              </a:rPr>
              <a:t>SCAN TO SIGN UP </a:t>
            </a:r>
            <a:r>
              <a:rPr lang="en-US" sz="2800" b="1">
                <a:solidFill>
                  <a:schemeClr val="bg1"/>
                </a:solidFill>
                <a:effectLst/>
                <a:latin typeface="Avenir Next LT Pro Demi" panose="020B0504020202020204" pitchFamily="34" charset="77"/>
              </a:rPr>
              <a:t>FOR IDIS NEWS</a:t>
            </a:r>
            <a:br>
              <a:rPr lang="en-US" sz="1800" b="1" dirty="0">
                <a:solidFill>
                  <a:schemeClr val="bg1"/>
                </a:solidFill>
                <a:effectLst/>
                <a:latin typeface="Avenir Next LT Pro Demi" panose="020B0504020202020204" pitchFamily="34" charset="77"/>
              </a:rPr>
            </a:br>
            <a:r>
              <a:rPr lang="en-US" sz="1800" b="1" dirty="0">
                <a:solidFill>
                  <a:schemeClr val="bg1"/>
                </a:solidFill>
                <a:effectLst/>
                <a:latin typeface="Avenir Next LT Pro Demi" panose="020B0504020202020204" pitchFamily="34" charset="77"/>
              </a:rPr>
              <a:t> </a:t>
            </a:r>
            <a:endParaRPr lang="fr-FR" b="1" dirty="0">
              <a:solidFill>
                <a:schemeClr val="bg1"/>
              </a:solidFill>
              <a:latin typeface="Avenir Next LT Pro Demi" panose="020B0504020202020204" pitchFamily="34" charset="77"/>
            </a:endParaRPr>
          </a:p>
        </p:txBody>
      </p:sp>
      <p:pic>
        <p:nvPicPr>
          <p:cNvPr id="1026" name="Picture 2">
            <a:extLst>
              <a:ext uri="{FF2B5EF4-FFF2-40B4-BE49-F238E27FC236}">
                <a16:creationId xmlns:a16="http://schemas.microsoft.com/office/drawing/2014/main" id="{62C83B35-44BD-8B80-BB40-CB3CAA4A59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600" y="729882"/>
            <a:ext cx="3919900" cy="391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124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0d0e242-d568-4ace-8dfc-68bae1e467d4">
      <Terms xmlns="http://schemas.microsoft.com/office/infopath/2007/PartnerControls"/>
    </lcf76f155ced4ddcb4097134ff3c332f>
    <_ip_UnifiedCompliancePolicyUIAction xmlns="http://schemas.microsoft.com/sharepoint/v3" xsi:nil="true"/>
    <TaxCatchAll xmlns="cf56f5e5-22f3-4667-89dc-dbed30fc53b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525E9BF0E611042BC58120629030A45" ma:contentTypeVersion="20" ma:contentTypeDescription="Create a new document." ma:contentTypeScope="" ma:versionID="8a1101fa6e099c5930ac87ca2f3567a4">
  <xsd:schema xmlns:xsd="http://www.w3.org/2001/XMLSchema" xmlns:xs="http://www.w3.org/2001/XMLSchema" xmlns:p="http://schemas.microsoft.com/office/2006/metadata/properties" xmlns:ns1="http://schemas.microsoft.com/sharepoint/v3" xmlns:ns2="50d0e242-d568-4ace-8dfc-68bae1e467d4" xmlns:ns3="cf56f5e5-22f3-4667-89dc-dbed30fc53b3" targetNamespace="http://schemas.microsoft.com/office/2006/metadata/properties" ma:root="true" ma:fieldsID="0b55c24cfc0360f55f37098e9ca2b047" ns1:_="" ns2:_="" ns3:_="">
    <xsd:import namespace="http://schemas.microsoft.com/sharepoint/v3"/>
    <xsd:import namespace="50d0e242-d568-4ace-8dfc-68bae1e467d4"/>
    <xsd:import namespace="cf56f5e5-22f3-4667-89dc-dbed30fc53b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d0e242-d568-4ace-8dfc-68bae1e467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31ac67b-2fbc-4cc5-8bcf-888d49a680e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f56f5e5-22f3-4667-89dc-dbed30fc53b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755b7ad-a8f3-450c-96f9-fa1591061c54}" ma:internalName="TaxCatchAll" ma:showField="CatchAllData" ma:web="cf56f5e5-22f3-4667-89dc-dbed30fc53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348561-2349-4D27-96BE-17F1892D06D8}">
  <ds:schemaRefs>
    <ds:schemaRef ds:uri="http://schemas.microsoft.com/sharepoint/v3/contenttype/forms"/>
  </ds:schemaRefs>
</ds:datastoreItem>
</file>

<file path=customXml/itemProps2.xml><?xml version="1.0" encoding="utf-8"?>
<ds:datastoreItem xmlns:ds="http://schemas.openxmlformats.org/officeDocument/2006/customXml" ds:itemID="{1628BCCB-4135-4DA2-B919-BAC3093AA9C3}">
  <ds:schemaRefs>
    <ds:schemaRef ds:uri="50d0e242-d568-4ace-8dfc-68bae1e467d4"/>
    <ds:schemaRef ds:uri="cf56f5e5-22f3-4667-89dc-dbed30fc53b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9CBAB46-8102-4A8A-95C2-2CCF8381B3FA}">
  <ds:schemaRefs>
    <ds:schemaRef ds:uri="50d0e242-d568-4ace-8dfc-68bae1e467d4"/>
    <ds:schemaRef ds:uri="cf56f5e5-22f3-4667-89dc-dbed30fc53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1346</TotalTime>
  <Words>916</Words>
  <Application>Microsoft Office PowerPoint</Application>
  <PresentationFormat>Widescreen</PresentationFormat>
  <Paragraphs>165</Paragraphs>
  <Slides>13</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Aptos</vt:lpstr>
      <vt:lpstr>Aptos Display</vt:lpstr>
      <vt:lpstr>Arial</vt:lpstr>
      <vt:lpstr>Arial,Sans-Serif</vt:lpstr>
      <vt:lpstr>Avenir Next LT Pro</vt:lpstr>
      <vt:lpstr>Avenir Next LT Pro Demi</vt:lpstr>
      <vt:lpstr>Avenir Next LT Pro Light</vt:lpstr>
      <vt:lpstr>Calibri</vt:lpstr>
      <vt:lpstr>Roboto</vt:lpstr>
      <vt:lpstr>Times New Roman</vt:lpstr>
      <vt:lpstr>Office Theme</vt:lpstr>
      <vt:lpstr>PowerPoint Presentation</vt:lpstr>
      <vt:lpstr>PowerPoint Presentation</vt:lpstr>
      <vt:lpstr>PowerPoint Presentation</vt:lpstr>
      <vt:lpstr>What is the single most frustrating component of the CDBG program at the federal level?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Drumond</dc:creator>
  <cp:lastModifiedBy>Graham Levitas</cp:lastModifiedBy>
  <cp:revision>3</cp:revision>
  <dcterms:created xsi:type="dcterms:W3CDTF">2024-08-29T19:32:42Z</dcterms:created>
  <dcterms:modified xsi:type="dcterms:W3CDTF">2025-04-23T12:30:39Z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0x010100E525E9BF0E611042BC58120629030A45</vt:lpwstr>
  </property>
</Properties>
</file>